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9" r:id="rId4"/>
  </p:sldMasterIdLst>
  <p:notesMasterIdLst>
    <p:notesMasterId r:id="rId18"/>
  </p:notesMasterIdLst>
  <p:sldIdLst>
    <p:sldId id="1589" r:id="rId5"/>
    <p:sldId id="1590" r:id="rId6"/>
    <p:sldId id="1591" r:id="rId7"/>
    <p:sldId id="1592" r:id="rId8"/>
    <p:sldId id="1593" r:id="rId9"/>
    <p:sldId id="1604" r:id="rId10"/>
    <p:sldId id="1594" r:id="rId11"/>
    <p:sldId id="1595" r:id="rId12"/>
    <p:sldId id="1596" r:id="rId13"/>
    <p:sldId id="1597" r:id="rId14"/>
    <p:sldId id="1598" r:id="rId15"/>
    <p:sldId id="1605" r:id="rId16"/>
    <p:sldId id="1603" r:id="rId17"/>
  </p:sldIdLst>
  <p:sldSz cx="17340263" cy="97536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C12F8035-4D4C-5D46-B432-64CEA13547E6}">
          <p14:sldIdLst>
            <p14:sldId id="1589"/>
            <p14:sldId id="1590"/>
            <p14:sldId id="1591"/>
            <p14:sldId id="1592"/>
            <p14:sldId id="1593"/>
            <p14:sldId id="1604"/>
            <p14:sldId id="1594"/>
            <p14:sldId id="1595"/>
            <p14:sldId id="1596"/>
            <p14:sldId id="1597"/>
            <p14:sldId id="1598"/>
            <p14:sldId id="1605"/>
            <p14:sldId id="1603"/>
          </p14:sldIdLst>
        </p14:section>
        <p14:section name="papildus" id="{6F06ED9E-A845-D74B-A92F-38746295594F}">
          <p14:sldIdLst/>
        </p14:section>
      </p14:sectionLst>
    </p:ext>
    <p:ext uri="{EFAFB233-063F-42B5-8137-9DF3F51BA10A}">
      <p15:sldGuideLst xmlns:p15="http://schemas.microsoft.com/office/powerpoint/2012/main">
        <p15:guide id="8" orient="horz" pos="6144" userDrawn="1">
          <p15:clr>
            <a:srgbClr val="A4A3A4"/>
          </p15:clr>
        </p15:guide>
        <p15:guide id="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Beināre" initials="IB" lastIdx="13" clrIdx="0">
    <p:extLst>
      <p:ext uri="{19B8F6BF-5375-455C-9EA6-DF929625EA0E}">
        <p15:presenceInfo xmlns:p15="http://schemas.microsoft.com/office/powerpoint/2012/main" userId="S::Ilze.Beinare@em.gov.lv::615046ba-fffd-490b-9619-6eefc27b406d" providerId="AD"/>
      </p:ext>
    </p:extLst>
  </p:cmAuthor>
  <p:cmAuthor id="2" name="Artis Grinbergs" initials="AG" lastIdx="10" clrIdx="1">
    <p:extLst>
      <p:ext uri="{19B8F6BF-5375-455C-9EA6-DF929625EA0E}">
        <p15:presenceInfo xmlns:p15="http://schemas.microsoft.com/office/powerpoint/2012/main" userId="S::Artis.Grinbergs@em.gov.lv::988b2b44-9abb-4aab-bbb3-aa9352394efd" providerId="AD"/>
      </p:ext>
    </p:extLst>
  </p:cmAuthor>
  <p:cmAuthor id="3" name="Rūta Lastovska" initials="RL" lastIdx="6" clrIdx="2">
    <p:extLst>
      <p:ext uri="{19B8F6BF-5375-455C-9EA6-DF929625EA0E}">
        <p15:presenceInfo xmlns:p15="http://schemas.microsoft.com/office/powerpoint/2012/main" userId="S::Ruta.Lastovska@em.gov.lv::73932bb0-6877-491f-9d7b-8631d0376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00434E"/>
    <a:srgbClr val="58788B"/>
    <a:srgbClr val="7EC2CD"/>
    <a:srgbClr val="99CED7"/>
    <a:srgbClr val="E5F4F5"/>
    <a:srgbClr val="9ACED8"/>
    <a:srgbClr val="319DAE"/>
    <a:srgbClr val="34B0CF"/>
    <a:srgbClr val="B2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1304" autoAdjust="0"/>
  </p:normalViewPr>
  <p:slideViewPr>
    <p:cSldViewPr snapToGrid="0" showGuides="1">
      <p:cViewPr varScale="1">
        <p:scale>
          <a:sx n="41" d="100"/>
          <a:sy n="41" d="100"/>
        </p:scale>
        <p:origin x="948" y="28"/>
      </p:cViewPr>
      <p:guideLst>
        <p:guide orient="horz" pos="614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75" y="1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AE1EB423-C8B7-4470-B633-20101FA9A963}" type="datetimeFigureOut">
              <a:rPr lang="lv-LV" smtClean="0"/>
              <a:t>17.02.2022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50874"/>
            <a:ext cx="5439092" cy="3887509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057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75" y="9377057"/>
            <a:ext cx="2945712" cy="49560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C637D206-ED83-44B1-B3B6-C3097DB404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244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Attēls:  https://www.google.com/url?sa=i&amp;url=https%3A%2F%2Fwww.vallox.com%2Fen%2Fabout_ventilation%2Feasy_solutions_for_indoor_air_problems_at_schools.html&amp;psig=AOvVaw3jafrFW8MAvzNGYedLO13v&amp;ust=1643200788537000&amp;source=images&amp;cd=vfe&amp;ved=0CAsQjRxqFwoTCIDljo72zPUCFQAAAAAdAAAAABAJ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D206-ED83-44B1-B3B6-C3097DB404B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633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Attēls: https://www.google.com/url?sa=i&amp;url=https%3A%2F%2Fm.made-in-china.com%2Fproduct%2FHousehold-CO2-Air-Monitor-Desktop-Indoor-Air-Quality-CO2-Monitor-703365371.html&amp;psig=AOvVaw0MgBowWpQ5f6ZB2pgXRtaB&amp;ust=1643203784997000&amp;source=images&amp;cd=vfe&amp;ved=0CAsQjRxqFwoTCNCvgKOBzfUCFQAAAAAdAAAAABAm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D206-ED83-44B1-B3B6-C3097DB404B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32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L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801" y="-14327"/>
            <a:ext cx="4869023" cy="4869023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556" y="-14327"/>
            <a:ext cx="11282707" cy="9767927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5"/>
            <a:ext cx="6591299" cy="2903478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49" y="7758053"/>
            <a:ext cx="6591299" cy="1043047"/>
          </a:xfrm>
        </p:spPr>
        <p:txBody>
          <a:bodyPr anchor="ctr"/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Vārds Uzvārds, </a:t>
            </a:r>
            <a:r>
              <a:rPr lang="en-LV" dirty="0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8801100"/>
            <a:ext cx="6624637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 un vieta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59040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16416336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74163" y="2660652"/>
            <a:ext cx="7704137" cy="65722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-84627" y="4876799"/>
            <a:ext cx="1017547" cy="4392613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829" y="3113088"/>
            <a:ext cx="7732339" cy="665363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F4479-143D-F941-8CB4-25A6D11A71CF}"/>
              </a:ext>
            </a:extLst>
          </p:cNvPr>
          <p:cNvSpPr/>
          <p:nvPr userDrawn="1"/>
        </p:nvSpPr>
        <p:spPr>
          <a:xfrm>
            <a:off x="932920" y="2644776"/>
            <a:ext cx="7741708" cy="6185326"/>
          </a:xfrm>
          <a:prstGeom prst="rect">
            <a:avLst/>
          </a:prstGeom>
          <a:noFill/>
          <a:ln w="19050">
            <a:solidFill>
              <a:srgbClr val="004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05302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55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81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16416336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3" y="2660652"/>
            <a:ext cx="16416336" cy="65722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09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55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81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620" y="-14327"/>
            <a:ext cx="4869023" cy="4869023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6"/>
            <a:ext cx="15465425" cy="2632074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984555" y="8096774"/>
            <a:ext cx="1812305" cy="344979"/>
            <a:chOff x="976598" y="8111148"/>
            <a:chExt cx="1812305" cy="3449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12695127" y="8096774"/>
            <a:ext cx="1991680" cy="344979"/>
            <a:chOff x="12629241" y="8111149"/>
            <a:chExt cx="1991680" cy="3449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4866182" y="8098162"/>
            <a:ext cx="2062281" cy="342203"/>
            <a:chOff x="14858225" y="8082398"/>
            <a:chExt cx="2062281" cy="3422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6509089" y="8104196"/>
            <a:ext cx="1905895" cy="330135"/>
            <a:chOff x="6499836" y="8101934"/>
            <a:chExt cx="1905895" cy="3301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40" y="8113113"/>
              <a:ext cx="1595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8594359" y="8092924"/>
            <a:ext cx="3921393" cy="352678"/>
            <a:chOff x="8470545" y="8101934"/>
            <a:chExt cx="3921393" cy="3526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iela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55, R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ī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Latvija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976235" y="8114699"/>
            <a:ext cx="3353479" cy="319632"/>
            <a:chOff x="3153102" y="8113380"/>
            <a:chExt cx="3353479" cy="3196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68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6235620" y="-14327"/>
            <a:ext cx="4869023" cy="1146215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6"/>
            <a:ext cx="15465425" cy="2632074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Paldies teksts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0F6DBC-E8DB-B64C-B1BB-3D23EEBC8276}"/>
              </a:ext>
            </a:extLst>
          </p:cNvPr>
          <p:cNvGrpSpPr/>
          <p:nvPr userDrawn="1"/>
        </p:nvGrpSpPr>
        <p:grpSpPr>
          <a:xfrm>
            <a:off x="984555" y="8096774"/>
            <a:ext cx="1812305" cy="344979"/>
            <a:chOff x="976598" y="8111148"/>
            <a:chExt cx="1812305" cy="3449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BEA47-CC3A-D941-94F3-4E3A39A96373}"/>
                </a:ext>
              </a:extLst>
            </p:cNvPr>
            <p:cNvSpPr/>
            <p:nvPr/>
          </p:nvSpPr>
          <p:spPr>
            <a:xfrm>
              <a:off x="1307451" y="8129749"/>
              <a:ext cx="14814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@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M_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gov</a:t>
              </a:r>
              <a:r>
                <a:rPr kumimoji="0" lang="en-US" sz="1400" b="0" i="0" u="none" strike="noStrike" kern="0" cap="none" spc="-15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_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lv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3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37F332C7-3418-2D4E-851F-3773C27FA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98" y="8111148"/>
              <a:ext cx="344979" cy="34497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C7FCE-89D8-F944-A1B2-6B37DC78908A}"/>
              </a:ext>
            </a:extLst>
          </p:cNvPr>
          <p:cNvGrpSpPr/>
          <p:nvPr userDrawn="1"/>
        </p:nvGrpSpPr>
        <p:grpSpPr>
          <a:xfrm>
            <a:off x="12695127" y="8096774"/>
            <a:ext cx="1991680" cy="344979"/>
            <a:chOff x="12629241" y="8111149"/>
            <a:chExt cx="1991680" cy="3449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FE060C-BA53-7645-8760-76B9907476D0}"/>
                </a:ext>
              </a:extLst>
            </p:cNvPr>
            <p:cNvSpPr/>
            <p:nvPr/>
          </p:nvSpPr>
          <p:spPr>
            <a:xfrm>
              <a:off x="12967816" y="8129750"/>
              <a:ext cx="16531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+371 67013100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70CFC4F8-4769-C14C-AB0B-027AC6663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9241" y="8111149"/>
              <a:ext cx="344979" cy="34497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305CA-0381-6A49-A1EB-FDCDFC663926}"/>
              </a:ext>
            </a:extLst>
          </p:cNvPr>
          <p:cNvGrpSpPr/>
          <p:nvPr userDrawn="1"/>
        </p:nvGrpSpPr>
        <p:grpSpPr>
          <a:xfrm>
            <a:off x="14866182" y="8098162"/>
            <a:ext cx="2062281" cy="342203"/>
            <a:chOff x="14858225" y="8082398"/>
            <a:chExt cx="2062281" cy="3422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F75D58-7F98-D545-A431-3E5BFE7BA678}"/>
                </a:ext>
              </a:extLst>
            </p:cNvPr>
            <p:cNvSpPr/>
            <p:nvPr/>
          </p:nvSpPr>
          <p:spPr>
            <a:xfrm>
              <a:off x="15165113" y="8116824"/>
              <a:ext cx="17553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pasts@em.gov.lv</a:t>
              </a: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C93CB1CF-481F-8F42-8169-DE7B1AB50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225" y="8082398"/>
              <a:ext cx="330135" cy="3301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1C776C-9981-4440-B15D-B46CA083ED1A}"/>
              </a:ext>
            </a:extLst>
          </p:cNvPr>
          <p:cNvGrpSpPr/>
          <p:nvPr userDrawn="1"/>
        </p:nvGrpSpPr>
        <p:grpSpPr>
          <a:xfrm>
            <a:off x="6509089" y="8104196"/>
            <a:ext cx="1905895" cy="330135"/>
            <a:chOff x="6499836" y="8101934"/>
            <a:chExt cx="1905895" cy="3301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F39E0-985E-A541-90DB-9BAF2B2EA6F8}"/>
                </a:ext>
              </a:extLst>
            </p:cNvPr>
            <p:cNvSpPr/>
            <p:nvPr/>
          </p:nvSpPr>
          <p:spPr>
            <a:xfrm>
              <a:off x="6810040" y="8113113"/>
              <a:ext cx="15956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www.em.gov.lv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E2FC9D8E-F55B-4E4C-8E5D-0106ABB89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36" y="8101934"/>
              <a:ext cx="330135" cy="3301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DE5FBE-75F1-6D43-BED6-B2519645B7FD}"/>
              </a:ext>
            </a:extLst>
          </p:cNvPr>
          <p:cNvGrpSpPr/>
          <p:nvPr userDrawn="1"/>
        </p:nvGrpSpPr>
        <p:grpSpPr>
          <a:xfrm>
            <a:off x="8594359" y="8092924"/>
            <a:ext cx="3921393" cy="352678"/>
            <a:chOff x="8470545" y="8101934"/>
            <a:chExt cx="3921393" cy="3526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57A2B6-3892-2F4F-9045-B555B3F9F94D}"/>
                </a:ext>
              </a:extLst>
            </p:cNvPr>
            <p:cNvSpPr/>
            <p:nvPr/>
          </p:nvSpPr>
          <p:spPr>
            <a:xfrm>
              <a:off x="8696000" y="8124385"/>
              <a:ext cx="36959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55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Brīvības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r>
                <a:rPr kumimoji="0" lang="lv-LV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st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R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i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ga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, LV-1519, Latvia</a:t>
              </a:r>
            </a:p>
          </p:txBody>
        </p: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29298802-35B1-3F4D-A117-8F792E0F0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45" y="8101934"/>
              <a:ext cx="344979" cy="35267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74693A-63AA-594C-A2AE-92063002B29E}"/>
              </a:ext>
            </a:extLst>
          </p:cNvPr>
          <p:cNvGrpSpPr/>
          <p:nvPr userDrawn="1"/>
        </p:nvGrpSpPr>
        <p:grpSpPr>
          <a:xfrm>
            <a:off x="2976235" y="8114699"/>
            <a:ext cx="3353479" cy="319632"/>
            <a:chOff x="3153102" y="8113380"/>
            <a:chExt cx="3353479" cy="3196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AD3AF-61D7-994C-8BA8-AC38D0FFF976}"/>
                </a:ext>
              </a:extLst>
            </p:cNvPr>
            <p:cNvSpPr/>
            <p:nvPr userDrawn="1"/>
          </p:nvSpPr>
          <p:spPr>
            <a:xfrm>
              <a:off x="4300237" y="8114056"/>
              <a:ext cx="2206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ekonomikasministrija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9FA30B89-A703-3E45-96BD-B19CFCD4E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491" y="8114675"/>
              <a:ext cx="306538" cy="306538"/>
            </a:xfrm>
            <a:prstGeom prst="rect">
              <a:avLst/>
            </a:prstGeom>
          </p:spPr>
        </p:pic>
        <p:pic>
          <p:nvPicPr>
            <p:cNvPr id="47" name="Picture 46" descr="A blue rectangle with a black rectangle in the middle&#10;&#10;Description automatically generated with low confidence">
              <a:extLst>
                <a:ext uri="{FF2B5EF4-FFF2-40B4-BE49-F238E27FC236}">
                  <a16:creationId xmlns:a16="http://schemas.microsoft.com/office/drawing/2014/main" id="{0F9432E8-1D51-5E4D-88BA-AE9ABC380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78"/>
            <a:stretch/>
          </p:blipFill>
          <p:spPr>
            <a:xfrm>
              <a:off x="3509151" y="8131269"/>
              <a:ext cx="452239" cy="301743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BA5EA3B-96A1-E34E-B1E4-A56E1FF79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102" y="8113380"/>
              <a:ext cx="309129" cy="309129"/>
            </a:xfrm>
            <a:prstGeom prst="rect">
              <a:avLst/>
            </a:prstGeom>
          </p:spPr>
        </p:pic>
      </p:grp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6D33BD8-BC01-1B43-9723-322A40AD69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7" y="601055"/>
            <a:ext cx="4869022" cy="48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53680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55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81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5CF94-5BB8-B746-ABB4-F887CB8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59"/>
          <a:stretch/>
        </p:blipFill>
        <p:spPr>
          <a:xfrm>
            <a:off x="1843801" y="-14327"/>
            <a:ext cx="4869023" cy="1146215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2D70B0-2D89-8444-9421-9D3A7F6F9D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556" y="-14327"/>
            <a:ext cx="11282707" cy="9767927"/>
          </a:xfrm>
          <a:custGeom>
            <a:avLst/>
            <a:gdLst>
              <a:gd name="connsiteX0" fmla="*/ 0 w 10912706"/>
              <a:gd name="connsiteY0" fmla="*/ 0 h 9956801"/>
              <a:gd name="connsiteX1" fmla="*/ 10912706 w 10912706"/>
              <a:gd name="connsiteY1" fmla="*/ 0 h 9956801"/>
              <a:gd name="connsiteX2" fmla="*/ 10912706 w 10912706"/>
              <a:gd name="connsiteY2" fmla="*/ 9956801 h 9956801"/>
              <a:gd name="connsiteX3" fmla="*/ 894949 w 10912706"/>
              <a:gd name="connsiteY3" fmla="*/ 9956801 h 9956801"/>
              <a:gd name="connsiteX4" fmla="*/ 5445944 w 10912706"/>
              <a:gd name="connsiteY4" fmla="*/ 4979394 h 99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2706" h="9956801">
                <a:moveTo>
                  <a:pt x="0" y="0"/>
                </a:moveTo>
                <a:lnTo>
                  <a:pt x="10912706" y="0"/>
                </a:lnTo>
                <a:lnTo>
                  <a:pt x="10912706" y="9956801"/>
                </a:lnTo>
                <a:lnTo>
                  <a:pt x="894949" y="9956801"/>
                </a:lnTo>
                <a:lnTo>
                  <a:pt x="5445944" y="49793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4854575"/>
            <a:ext cx="6591299" cy="2903478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4550629-55C5-A743-B2B2-326E3A8B3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149" y="7758053"/>
            <a:ext cx="6591299" cy="1043047"/>
          </a:xfrm>
        </p:spPr>
        <p:txBody>
          <a:bodyPr anchor="ctr"/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Vārds Uzvārds, </a:t>
            </a:r>
            <a:r>
              <a:rPr lang="en-LV" dirty="0"/>
              <a:t>amats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A10DCAA-E30A-194F-A538-D18955EC2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8801100"/>
            <a:ext cx="6624637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 un vieta</a:t>
            </a:r>
            <a:endParaRPr lang="en-LV" dirty="0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80859D7-06BC-5447-9008-F79E5D1B0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14" y="573302"/>
            <a:ext cx="5079571" cy="50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umsais">
            <a:extLst>
              <a:ext uri="{FF2B5EF4-FFF2-40B4-BE49-F238E27FC236}">
                <a16:creationId xmlns:a16="http://schemas.microsoft.com/office/drawing/2014/main" id="{27B5FF8B-E82C-2749-9C38-C8E243475F1D}"/>
              </a:ext>
            </a:extLst>
          </p:cNvPr>
          <p:cNvSpPr/>
          <p:nvPr userDrawn="1"/>
        </p:nvSpPr>
        <p:spPr>
          <a:xfrm>
            <a:off x="7537448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461963" y="447675"/>
            <a:ext cx="16962926" cy="8858250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131888"/>
            <a:ext cx="7188036" cy="7669212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  <a:p>
            <a:pPr lvl="0"/>
            <a:endParaRPr lang="en-LV" dirty="0"/>
          </a:p>
        </p:txBody>
      </p:sp>
      <p:sp>
        <p:nvSpPr>
          <p:cNvPr id="16" name="Baltais elements 01">
            <a:extLst>
              <a:ext uri="{FF2B5EF4-FFF2-40B4-BE49-F238E27FC236}">
                <a16:creationId xmlns:a16="http://schemas.microsoft.com/office/drawing/2014/main" id="{DC0103AE-459C-E94E-8DFA-9ABBCFEC5FA8}"/>
              </a:ext>
            </a:extLst>
          </p:cNvPr>
          <p:cNvSpPr/>
          <p:nvPr userDrawn="1"/>
        </p:nvSpPr>
        <p:spPr>
          <a:xfrm>
            <a:off x="9209617" y="1094846"/>
            <a:ext cx="7668683" cy="770625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D9A80-F7D5-174F-BD65-7DFFE9028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9338" y="1708150"/>
            <a:ext cx="7742237" cy="80454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177881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55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36395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36395" y="484187"/>
            <a:ext cx="16943188" cy="882173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470" y="484188"/>
            <a:ext cx="11117180" cy="1712911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22" name="Baltais elements 01">
            <a:extLst>
              <a:ext uri="{FF2B5EF4-FFF2-40B4-BE49-F238E27FC236}">
                <a16:creationId xmlns:a16="http://schemas.microsoft.com/office/drawing/2014/main" id="{18F311ED-9B70-E844-AE32-DE482F015C52}"/>
              </a:ext>
            </a:extLst>
          </p:cNvPr>
          <p:cNvSpPr/>
          <p:nvPr userDrawn="1"/>
        </p:nvSpPr>
        <p:spPr>
          <a:xfrm>
            <a:off x="12027470" y="1131887"/>
            <a:ext cx="5435971" cy="67009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A8972EE-86B7-4247-B3D5-D33B79D551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540457" y="1708150"/>
            <a:ext cx="4799806" cy="65851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A449C2-EC99-6D4E-8E18-3009C3B5417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1962" y="2644775"/>
            <a:ext cx="11088687" cy="61563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73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  <p15:guide id="26" orient="horz" pos="52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36395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461963" y="447675"/>
            <a:ext cx="17047824" cy="8858250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4553" y="504825"/>
            <a:ext cx="11733747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44553" y="2644775"/>
            <a:ext cx="11733747" cy="61563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9B0A22-C6DE-3A49-B540-4A62A9BD3D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6395" y="1708150"/>
            <a:ext cx="4283164" cy="65851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  <p:sp>
        <p:nvSpPr>
          <p:cNvPr id="21" name="Baltais elements 01">
            <a:extLst>
              <a:ext uri="{FF2B5EF4-FFF2-40B4-BE49-F238E27FC236}">
                <a16:creationId xmlns:a16="http://schemas.microsoft.com/office/drawing/2014/main" id="{777864E1-DDCB-264A-A2F8-E264592D02CE}"/>
              </a:ext>
            </a:extLst>
          </p:cNvPr>
          <p:cNvSpPr/>
          <p:nvPr userDrawn="1"/>
        </p:nvSpPr>
        <p:spPr>
          <a:xfrm>
            <a:off x="-641536" y="1131887"/>
            <a:ext cx="5435971" cy="67009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314772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38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36395" y="0"/>
            <a:ext cx="9887441" cy="97536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36395" y="447675"/>
            <a:ext cx="16943188" cy="8858250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63" y="506413"/>
            <a:ext cx="15949611" cy="1690687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8931" y="2644775"/>
            <a:ext cx="15902644" cy="615632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07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0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8669339" y="0"/>
            <a:ext cx="9064480" cy="97536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7775575" cy="8316912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74163" y="484188"/>
            <a:ext cx="8166100" cy="83169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77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6D3F90-D0EB-5749-ADAC-7745D2145437}"/>
              </a:ext>
            </a:extLst>
          </p:cNvPr>
          <p:cNvSpPr/>
          <p:nvPr userDrawn="1"/>
        </p:nvSpPr>
        <p:spPr>
          <a:xfrm>
            <a:off x="-379340" y="0"/>
            <a:ext cx="9064480" cy="97536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7775575" cy="8316912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74163" y="484188"/>
            <a:ext cx="8166100" cy="83169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68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8AA1-2066-9A44-BC83-2B35D62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9397736"/>
            <a:ext cx="3902075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102F6D-2937-664A-AB2F-B78F4874A4A1}" type="datetimeFigureOut">
              <a:rPr lang="en-LV" smtClean="0"/>
              <a:pPr/>
              <a:t>02/17/2022</a:t>
            </a:fld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12EF-A2F8-8D4E-A450-63B50402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312" y="9390328"/>
            <a:ext cx="8870421" cy="297920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260D-AE27-0743-8E70-FE555CA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12775" y="9397736"/>
            <a:ext cx="3902075" cy="290512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91F8A6-FDBB-A34F-8650-67E0D2FBAF55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484188"/>
            <a:ext cx="16416336" cy="1692275"/>
          </a:xfrm>
        </p:spPr>
        <p:txBody>
          <a:bodyPr anchor="ctr"/>
          <a:lstStyle>
            <a:lvl1pPr marL="0" indent="0" algn="ctr">
              <a:buNone/>
              <a:defRPr sz="6000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3" y="2660652"/>
            <a:ext cx="7775575" cy="65722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30AD7-4C7A-8A41-AED7-F5FD2321505B}"/>
              </a:ext>
            </a:extLst>
          </p:cNvPr>
          <p:cNvSpPr/>
          <p:nvPr userDrawn="1"/>
        </p:nvSpPr>
        <p:spPr>
          <a:xfrm>
            <a:off x="8670131" y="4876799"/>
            <a:ext cx="8754758" cy="4392613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49A995-D6B9-0646-AF00-54EDD1C9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4163" y="2644774"/>
            <a:ext cx="7704136" cy="71088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LV" dirty="0"/>
              <a:t>ATTĒLS</a:t>
            </a:r>
          </a:p>
        </p:txBody>
      </p:sp>
    </p:spTree>
    <p:extLst>
      <p:ext uri="{BB962C8B-B14F-4D97-AF65-F5344CB8AC3E}">
        <p14:creationId xmlns:p14="http://schemas.microsoft.com/office/powerpoint/2010/main" val="37605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orient="horz" pos="6144" userDrawn="1">
          <p15:clr>
            <a:srgbClr val="FBAE40"/>
          </p15:clr>
        </p15:guide>
        <p15:guide id="4" orient="horz" pos="5839" userDrawn="1">
          <p15:clr>
            <a:srgbClr val="FBAE40"/>
          </p15:clr>
        </p15:guide>
        <p15:guide id="5" orient="horz" pos="5544" userDrawn="1">
          <p15:clr>
            <a:srgbClr val="FBAE40"/>
          </p15:clr>
        </p15:guide>
        <p15:guide id="6" orient="horz" pos="305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  <p15:guide id="9" pos="5461" userDrawn="1">
          <p15:clr>
            <a:srgbClr val="FBAE40"/>
          </p15:clr>
        </p15:guide>
        <p15:guide id="10" pos="291" userDrawn="1">
          <p15:clr>
            <a:srgbClr val="FBAE40"/>
          </p15:clr>
        </p15:guide>
        <p15:guide id="11" pos="585" userDrawn="1">
          <p15:clr>
            <a:srgbClr val="FBAE40"/>
          </p15:clr>
        </p15:guide>
        <p15:guide id="12" pos="10923" userDrawn="1">
          <p15:clr>
            <a:srgbClr val="FBAE40"/>
          </p15:clr>
        </p15:guide>
        <p15:guide id="13" pos="10632" userDrawn="1">
          <p15:clr>
            <a:srgbClr val="FBAE40"/>
          </p15:clr>
        </p15:guide>
        <p15:guide id="14" pos="10338" userDrawn="1">
          <p15:clr>
            <a:srgbClr val="FBAE40"/>
          </p15:clr>
        </p15:guide>
        <p15:guide id="15" pos="3556" userDrawn="1">
          <p15:clr>
            <a:srgbClr val="FBAE40"/>
          </p15:clr>
        </p15:guide>
        <p15:guide id="16" pos="7571" userDrawn="1">
          <p15:clr>
            <a:srgbClr val="FBAE40"/>
          </p15:clr>
        </p15:guide>
        <p15:guide id="17" orient="horz" pos="577" userDrawn="1">
          <p15:clr>
            <a:srgbClr val="FBAE40"/>
          </p15:clr>
        </p15:guide>
        <p15:guide id="18" orient="horz" pos="1076" userDrawn="1">
          <p15:clr>
            <a:srgbClr val="FBAE40"/>
          </p15:clr>
        </p15:guide>
        <p15:guide id="19" orient="horz" pos="1371" userDrawn="1">
          <p15:clr>
            <a:srgbClr val="FBAE40"/>
          </p15:clr>
        </p15:guide>
        <p15:guide id="20" orient="horz" pos="1666" userDrawn="1">
          <p15:clr>
            <a:srgbClr val="FBAE40"/>
          </p15:clr>
        </p15:guide>
        <p15:guide id="21" orient="horz" pos="1961" userDrawn="1">
          <p15:clr>
            <a:srgbClr val="FBAE40"/>
          </p15:clr>
        </p15:guide>
        <p15:guide id="22" pos="7276" userDrawn="1">
          <p15:clr>
            <a:srgbClr val="FBAE40"/>
          </p15:clr>
        </p15:guide>
        <p15:guide id="23" pos="2672" userDrawn="1">
          <p15:clr>
            <a:srgbClr val="FBAE40"/>
          </p15:clr>
        </p15:guide>
        <p15:guide id="24" pos="4758" userDrawn="1">
          <p15:clr>
            <a:srgbClr val="FBAE40"/>
          </p15:clr>
        </p15:guide>
        <p15:guide id="25" pos="5189" userDrawn="1">
          <p15:clr>
            <a:srgbClr val="FBAE40"/>
          </p15:clr>
        </p15:guide>
        <p15:guide id="26" pos="57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910A6-552D-384D-948E-FA26BAC7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3" y="519113"/>
            <a:ext cx="14955837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Ekonomikas</a:t>
            </a:r>
            <a:r>
              <a:rPr lang="en-GB" dirty="0"/>
              <a:t> </a:t>
            </a:r>
            <a:r>
              <a:rPr lang="en-GB" dirty="0" err="1"/>
              <a:t>ministrija</a:t>
            </a:r>
            <a:r>
              <a:rPr lang="en-GB" dirty="0"/>
              <a:t> 2021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DEFF2-A7A7-6447-9939-89F631E4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213" y="2597150"/>
            <a:ext cx="14955837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7A69-06D1-444A-AB3F-CC9E928B8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213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2F6D-2937-664A-AB2F-B78F4874A4A1}" type="datetimeFigureOut">
              <a:rPr lang="en-LV" smtClean="0"/>
              <a:t>02/17/2022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0420-8799-0840-8C1B-D6FDC3EE9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BC5B-7D05-0045-8629-2257849B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5975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8A6-FDBB-A34F-8650-67E0D2FBAF55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180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2" r:id="rId2"/>
    <p:sldLayoutId id="2147483713" r:id="rId3"/>
    <p:sldLayoutId id="2147483714" r:id="rId4"/>
    <p:sldLayoutId id="2147483716" r:id="rId5"/>
    <p:sldLayoutId id="2147483715" r:id="rId6"/>
    <p:sldLayoutId id="2147483700" r:id="rId7"/>
    <p:sldLayoutId id="2147483717" r:id="rId8"/>
    <p:sldLayoutId id="2147483719" r:id="rId9"/>
    <p:sldLayoutId id="2147483720" r:id="rId10"/>
    <p:sldLayoutId id="2147483721" r:id="rId11"/>
    <p:sldLayoutId id="2147483730" r:id="rId12"/>
    <p:sldLayoutId id="2147483754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0DE46-E976-42EA-8E4B-898995F24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455" y="4608576"/>
            <a:ext cx="8450675" cy="31494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lv-LV" dirty="0">
                <a:solidFill>
                  <a:srgbClr val="06829A"/>
                </a:solidFill>
              </a:rPr>
              <a:t>Normatīvo aktu izstrādes plāns 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9BB52-FDE5-406F-96C5-53658929B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Olga Feldmane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FA58A-FC13-4873-BE46-2F601A520B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v-LV" dirty="0">
                <a:solidFill>
                  <a:srgbClr val="06829A"/>
                </a:solidFill>
              </a:rPr>
              <a:t>Rīga, 2022.gada 26.janvāris</a:t>
            </a:r>
          </a:p>
        </p:txBody>
      </p:sp>
      <p:pic>
        <p:nvPicPr>
          <p:cNvPr id="15" name="Picture Placeholder 14" descr="A picture containing indoor, floor, chair, room&#10;&#10;Description automatically generated">
            <a:extLst>
              <a:ext uri="{FF2B5EF4-FFF2-40B4-BE49-F238E27FC236}">
                <a16:creationId xmlns:a16="http://schemas.microsoft.com/office/drawing/2014/main" id="{47CEAFC5-447C-433F-89B1-0EBD2026A0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t="147" b="-147"/>
          <a:stretch/>
        </p:blipFill>
        <p:spPr>
          <a:xfrm>
            <a:off x="6057556" y="0"/>
            <a:ext cx="11282707" cy="9767927"/>
          </a:xfrm>
        </p:spPr>
      </p:pic>
    </p:spTree>
    <p:extLst>
      <p:ext uri="{BB962C8B-B14F-4D97-AF65-F5344CB8AC3E}">
        <p14:creationId xmlns:p14="http://schemas.microsoft.com/office/powerpoint/2010/main" val="223623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4B5F2E-7AA1-46BF-A3FD-04882CB2E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Grozījumi likumā «Par nodokļiem un nodevām»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55D181-B1B7-49AA-9DE3-247D3E60E2EA}"/>
              </a:ext>
            </a:extLst>
          </p:cNvPr>
          <p:cNvSpPr txBox="1">
            <a:spLocks/>
          </p:cNvSpPr>
          <p:nvPr/>
        </p:nvSpPr>
        <p:spPr>
          <a:xfrm>
            <a:off x="8388137" y="267524"/>
            <a:ext cx="8792280" cy="912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3155" lvl="2" indent="-457200" algn="just">
              <a:buFont typeface="Wingdings" panose="05000000000000000000" pitchFamily="2" charset="2"/>
              <a:buChar char="Ø"/>
            </a:pPr>
            <a:endParaRPr lang="lv-LV" sz="2800" b="0" dirty="0">
              <a:solidFill>
                <a:srgbClr val="00859B"/>
              </a:solidFill>
            </a:endParaRPr>
          </a:p>
          <a:p>
            <a:pPr marL="1078855" lvl="2" indent="-342900" algn="just"/>
            <a:r>
              <a:rPr lang="lv-LV" sz="2800" b="0" dirty="0">
                <a:solidFill>
                  <a:srgbClr val="00859B"/>
                </a:solidFill>
              </a:rPr>
              <a:t>VEDLUDB datu pieejamība sertificēšanas institūcijām;</a:t>
            </a:r>
          </a:p>
          <a:p>
            <a:pPr marL="1078855" lvl="2" indent="-342900" algn="just"/>
            <a:r>
              <a:rPr lang="lv-LV" sz="2800" b="0" dirty="0">
                <a:solidFill>
                  <a:srgbClr val="00859B"/>
                </a:solidFill>
              </a:rPr>
              <a:t>Datu par noslēgto līgumu izpildi iesniegšana VEDLUDB.</a:t>
            </a:r>
          </a:p>
          <a:p>
            <a:pPr marL="1193155" lvl="2" indent="-457200" algn="just">
              <a:buFont typeface="Wingdings" panose="05000000000000000000" pitchFamily="2" charset="2"/>
              <a:buChar char="ü"/>
            </a:pPr>
            <a:endParaRPr lang="lv-LV" sz="2800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3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C1C7F1-4EA2-4C1B-A614-3C085554A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Informatīvais </a:t>
            </a:r>
            <a:r>
              <a:rPr lang="lv-LV" dirty="0" err="1">
                <a:latin typeface="+mn-lt"/>
              </a:rPr>
              <a:t>zīņojums</a:t>
            </a:r>
            <a:endParaRPr lang="lv-LV" dirty="0"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D2087C-AA84-4A47-AAA0-A1AE1634A707}"/>
              </a:ext>
            </a:extLst>
          </p:cNvPr>
          <p:cNvSpPr txBox="1">
            <a:spLocks/>
          </p:cNvSpPr>
          <p:nvPr/>
        </p:nvSpPr>
        <p:spPr>
          <a:xfrm>
            <a:off x="9102726" y="484188"/>
            <a:ext cx="8057570" cy="884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r>
              <a:rPr lang="lv-LV" b="0" dirty="0">
                <a:solidFill>
                  <a:srgbClr val="00859B"/>
                </a:solidFill>
              </a:rPr>
              <a:t>Nozares pārkāršanas riski;</a:t>
            </a:r>
          </a:p>
          <a:p>
            <a:pPr algn="just"/>
            <a:r>
              <a:rPr lang="lv-LV" b="0" dirty="0">
                <a:solidFill>
                  <a:srgbClr val="00859B"/>
                </a:solidFill>
              </a:rPr>
              <a:t>Cenu prognoze.</a:t>
            </a: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algn="just"/>
            <a:endParaRPr lang="lv-LV" b="0" dirty="0">
              <a:solidFill>
                <a:srgbClr val="00859B"/>
              </a:solidFill>
            </a:endParaRPr>
          </a:p>
          <a:p>
            <a:pPr marL="96515" indent="0" algn="just">
              <a:buFont typeface="Arial" panose="020B0604020202020204" pitchFamily="34" charset="0"/>
              <a:buNone/>
            </a:pPr>
            <a:endParaRPr lang="lv-LV" b="0" dirty="0">
              <a:solidFill>
                <a:srgbClr val="00859B"/>
              </a:solidFill>
            </a:endParaRPr>
          </a:p>
          <a:p>
            <a:pPr marL="96515" indent="0" algn="just">
              <a:buFont typeface="Arial" panose="020B0604020202020204" pitchFamily="34" charset="0"/>
              <a:buNone/>
            </a:pPr>
            <a:endParaRPr lang="lv-LV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AD2C0B-6DDC-4171-94C7-50569BC40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Grozījums LBN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B56056-1ECA-4A25-B46F-750B9ECA1022}"/>
              </a:ext>
            </a:extLst>
          </p:cNvPr>
          <p:cNvSpPr txBox="1">
            <a:spLocks/>
          </p:cNvSpPr>
          <p:nvPr/>
        </p:nvSpPr>
        <p:spPr>
          <a:xfrm>
            <a:off x="9102725" y="484188"/>
            <a:ext cx="7936024" cy="864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3715" indent="-457200" algn="just"/>
            <a:r>
              <a:rPr lang="lv-LV" b="0" dirty="0">
                <a:solidFill>
                  <a:srgbClr val="00859B"/>
                </a:solidFill>
              </a:rPr>
              <a:t>Sadarbībā ar VUGN izstrādāt prasības publiskām ēkām un publiskām telpu grupām, kurās tiek sniegts pakalpojums klientiem.</a:t>
            </a:r>
          </a:p>
        </p:txBody>
      </p:sp>
    </p:spTree>
    <p:extLst>
      <p:ext uri="{BB962C8B-B14F-4D97-AF65-F5344CB8AC3E}">
        <p14:creationId xmlns:p14="http://schemas.microsoft.com/office/powerpoint/2010/main" val="156708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6A5F7-9686-419E-87C5-95A073863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1066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C4B923-FCED-4AA0-A69E-8B620ACB9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Būvniecības likums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2A50F8-2703-4B1A-AADE-A92A9A97519D}"/>
              </a:ext>
            </a:extLst>
          </p:cNvPr>
          <p:cNvSpPr txBox="1">
            <a:spLocks/>
          </p:cNvSpPr>
          <p:nvPr/>
        </p:nvSpPr>
        <p:spPr>
          <a:xfrm>
            <a:off x="9102726" y="484188"/>
            <a:ext cx="7775574" cy="7473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arenR"/>
            </a:pPr>
            <a:r>
              <a:rPr lang="lv-LV" sz="2400" b="0" dirty="0">
                <a:solidFill>
                  <a:srgbClr val="00859B"/>
                </a:solidFill>
              </a:rPr>
              <a:t>Deleģējumu redakcionālie precizējumi (būvspeciālistu sertificēšanas noteikumi, LBN Tehniskā apsekošana, LBN būvekspertīze);</a:t>
            </a:r>
          </a:p>
          <a:p>
            <a:pPr marL="457200" indent="-457200" algn="just">
              <a:buAutoNum type="arabicParenR"/>
            </a:pPr>
            <a:r>
              <a:rPr lang="lv-LV" sz="2400" b="0" dirty="0">
                <a:solidFill>
                  <a:srgbClr val="00859B"/>
                </a:solidFill>
              </a:rPr>
              <a:t>Patvaļīgās būvniecības legalizācija;</a:t>
            </a:r>
          </a:p>
          <a:p>
            <a:pPr marL="457200" indent="-457200" algn="just">
              <a:buAutoNum type="arabicParenR"/>
            </a:pPr>
            <a:r>
              <a:rPr lang="lv-LV" sz="2400" b="0" dirty="0">
                <a:solidFill>
                  <a:srgbClr val="00859B"/>
                </a:solidFill>
              </a:rPr>
              <a:t>Inženierkonsultanta institūta ieviešana,  loma būvniecības procesā, atbildība;</a:t>
            </a:r>
          </a:p>
          <a:p>
            <a:pPr marL="457200" indent="-457200" algn="just">
              <a:buAutoNum type="arabicParenR"/>
            </a:pPr>
            <a:r>
              <a:rPr lang="lv-LV" sz="2400" b="0" dirty="0">
                <a:solidFill>
                  <a:srgbClr val="00859B"/>
                </a:solidFill>
              </a:rPr>
              <a:t>Sertificēšanas procesa aspekti;</a:t>
            </a:r>
          </a:p>
          <a:p>
            <a:pPr marL="457200" indent="-457200" algn="just">
              <a:buAutoNum type="arabicParenR"/>
            </a:pPr>
            <a:r>
              <a:rPr lang="lv-LV" sz="2400" b="0" dirty="0">
                <a:solidFill>
                  <a:srgbClr val="00859B"/>
                </a:solidFill>
              </a:rPr>
              <a:t>Ekspluatācijas uzraudzības regulējuma pilnveidojums;</a:t>
            </a:r>
          </a:p>
          <a:p>
            <a:pPr marL="457200" indent="-457200" algn="just">
              <a:buAutoNum type="arabicParenR"/>
            </a:pPr>
            <a:r>
              <a:rPr lang="lv-LV" sz="2400" b="0" dirty="0">
                <a:solidFill>
                  <a:srgbClr val="00859B"/>
                </a:solidFill>
              </a:rPr>
              <a:t>Datu pieejamības jautājums.</a:t>
            </a:r>
          </a:p>
          <a:p>
            <a:pPr marL="514350" indent="-514350" algn="just">
              <a:buAutoNum type="arabicParenR"/>
            </a:pPr>
            <a:endParaRPr lang="lv-LV" b="0" dirty="0">
              <a:solidFill>
                <a:srgbClr val="00859B"/>
              </a:solidFill>
            </a:endParaRPr>
          </a:p>
          <a:p>
            <a:pPr marL="974725" lvl="1" indent="-889000" algn="just"/>
            <a:endParaRPr lang="lv-LV" sz="2700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94F61-1C92-4511-91AF-52E3F2523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VBN</a:t>
            </a:r>
          </a:p>
          <a:p>
            <a:r>
              <a:rPr lang="lv-LV" dirty="0">
                <a:latin typeface="+mn-lt"/>
              </a:rPr>
              <a:t> ieceres sagatavošana un projektēšana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69B62F-332C-4410-86F0-28967202E68A}"/>
              </a:ext>
            </a:extLst>
          </p:cNvPr>
          <p:cNvSpPr txBox="1">
            <a:spLocks/>
          </p:cNvSpPr>
          <p:nvPr/>
        </p:nvSpPr>
        <p:spPr>
          <a:xfrm>
            <a:off x="9102726" y="574709"/>
            <a:ext cx="7420240" cy="8604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3200" b="0" dirty="0">
                <a:solidFill>
                  <a:srgbClr val="00859B"/>
                </a:solidFill>
              </a:rPr>
              <a:t>Inženierizpēte un ieceres sagatavošana;</a:t>
            </a:r>
          </a:p>
          <a:p>
            <a:pPr algn="just"/>
            <a:r>
              <a:rPr lang="lv-LV" sz="3200" b="0" dirty="0">
                <a:solidFill>
                  <a:srgbClr val="00859B"/>
                </a:solidFill>
              </a:rPr>
              <a:t>Projektēšanas stadijas;</a:t>
            </a:r>
          </a:p>
          <a:p>
            <a:pPr algn="just"/>
            <a:r>
              <a:rPr lang="lv-LV" sz="3200" b="0" dirty="0">
                <a:solidFill>
                  <a:srgbClr val="00859B"/>
                </a:solidFill>
              </a:rPr>
              <a:t>Projektēšanas process;</a:t>
            </a:r>
          </a:p>
          <a:p>
            <a:pPr algn="just"/>
            <a:r>
              <a:rPr lang="lv-LV" sz="3200" b="0" dirty="0">
                <a:solidFill>
                  <a:srgbClr val="00859B"/>
                </a:solidFill>
              </a:rPr>
              <a:t>Tiesības un pienākumi;</a:t>
            </a:r>
          </a:p>
          <a:p>
            <a:pPr algn="just"/>
            <a:r>
              <a:rPr lang="lv-LV" sz="3200" b="0" dirty="0">
                <a:solidFill>
                  <a:srgbClr val="00859B"/>
                </a:solidFill>
              </a:rPr>
              <a:t>Būvprojekta ekspertīze.</a:t>
            </a:r>
          </a:p>
          <a:p>
            <a:pPr algn="just"/>
            <a:endParaRPr lang="lv-LV" sz="3200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037BBB-F2A8-4432-9450-B304872AE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Speciālie būvnoteikumi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F101FF-B006-44F9-B910-AFA4EBAA957E}"/>
              </a:ext>
            </a:extLst>
          </p:cNvPr>
          <p:cNvSpPr txBox="1">
            <a:spLocks/>
          </p:cNvSpPr>
          <p:nvPr/>
        </p:nvSpPr>
        <p:spPr>
          <a:xfrm>
            <a:off x="9102726" y="465583"/>
            <a:ext cx="7775574" cy="882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700" b="0" dirty="0">
                <a:solidFill>
                  <a:srgbClr val="00859B"/>
                </a:solidFill>
              </a:rPr>
              <a:t>Klusēšanas – piekrišanas regulējuma izstrāde</a:t>
            </a:r>
          </a:p>
          <a:p>
            <a:pPr algn="just"/>
            <a:r>
              <a:rPr lang="lv-LV" sz="2700" b="0" dirty="0">
                <a:solidFill>
                  <a:srgbClr val="00859B"/>
                </a:solidFill>
              </a:rPr>
              <a:t>Ekspertīzes tvērums – regulējuma precizēšana;</a:t>
            </a:r>
          </a:p>
          <a:p>
            <a:pPr algn="just"/>
            <a:r>
              <a:rPr lang="lv-LV" sz="2700" b="0" dirty="0">
                <a:solidFill>
                  <a:srgbClr val="00859B"/>
                </a:solidFill>
              </a:rPr>
              <a:t>Atkritumu utilizācijas jautājumi – BIS funkcionalitātes palaišana;</a:t>
            </a:r>
          </a:p>
          <a:p>
            <a:pPr algn="just"/>
            <a:r>
              <a:rPr lang="lv-LV" sz="2700" b="0" dirty="0">
                <a:solidFill>
                  <a:srgbClr val="00859B"/>
                </a:solidFill>
              </a:rPr>
              <a:t>Elektronisko sakaru būvnoteikumu integrācija atsevišķos inženierbūvju būvnoteikumos.</a:t>
            </a:r>
          </a:p>
          <a:p>
            <a:pPr marL="0" indent="0" algn="just">
              <a:buNone/>
            </a:pPr>
            <a:endParaRPr lang="lv-LV" sz="2700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AF1D1-B1BE-4FBE-AE11-E553349F9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LBN Būves ekspertīze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9739D7-7936-4B07-A631-CF7759E60D0D}"/>
              </a:ext>
            </a:extLst>
          </p:cNvPr>
          <p:cNvSpPr txBox="1">
            <a:spLocks/>
          </p:cNvSpPr>
          <p:nvPr/>
        </p:nvSpPr>
        <p:spPr>
          <a:xfrm>
            <a:off x="8881413" y="591499"/>
            <a:ext cx="8324762" cy="857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700" b="0" dirty="0">
                <a:solidFill>
                  <a:srgbClr val="00859B"/>
                </a:solidFill>
              </a:rPr>
              <a:t>Jaunā LBN izstrāde, kas ietvertu būves ekspertīzes procesa izvērstu regulējumu.</a:t>
            </a:r>
          </a:p>
        </p:txBody>
      </p:sp>
    </p:spTree>
    <p:extLst>
      <p:ext uri="{BB962C8B-B14F-4D97-AF65-F5344CB8AC3E}">
        <p14:creationId xmlns:p14="http://schemas.microsoft.com/office/powerpoint/2010/main" val="264635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AF1D1-B1BE-4FBE-AE11-E553349F9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Būvspeciālistu sertificēšanas noteikumi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9739D7-7936-4B07-A631-CF7759E60D0D}"/>
              </a:ext>
            </a:extLst>
          </p:cNvPr>
          <p:cNvSpPr txBox="1">
            <a:spLocks/>
          </p:cNvSpPr>
          <p:nvPr/>
        </p:nvSpPr>
        <p:spPr>
          <a:xfrm>
            <a:off x="8881413" y="591499"/>
            <a:ext cx="8324762" cy="857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700" b="0" dirty="0">
                <a:solidFill>
                  <a:srgbClr val="00859B"/>
                </a:solidFill>
              </a:rPr>
              <a:t>Īsie noteikumi (vienojāmies ar nozari par uzraudzības maksas periodiem);</a:t>
            </a:r>
          </a:p>
          <a:p>
            <a:pPr algn="just"/>
            <a:r>
              <a:rPr lang="lv-LV" sz="2700" b="0" dirty="0">
                <a:solidFill>
                  <a:srgbClr val="00859B"/>
                </a:solidFill>
              </a:rPr>
              <a:t>Garie noteikumi – BVKB izstrādātie, EM papildus par uzraudzības jautājumiem.</a:t>
            </a:r>
          </a:p>
        </p:txBody>
      </p:sp>
    </p:spTree>
    <p:extLst>
      <p:ext uri="{BB962C8B-B14F-4D97-AF65-F5344CB8AC3E}">
        <p14:creationId xmlns:p14="http://schemas.microsoft.com/office/powerpoint/2010/main" val="12446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E7128-7961-4128-A2FC-829C12F39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BIS noteikumi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DF48F20-20B7-4D2E-BA69-D15D28199E59}"/>
              </a:ext>
            </a:extLst>
          </p:cNvPr>
          <p:cNvSpPr txBox="1">
            <a:spLocks/>
          </p:cNvSpPr>
          <p:nvPr/>
        </p:nvSpPr>
        <p:spPr>
          <a:xfrm>
            <a:off x="9102725" y="665270"/>
            <a:ext cx="7775575" cy="7474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700" b="0" dirty="0">
                <a:solidFill>
                  <a:srgbClr val="00859B"/>
                </a:solidFill>
              </a:rPr>
              <a:t>Ekspluatācijas lietas regulējums;</a:t>
            </a:r>
          </a:p>
          <a:p>
            <a:pPr algn="just"/>
            <a:r>
              <a:rPr lang="lv-LV" sz="2700" b="0" dirty="0">
                <a:solidFill>
                  <a:srgbClr val="00859B"/>
                </a:solidFill>
              </a:rPr>
              <a:t>Datu aprites jautājumi.</a:t>
            </a:r>
          </a:p>
          <a:p>
            <a:pPr marL="0" indent="0" algn="just">
              <a:buNone/>
            </a:pPr>
            <a:endParaRPr lang="lv-LV" sz="2700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286D7-9235-4123-A82D-ABE484706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Apdrošināšanas regulējums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242E08-B99C-4B0E-84D7-B06DD4EFEB4C}"/>
              </a:ext>
            </a:extLst>
          </p:cNvPr>
          <p:cNvSpPr txBox="1">
            <a:spLocks/>
          </p:cNvSpPr>
          <p:nvPr/>
        </p:nvSpPr>
        <p:spPr>
          <a:xfrm>
            <a:off x="9102725" y="1140259"/>
            <a:ext cx="7775575" cy="7473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2700" b="0" dirty="0">
                <a:solidFill>
                  <a:srgbClr val="00859B"/>
                </a:solidFill>
              </a:rPr>
              <a:t>Grozījumi Būvniecības likumā attiecībā uz striktas atbildības ieviešanu;</a:t>
            </a:r>
          </a:p>
          <a:p>
            <a:pPr algn="just"/>
            <a:r>
              <a:rPr lang="lv-LV" sz="2700" b="0" dirty="0">
                <a:solidFill>
                  <a:srgbClr val="00859B"/>
                </a:solidFill>
              </a:rPr>
              <a:t>Jauns apdrošināšanas likums. </a:t>
            </a:r>
          </a:p>
          <a:p>
            <a:pPr marL="96515" indent="0" algn="just">
              <a:buNone/>
            </a:pPr>
            <a:endParaRPr lang="lv-LV" sz="2700" b="0" dirty="0">
              <a:solidFill>
                <a:srgbClr val="008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7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A07DF-B5BB-4487-9CFB-41D8DCE43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>
                <a:solidFill>
                  <a:prstClr val="white"/>
                </a:solidFill>
                <a:latin typeface="+mn-lt"/>
              </a:rPr>
              <a:t>Tipveida līgumu noteikumi</a:t>
            </a:r>
            <a:endParaRPr lang="lv-LV" dirty="0"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826F13-1A08-4D12-B8B0-60AA1FBCC01A}"/>
              </a:ext>
            </a:extLst>
          </p:cNvPr>
          <p:cNvSpPr txBox="1">
            <a:spLocks/>
          </p:cNvSpPr>
          <p:nvPr/>
        </p:nvSpPr>
        <p:spPr>
          <a:xfrm>
            <a:off x="9102726" y="1140259"/>
            <a:ext cx="7968360" cy="7473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3715" indent="-457200" algn="just"/>
            <a:r>
              <a:rPr lang="lv-LV" b="0" dirty="0">
                <a:solidFill>
                  <a:srgbClr val="00859B"/>
                </a:solidFill>
              </a:rPr>
              <a:t>Pabeidzam virzību + ieliekam indeksāciju un tipveida būvdarbu pieņemšanas formas</a:t>
            </a:r>
          </a:p>
        </p:txBody>
      </p:sp>
    </p:spTree>
    <p:extLst>
      <p:ext uri="{BB962C8B-B14F-4D97-AF65-F5344CB8AC3E}">
        <p14:creationId xmlns:p14="http://schemas.microsoft.com/office/powerpoint/2010/main" val="334569505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EMin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A9B9"/>
      </a:accent1>
      <a:accent2>
        <a:srgbClr val="99CED7"/>
      </a:accent2>
      <a:accent3>
        <a:srgbClr val="A5A5A5"/>
      </a:accent3>
      <a:accent4>
        <a:srgbClr val="FFC000"/>
      </a:accent4>
      <a:accent5>
        <a:srgbClr val="70AD47"/>
      </a:accent5>
      <a:accent6>
        <a:srgbClr val="ED7D31"/>
      </a:accent6>
      <a:hlink>
        <a:srgbClr val="0563C1"/>
      </a:hlink>
      <a:folHlink>
        <a:srgbClr val="954F72"/>
      </a:folHlink>
    </a:clrScheme>
    <a:fontScheme name="EkMin font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F12C19-D8A8-094C-9231-AC2487BB4EEF}" vid="{EDCDE614-7541-8B4C-A058-54D301460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43D43A8AD1148AC9CCBCCD8FC1D16" ma:contentTypeVersion="13" ma:contentTypeDescription="Create a new document." ma:contentTypeScope="" ma:versionID="a13aaae42cbd2c8c94ad93e19fa44993">
  <xsd:schema xmlns:xsd="http://www.w3.org/2001/XMLSchema" xmlns:xs="http://www.w3.org/2001/XMLSchema" xmlns:p="http://schemas.microsoft.com/office/2006/metadata/properties" xmlns:ns3="94f069d7-6606-4701-93d1-0197c5d3393c" xmlns:ns4="42f236f8-3f17-4e4c-8d6e-844d6f54291a" targetNamespace="http://schemas.microsoft.com/office/2006/metadata/properties" ma:root="true" ma:fieldsID="a3719a6eab7807b09d432d4e4764cd51" ns3:_="" ns4:_="">
    <xsd:import namespace="94f069d7-6606-4701-93d1-0197c5d3393c"/>
    <xsd:import namespace="42f236f8-3f17-4e4c-8d6e-844d6f5429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069d7-6606-4701-93d1-0197c5d339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236f8-3f17-4e4c-8d6e-844d6f542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7BB182-11C0-4D21-9AF7-0C601EB6B9A8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42f236f8-3f17-4e4c-8d6e-844d6f54291a"/>
    <ds:schemaRef ds:uri="http://purl.org/dc/dcmitype/"/>
    <ds:schemaRef ds:uri="http://schemas.microsoft.com/office/infopath/2007/PartnerControls"/>
    <ds:schemaRef ds:uri="94f069d7-6606-4701-93d1-0197c5d3393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8EDC88-4E3A-40B9-9023-D9AB9BE9B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52678-FB50-4493-B1FD-410A42000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f069d7-6606-4701-93d1-0197c5d3393c"/>
    <ds:schemaRef ds:uri="42f236f8-3f17-4e4c-8d6e-844d6f542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EM_veidne</Template>
  <TotalTime>450</TotalTime>
  <Words>373</Words>
  <Application>Microsoft Office PowerPoint</Application>
  <PresentationFormat>Custom</PresentationFormat>
  <Paragraphs>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Verdana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Gusts Sproģis</dc:creator>
  <cp:lastModifiedBy>Olga Feldmane</cp:lastModifiedBy>
  <cp:revision>25</cp:revision>
  <dcterms:created xsi:type="dcterms:W3CDTF">2022-01-25T09:58:35Z</dcterms:created>
  <dcterms:modified xsi:type="dcterms:W3CDTF">2022-02-17T11:58:03Z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0x010100D8C43D43A8AD1148AC9CCBCCD8FC1D16</vt:lpwstr>
  </property>
</Properties>
</file>