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4"/>
  </p:sldMasterIdLst>
  <p:notesMasterIdLst>
    <p:notesMasterId r:id="rId9"/>
  </p:notesMasterIdLst>
  <p:handoutMasterIdLst>
    <p:handoutMasterId r:id="rId10"/>
  </p:handoutMasterIdLst>
  <p:sldIdLst>
    <p:sldId id="1417" r:id="rId5"/>
    <p:sldId id="1410" r:id="rId6"/>
    <p:sldId id="1418" r:id="rId7"/>
    <p:sldId id="1419" r:id="rId8"/>
  </p:sldIdLst>
  <p:sldSz cx="12192000" cy="6858000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9699"/>
    <a:srgbClr val="00B0BA"/>
    <a:srgbClr val="838386"/>
    <a:srgbClr val="B72973"/>
    <a:srgbClr val="B29B07"/>
    <a:srgbClr val="B9B9BA"/>
    <a:srgbClr val="B2E7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9D7B26C5-4107-4FEC-AEDC-1716B250A1E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62" autoAdjust="0"/>
    <p:restoredTop sz="87290" autoAdjust="0"/>
  </p:normalViewPr>
  <p:slideViewPr>
    <p:cSldViewPr>
      <p:cViewPr varScale="1">
        <p:scale>
          <a:sx n="97" d="100"/>
          <a:sy n="97" d="100"/>
        </p:scale>
        <p:origin x="840" y="90"/>
      </p:cViewPr>
      <p:guideLst>
        <p:guide orient="horz" pos="2160"/>
        <p:guide pos="3863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205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10A09DE-E8FB-4AF9-A2B9-E591502A119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67F962-2AE8-4E5A-8B64-B3DCC53306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B473CA-45EA-461D-A870-2591655BD307}" type="datetimeFigureOut">
              <a:rPr lang="lv-LV" smtClean="0"/>
              <a:t>16.06.2022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E93A05-E7F7-4C59-A3B6-C9D02372C84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8F1906-C4A5-48F1-8C39-BFFBD5953C8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ECB601-F1EE-42DE-AF62-2367D74A6E3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271177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F8BB53-5DA8-6D44-B0E9-C71E3B560133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01FDC6-FAE9-314F-81DE-E828FEA1E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438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akuma slaids">
    <p:bg>
      <p:bgPr>
        <a:solidFill>
          <a:srgbClr val="00B0B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A4E44-7B93-438C-BDBE-4F1D7861291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000" y="1752600"/>
            <a:ext cx="10515600" cy="2232965"/>
          </a:xfr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lang="lv-LV" sz="5000" b="0">
                <a:solidFill>
                  <a:schemeClr val="bg1"/>
                </a:solidFill>
                <a:latin typeface="Gotham Bold" pitchFamily="50" charset="0"/>
              </a:defRPr>
            </a:lvl1pPr>
          </a:lstStyle>
          <a:p>
            <a:pPr marL="0" lvl="0">
              <a:lnSpc>
                <a:spcPct val="100000"/>
              </a:lnSpc>
            </a:pPr>
            <a:r>
              <a:rPr lang="lv-LV" dirty="0"/>
              <a:t>Nosaukums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C64FC841-881D-4AAF-A9AF-F82ED7DD9E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53526" y="6068675"/>
            <a:ext cx="2571750" cy="323850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29CB657B-E458-4D1B-93D0-4CA5D8D31CC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77256" y="469321"/>
            <a:ext cx="3076575" cy="733425"/>
          </a:xfrm>
          <a:prstGeom prst="rect">
            <a:avLst/>
          </a:prstGeom>
        </p:spPr>
      </p:pic>
      <p:sp>
        <p:nvSpPr>
          <p:cNvPr id="10" name="TextBox 9" hidden="1">
            <a:extLst>
              <a:ext uri="{FF2B5EF4-FFF2-40B4-BE49-F238E27FC236}">
                <a16:creationId xmlns:a16="http://schemas.microsoft.com/office/drawing/2014/main" id="{FFE5860C-CF01-40A1-811A-2C492A944F1D}"/>
              </a:ext>
            </a:extLst>
          </p:cNvPr>
          <p:cNvSpPr txBox="1"/>
          <p:nvPr userDrawn="1"/>
        </p:nvSpPr>
        <p:spPr>
          <a:xfrm>
            <a:off x="1576142" y="4275427"/>
            <a:ext cx="152801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700" dirty="0">
                <a:solidFill>
                  <a:srgbClr val="B2E7EA"/>
                </a:solidFill>
                <a:latin typeface="Gotham Bold" pitchFamily="50" charset="0"/>
              </a:rPr>
              <a:t>BAIBA</a:t>
            </a:r>
          </a:p>
          <a:p>
            <a:r>
              <a:rPr lang="lv-LV" sz="1700" dirty="0">
                <a:solidFill>
                  <a:srgbClr val="B2E7EA"/>
                </a:solidFill>
                <a:latin typeface="Gotham Bold" pitchFamily="50" charset="0"/>
              </a:rPr>
              <a:t>FROMANE</a:t>
            </a:r>
          </a:p>
        </p:txBody>
      </p:sp>
      <p:sp>
        <p:nvSpPr>
          <p:cNvPr id="19" name="Portrets">
            <a:extLst>
              <a:ext uri="{FF2B5EF4-FFF2-40B4-BE49-F238E27FC236}">
                <a16:creationId xmlns:a16="http://schemas.microsoft.com/office/drawing/2014/main" id="{561C4F72-FA50-49EA-804B-4A8BF861F6E7}"/>
              </a:ext>
            </a:extLst>
          </p:cNvPr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465224" y="4073215"/>
            <a:ext cx="1050839" cy="1050757"/>
          </a:xfrm>
          <a:prstGeom prst="ellipse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lv-LV" dirty="0"/>
              <a:t>Portrets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3A0CB106-FBCE-4A07-A51F-8148842149A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92263" y="4279900"/>
            <a:ext cx="1595437" cy="327782"/>
          </a:xfrm>
          <a:noFill/>
        </p:spPr>
        <p:txBody>
          <a:bodyPr wrap="square" rtlCol="0">
            <a:spAutoFit/>
          </a:bodyPr>
          <a:lstStyle>
            <a:lvl1pPr marL="0" indent="0">
              <a:spcBef>
                <a:spcPts val="0"/>
              </a:spcBef>
              <a:buNone/>
              <a:defRPr lang="en-US" sz="1700" smtClean="0">
                <a:solidFill>
                  <a:srgbClr val="B2E7EA"/>
                </a:solidFill>
                <a:latin typeface="Gotham Bold" pitchFamily="50" charset="0"/>
              </a:defRPr>
            </a:lvl1pPr>
            <a:lvl2pPr>
              <a:defRPr lang="en-US" sz="1800" smtClean="0">
                <a:latin typeface="+mn-lt"/>
              </a:defRPr>
            </a:lvl2pPr>
            <a:lvl3pPr>
              <a:defRPr lang="en-US" sz="1800" smtClean="0">
                <a:latin typeface="+mn-lt"/>
              </a:defRPr>
            </a:lvl3pPr>
            <a:lvl4pPr>
              <a:defRPr lang="en-US" smtClean="0">
                <a:latin typeface="+mn-lt"/>
              </a:defRPr>
            </a:lvl4pPr>
            <a:lvl5pPr>
              <a:defRPr lang="lv-LV">
                <a:latin typeface="+mn-lt"/>
              </a:defRPr>
            </a:lvl5pPr>
          </a:lstStyle>
          <a:p>
            <a:pPr marL="0" lvl="0"/>
            <a:r>
              <a:rPr lang="lv-LV" dirty="0"/>
              <a:t>Autors</a:t>
            </a:r>
          </a:p>
        </p:txBody>
      </p:sp>
    </p:spTree>
    <p:extLst>
      <p:ext uri="{BB962C8B-B14F-4D97-AF65-F5344CB8AC3E}">
        <p14:creationId xmlns:p14="http://schemas.microsoft.com/office/powerpoint/2010/main" val="2442190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as kolon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lang="lv-LV" sz="1400" b="0" i="0" smtClean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fld id="{96B3591F-EEDA-470F-89C0-50ED514FF2D9}" type="datetimeFigureOut">
              <a:rPr lang="hr-HR" smtClean="0"/>
              <a:pPr/>
              <a:t>16.6.2022.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lang="lv-LV" sz="1400" b="0" i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lang="lv-LV" sz="1400" b="0" i="0" smtClean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fld id="{7921D16B-E1CB-4D91-8C89-6296DAF468FD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63187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idzina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lang="lv-LV" sz="1400" b="0" i="0" smtClean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fld id="{96B3591F-EEDA-470F-89C0-50ED514FF2D9}" type="datetimeFigureOut">
              <a:rPr lang="hr-HR" smtClean="0"/>
              <a:pPr/>
              <a:t>16.6.2022.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lang="lv-LV" sz="1400" b="0" i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lang="lv-LV" sz="1400" b="0" i="0" smtClean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fld id="{7921D16B-E1CB-4D91-8C89-6296DAF468FD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896572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lang="lv-LV" sz="1400" b="0" i="0" smtClean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fld id="{96B3591F-EEDA-470F-89C0-50ED514FF2D9}" type="datetimeFigureOut">
              <a:rPr lang="hr-HR" smtClean="0"/>
              <a:pPr/>
              <a:t>16.6.2022.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lang="lv-LV" sz="1400" b="0" i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lang="lv-LV" sz="1400" b="0" i="0" smtClean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fld id="{7921D16B-E1CB-4D91-8C89-6296DAF468FD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331080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0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5819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saukum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la linija">
            <a:extLst>
              <a:ext uri="{FF2B5EF4-FFF2-40B4-BE49-F238E27FC236}">
                <a16:creationId xmlns:a16="http://schemas.microsoft.com/office/drawing/2014/main" id="{E322F7C0-9820-4416-922A-F4D7E3FECF08}"/>
              </a:ext>
            </a:extLst>
          </p:cNvPr>
          <p:cNvSpPr/>
          <p:nvPr userDrawn="1"/>
        </p:nvSpPr>
        <p:spPr>
          <a:xfrm>
            <a:off x="0" y="-14124"/>
            <a:ext cx="12192000" cy="1379343"/>
          </a:xfrm>
          <a:prstGeom prst="rect">
            <a:avLst/>
          </a:prstGeom>
          <a:solidFill>
            <a:srgbClr val="00B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" name="itle 1"/>
          <p:cNvSpPr>
            <a:spLocks noGrp="1"/>
          </p:cNvSpPr>
          <p:nvPr>
            <p:ph type="title"/>
          </p:nvPr>
        </p:nvSpPr>
        <p:spPr>
          <a:xfrm>
            <a:off x="1163054" y="25913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Gotham Book" panose="02000604040000020004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2430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B4C39840-838D-4EC8-912C-1F6C53DEAC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53526" y="6068675"/>
            <a:ext cx="257175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857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rsraksts tik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ala linija">
            <a:extLst>
              <a:ext uri="{FF2B5EF4-FFF2-40B4-BE49-F238E27FC236}">
                <a16:creationId xmlns:a16="http://schemas.microsoft.com/office/drawing/2014/main" id="{9B8218FE-4C6B-4CF9-98F8-4F2DDDB2DE71}"/>
              </a:ext>
            </a:extLst>
          </p:cNvPr>
          <p:cNvSpPr/>
          <p:nvPr userDrawn="1"/>
        </p:nvSpPr>
        <p:spPr>
          <a:xfrm>
            <a:off x="0" y="-14124"/>
            <a:ext cx="12192000" cy="1379343"/>
          </a:xfrm>
          <a:prstGeom prst="rect">
            <a:avLst/>
          </a:prstGeom>
          <a:solidFill>
            <a:srgbClr val="00B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>
              <a:solidFill>
                <a:schemeClr val="bg1"/>
              </a:solidFill>
              <a:latin typeface="Gotham Bold" pitchFamily="50" charset="0"/>
            </a:endParaRP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01976D5A-D84B-4D83-A68B-24279D76CD1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53526" y="6068675"/>
            <a:ext cx="2571750" cy="323850"/>
          </a:xfrm>
          <a:prstGeom prst="rect">
            <a:avLst/>
          </a:prstGeom>
        </p:spPr>
      </p:pic>
      <p:sp>
        <p:nvSpPr>
          <p:cNvPr id="9" name="itle 8">
            <a:extLst>
              <a:ext uri="{FF2B5EF4-FFF2-40B4-BE49-F238E27FC236}">
                <a16:creationId xmlns:a16="http://schemas.microsoft.com/office/drawing/2014/main" id="{F8378C65-70AD-41A4-9CB6-F2820CD21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020" y="28237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lv-LV" sz="4600" dirty="0">
                <a:solidFill>
                  <a:schemeClr val="bg1"/>
                </a:solidFill>
                <a:latin typeface="Gotham Book" panose="02000604040000020004" pitchFamily="50" charset="0"/>
              </a:defRPr>
            </a:lvl1pPr>
          </a:lstStyle>
          <a:p>
            <a:pPr marL="0" lvl="0"/>
            <a:r>
              <a:rPr lang="en-US" dirty="0"/>
              <a:t>Click to edit Master title style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349228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rsraksts tikai B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la linija">
            <a:extLst>
              <a:ext uri="{FF2B5EF4-FFF2-40B4-BE49-F238E27FC236}">
                <a16:creationId xmlns:a16="http://schemas.microsoft.com/office/drawing/2014/main" id="{8DDEC282-FFD8-4942-916F-8CFDC7C3F046}"/>
              </a:ext>
            </a:extLst>
          </p:cNvPr>
          <p:cNvSpPr/>
          <p:nvPr userDrawn="1"/>
        </p:nvSpPr>
        <p:spPr>
          <a:xfrm>
            <a:off x="0" y="-14124"/>
            <a:ext cx="12192000" cy="1379343"/>
          </a:xfrm>
          <a:prstGeom prst="rect">
            <a:avLst/>
          </a:prstGeom>
          <a:solidFill>
            <a:srgbClr val="00B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03B44F-7DDF-4F24-A108-4BD4E3FAC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6874" y="1"/>
            <a:ext cx="10578402" cy="136521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lv-LV" sz="4600">
                <a:solidFill>
                  <a:schemeClr val="bg1"/>
                </a:solidFill>
              </a:defRPr>
            </a:lvl1pPr>
          </a:lstStyle>
          <a:p>
            <a:pPr marL="0" lvl="0"/>
            <a:r>
              <a:rPr lang="en-US" dirty="0"/>
              <a:t>Click to edit Master title style</a:t>
            </a:r>
            <a:endParaRPr lang="lv-LV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C4CFB96F-8570-4CC3-A9A1-94414147F6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53526" y="6068675"/>
            <a:ext cx="257175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826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 1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F04ACB3-372E-4169-8ADC-D06C7F27EAC1}"/>
              </a:ext>
            </a:extLst>
          </p:cNvPr>
          <p:cNvSpPr/>
          <p:nvPr userDrawn="1"/>
        </p:nvSpPr>
        <p:spPr>
          <a:xfrm>
            <a:off x="8153400" y="465221"/>
            <a:ext cx="3509212" cy="5133892"/>
          </a:xfrm>
          <a:prstGeom prst="rect">
            <a:avLst/>
          </a:prstGeom>
          <a:solidFill>
            <a:srgbClr val="00B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93DD1E-1D82-4FDE-9DDD-44C2ED135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5906" y="857909"/>
            <a:ext cx="3131991" cy="817715"/>
          </a:xfrm>
        </p:spPr>
        <p:txBody>
          <a:bodyPr anchor="b">
            <a:noAutofit/>
          </a:bodyPr>
          <a:lstStyle>
            <a:lvl1pPr>
              <a:defRPr sz="2800">
                <a:solidFill>
                  <a:schemeClr val="bg1"/>
                </a:solidFill>
                <a:latin typeface="Gotham Bold" pitchFamily="50" charset="0"/>
              </a:defRPr>
            </a:lvl1pPr>
          </a:lstStyle>
          <a:p>
            <a:endParaRPr lang="lv-LV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E9B7BFA0-EBB7-41CF-9F8C-B3D6DA5EDC7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45488" y="1776550"/>
            <a:ext cx="3132409" cy="382256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  <a:latin typeface="Gotham Book" panose="02000604040000020004" pitchFamily="50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7CFB91DA-E4E7-4665-843A-EA82932A65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53526" y="6068675"/>
            <a:ext cx="2571750" cy="323850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4E75E97-40BC-44C1-9277-E0DA78208518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12750" y="465138"/>
            <a:ext cx="7748588" cy="51339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35602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urets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la linija">
            <a:extLst>
              <a:ext uri="{FF2B5EF4-FFF2-40B4-BE49-F238E27FC236}">
                <a16:creationId xmlns:a16="http://schemas.microsoft.com/office/drawing/2014/main" id="{8DDEC282-FFD8-4942-916F-8CFDC7C3F046}"/>
              </a:ext>
            </a:extLst>
          </p:cNvPr>
          <p:cNvSpPr/>
          <p:nvPr userDrawn="1"/>
        </p:nvSpPr>
        <p:spPr>
          <a:xfrm>
            <a:off x="0" y="-14124"/>
            <a:ext cx="12192000" cy="1379343"/>
          </a:xfrm>
          <a:prstGeom prst="rect">
            <a:avLst/>
          </a:prstGeom>
          <a:solidFill>
            <a:srgbClr val="00B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03B44F-7DDF-4F24-A108-4BD4E3FAC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6874" y="1"/>
            <a:ext cx="10578402" cy="136521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lv-LV" sz="4600">
                <a:solidFill>
                  <a:schemeClr val="bg1"/>
                </a:solidFill>
              </a:defRPr>
            </a:lvl1pPr>
          </a:lstStyle>
          <a:p>
            <a:pPr marL="0" lvl="0"/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4D8E5-BAAC-4B8E-8FA0-8C00D9AC4F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2854" y="1693090"/>
            <a:ext cx="10392422" cy="4250510"/>
          </a:xfr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1800"/>
              </a:spcBef>
              <a:defRPr lang="en-US" dirty="0">
                <a:solidFill>
                  <a:srgbClr val="00B0BA"/>
                </a:solidFill>
              </a:defRPr>
            </a:lvl1pPr>
            <a:lvl2pPr>
              <a:defRPr lang="en-US" dirty="0">
                <a:solidFill>
                  <a:srgbClr val="00B0BA"/>
                </a:solidFill>
              </a:defRPr>
            </a:lvl2pPr>
            <a:lvl3pPr>
              <a:defRPr lang="en-US" dirty="0">
                <a:solidFill>
                  <a:srgbClr val="00B0BA"/>
                </a:solidFill>
              </a:defRPr>
            </a:lvl3pPr>
            <a:lvl4pPr>
              <a:defRPr lang="en-US" dirty="0">
                <a:solidFill>
                  <a:srgbClr val="00B0BA"/>
                </a:solidFill>
              </a:defRPr>
            </a:lvl4pPr>
            <a:lvl5pPr>
              <a:defRPr lang="lv-LV" dirty="0">
                <a:solidFill>
                  <a:srgbClr val="00B0BA"/>
                </a:solidFill>
              </a:defRPr>
            </a:lvl5pPr>
          </a:lstStyle>
          <a:p>
            <a:pPr marL="514350" lvl="0" indent="-514350">
              <a:lnSpc>
                <a:spcPct val="100000"/>
              </a:lnSpc>
              <a:spcBef>
                <a:spcPts val="1700"/>
              </a:spcBef>
              <a:buFont typeface="+mj-lt"/>
              <a:buAutoNum type="arabicPeriod"/>
            </a:pPr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C4CFB96F-8570-4CC3-A9A1-94414147F6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53526" y="6068675"/>
            <a:ext cx="257175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458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turs gais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3B44F-7DDF-4F24-A108-4BD4E3FAC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6874" y="1"/>
            <a:ext cx="10578402" cy="1365218"/>
          </a:xfr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>
            <a:lvl1pPr>
              <a:defRPr lang="lv-LV" sz="4600">
                <a:solidFill>
                  <a:srgbClr val="00B0BA"/>
                </a:solidFill>
              </a:defRPr>
            </a:lvl1pPr>
          </a:lstStyle>
          <a:p>
            <a:pPr marL="0" lvl="0"/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4D8E5-BAAC-4B8E-8FA0-8C00D9AC4F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6874" y="1716536"/>
            <a:ext cx="10578402" cy="4227064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1800"/>
              </a:spcBef>
              <a:buNone/>
              <a:defRPr lang="en-US" dirty="0">
                <a:solidFill>
                  <a:srgbClr val="00B0BA"/>
                </a:solidFill>
              </a:defRPr>
            </a:lvl1pPr>
            <a:lvl2pPr>
              <a:defRPr lang="en-US" dirty="0">
                <a:solidFill>
                  <a:srgbClr val="00B0BA"/>
                </a:solidFill>
              </a:defRPr>
            </a:lvl2pPr>
            <a:lvl3pPr>
              <a:defRPr lang="en-US" dirty="0">
                <a:solidFill>
                  <a:srgbClr val="00B0BA"/>
                </a:solidFill>
              </a:defRPr>
            </a:lvl3pPr>
            <a:lvl4pPr>
              <a:defRPr lang="en-US" dirty="0">
                <a:solidFill>
                  <a:srgbClr val="00B0BA"/>
                </a:solidFill>
              </a:defRPr>
            </a:lvl4pPr>
            <a:lvl5pPr>
              <a:defRPr lang="lv-LV" dirty="0">
                <a:solidFill>
                  <a:srgbClr val="00B0BA"/>
                </a:solidFill>
              </a:defRPr>
            </a:lvl5pPr>
          </a:lstStyle>
          <a:p>
            <a:pPr marL="228600" lvl="0" indent="-228600">
              <a:lnSpc>
                <a:spcPct val="100000"/>
              </a:lnSpc>
              <a:spcBef>
                <a:spcPts val="1700"/>
              </a:spcBef>
            </a:pPr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C4CFB96F-8570-4CC3-A9A1-94414147F6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53526" y="6068675"/>
            <a:ext cx="257175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93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085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alts starp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fld id="{96B3591F-EEDA-470F-89C0-50ED514FF2D9}" type="datetimeFigureOut">
              <a:rPr lang="lv-LV" smtClean="0"/>
              <a:pPr/>
              <a:t>16.06.2022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fld id="{7921D16B-E1CB-4D91-8C89-6296DAF468FD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40954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44671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77" r:id="rId2"/>
    <p:sldLayoutId id="2147483681" r:id="rId3"/>
    <p:sldLayoutId id="2147483666" r:id="rId4"/>
    <p:sldLayoutId id="2147483700" r:id="rId5"/>
    <p:sldLayoutId id="2147483650" r:id="rId6"/>
    <p:sldLayoutId id="2147483667" r:id="rId7"/>
    <p:sldLayoutId id="2147483682" r:id="rId8"/>
    <p:sldLayoutId id="2147483678" r:id="rId9"/>
    <p:sldLayoutId id="2147483679" r:id="rId10"/>
    <p:sldLayoutId id="2147483680" r:id="rId11"/>
    <p:sldLayoutId id="2147483683" r:id="rId12"/>
    <p:sldLayoutId id="2147483685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Gotham Bold" pitchFamily="50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Gotham Book" panose="02000604040000020004" pitchFamily="50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otham Book" panose="02000604040000020004" pitchFamily="50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otham Book" panose="02000604040000020004" pitchFamily="50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otham Book" panose="02000604040000020004" pitchFamily="50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otham Book" panose="02000604040000020004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2F28E20F-BEB7-4BAA-B46F-6221E32A2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9456" y="2204864"/>
            <a:ext cx="10225136" cy="2232965"/>
          </a:xfrm>
        </p:spPr>
        <p:txBody>
          <a:bodyPr>
            <a:normAutofit/>
          </a:bodyPr>
          <a:lstStyle/>
          <a:p>
            <a:r>
              <a:rPr lang="lv-LV" sz="4800" dirty="0">
                <a:solidFill>
                  <a:srgbClr val="FFFFFF"/>
                </a:solidFill>
              </a:rPr>
              <a:t>Būvnieku aptauja</a:t>
            </a:r>
            <a:br>
              <a:rPr lang="lv-LV" sz="4800" b="1" dirty="0">
                <a:latin typeface="Gotham Book" panose="02000604040000020004" pitchFamily="50" charset="0"/>
              </a:rPr>
            </a:br>
            <a:endParaRPr lang="lv-LV" sz="4800" b="1" dirty="0">
              <a:latin typeface="Gotham Book" panose="02000604040000020004" pitchFamily="50" charset="0"/>
            </a:endParaRPr>
          </a:p>
        </p:txBody>
      </p:sp>
      <p:sp>
        <p:nvSpPr>
          <p:cNvPr id="6" name="Shape 122">
            <a:extLst>
              <a:ext uri="{FF2B5EF4-FFF2-40B4-BE49-F238E27FC236}">
                <a16:creationId xmlns:a16="http://schemas.microsoft.com/office/drawing/2014/main" id="{442268E5-F612-414F-8C17-48FB765B40D6}"/>
              </a:ext>
            </a:extLst>
          </p:cNvPr>
          <p:cNvSpPr/>
          <p:nvPr/>
        </p:nvSpPr>
        <p:spPr>
          <a:xfrm>
            <a:off x="11603051" y="5123972"/>
            <a:ext cx="102657" cy="533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1pPr>
            <a:lvl2pPr marL="0" marR="0" indent="2286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2pPr>
            <a:lvl3pPr marL="0" marR="0" indent="4572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3pPr>
            <a:lvl4pPr marL="0" marR="0" indent="6858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4pPr>
            <a:lvl5pPr marL="0" marR="0" indent="9144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5pPr>
            <a:lvl6pPr marL="0" marR="0" indent="11430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6pPr>
            <a:lvl7pPr marL="0" marR="0" indent="13716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7pPr>
            <a:lvl8pPr marL="0" marR="0" indent="16002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8pPr>
            <a:lvl9pPr marL="0" marR="0" indent="18288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9pPr>
          </a:lstStyle>
          <a:p>
            <a:pPr algn="r"/>
            <a:endParaRPr sz="2800" b="1" dirty="0">
              <a:solidFill>
                <a:schemeClr val="bg1"/>
              </a:solidFill>
              <a:latin typeface="Gotham Light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9873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113BD-39F2-40AD-A24E-484073336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0009"/>
            <a:ext cx="10515600" cy="1325563"/>
          </a:xfrm>
        </p:spPr>
        <p:txBody>
          <a:bodyPr/>
          <a:lstStyle/>
          <a:p>
            <a:r>
              <a:rPr lang="lv-LV" dirty="0" err="1">
                <a:solidFill>
                  <a:srgbClr val="FFFFFF"/>
                </a:solidFill>
                <a:latin typeface="Gotham Bold" pitchFamily="50" charset="0"/>
              </a:rPr>
              <a:t>Agenda</a:t>
            </a:r>
            <a:endParaRPr lang="lv-LV" dirty="0">
              <a:latin typeface="Gotham Bold" pitchFamily="50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50B0D7-0124-49D9-B3DB-F7CC0FE93A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328" y="1825625"/>
            <a:ext cx="11809312" cy="424305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lv-LV" dirty="0"/>
              <a:t>Nosūtīta ~50 civiliem būvniekiem</a:t>
            </a:r>
          </a:p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lv-LV" dirty="0"/>
              <a:t>25 būvnieku atbildes</a:t>
            </a:r>
          </a:p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lv-LV" dirty="0"/>
              <a:t>Laika periods: 7.06 – 14.06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lv-LV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527359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113BD-39F2-40AD-A24E-484073336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093" y="0"/>
            <a:ext cx="10515600" cy="1325563"/>
          </a:xfrm>
        </p:spPr>
        <p:txBody>
          <a:bodyPr/>
          <a:lstStyle/>
          <a:p>
            <a:r>
              <a:rPr lang="lv-LV" sz="4400" dirty="0">
                <a:solidFill>
                  <a:srgbClr val="FFFFFF"/>
                </a:solidFill>
                <a:latin typeface="Gotham Bold" pitchFamily="50" charset="0"/>
              </a:rPr>
              <a:t>Jautājumi un atbildes</a:t>
            </a:r>
            <a:endParaRPr lang="lv-LV" dirty="0">
              <a:latin typeface="Gotham Bold" pitchFamily="50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50B0D7-0124-49D9-B3DB-F7CC0FE93A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52738"/>
            <a:ext cx="11809312" cy="4740557"/>
          </a:xfrm>
        </p:spPr>
        <p:txBody>
          <a:bodyPr>
            <a:normAutofit fontScale="62500" lnSpcReduction="20000"/>
          </a:bodyPr>
          <a:lstStyle/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lv-LV" dirty="0"/>
              <a:t>Publisko līgumu skaits – 155</a:t>
            </a:r>
          </a:p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lv-LV" dirty="0"/>
              <a:t>21 iesniedzis indeksācijas piedāvājumu</a:t>
            </a:r>
          </a:p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lv-LV" dirty="0"/>
              <a:t>Vidējais sadārdzinājums 22%</a:t>
            </a:r>
          </a:p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lv-LV" dirty="0"/>
              <a:t>27 līgumiem ir vienošanās par </a:t>
            </a:r>
            <a:r>
              <a:rPr lang="lv-LV" dirty="0" err="1"/>
              <a:t>indexāciju</a:t>
            </a:r>
            <a:r>
              <a:rPr lang="lv-LV" dirty="0"/>
              <a:t>, 3 līgumi lauzti</a:t>
            </a:r>
          </a:p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lv-LV" dirty="0">
                <a:solidFill>
                  <a:srgbClr val="FF0000"/>
                </a:solidFill>
              </a:rPr>
              <a:t>Procesā 125 līgumi!</a:t>
            </a:r>
          </a:p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lv-LV" dirty="0"/>
              <a:t>14 gaidīs līdz 07.2022, 3 līdz augustam, 8 līdz decembrim –&gt; 80% apturēs darbus, vai lauzīs līgumu</a:t>
            </a:r>
          </a:p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lv-LV" dirty="0"/>
              <a:t>20 ir gatavi uz dienu apturēt publiskos būvdarbus (20.06 - 01.07)</a:t>
            </a:r>
          </a:p>
          <a:p>
            <a:pPr>
              <a:lnSpc>
                <a:spcPct val="200000"/>
              </a:lnSpc>
            </a:pPr>
            <a:endParaRPr lang="lv-LV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lv-LV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634531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113BD-39F2-40AD-A24E-484073336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093" y="0"/>
            <a:ext cx="10515600" cy="1325563"/>
          </a:xfrm>
        </p:spPr>
        <p:txBody>
          <a:bodyPr/>
          <a:lstStyle/>
          <a:p>
            <a:r>
              <a:rPr lang="lv-LV" sz="4400" dirty="0">
                <a:solidFill>
                  <a:srgbClr val="FFFFFF"/>
                </a:solidFill>
                <a:latin typeface="Gotham Bold" pitchFamily="50" charset="0"/>
              </a:rPr>
              <a:t>Nepieciešamie </a:t>
            </a:r>
            <a:r>
              <a:rPr lang="lv-LV" sz="4400" dirty="0" err="1">
                <a:solidFill>
                  <a:srgbClr val="FFFFFF"/>
                </a:solidFill>
                <a:latin typeface="Gotham Bold" pitchFamily="50" charset="0"/>
              </a:rPr>
              <a:t>asap</a:t>
            </a:r>
            <a:r>
              <a:rPr lang="lv-LV" sz="4400" dirty="0">
                <a:solidFill>
                  <a:srgbClr val="FFFFFF"/>
                </a:solidFill>
                <a:latin typeface="Gotham Bold" pitchFamily="50" charset="0"/>
              </a:rPr>
              <a:t> risinājumi</a:t>
            </a:r>
            <a:endParaRPr lang="lv-LV" dirty="0">
              <a:latin typeface="Gotham Bold" pitchFamily="50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50B0D7-0124-49D9-B3DB-F7CC0FE93A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52738"/>
            <a:ext cx="11809312" cy="4740557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lv-LV" dirty="0"/>
              <a:t>Apstiprināt vienotas esošo publisko būvdarbu līgumu (ēkas) indeksācijas vadlīnijas (līdzīgi kā LVC), komunikācija ~ 300 pasūtītājiem!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lv-LV" dirty="0"/>
              <a:t>MK diskusija par ārkārtas situāciju un ārkārtas finansējuma piešķiršana, ~150-200M </a:t>
            </a:r>
            <a:r>
              <a:rPr lang="lv-LV" dirty="0" err="1"/>
              <a:t>Eur</a:t>
            </a:r>
            <a:r>
              <a:rPr lang="lv-LV" dirty="0"/>
              <a:t> 2022/23g. budžets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lv-LV" dirty="0"/>
              <a:t>MK apstiprināt Tipveida būvdarbu līgumu nosacījumus, lai jaunos līgumos tiktu izmantota indeksācija, paralēli EM iniciēt CSP metodoloģijas </a:t>
            </a:r>
            <a:r>
              <a:rPr lang="lv-LV" dirty="0" err="1"/>
              <a:t>update</a:t>
            </a:r>
            <a:endParaRPr lang="lv-LV" dirty="0"/>
          </a:p>
          <a:p>
            <a:pPr>
              <a:lnSpc>
                <a:spcPct val="200000"/>
              </a:lnSpc>
            </a:pPr>
            <a:endParaRPr lang="lv-LV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lv-LV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911083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uvnieki">
      <a:dk1>
        <a:srgbClr val="838386"/>
      </a:dk1>
      <a:lt1>
        <a:sysClr val="window" lastClr="FFFFFF"/>
      </a:lt1>
      <a:dk2>
        <a:srgbClr val="44546A"/>
      </a:dk2>
      <a:lt2>
        <a:srgbClr val="E7E6E6"/>
      </a:lt2>
      <a:accent1>
        <a:srgbClr val="00B0BA"/>
      </a:accent1>
      <a:accent2>
        <a:srgbClr val="B29B07"/>
      </a:accent2>
      <a:accent3>
        <a:srgbClr val="B72973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6d3c7231-658d-4434-9d56-73744c1096da">
      <UserInfo>
        <DisplayName>Gints Miķelsons</DisplayName>
        <AccountId>504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CFEF104790444193A8D62160DC67C5" ma:contentTypeVersion="11" ma:contentTypeDescription="Create a new document." ma:contentTypeScope="" ma:versionID="8caa726c11068ffb2c62b6b7ffc7e854">
  <xsd:schema xmlns:xsd="http://www.w3.org/2001/XMLSchema" xmlns:xs="http://www.w3.org/2001/XMLSchema" xmlns:p="http://schemas.microsoft.com/office/2006/metadata/properties" xmlns:ns2="6d3c7231-658d-4434-9d56-73744c1096da" xmlns:ns3="c0ed8a0b-cdb9-4c09-9351-f5da125b76a5" targetNamespace="http://schemas.microsoft.com/office/2006/metadata/properties" ma:root="true" ma:fieldsID="5bc1aed8722ce4e6c5daa970313c642c" ns2:_="" ns3:_="">
    <xsd:import namespace="6d3c7231-658d-4434-9d56-73744c1096da"/>
    <xsd:import namespace="c0ed8a0b-cdb9-4c09-9351-f5da125b76a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3c7231-658d-4434-9d56-73744c1096d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ed8a0b-cdb9-4c09-9351-f5da125b76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A5AD32E-0D3A-4445-98F2-AC76719FABE3}">
  <ds:schemaRefs>
    <ds:schemaRef ds:uri="http://schemas.microsoft.com/office/2006/metadata/properties"/>
    <ds:schemaRef ds:uri="http://schemas.microsoft.com/office/infopath/2007/PartnerControls"/>
    <ds:schemaRef ds:uri="6d3c7231-658d-4434-9d56-73744c1096da"/>
  </ds:schemaRefs>
</ds:datastoreItem>
</file>

<file path=customXml/itemProps2.xml><?xml version="1.0" encoding="utf-8"?>
<ds:datastoreItem xmlns:ds="http://schemas.openxmlformats.org/officeDocument/2006/customXml" ds:itemID="{0D7CBE1A-59DC-4CCF-93EF-1005499A1DD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1B5CEEB-A903-4F7C-9E15-B9D8C529C2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3c7231-658d-4434-9d56-73744c1096da"/>
    <ds:schemaRef ds:uri="c0ed8a0b-cdb9-4c09-9351-f5da125b76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6205</TotalTime>
  <Words>142</Words>
  <Application>Microsoft Office PowerPoint</Application>
  <PresentationFormat>Widescreen</PresentationFormat>
  <Paragraphs>19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Gotham Bold</vt:lpstr>
      <vt:lpstr>Gotham Book</vt:lpstr>
      <vt:lpstr>Gotham Light</vt:lpstr>
      <vt:lpstr>Office Theme</vt:lpstr>
      <vt:lpstr>Būvnieku aptauja </vt:lpstr>
      <vt:lpstr>Agenda</vt:lpstr>
      <vt:lpstr>Jautājumi un atbildes</vt:lpstr>
      <vt:lpstr>Nepieciešamie asap risinājumi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peteris</dc:creator>
  <cp:lastModifiedBy>Gints Miķelsons</cp:lastModifiedBy>
  <cp:revision>426</cp:revision>
  <cp:lastPrinted>2019-02-06T12:13:59Z</cp:lastPrinted>
  <dcterms:created xsi:type="dcterms:W3CDTF">2017-11-03T20:08:35Z</dcterms:created>
  <dcterms:modified xsi:type="dcterms:W3CDTF">2022-06-16T11:49:11Z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0x010100B2CFEF104790444193A8D62160DC67C5</vt:lpwstr>
  </property>
</Properties>
</file>