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theme/themeOverride1.xml" ContentType="application/vnd.openxmlformats-officedocument.themeOverride+xml"/>
  <Override PartName="/ppt/drawings/drawing1.xml" ContentType="application/vnd.openxmlformats-officedocument.drawingml.chartshapes+xml"/>
  <Override PartName="/ppt/notesSlides/notesSlide2.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theme/themeOverride2.xml" ContentType="application/vnd.openxmlformats-officedocument.themeOverr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4"/>
  </p:sldMasterIdLst>
  <p:notesMasterIdLst>
    <p:notesMasterId r:id="rId23"/>
  </p:notesMasterIdLst>
  <p:handoutMasterIdLst>
    <p:handoutMasterId r:id="rId24"/>
  </p:handoutMasterIdLst>
  <p:sldIdLst>
    <p:sldId id="1417" r:id="rId5"/>
    <p:sldId id="1410" r:id="rId6"/>
    <p:sldId id="1422" r:id="rId7"/>
    <p:sldId id="317" r:id="rId8"/>
    <p:sldId id="327" r:id="rId9"/>
    <p:sldId id="1413" r:id="rId10"/>
    <p:sldId id="1419" r:id="rId11"/>
    <p:sldId id="1424" r:id="rId12"/>
    <p:sldId id="305" r:id="rId13"/>
    <p:sldId id="322" r:id="rId14"/>
    <p:sldId id="308" r:id="rId15"/>
    <p:sldId id="323" r:id="rId16"/>
    <p:sldId id="1414" r:id="rId17"/>
    <p:sldId id="1415" r:id="rId18"/>
    <p:sldId id="1412" r:id="rId19"/>
    <p:sldId id="1260" r:id="rId20"/>
    <p:sldId id="330" r:id="rId21"/>
    <p:sldId id="1425" r:id="rId22"/>
  </p:sldIdLst>
  <p:sldSz cx="12192000" cy="6858000"/>
  <p:notesSz cx="6799263"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9"/>
    <a:srgbClr val="00B0BA"/>
    <a:srgbClr val="838386"/>
    <a:srgbClr val="B72973"/>
    <a:srgbClr val="B29B07"/>
    <a:srgbClr val="B9B9BA"/>
    <a:srgbClr val="B2E7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9D7B26C5-4107-4FEC-AEDC-1716B250A1EF}">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9762" autoAdjust="0"/>
    <p:restoredTop sz="87290" autoAdjust="0"/>
  </p:normalViewPr>
  <p:slideViewPr>
    <p:cSldViewPr>
      <p:cViewPr varScale="1">
        <p:scale>
          <a:sx n="97" d="100"/>
          <a:sy n="97" d="100"/>
        </p:scale>
        <p:origin x="840" y="90"/>
      </p:cViewPr>
      <p:guideLst>
        <p:guide orient="horz" pos="2160"/>
        <p:guide pos="3863"/>
      </p:guideLst>
    </p:cSldViewPr>
  </p:slideViewPr>
  <p:notesTextViewPr>
    <p:cViewPr>
      <p:scale>
        <a:sx n="3" d="2"/>
        <a:sy n="3" d="2"/>
      </p:scale>
      <p:origin x="0" y="0"/>
    </p:cViewPr>
  </p:notesTextViewPr>
  <p:sorterViewPr>
    <p:cViewPr varScale="1">
      <p:scale>
        <a:sx n="1" d="1"/>
        <a:sy n="1" d="1"/>
      </p:scale>
      <p:origin x="0" y="-708"/>
    </p:cViewPr>
  </p:sorterViewPr>
  <p:notesViewPr>
    <p:cSldViewPr>
      <p:cViewPr varScale="1">
        <p:scale>
          <a:sx n="81" d="100"/>
          <a:sy n="81" d="100"/>
        </p:scale>
        <p:origin x="205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2.xml"/><Relationship Id="rId1" Type="http://schemas.microsoft.com/office/2011/relationships/chartStyle" Target="style2.xml"/><Relationship Id="rId5" Type="http://schemas.openxmlformats.org/officeDocument/2006/relationships/chartUserShapes" Target="../drawings/drawing1.xml"/><Relationship Id="rId4" Type="http://schemas.openxmlformats.org/officeDocument/2006/relationships/oleObject" Target="../embeddings/oleObject1.bin"/></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embeddings/oleObject2.bin"/><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oleObject" Target="../embeddings/oleObject3.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r>
              <a:rPr lang="lv-LV" sz="1862" b="0" i="0" u="none" strike="noStrike" baseline="0" dirty="0">
                <a:effectLst/>
              </a:rPr>
              <a:t>Ēnu ekonomikas apjoms Latvijas būvniecības nozarē 2015.-2021. gadam (% no IKP)</a:t>
            </a:r>
            <a:endParaRPr lang="lv-LV" dirty="0"/>
          </a:p>
        </c:rich>
      </c:tx>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Sheet1!$B$1</c:f>
              <c:strCache>
                <c:ptCount val="1"/>
                <c:pt idx="0">
                  <c:v>Būvniecība</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2015</c:v>
                </c:pt>
                <c:pt idx="1">
                  <c:v>2016</c:v>
                </c:pt>
                <c:pt idx="2">
                  <c:v>2017</c:v>
                </c:pt>
                <c:pt idx="3">
                  <c:v>2018</c:v>
                </c:pt>
                <c:pt idx="4">
                  <c:v>2019</c:v>
                </c:pt>
                <c:pt idx="5">
                  <c:v>2020</c:v>
                </c:pt>
                <c:pt idx="6">
                  <c:v>2021</c:v>
                </c:pt>
              </c:numCache>
            </c:numRef>
          </c:cat>
          <c:val>
            <c:numRef>
              <c:f>Sheet1!$B$2:$B$8</c:f>
              <c:numCache>
                <c:formatCode>0.00%</c:formatCode>
                <c:ptCount val="7"/>
                <c:pt idx="0">
                  <c:v>0.4</c:v>
                </c:pt>
                <c:pt idx="1">
                  <c:v>0.38500000000000001</c:v>
                </c:pt>
                <c:pt idx="2">
                  <c:v>0.35199999999999998</c:v>
                </c:pt>
                <c:pt idx="3">
                  <c:v>0.34100000000000003</c:v>
                </c:pt>
                <c:pt idx="4">
                  <c:v>0.307</c:v>
                </c:pt>
                <c:pt idx="5">
                  <c:v>0.28699999999999998</c:v>
                </c:pt>
                <c:pt idx="6">
                  <c:v>0.312</c:v>
                </c:pt>
              </c:numCache>
            </c:numRef>
          </c:val>
          <c:extLst>
            <c:ext xmlns:c16="http://schemas.microsoft.com/office/drawing/2014/chart" uri="{C3380CC4-5D6E-409C-BE32-E72D297353CC}">
              <c16:uniqueId val="{00000000-383C-4CA1-B29F-892A6FD34105}"/>
            </c:ext>
          </c:extLst>
        </c:ser>
        <c:ser>
          <c:idx val="1"/>
          <c:order val="1"/>
          <c:tx>
            <c:strRef>
              <c:f>Sheet1!$C$1</c:f>
              <c:strCache>
                <c:ptCount val="1"/>
                <c:pt idx="0">
                  <c:v>Latvija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Sheet1!$A$2:$A$8</c:f>
              <c:numCache>
                <c:formatCode>General</c:formatCode>
                <c:ptCount val="7"/>
                <c:pt idx="0">
                  <c:v>2015</c:v>
                </c:pt>
                <c:pt idx="1">
                  <c:v>2016</c:v>
                </c:pt>
                <c:pt idx="2">
                  <c:v>2017</c:v>
                </c:pt>
                <c:pt idx="3">
                  <c:v>2018</c:v>
                </c:pt>
                <c:pt idx="4">
                  <c:v>2019</c:v>
                </c:pt>
                <c:pt idx="5">
                  <c:v>2020</c:v>
                </c:pt>
                <c:pt idx="6">
                  <c:v>2021</c:v>
                </c:pt>
              </c:numCache>
            </c:numRef>
          </c:cat>
          <c:val>
            <c:numRef>
              <c:f>Sheet1!$C$2:$C$8</c:f>
              <c:numCache>
                <c:formatCode>0.00%</c:formatCode>
                <c:ptCount val="7"/>
                <c:pt idx="0">
                  <c:v>0.21299999999999999</c:v>
                </c:pt>
                <c:pt idx="1">
                  <c:v>0.20699999999999999</c:v>
                </c:pt>
                <c:pt idx="2" formatCode="0%">
                  <c:v>0.22</c:v>
                </c:pt>
                <c:pt idx="3">
                  <c:v>0.24199999999999999</c:v>
                </c:pt>
                <c:pt idx="4">
                  <c:v>0.23899999999999999</c:v>
                </c:pt>
                <c:pt idx="5">
                  <c:v>0.255</c:v>
                </c:pt>
                <c:pt idx="6">
                  <c:v>0.26600000000000001</c:v>
                </c:pt>
              </c:numCache>
            </c:numRef>
          </c:val>
          <c:extLst>
            <c:ext xmlns:c16="http://schemas.microsoft.com/office/drawing/2014/chart" uri="{C3380CC4-5D6E-409C-BE32-E72D297353CC}">
              <c16:uniqueId val="{00000001-383C-4CA1-B29F-892A6FD34105}"/>
            </c:ext>
          </c:extLst>
        </c:ser>
        <c:dLbls>
          <c:dLblPos val="outEnd"/>
          <c:showLegendKey val="0"/>
          <c:showVal val="1"/>
          <c:showCatName val="0"/>
          <c:showSerName val="0"/>
          <c:showPercent val="0"/>
          <c:showBubbleSize val="0"/>
        </c:dLbls>
        <c:gapWidth val="219"/>
        <c:overlap val="-27"/>
        <c:axId val="886018672"/>
        <c:axId val="886022416"/>
      </c:barChart>
      <c:catAx>
        <c:axId val="8860186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886022416"/>
        <c:crosses val="autoZero"/>
        <c:auto val="1"/>
        <c:lblAlgn val="ctr"/>
        <c:lblOffset val="100"/>
        <c:noMultiLvlLbl val="0"/>
      </c:catAx>
      <c:valAx>
        <c:axId val="886022416"/>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crossAx val="8860186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v-LV"/>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v-LV"/>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r>
              <a:rPr lang="lv-LV"/>
              <a:t>Ēnu ekonomikas galvenās komponentes būvniecības nozarē un Latvijā</a:t>
            </a:r>
          </a:p>
        </c:rich>
      </c:tx>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manualLayout>
          <c:layoutTarget val="inner"/>
          <c:xMode val="edge"/>
          <c:yMode val="edge"/>
          <c:x val="6.1917949572875587E-2"/>
          <c:y val="0.11484538351953465"/>
          <c:w val="0.92553383365717379"/>
          <c:h val="0.65575519816964944"/>
        </c:manualLayout>
      </c:layout>
      <c:barChart>
        <c:barDir val="col"/>
        <c:grouping val="clustered"/>
        <c:varyColors val="0"/>
        <c:ser>
          <c:idx val="0"/>
          <c:order val="0"/>
          <c:tx>
            <c:strRef>
              <c:f>'[Darba fails grafiki un tabulas prieks zinjojuma.xlsx]Aploksnu algas'!$D$8</c:f>
              <c:strCache>
                <c:ptCount val="1"/>
                <c:pt idx="0">
                  <c:v>Aplokšņu algas (% no faktiski izmaksātās darbinieku algas)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'[Darba fails grafiki un tabulas prieks zinjojuma.xlsx]Aploksnu algas'!$E$7:$L$7</c:f>
              <c:strCache>
                <c:ptCount val="5"/>
                <c:pt idx="0">
                  <c:v>2018 (būvniecība)</c:v>
                </c:pt>
                <c:pt idx="1">
                  <c:v>2019 (būvniecība)</c:v>
                </c:pt>
                <c:pt idx="2">
                  <c:v>2018 (LV ekonomika)</c:v>
                </c:pt>
                <c:pt idx="3">
                  <c:v>2019 (LV ekonomika)</c:v>
                </c:pt>
                <c:pt idx="4">
                  <c:v>2020 (LV ekonomika)</c:v>
                </c:pt>
              </c:strCache>
              <c:extLst/>
            </c:strRef>
          </c:cat>
          <c:val>
            <c:numRef>
              <c:f>'[Darba fails grafiki un tabulas prieks zinjojuma.xlsx]Aploksnu algas'!$E$8:$L$8</c:f>
              <c:numCache>
                <c:formatCode>0.0%</c:formatCode>
                <c:ptCount val="5"/>
                <c:pt idx="0">
                  <c:v>0.28199999999999997</c:v>
                </c:pt>
                <c:pt idx="1">
                  <c:v>0.27200000000000002</c:v>
                </c:pt>
                <c:pt idx="2">
                  <c:v>0.215</c:v>
                </c:pt>
                <c:pt idx="3">
                  <c:v>0.223</c:v>
                </c:pt>
                <c:pt idx="4">
                  <c:v>0.23499999999999999</c:v>
                </c:pt>
              </c:numCache>
              <c:extLst/>
            </c:numRef>
          </c:val>
          <c:extLst>
            <c:ext xmlns:c16="http://schemas.microsoft.com/office/drawing/2014/chart" uri="{C3380CC4-5D6E-409C-BE32-E72D297353CC}">
              <c16:uniqueId val="{00000000-B631-4390-838A-395F448F0B74}"/>
            </c:ext>
          </c:extLst>
        </c:ser>
        <c:ser>
          <c:idx val="1"/>
          <c:order val="1"/>
          <c:tx>
            <c:strRef>
              <c:f>'[Darba fails grafiki un tabulas prieks zinjojuma.xlsx]Aploksnu algas'!$D$9</c:f>
              <c:strCache>
                <c:ptCount val="1"/>
                <c:pt idx="0">
                  <c:v>Uzņēmuma ienākuma neuzrādīšana (ienākumu daļa %, kura tiek slēpta)</c:v>
                </c:pt>
              </c:strCache>
            </c:strRef>
          </c:tx>
          <c:spPr>
            <a:solidFill>
              <a:schemeClr val="accent2"/>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'[Darba fails grafiki un tabulas prieks zinjojuma.xlsx]Aploksnu algas'!$E$7:$L$7</c:f>
              <c:strCache>
                <c:ptCount val="5"/>
                <c:pt idx="0">
                  <c:v>2018 (būvniecība)</c:v>
                </c:pt>
                <c:pt idx="1">
                  <c:v>2019 (būvniecība)</c:v>
                </c:pt>
                <c:pt idx="2">
                  <c:v>2018 (LV ekonomika)</c:v>
                </c:pt>
                <c:pt idx="3">
                  <c:v>2019 (LV ekonomika)</c:v>
                </c:pt>
                <c:pt idx="4">
                  <c:v>2020 (LV ekonomika)</c:v>
                </c:pt>
              </c:strCache>
              <c:extLst/>
            </c:strRef>
          </c:cat>
          <c:val>
            <c:numRef>
              <c:f>'[Darba fails grafiki un tabulas prieks zinjojuma.xlsx]Aploksnu algas'!$E$9:$L$9</c:f>
              <c:numCache>
                <c:formatCode>0.0%</c:formatCode>
                <c:ptCount val="5"/>
                <c:pt idx="0">
                  <c:v>0.27100000000000002</c:v>
                </c:pt>
                <c:pt idx="1">
                  <c:v>0.23200000000000001</c:v>
                </c:pt>
                <c:pt idx="2">
                  <c:v>0.17899999999999999</c:v>
                </c:pt>
                <c:pt idx="3">
                  <c:v>0.16600000000000001</c:v>
                </c:pt>
                <c:pt idx="4">
                  <c:v>0.18</c:v>
                </c:pt>
              </c:numCache>
              <c:extLst/>
            </c:numRef>
          </c:val>
          <c:extLst>
            <c:ext xmlns:c16="http://schemas.microsoft.com/office/drawing/2014/chart" uri="{C3380CC4-5D6E-409C-BE32-E72D297353CC}">
              <c16:uniqueId val="{00000001-B631-4390-838A-395F448F0B74}"/>
            </c:ext>
          </c:extLst>
        </c:ser>
        <c:ser>
          <c:idx val="2"/>
          <c:order val="2"/>
          <c:tx>
            <c:strRef>
              <c:f>'[Darba fails grafiki un tabulas prieks zinjojuma.xlsx]Aploksnu algas'!$D$10</c:f>
              <c:strCache>
                <c:ptCount val="1"/>
                <c:pt idx="0">
                  <c:v>Darbinieku skaita neuzrādīšana (% no attiecīgā gada faktiskā darbinieku skaita)</c:v>
                </c:pt>
              </c:strCache>
            </c:strRef>
          </c:tx>
          <c:spPr>
            <a:solidFill>
              <a:srgbClr val="00B050"/>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'[Darba fails grafiki un tabulas prieks zinjojuma.xlsx]Aploksnu algas'!$E$7:$L$7</c:f>
              <c:strCache>
                <c:ptCount val="5"/>
                <c:pt idx="0">
                  <c:v>2018 (būvniecība)</c:v>
                </c:pt>
                <c:pt idx="1">
                  <c:v>2019 (būvniecība)</c:v>
                </c:pt>
                <c:pt idx="2">
                  <c:v>2018 (LV ekonomika)</c:v>
                </c:pt>
                <c:pt idx="3">
                  <c:v>2019 (LV ekonomika)</c:v>
                </c:pt>
                <c:pt idx="4">
                  <c:v>2020 (LV ekonomika)</c:v>
                </c:pt>
              </c:strCache>
              <c:extLst/>
            </c:strRef>
          </c:cat>
          <c:val>
            <c:numRef>
              <c:f>'[Darba fails grafiki un tabulas prieks zinjojuma.xlsx]Aploksnu algas'!$E$10:$L$10</c:f>
              <c:numCache>
                <c:formatCode>0.0%</c:formatCode>
                <c:ptCount val="5"/>
                <c:pt idx="0">
                  <c:v>0.188</c:v>
                </c:pt>
                <c:pt idx="1">
                  <c:v>0.161</c:v>
                </c:pt>
                <c:pt idx="2">
                  <c:v>9.6000000000000002E-2</c:v>
                </c:pt>
                <c:pt idx="3">
                  <c:v>0.109</c:v>
                </c:pt>
                <c:pt idx="4">
                  <c:v>0.109</c:v>
                </c:pt>
              </c:numCache>
              <c:extLst/>
            </c:numRef>
          </c:val>
          <c:extLst>
            <c:ext xmlns:c16="http://schemas.microsoft.com/office/drawing/2014/chart" uri="{C3380CC4-5D6E-409C-BE32-E72D297353CC}">
              <c16:uniqueId val="{00000002-B631-4390-838A-395F448F0B74}"/>
            </c:ext>
          </c:extLst>
        </c:ser>
        <c:ser>
          <c:idx val="3"/>
          <c:order val="3"/>
          <c:tx>
            <c:strRef>
              <c:f>'[Darba fails grafiki un tabulas prieks zinjojuma.xlsx]Aploksnu algas'!$D$11</c:f>
              <c:strCache>
                <c:ptCount val="1"/>
                <c:pt idx="0">
                  <c:v>Neoficiālo maksājumu līmenis jeb korupcija (% no attiecīgā gada apgorzījuma)</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400" b="0" i="0" u="none" strike="noStrike" kern="1200" baseline="0">
                    <a:solidFill>
                      <a:schemeClr val="tx1">
                        <a:lumMod val="75000"/>
                        <a:lumOff val="25000"/>
                      </a:schemeClr>
                    </a:solidFill>
                    <a:latin typeface="+mn-lt"/>
                    <a:ea typeface="+mn-ea"/>
                    <a:cs typeface="+mn-cs"/>
                  </a:defRPr>
                </a:pPr>
                <a:endParaRPr lang="lv-LV"/>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'[Darba fails grafiki un tabulas prieks zinjojuma.xlsx]Aploksnu algas'!$E$7:$L$7</c:f>
              <c:strCache>
                <c:ptCount val="5"/>
                <c:pt idx="0">
                  <c:v>2018 (būvniecība)</c:v>
                </c:pt>
                <c:pt idx="1">
                  <c:v>2019 (būvniecība)</c:v>
                </c:pt>
                <c:pt idx="2">
                  <c:v>2018 (LV ekonomika)</c:v>
                </c:pt>
                <c:pt idx="3">
                  <c:v>2019 (LV ekonomika)</c:v>
                </c:pt>
                <c:pt idx="4">
                  <c:v>2020 (LV ekonomika)</c:v>
                </c:pt>
              </c:strCache>
              <c:extLst/>
            </c:strRef>
          </c:cat>
          <c:val>
            <c:numRef>
              <c:f>'[Darba fails grafiki un tabulas prieks zinjojuma.xlsx]Aploksnu algas'!$E$11:$L$11</c:f>
              <c:numCache>
                <c:formatCode>0.0%</c:formatCode>
                <c:ptCount val="5"/>
                <c:pt idx="0">
                  <c:v>0.16400000000000001</c:v>
                </c:pt>
                <c:pt idx="1">
                  <c:v>0.122</c:v>
                </c:pt>
                <c:pt idx="2">
                  <c:v>8.3000000000000004E-2</c:v>
                </c:pt>
                <c:pt idx="3">
                  <c:v>8.1000000000000003E-2</c:v>
                </c:pt>
                <c:pt idx="4">
                  <c:v>8.3000000000000004E-2</c:v>
                </c:pt>
              </c:numCache>
              <c:extLst/>
            </c:numRef>
          </c:val>
          <c:extLst>
            <c:ext xmlns:c16="http://schemas.microsoft.com/office/drawing/2014/chart" uri="{C3380CC4-5D6E-409C-BE32-E72D297353CC}">
              <c16:uniqueId val="{00000003-B631-4390-838A-395F448F0B74}"/>
            </c:ext>
          </c:extLst>
        </c:ser>
        <c:dLbls>
          <c:showLegendKey val="0"/>
          <c:showVal val="0"/>
          <c:showCatName val="0"/>
          <c:showSerName val="0"/>
          <c:showPercent val="0"/>
          <c:showBubbleSize val="0"/>
        </c:dLbls>
        <c:gapWidth val="219"/>
        <c:overlap val="-27"/>
        <c:axId val="392681440"/>
        <c:axId val="392681768"/>
      </c:barChart>
      <c:catAx>
        <c:axId val="3926814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392681768"/>
        <c:crosses val="autoZero"/>
        <c:auto val="1"/>
        <c:lblAlgn val="ctr"/>
        <c:lblOffset val="100"/>
        <c:noMultiLvlLbl val="0"/>
      </c:catAx>
      <c:valAx>
        <c:axId val="39268176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392681440"/>
        <c:crosses val="autoZero"/>
        <c:crossBetween val="between"/>
      </c:valAx>
      <c:spPr>
        <a:noFill/>
        <a:ln>
          <a:noFill/>
        </a:ln>
        <a:effectLst/>
      </c:spPr>
    </c:plotArea>
    <c:legend>
      <c:legendPos val="b"/>
      <c:layout>
        <c:manualLayout>
          <c:xMode val="edge"/>
          <c:yMode val="edge"/>
          <c:x val="2.4934383202099704E-4"/>
          <c:y val="0.88504445033072632"/>
          <c:w val="0.97360113880681098"/>
          <c:h val="0.1149555496692737"/>
        </c:manualLayout>
      </c:layout>
      <c:overlay val="0"/>
      <c:spPr>
        <a:noFill/>
        <a:ln>
          <a:noFill/>
        </a:ln>
        <a:effectLst/>
      </c:spPr>
      <c:txPr>
        <a:bodyPr rot="0" spcFirstLastPara="1" vertOverflow="ellipsis" vert="horz" wrap="square" anchor="ctr" anchorCtr="1"/>
        <a:lstStyle/>
        <a:p>
          <a:pPr>
            <a:defRPr sz="13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sz="1400"/>
      </a:pPr>
      <a:endParaRPr lang="lv-LV"/>
    </a:p>
  </c:txPr>
  <c:externalData r:id="rId4">
    <c:autoUpdate val="0"/>
  </c:externalData>
  <c:userShapes r:id="rId5"/>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8"/>
    </mc:Choice>
    <mc:Fallback>
      <c:style val="8"/>
    </mc:Fallback>
  </mc:AlternateContent>
  <c:chart>
    <c:autoTitleDeleted val="1"/>
    <c:plotArea>
      <c:layout>
        <c:manualLayout>
          <c:layoutTarget val="inner"/>
          <c:xMode val="edge"/>
          <c:yMode val="edge"/>
          <c:x val="1.37175086765452E-2"/>
          <c:y val="3.1940912284584601E-2"/>
          <c:w val="0.78301395366192195"/>
          <c:h val="0.79754125853596303"/>
        </c:manualLayout>
      </c:layout>
      <c:pieChart>
        <c:varyColors val="1"/>
        <c:ser>
          <c:idx val="0"/>
          <c:order val="0"/>
          <c:tx>
            <c:strRef>
              <c:f>Sheet1!$B$1</c:f>
              <c:strCache>
                <c:ptCount val="1"/>
                <c:pt idx="0">
                  <c:v>%</c:v>
                </c:pt>
              </c:strCache>
            </c:strRef>
          </c:tx>
          <c:spPr>
            <a:solidFill>
              <a:srgbClr val="00B0BA"/>
            </a:solidFill>
            <a:ln w="63500">
              <a:noFill/>
            </a:ln>
          </c:spPr>
          <c:dPt>
            <c:idx val="0"/>
            <c:bubble3D val="0"/>
            <c:spPr>
              <a:solidFill>
                <a:schemeClr val="accent3"/>
              </a:solidFill>
              <a:ln w="63500">
                <a:noFill/>
              </a:ln>
              <a:effectLst/>
            </c:spPr>
            <c:extLst>
              <c:ext xmlns:c16="http://schemas.microsoft.com/office/drawing/2014/chart" uri="{C3380CC4-5D6E-409C-BE32-E72D297353CC}">
                <c16:uniqueId val="{00000006-E609-48FD-9D11-CCA764F00097}"/>
              </c:ext>
            </c:extLst>
          </c:dPt>
          <c:dPt>
            <c:idx val="1"/>
            <c:bubble3D val="0"/>
            <c:spPr>
              <a:solidFill>
                <a:schemeClr val="accent3">
                  <a:lumMod val="40000"/>
                  <a:lumOff val="60000"/>
                </a:schemeClr>
              </a:solidFill>
              <a:ln w="63500">
                <a:noFill/>
              </a:ln>
              <a:effectLst/>
            </c:spPr>
            <c:extLst>
              <c:ext xmlns:c16="http://schemas.microsoft.com/office/drawing/2014/chart" uri="{C3380CC4-5D6E-409C-BE32-E72D297353CC}">
                <c16:uniqueId val="{00000005-E609-48FD-9D11-CCA764F00097}"/>
              </c:ext>
            </c:extLst>
          </c:dPt>
          <c:dPt>
            <c:idx val="2"/>
            <c:bubble3D val="0"/>
            <c:spPr>
              <a:solidFill>
                <a:srgbClr val="00B0BA"/>
              </a:solidFill>
              <a:ln w="63500">
                <a:noFill/>
              </a:ln>
              <a:effectLst/>
            </c:spPr>
            <c:extLst>
              <c:ext xmlns:c16="http://schemas.microsoft.com/office/drawing/2014/chart" uri="{C3380CC4-5D6E-409C-BE32-E72D297353CC}">
                <c16:uniqueId val="{00000004-E609-48FD-9D11-CCA764F00097}"/>
              </c:ext>
            </c:extLst>
          </c:dPt>
          <c:dPt>
            <c:idx val="3"/>
            <c:bubble3D val="0"/>
            <c:spPr>
              <a:solidFill>
                <a:schemeClr val="accent2"/>
              </a:solidFill>
              <a:ln w="63500">
                <a:noFill/>
              </a:ln>
              <a:effectLst/>
            </c:spPr>
            <c:extLst>
              <c:ext xmlns:c16="http://schemas.microsoft.com/office/drawing/2014/chart" uri="{C3380CC4-5D6E-409C-BE32-E72D297353CC}">
                <c16:uniqueId val="{00000008-E609-48FD-9D11-CCA764F00097}"/>
              </c:ext>
            </c:extLst>
          </c:dPt>
          <c:dLbls>
            <c:dLbl>
              <c:idx val="0"/>
              <c:layout>
                <c:manualLayout>
                  <c:x val="4.7351264250439902E-2"/>
                  <c:y val="3.7919894881605617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6-E609-48FD-9D11-CCA764F00097}"/>
                </c:ext>
              </c:extLst>
            </c:dLbl>
            <c:dLbl>
              <c:idx val="1"/>
              <c:layout>
                <c:manualLayout>
                  <c:x val="2.0614240969345599E-2"/>
                  <c:y val="-2.11676233789223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5-E609-48FD-9D11-CCA764F00097}"/>
                </c:ext>
              </c:extLst>
            </c:dLbl>
            <c:dLbl>
              <c:idx val="2"/>
              <c:layout>
                <c:manualLayout>
                  <c:x val="3.8558059991160819E-2"/>
                  <c:y val="-4.4384267643414445E-2"/>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4-E609-48FD-9D11-CCA764F00097}"/>
                </c:ext>
              </c:extLst>
            </c:dLbl>
            <c:dLbl>
              <c:idx val="3"/>
              <c:layout>
                <c:manualLayout>
                  <c:x val="-1.083390293916613E-2"/>
                  <c:y val="8.4455549352541476E-3"/>
                </c:manualLayout>
              </c:layout>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8-E609-48FD-9D11-CCA764F00097}"/>
                </c:ext>
              </c:extLst>
            </c:dLbl>
            <c:spPr>
              <a:noFill/>
              <a:ln>
                <a:noFill/>
              </a:ln>
              <a:effectLst/>
            </c:spPr>
            <c:txPr>
              <a:bodyPr rot="0" spcFirstLastPara="1" vertOverflow="ellipsis" vert="horz" wrap="square" anchor="ctr" anchorCtr="1"/>
              <a:lstStyle/>
              <a:p>
                <a:pPr>
                  <a:defRPr sz="1200" b="0" i="0" u="none" strike="noStrike" kern="1200" baseline="0">
                    <a:solidFill>
                      <a:schemeClr val="tx1">
                        <a:lumMod val="50000"/>
                      </a:schemeClr>
                    </a:solidFill>
                    <a:latin typeface="Gotham Bold"/>
                    <a:ea typeface="+mn-ea"/>
                    <a:cs typeface="+mn-cs"/>
                  </a:defRPr>
                </a:pPr>
                <a:endParaRPr lang="lv-LV"/>
              </a:p>
            </c:txPr>
            <c:dLblPos val="bestFit"/>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Privātajā sektorā</c:v>
                </c:pt>
                <c:pt idx="1">
                  <c:v>Komercsektorā</c:v>
                </c:pt>
                <c:pt idx="2">
                  <c:v>Publiskajā sektorā</c:v>
                </c:pt>
                <c:pt idx="3">
                  <c:v>Cits</c:v>
                </c:pt>
              </c:strCache>
            </c:strRef>
          </c:cat>
          <c:val>
            <c:numRef>
              <c:f>Sheet1!$B$2:$B$5</c:f>
              <c:numCache>
                <c:formatCode>0%</c:formatCode>
                <c:ptCount val="4"/>
                <c:pt idx="0">
                  <c:v>0.7</c:v>
                </c:pt>
                <c:pt idx="1">
                  <c:v>0.04</c:v>
                </c:pt>
                <c:pt idx="2">
                  <c:v>0.18</c:v>
                </c:pt>
                <c:pt idx="3">
                  <c:v>0.08</c:v>
                </c:pt>
              </c:numCache>
            </c:numRef>
          </c:val>
          <c:extLst>
            <c:ext xmlns:c16="http://schemas.microsoft.com/office/drawing/2014/chart" uri="{C3380CC4-5D6E-409C-BE32-E72D297353CC}">
              <c16:uniqueId val="{00000000-E609-48FD-9D11-CCA764F00097}"/>
            </c:ext>
          </c:extLst>
        </c:ser>
        <c:dLbls>
          <c:dLblPos val="bestFit"/>
          <c:showLegendKey val="0"/>
          <c:showVal val="1"/>
          <c:showCatName val="0"/>
          <c:showSerName val="0"/>
          <c:showPercent val="0"/>
          <c:showBubbleSize val="0"/>
          <c:showLeaderLines val="1"/>
        </c:dLbls>
        <c:firstSliceAng val="0"/>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lumMod val="50000"/>
            </a:schemeClr>
          </a:solidFill>
          <a:latin typeface="Gotham Bold"/>
        </a:defRPr>
      </a:pPr>
      <a:endParaRPr lang="lv-LV"/>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8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clustered"/>
        <c:varyColors val="0"/>
        <c:ser>
          <c:idx val="0"/>
          <c:order val="0"/>
          <c:tx>
            <c:strRef>
              <c:f>'[Enas 3 segmentu griezumaa.xlsx]Grafiki'!$B$3</c:f>
              <c:strCache>
                <c:ptCount val="1"/>
                <c:pt idx="0">
                  <c:v>Aplokšņu algas, %</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400" b="1" i="0" u="none" strike="noStrike" kern="1200" baseline="0">
                    <a:solidFill>
                      <a:schemeClr val="bg1"/>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'[Enas 3 segmentu griezumaa.xlsx]Grafiki'!$A$4:$A$6</c:f>
              <c:strCache>
                <c:ptCount val="3"/>
                <c:pt idx="0">
                  <c:v>0…10</c:v>
                </c:pt>
                <c:pt idx="1">
                  <c:v>10…50</c:v>
                </c:pt>
                <c:pt idx="2">
                  <c:v>50…</c:v>
                </c:pt>
              </c:strCache>
            </c:strRef>
          </c:cat>
          <c:val>
            <c:numRef>
              <c:f>'[Enas 3 segmentu griezumaa.xlsx]Grafiki'!$B$4:$B$6</c:f>
              <c:numCache>
                <c:formatCode>0.0%</c:formatCode>
                <c:ptCount val="3"/>
                <c:pt idx="0">
                  <c:v>0.44177990940580864</c:v>
                </c:pt>
                <c:pt idx="1">
                  <c:v>0.3517361978516112</c:v>
                </c:pt>
                <c:pt idx="2">
                  <c:v>0.12097003370475555</c:v>
                </c:pt>
              </c:numCache>
            </c:numRef>
          </c:val>
          <c:extLst>
            <c:ext xmlns:c16="http://schemas.microsoft.com/office/drawing/2014/chart" uri="{C3380CC4-5D6E-409C-BE32-E72D297353CC}">
              <c16:uniqueId val="{00000000-BE6D-4920-9D9C-0C1480A6A314}"/>
            </c:ext>
          </c:extLst>
        </c:ser>
        <c:dLbls>
          <c:showLegendKey val="0"/>
          <c:showVal val="0"/>
          <c:showCatName val="0"/>
          <c:showSerName val="0"/>
          <c:showPercent val="0"/>
          <c:showBubbleSize val="0"/>
        </c:dLbls>
        <c:gapWidth val="219"/>
        <c:overlap val="-27"/>
        <c:axId val="526812064"/>
        <c:axId val="526814688"/>
      </c:barChart>
      <c:catAx>
        <c:axId val="526812064"/>
        <c:scaling>
          <c:orientation val="minMax"/>
        </c:scaling>
        <c:delete val="0"/>
        <c:axPos val="b"/>
        <c:title>
          <c:tx>
            <c:rich>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lv-LV"/>
                  <a:t>Būvkomersantu segmenti pēc darba ņēmēju skaita</a:t>
                </a:r>
              </a:p>
            </c:rich>
          </c:tx>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526814688"/>
        <c:crosses val="autoZero"/>
        <c:auto val="1"/>
        <c:lblAlgn val="ctr"/>
        <c:lblOffset val="100"/>
        <c:noMultiLvlLbl val="0"/>
      </c:catAx>
      <c:valAx>
        <c:axId val="526814688"/>
        <c:scaling>
          <c:orientation val="minMax"/>
        </c:scaling>
        <c:delete val="0"/>
        <c:axPos val="l"/>
        <c:majorGridlines>
          <c:spPr>
            <a:ln w="9525" cap="flat" cmpd="sng" algn="ctr">
              <a:solidFill>
                <a:schemeClr val="tx1">
                  <a:lumMod val="15000"/>
                  <a:lumOff val="85000"/>
                </a:schemeClr>
              </a:solidFill>
              <a:round/>
            </a:ln>
            <a:effectLst/>
          </c:spPr>
        </c:maj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5268120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w="9525" cap="flat" cmpd="sng" algn="ctr">
      <a:solidFill>
        <a:schemeClr val="tx1">
          <a:lumMod val="15000"/>
          <a:lumOff val="85000"/>
        </a:schemeClr>
      </a:solidFill>
      <a:round/>
    </a:ln>
    <a:effectLst/>
  </c:spPr>
  <c:txPr>
    <a:bodyPr/>
    <a:lstStyle/>
    <a:p>
      <a:pPr>
        <a:defRPr sz="1400"/>
      </a:pPr>
      <a:endParaRPr lang="lv-LV"/>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lv-LV" sz="1600"/>
              <a:t>Neiegūto</a:t>
            </a:r>
            <a:r>
              <a:rPr lang="lv-LV" sz="1600" baseline="0"/>
              <a:t> VSAOI un IIN nodokļu novērtējums 2021.gadā, EUR</a:t>
            </a:r>
            <a:endParaRPr lang="lv-LV" sz="1600"/>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lv-LV"/>
        </a:p>
      </c:txPr>
    </c:title>
    <c:autoTitleDeleted val="0"/>
    <c:plotArea>
      <c:layout/>
      <c:barChart>
        <c:barDir val="col"/>
        <c:grouping val="stacked"/>
        <c:varyColors val="0"/>
        <c:ser>
          <c:idx val="0"/>
          <c:order val="0"/>
          <c:tx>
            <c:strRef>
              <c:f>'[Enas 3 segmentu griezumaa.xlsx]Grafiki'!$C$3</c:f>
              <c:strCache>
                <c:ptCount val="1"/>
                <c:pt idx="0">
                  <c:v>Deklarētais VSAOI un IIN nodokļu apmērs, EUR gadā</c:v>
                </c:pt>
              </c:strCache>
            </c:strRef>
          </c:tx>
          <c:spPr>
            <a:solidFill>
              <a:srgbClr val="00B05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'[Enas 3 segmentu griezumaa.xlsx]Grafiki'!$A$4:$A$6</c:f>
              <c:strCache>
                <c:ptCount val="3"/>
                <c:pt idx="0">
                  <c:v>0…10</c:v>
                </c:pt>
                <c:pt idx="1">
                  <c:v>10…50</c:v>
                </c:pt>
                <c:pt idx="2">
                  <c:v>50…</c:v>
                </c:pt>
              </c:strCache>
            </c:strRef>
          </c:cat>
          <c:val>
            <c:numRef>
              <c:f>'[Enas 3 segmentu griezumaa.xlsx]Grafiki'!$C$4:$C$6</c:f>
              <c:numCache>
                <c:formatCode>#,##0</c:formatCode>
                <c:ptCount val="3"/>
                <c:pt idx="0">
                  <c:v>45858396.706664093</c:v>
                </c:pt>
                <c:pt idx="1">
                  <c:v>120954874.38666704</c:v>
                </c:pt>
                <c:pt idx="2">
                  <c:v>186279040.10666671</c:v>
                </c:pt>
              </c:numCache>
            </c:numRef>
          </c:val>
          <c:extLst>
            <c:ext xmlns:c16="http://schemas.microsoft.com/office/drawing/2014/chart" uri="{C3380CC4-5D6E-409C-BE32-E72D297353CC}">
              <c16:uniqueId val="{00000000-D648-4DCD-A4CC-939A6B333A90}"/>
            </c:ext>
          </c:extLst>
        </c:ser>
        <c:ser>
          <c:idx val="1"/>
          <c:order val="1"/>
          <c:tx>
            <c:strRef>
              <c:f>'[Enas 3 segmentu griezumaa.xlsx]Grafiki'!$D$3</c:f>
              <c:strCache>
                <c:ptCount val="1"/>
                <c:pt idx="0">
                  <c:v>Neiegūtie VSAOI un IIN nodokļi, EUR gadā</c:v>
                </c:pt>
              </c:strCache>
            </c:strRef>
          </c:tx>
          <c:spPr>
            <a:solidFill>
              <a:srgbClr val="FF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1" i="0" u="none" strike="noStrike" kern="1200" baseline="0">
                    <a:solidFill>
                      <a:schemeClr val="bg1"/>
                    </a:solidFill>
                    <a:latin typeface="+mn-lt"/>
                    <a:ea typeface="+mn-ea"/>
                    <a:cs typeface="+mn-cs"/>
                  </a:defRPr>
                </a:pPr>
                <a:endParaRPr lang="lv-LV"/>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'[Enas 3 segmentu griezumaa.xlsx]Grafiki'!$A$4:$A$6</c:f>
              <c:strCache>
                <c:ptCount val="3"/>
                <c:pt idx="0">
                  <c:v>0…10</c:v>
                </c:pt>
                <c:pt idx="1">
                  <c:v>10…50</c:v>
                </c:pt>
                <c:pt idx="2">
                  <c:v>50…</c:v>
                </c:pt>
              </c:strCache>
            </c:strRef>
          </c:cat>
          <c:val>
            <c:numRef>
              <c:f>'[Enas 3 segmentu griezumaa.xlsx]Grafiki'!$D$4:$D$6</c:f>
              <c:numCache>
                <c:formatCode>#,##0</c:formatCode>
                <c:ptCount val="3"/>
                <c:pt idx="0">
                  <c:v>36292707.274295487</c:v>
                </c:pt>
                <c:pt idx="1">
                  <c:v>65627924.137351483</c:v>
                </c:pt>
                <c:pt idx="2">
                  <c:v>25635282.78241235</c:v>
                </c:pt>
              </c:numCache>
            </c:numRef>
          </c:val>
          <c:extLst>
            <c:ext xmlns:c16="http://schemas.microsoft.com/office/drawing/2014/chart" uri="{C3380CC4-5D6E-409C-BE32-E72D297353CC}">
              <c16:uniqueId val="{00000001-D648-4DCD-A4CC-939A6B333A90}"/>
            </c:ext>
          </c:extLst>
        </c:ser>
        <c:dLbls>
          <c:showLegendKey val="0"/>
          <c:showVal val="0"/>
          <c:showCatName val="0"/>
          <c:showSerName val="0"/>
          <c:showPercent val="0"/>
          <c:showBubbleSize val="0"/>
        </c:dLbls>
        <c:gapWidth val="71"/>
        <c:overlap val="100"/>
        <c:axId val="725117592"/>
        <c:axId val="725117920"/>
      </c:barChart>
      <c:catAx>
        <c:axId val="7251175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v-LV"/>
          </a:p>
        </c:txPr>
        <c:crossAx val="725117920"/>
        <c:crosses val="autoZero"/>
        <c:auto val="1"/>
        <c:lblAlgn val="ctr"/>
        <c:lblOffset val="100"/>
        <c:noMultiLvlLbl val="0"/>
      </c:catAx>
      <c:valAx>
        <c:axId val="72511792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v-LV"/>
          </a:p>
        </c:txPr>
        <c:crossAx val="72511759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200" b="0" i="0" u="none" strike="noStrike" kern="1200" baseline="0">
              <a:solidFill>
                <a:schemeClr val="tx1">
                  <a:lumMod val="65000"/>
                  <a:lumOff val="35000"/>
                </a:schemeClr>
              </a:solidFill>
              <a:latin typeface="+mn-lt"/>
              <a:ea typeface="+mn-ea"/>
              <a:cs typeface="+mn-cs"/>
            </a:defRPr>
          </a:pPr>
          <a:endParaRPr lang="lv-LV"/>
        </a:p>
      </c:txPr>
    </c:legend>
    <c:plotVisOnly val="1"/>
    <c:dispBlanksAs val="gap"/>
    <c:showDLblsOverMax val="0"/>
  </c:chart>
  <c:spPr>
    <a:solidFill>
      <a:schemeClr val="bg1"/>
    </a:solidFill>
    <a:ln w="9525" cap="flat" cmpd="sng" algn="ctr">
      <a:solidFill>
        <a:schemeClr val="tx1">
          <a:lumMod val="15000"/>
          <a:lumOff val="85000"/>
        </a:schemeClr>
      </a:solidFill>
      <a:round/>
    </a:ln>
    <a:effectLst/>
  </c:spPr>
  <c:txPr>
    <a:bodyPr/>
    <a:lstStyle/>
    <a:p>
      <a:pPr>
        <a:defRPr/>
      </a:pPr>
      <a:endParaRPr lang="lv-LV"/>
    </a:p>
  </c:txPr>
  <c:externalData r:id="rId4">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withinLinearReversed" id="26">
  <a:schemeClr val="accent6"/>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BE1C4A-E9DA-487C-B548-7FED7161BACD}" type="doc">
      <dgm:prSet loTypeId="urn:microsoft.com/office/officeart/2005/8/layout/orgChart1" loCatId="hierarchy" qsTypeId="urn:microsoft.com/office/officeart/2005/8/quickstyle/3d1" qsCatId="3D" csTypeId="urn:microsoft.com/office/officeart/2005/8/colors/accent1_2" csCatId="accent1" phldr="1"/>
      <dgm:spPr/>
      <dgm:t>
        <a:bodyPr/>
        <a:lstStyle/>
        <a:p>
          <a:endParaRPr lang="en-US"/>
        </a:p>
      </dgm:t>
    </dgm:pt>
    <dgm:pt modelId="{EBD51B98-185B-475F-8534-7A730CB07549}">
      <dgm:prSet phldrT="[Text]" custT="1"/>
      <dgm:spPr/>
      <dgm:t>
        <a:bodyPr/>
        <a:lstStyle/>
        <a:p>
          <a:r>
            <a:rPr lang="lv-LV" sz="1400" b="1" dirty="0">
              <a:latin typeface="Verdana" panose="020B0604030504040204" pitchFamily="34" charset="0"/>
              <a:ea typeface="Verdana" panose="020B0604030504040204" pitchFamily="34" charset="0"/>
              <a:cs typeface="Verdana" panose="020B0604030504040204" pitchFamily="34" charset="0"/>
            </a:rPr>
            <a:t>Bruto darba ienākumu apmērs</a:t>
          </a:r>
          <a:endParaRPr lang="en-US" sz="1400" b="1" dirty="0">
            <a:latin typeface="Verdana" panose="020B0604030504040204" pitchFamily="34" charset="0"/>
            <a:ea typeface="Verdana" panose="020B0604030504040204" pitchFamily="34" charset="0"/>
            <a:cs typeface="Verdana" panose="020B0604030504040204" pitchFamily="34" charset="0"/>
          </a:endParaRPr>
        </a:p>
      </dgm:t>
    </dgm:pt>
    <dgm:pt modelId="{685481E3-117C-4091-A9AE-E37652F6855A}" type="parTrans" cxnId="{060C29BF-2BEE-463F-8587-73C1DD317309}">
      <dgm:prSet/>
      <dgm:spPr/>
      <dgm:t>
        <a:bodyPr/>
        <a:lstStyle/>
        <a:p>
          <a:endParaRPr lang="en-US" sz="1800">
            <a:solidFill>
              <a:srgbClr val="012269"/>
            </a:solidFill>
            <a:latin typeface="Verdana" panose="020B0604030504040204" pitchFamily="34" charset="0"/>
            <a:ea typeface="Verdana" panose="020B0604030504040204" pitchFamily="34" charset="0"/>
            <a:cs typeface="Verdana" panose="020B0604030504040204" pitchFamily="34" charset="0"/>
          </a:endParaRPr>
        </a:p>
      </dgm:t>
    </dgm:pt>
    <dgm:pt modelId="{4D7CBE8C-3BC1-409D-AA08-D7994B0ADAC9}" type="sibTrans" cxnId="{060C29BF-2BEE-463F-8587-73C1DD317309}">
      <dgm:prSet custT="1"/>
      <dgm:spPr/>
      <dgm:t>
        <a:bodyPr/>
        <a:lstStyle/>
        <a:p>
          <a:endParaRPr lang="en-US" sz="1800">
            <a:solidFill>
              <a:srgbClr val="012269"/>
            </a:solidFill>
            <a:latin typeface="Verdana" panose="020B0604030504040204" pitchFamily="34" charset="0"/>
            <a:ea typeface="Verdana" panose="020B0604030504040204" pitchFamily="34" charset="0"/>
            <a:cs typeface="Verdana" panose="020B0604030504040204" pitchFamily="34" charset="0"/>
          </a:endParaRPr>
        </a:p>
      </dgm:t>
    </dgm:pt>
    <dgm:pt modelId="{79E92465-9B40-462A-B90E-AC664B1FFF8B}">
      <dgm:prSet phldrT="[Text]" custT="1"/>
      <dgm:spPr/>
      <dgm:t>
        <a:bodyPr/>
        <a:lstStyle/>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Minimālā alga*</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gm:t>
    </dgm:pt>
    <dgm:pt modelId="{C41C66EB-9AB9-4F27-8A18-35274D379412}" type="parTrans" cxnId="{AA7ECB4C-4EB8-4E31-9633-6668EA99CC8B}">
      <dgm:prSet/>
      <dgm:spPr/>
      <dgm:t>
        <a:bodyPr/>
        <a:lstStyle/>
        <a:p>
          <a:endParaRPr lang="en-US" sz="1800">
            <a:solidFill>
              <a:srgbClr val="012269"/>
            </a:solidFill>
            <a:latin typeface="Verdana" panose="020B0604030504040204" pitchFamily="34" charset="0"/>
            <a:ea typeface="Verdana" panose="020B0604030504040204" pitchFamily="34" charset="0"/>
            <a:cs typeface="Verdana" panose="020B0604030504040204" pitchFamily="34" charset="0"/>
          </a:endParaRPr>
        </a:p>
      </dgm:t>
    </dgm:pt>
    <dgm:pt modelId="{862C6BD8-FF80-40E8-8401-26C9082A18E5}" type="sibTrans" cxnId="{AA7ECB4C-4EB8-4E31-9633-6668EA99CC8B}">
      <dgm:prSet custT="1"/>
      <dgm:spPr/>
      <dgm:t>
        <a:bodyPr/>
        <a:lstStyle/>
        <a:p>
          <a:endParaRPr lang="lv-LV"/>
        </a:p>
      </dgm:t>
    </dgm:pt>
    <dgm:pt modelId="{2EBD73A8-9634-4D70-80BE-E5EF8F18C453}">
      <dgm:prSet phldrT="[Text]" custT="1"/>
      <dgm:spPr/>
      <dgm:t>
        <a:bodyPr/>
        <a:lstStyle/>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Virs</a:t>
          </a:r>
        </a:p>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1 400 EUR</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gm:t>
    </dgm:pt>
    <dgm:pt modelId="{D116C1EE-434A-4A7A-9E62-DED0726B1DB5}" type="parTrans" cxnId="{9916F7E0-C8B8-4FCA-A25A-0B5BCA53C40D}">
      <dgm:prSet/>
      <dgm:spPr/>
      <dgm:t>
        <a:bodyPr/>
        <a:lstStyle/>
        <a:p>
          <a:endParaRPr lang="en-US" sz="1800">
            <a:solidFill>
              <a:srgbClr val="012269"/>
            </a:solidFill>
            <a:latin typeface="Verdana" panose="020B0604030504040204" pitchFamily="34" charset="0"/>
            <a:ea typeface="Verdana" panose="020B0604030504040204" pitchFamily="34" charset="0"/>
            <a:cs typeface="Verdana" panose="020B0604030504040204" pitchFamily="34" charset="0"/>
          </a:endParaRPr>
        </a:p>
      </dgm:t>
    </dgm:pt>
    <dgm:pt modelId="{B9C42508-7098-4DB7-8677-4BCFC5C6E54D}" type="sibTrans" cxnId="{9916F7E0-C8B8-4FCA-A25A-0B5BCA53C40D}">
      <dgm:prSet custT="1"/>
      <dgm:spPr/>
      <dgm:t>
        <a:bodyPr/>
        <a:lstStyle/>
        <a:p>
          <a:endParaRPr lang="lv-LV"/>
        </a:p>
      </dgm:t>
    </dgm:pt>
    <dgm:pt modelId="{27B5BFFB-D783-4431-A9B0-48BF0639159A}">
      <dgm:prSet phldrT="[Text]" custT="1"/>
      <dgm:spPr/>
      <dgm:t>
        <a:bodyPr/>
        <a:lstStyle/>
        <a:p>
          <a:pPr marL="0" lvl="0" indent="0" algn="ctr" defTabSz="48895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No 780 līdz  1 400 EUR</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gm:t>
    </dgm:pt>
    <dgm:pt modelId="{01163D4D-BA21-4F5D-AA6B-FA3367C94AAF}" type="parTrans" cxnId="{D6250B1E-F705-4815-9926-EA683DD7F95D}">
      <dgm:prSet/>
      <dgm:spPr/>
      <dgm:t>
        <a:bodyPr/>
        <a:lstStyle/>
        <a:p>
          <a:endParaRPr lang="en-US" sz="1800">
            <a:solidFill>
              <a:srgbClr val="012269"/>
            </a:solidFill>
            <a:latin typeface="Verdana" panose="020B0604030504040204" pitchFamily="34" charset="0"/>
            <a:ea typeface="Verdana" panose="020B0604030504040204" pitchFamily="34" charset="0"/>
            <a:cs typeface="Verdana" panose="020B0604030504040204" pitchFamily="34" charset="0"/>
          </a:endParaRPr>
        </a:p>
      </dgm:t>
    </dgm:pt>
    <dgm:pt modelId="{5FB01975-10BB-4EEF-92E3-1056F6EA01DF}" type="sibTrans" cxnId="{D6250B1E-F705-4815-9926-EA683DD7F95D}">
      <dgm:prSet custT="1"/>
      <dgm:spPr/>
      <dgm:t>
        <a:bodyPr/>
        <a:lstStyle/>
        <a:p>
          <a:endParaRPr lang="lv-LV"/>
        </a:p>
      </dgm:t>
    </dgm:pt>
    <dgm:pt modelId="{B02041A8-A794-46EA-B88B-7D563F12B057}">
      <dgm:prSet custT="1"/>
      <dgm:spPr/>
      <dgm:t>
        <a:bodyPr/>
        <a:lstStyle/>
        <a:p>
          <a:r>
            <a:rPr lang="lv-LV" sz="1200" b="1" dirty="0">
              <a:latin typeface="Verdana" panose="020B0604030504040204" pitchFamily="34" charset="0"/>
              <a:ea typeface="Verdana" panose="020B0604030504040204" pitchFamily="34" charset="0"/>
              <a:cs typeface="Verdana" panose="020B0604030504040204" pitchFamily="34" charset="0"/>
            </a:rPr>
            <a:t>Zem minimālās algas</a:t>
          </a:r>
          <a:endParaRPr lang="lv-LV" sz="1200" dirty="0"/>
        </a:p>
      </dgm:t>
    </dgm:pt>
    <dgm:pt modelId="{535152C5-1665-4871-B4CD-760A76A26B76}" type="parTrans" cxnId="{5A2C92B6-2759-443E-9D04-B91C297D55CA}">
      <dgm:prSet/>
      <dgm:spPr/>
      <dgm:t>
        <a:bodyPr/>
        <a:lstStyle/>
        <a:p>
          <a:endParaRPr lang="lv-LV"/>
        </a:p>
      </dgm:t>
    </dgm:pt>
    <dgm:pt modelId="{E0242C6D-A7DD-413C-9C18-E754E0C13E86}" type="sibTrans" cxnId="{5A2C92B6-2759-443E-9D04-B91C297D55CA}">
      <dgm:prSet/>
      <dgm:spPr/>
      <dgm:t>
        <a:bodyPr/>
        <a:lstStyle/>
        <a:p>
          <a:endParaRPr lang="lv-LV"/>
        </a:p>
      </dgm:t>
    </dgm:pt>
    <dgm:pt modelId="{125190EF-8D25-4F02-8031-AB03CB71BC5E}">
      <dgm:prSet custT="1"/>
      <dgm:spPr/>
      <dgm:t>
        <a:bodyPr/>
        <a:lstStyle/>
        <a:p>
          <a:r>
            <a:rPr lang="lv-LV" sz="1200" b="1" dirty="0">
              <a:latin typeface="Verdana" panose="020B0604030504040204" pitchFamily="34" charset="0"/>
              <a:ea typeface="Verdana" panose="020B0604030504040204" pitchFamily="34" charset="0"/>
              <a:cs typeface="Verdana" panose="020B0604030504040204" pitchFamily="34" charset="0"/>
            </a:rPr>
            <a:t>No minimālās algas līdz 780 EUR</a:t>
          </a:r>
          <a:endParaRPr lang="lv-LV" sz="1200" dirty="0"/>
        </a:p>
      </dgm:t>
    </dgm:pt>
    <dgm:pt modelId="{6B77B71E-CA81-478D-B559-4A1D1FF87F26}" type="parTrans" cxnId="{C9BD1FA0-297B-4A7A-A6B9-6AA1721D4F2C}">
      <dgm:prSet/>
      <dgm:spPr/>
      <dgm:t>
        <a:bodyPr/>
        <a:lstStyle/>
        <a:p>
          <a:endParaRPr lang="lv-LV"/>
        </a:p>
      </dgm:t>
    </dgm:pt>
    <dgm:pt modelId="{C2305FBE-CAE4-4F1C-A184-E6B0BB1C1CC9}" type="sibTrans" cxnId="{C9BD1FA0-297B-4A7A-A6B9-6AA1721D4F2C}">
      <dgm:prSet/>
      <dgm:spPr/>
      <dgm:t>
        <a:bodyPr/>
        <a:lstStyle/>
        <a:p>
          <a:endParaRPr lang="lv-LV"/>
        </a:p>
      </dgm:t>
    </dgm:pt>
    <dgm:pt modelId="{18E742D2-C60A-4A7E-87B0-6526A00C15A7}">
      <dgm:prSet custT="1"/>
      <dgm:spPr/>
      <dgm:t>
        <a:bodyPr/>
        <a:lstStyle/>
        <a:p>
          <a:r>
            <a:rPr lang="lv-LV" sz="1200" b="1" dirty="0">
              <a:latin typeface="Verdana" panose="020B0604030504040204" pitchFamily="34" charset="0"/>
              <a:ea typeface="Verdana" panose="020B0604030504040204" pitchFamily="34" charset="0"/>
              <a:cs typeface="Verdana" panose="020B0604030504040204" pitchFamily="34" charset="0"/>
            </a:rPr>
            <a:t>Alga</a:t>
          </a:r>
        </a:p>
        <a:p>
          <a:r>
            <a:rPr lang="lv-LV" sz="1200" b="1" dirty="0">
              <a:latin typeface="Verdana" panose="020B0604030504040204" pitchFamily="34" charset="0"/>
              <a:ea typeface="Verdana" panose="020B0604030504040204" pitchFamily="34" charset="0"/>
              <a:cs typeface="Verdana" panose="020B0604030504040204" pitchFamily="34" charset="0"/>
            </a:rPr>
            <a:t>0 EUR</a:t>
          </a:r>
          <a:endParaRPr lang="lv-LV" sz="1200" dirty="0"/>
        </a:p>
      </dgm:t>
    </dgm:pt>
    <dgm:pt modelId="{3B99E922-CCB1-4CDA-BCCD-9A9ECE5AED48}" type="parTrans" cxnId="{94F9412E-63E3-489B-97CD-8B3930BA8E60}">
      <dgm:prSet/>
      <dgm:spPr/>
      <dgm:t>
        <a:bodyPr/>
        <a:lstStyle/>
        <a:p>
          <a:endParaRPr lang="lv-LV"/>
        </a:p>
      </dgm:t>
    </dgm:pt>
    <dgm:pt modelId="{DF956FF2-BE12-4E1A-B32E-C7DA0926EE56}" type="sibTrans" cxnId="{94F9412E-63E3-489B-97CD-8B3930BA8E60}">
      <dgm:prSet/>
      <dgm:spPr/>
      <dgm:t>
        <a:bodyPr/>
        <a:lstStyle/>
        <a:p>
          <a:endParaRPr lang="lv-LV"/>
        </a:p>
      </dgm:t>
    </dgm:pt>
    <dgm:pt modelId="{842B4990-BFE4-44ED-98F1-FC592976884F}" type="pres">
      <dgm:prSet presAssocID="{56BE1C4A-E9DA-487C-B548-7FED7161BACD}" presName="hierChild1" presStyleCnt="0">
        <dgm:presLayoutVars>
          <dgm:orgChart val="1"/>
          <dgm:chPref val="1"/>
          <dgm:dir/>
          <dgm:animOne val="branch"/>
          <dgm:animLvl val="lvl"/>
          <dgm:resizeHandles/>
        </dgm:presLayoutVars>
      </dgm:prSet>
      <dgm:spPr/>
    </dgm:pt>
    <dgm:pt modelId="{3BA2517F-9146-4737-9A16-42B7AAC10AF0}" type="pres">
      <dgm:prSet presAssocID="{EBD51B98-185B-475F-8534-7A730CB07549}" presName="hierRoot1" presStyleCnt="0">
        <dgm:presLayoutVars>
          <dgm:hierBranch val="init"/>
        </dgm:presLayoutVars>
      </dgm:prSet>
      <dgm:spPr/>
    </dgm:pt>
    <dgm:pt modelId="{CA5519AA-0CC7-4059-B08A-CC72EDD3ED08}" type="pres">
      <dgm:prSet presAssocID="{EBD51B98-185B-475F-8534-7A730CB07549}" presName="rootComposite1" presStyleCnt="0"/>
      <dgm:spPr/>
    </dgm:pt>
    <dgm:pt modelId="{F1788185-AB9E-4EB7-9937-3B35CD5E16E8}" type="pres">
      <dgm:prSet presAssocID="{EBD51B98-185B-475F-8534-7A730CB07549}" presName="rootText1" presStyleLbl="node0" presStyleIdx="0" presStyleCnt="1" custScaleX="232884" custScaleY="166411" custLinFactNeighborY="-35090">
        <dgm:presLayoutVars>
          <dgm:chPref val="3"/>
        </dgm:presLayoutVars>
      </dgm:prSet>
      <dgm:spPr/>
    </dgm:pt>
    <dgm:pt modelId="{AADEABD5-C39A-4335-8C41-EB0E98E862CC}" type="pres">
      <dgm:prSet presAssocID="{EBD51B98-185B-475F-8534-7A730CB07549}" presName="rootConnector1" presStyleLbl="node1" presStyleIdx="0" presStyleCnt="0"/>
      <dgm:spPr/>
    </dgm:pt>
    <dgm:pt modelId="{3A5FC626-547F-4FD4-931A-9FAAB0AB94BD}" type="pres">
      <dgm:prSet presAssocID="{EBD51B98-185B-475F-8534-7A730CB07549}" presName="hierChild2" presStyleCnt="0"/>
      <dgm:spPr/>
    </dgm:pt>
    <dgm:pt modelId="{9841BF8E-2D42-4899-81D5-A1BDA63DE3E1}" type="pres">
      <dgm:prSet presAssocID="{3B99E922-CCB1-4CDA-BCCD-9A9ECE5AED48}" presName="Name37" presStyleLbl="parChTrans1D2" presStyleIdx="0" presStyleCnt="6"/>
      <dgm:spPr/>
    </dgm:pt>
    <dgm:pt modelId="{5F25E13C-353A-4626-B748-55862FE999D5}" type="pres">
      <dgm:prSet presAssocID="{18E742D2-C60A-4A7E-87B0-6526A00C15A7}" presName="hierRoot2" presStyleCnt="0">
        <dgm:presLayoutVars>
          <dgm:hierBranch val="init"/>
        </dgm:presLayoutVars>
      </dgm:prSet>
      <dgm:spPr/>
    </dgm:pt>
    <dgm:pt modelId="{5119B53B-FB63-402D-8FEF-A442D1E2BE3C}" type="pres">
      <dgm:prSet presAssocID="{18E742D2-C60A-4A7E-87B0-6526A00C15A7}" presName="rootComposite" presStyleCnt="0"/>
      <dgm:spPr/>
    </dgm:pt>
    <dgm:pt modelId="{BB05459F-EF0C-4CAA-99B5-8EA07ED75A36}" type="pres">
      <dgm:prSet presAssocID="{18E742D2-C60A-4A7E-87B0-6526A00C15A7}" presName="rootText" presStyleLbl="node2" presStyleIdx="0" presStyleCnt="6" custScaleY="199694" custLinFactNeighborX="711" custLinFactNeighborY="-4299">
        <dgm:presLayoutVars>
          <dgm:chPref val="3"/>
        </dgm:presLayoutVars>
      </dgm:prSet>
      <dgm:spPr/>
    </dgm:pt>
    <dgm:pt modelId="{6324EC1E-71E7-4573-A6DF-24B559981643}" type="pres">
      <dgm:prSet presAssocID="{18E742D2-C60A-4A7E-87B0-6526A00C15A7}" presName="rootConnector" presStyleLbl="node2" presStyleIdx="0" presStyleCnt="6"/>
      <dgm:spPr/>
    </dgm:pt>
    <dgm:pt modelId="{9016DCAB-C8C6-44D8-A3CA-A480DCD40614}" type="pres">
      <dgm:prSet presAssocID="{18E742D2-C60A-4A7E-87B0-6526A00C15A7}" presName="hierChild4" presStyleCnt="0"/>
      <dgm:spPr/>
    </dgm:pt>
    <dgm:pt modelId="{54B1C907-0743-4072-B1AE-C8EB14912500}" type="pres">
      <dgm:prSet presAssocID="{18E742D2-C60A-4A7E-87B0-6526A00C15A7}" presName="hierChild5" presStyleCnt="0"/>
      <dgm:spPr/>
    </dgm:pt>
    <dgm:pt modelId="{6351DD40-3DDC-4CDD-B7BB-3AECE0EF8705}" type="pres">
      <dgm:prSet presAssocID="{535152C5-1665-4871-B4CD-760A76A26B76}" presName="Name37" presStyleLbl="parChTrans1D2" presStyleIdx="1" presStyleCnt="6"/>
      <dgm:spPr/>
    </dgm:pt>
    <dgm:pt modelId="{C002128D-E58D-4A7A-A614-6373794F4835}" type="pres">
      <dgm:prSet presAssocID="{B02041A8-A794-46EA-B88B-7D563F12B057}" presName="hierRoot2" presStyleCnt="0">
        <dgm:presLayoutVars>
          <dgm:hierBranch val="init"/>
        </dgm:presLayoutVars>
      </dgm:prSet>
      <dgm:spPr/>
    </dgm:pt>
    <dgm:pt modelId="{81152B6A-AEF8-464A-8C42-C202FB949CBB}" type="pres">
      <dgm:prSet presAssocID="{B02041A8-A794-46EA-B88B-7D563F12B057}" presName="rootComposite" presStyleCnt="0"/>
      <dgm:spPr/>
    </dgm:pt>
    <dgm:pt modelId="{1F31EC32-F8E0-4724-84B8-1BF5076D653B}" type="pres">
      <dgm:prSet presAssocID="{B02041A8-A794-46EA-B88B-7D563F12B057}" presName="rootText" presStyleLbl="node2" presStyleIdx="1" presStyleCnt="6" custScaleY="199694" custLinFactNeighborX="1567" custLinFactNeighborY="-2964">
        <dgm:presLayoutVars>
          <dgm:chPref val="3"/>
        </dgm:presLayoutVars>
      </dgm:prSet>
      <dgm:spPr/>
    </dgm:pt>
    <dgm:pt modelId="{97ADEF37-421B-41C5-8EC6-9F3FE956896B}" type="pres">
      <dgm:prSet presAssocID="{B02041A8-A794-46EA-B88B-7D563F12B057}" presName="rootConnector" presStyleLbl="node2" presStyleIdx="1" presStyleCnt="6"/>
      <dgm:spPr/>
    </dgm:pt>
    <dgm:pt modelId="{8E9E5CDC-CBCC-40B0-B215-C30019C1AE4E}" type="pres">
      <dgm:prSet presAssocID="{B02041A8-A794-46EA-B88B-7D563F12B057}" presName="hierChild4" presStyleCnt="0"/>
      <dgm:spPr/>
    </dgm:pt>
    <dgm:pt modelId="{E9408D10-F4B6-44C7-B816-278BEC574AAA}" type="pres">
      <dgm:prSet presAssocID="{B02041A8-A794-46EA-B88B-7D563F12B057}" presName="hierChild5" presStyleCnt="0"/>
      <dgm:spPr/>
    </dgm:pt>
    <dgm:pt modelId="{5AE1C7E0-7E65-448A-95EC-6F815978EFA9}" type="pres">
      <dgm:prSet presAssocID="{C41C66EB-9AB9-4F27-8A18-35274D379412}" presName="Name37" presStyleLbl="parChTrans1D2" presStyleIdx="2" presStyleCnt="6"/>
      <dgm:spPr/>
    </dgm:pt>
    <dgm:pt modelId="{0790B6F9-FF19-41B5-9D10-3892C26D3756}" type="pres">
      <dgm:prSet presAssocID="{79E92465-9B40-462A-B90E-AC664B1FFF8B}" presName="hierRoot2" presStyleCnt="0">
        <dgm:presLayoutVars>
          <dgm:hierBranch val="init"/>
        </dgm:presLayoutVars>
      </dgm:prSet>
      <dgm:spPr/>
    </dgm:pt>
    <dgm:pt modelId="{2F5FA27F-3E67-4BA8-95BC-1EBE1875F3B0}" type="pres">
      <dgm:prSet presAssocID="{79E92465-9B40-462A-B90E-AC664B1FFF8B}" presName="rootComposite" presStyleCnt="0"/>
      <dgm:spPr/>
    </dgm:pt>
    <dgm:pt modelId="{F756BC33-D8A1-4300-A424-1548D867C3BA}" type="pres">
      <dgm:prSet presAssocID="{79E92465-9B40-462A-B90E-AC664B1FFF8B}" presName="rootText" presStyleLbl="node2" presStyleIdx="2" presStyleCnt="6" custScaleY="199694" custLinFactNeighborY="-1966">
        <dgm:presLayoutVars>
          <dgm:chPref val="3"/>
        </dgm:presLayoutVars>
      </dgm:prSet>
      <dgm:spPr/>
    </dgm:pt>
    <dgm:pt modelId="{4EDF2F9F-7483-4BD0-A370-A0621A5F3056}" type="pres">
      <dgm:prSet presAssocID="{79E92465-9B40-462A-B90E-AC664B1FFF8B}" presName="rootConnector" presStyleLbl="node2" presStyleIdx="2" presStyleCnt="6"/>
      <dgm:spPr/>
    </dgm:pt>
    <dgm:pt modelId="{9AA0261F-FA73-4C6D-B91A-417B850BAC39}" type="pres">
      <dgm:prSet presAssocID="{79E92465-9B40-462A-B90E-AC664B1FFF8B}" presName="hierChild4" presStyleCnt="0"/>
      <dgm:spPr/>
    </dgm:pt>
    <dgm:pt modelId="{FA96183D-3BA3-456B-BED2-837653363444}" type="pres">
      <dgm:prSet presAssocID="{79E92465-9B40-462A-B90E-AC664B1FFF8B}" presName="hierChild5" presStyleCnt="0"/>
      <dgm:spPr/>
    </dgm:pt>
    <dgm:pt modelId="{0A1E800D-6DA6-4ECB-9182-BFD0757311B2}" type="pres">
      <dgm:prSet presAssocID="{6B77B71E-CA81-478D-B559-4A1D1FF87F26}" presName="Name37" presStyleLbl="parChTrans1D2" presStyleIdx="3" presStyleCnt="6"/>
      <dgm:spPr/>
    </dgm:pt>
    <dgm:pt modelId="{6B656EDF-1B0F-447F-8331-FD7E2FC24645}" type="pres">
      <dgm:prSet presAssocID="{125190EF-8D25-4F02-8031-AB03CB71BC5E}" presName="hierRoot2" presStyleCnt="0">
        <dgm:presLayoutVars>
          <dgm:hierBranch val="init"/>
        </dgm:presLayoutVars>
      </dgm:prSet>
      <dgm:spPr/>
    </dgm:pt>
    <dgm:pt modelId="{6FABEB02-D239-41EB-A771-6404C76B634B}" type="pres">
      <dgm:prSet presAssocID="{125190EF-8D25-4F02-8031-AB03CB71BC5E}" presName="rootComposite" presStyleCnt="0"/>
      <dgm:spPr/>
    </dgm:pt>
    <dgm:pt modelId="{7E4FF811-E1E2-4B39-9602-DD04FA24CE38}" type="pres">
      <dgm:prSet presAssocID="{125190EF-8D25-4F02-8031-AB03CB71BC5E}" presName="rootText" presStyleLbl="node2" presStyleIdx="3" presStyleCnt="6" custScaleY="199694" custLinFactNeighborY="-1761">
        <dgm:presLayoutVars>
          <dgm:chPref val="3"/>
        </dgm:presLayoutVars>
      </dgm:prSet>
      <dgm:spPr/>
    </dgm:pt>
    <dgm:pt modelId="{D998BF62-D268-40C2-BFA4-3F588A4F5886}" type="pres">
      <dgm:prSet presAssocID="{125190EF-8D25-4F02-8031-AB03CB71BC5E}" presName="rootConnector" presStyleLbl="node2" presStyleIdx="3" presStyleCnt="6"/>
      <dgm:spPr/>
    </dgm:pt>
    <dgm:pt modelId="{25859B78-3E5B-4653-B147-33FD6D4D938F}" type="pres">
      <dgm:prSet presAssocID="{125190EF-8D25-4F02-8031-AB03CB71BC5E}" presName="hierChild4" presStyleCnt="0"/>
      <dgm:spPr/>
    </dgm:pt>
    <dgm:pt modelId="{15E751F2-9348-4395-8050-5FB42EE8AF32}" type="pres">
      <dgm:prSet presAssocID="{125190EF-8D25-4F02-8031-AB03CB71BC5E}" presName="hierChild5" presStyleCnt="0"/>
      <dgm:spPr/>
    </dgm:pt>
    <dgm:pt modelId="{29F8B9FD-7E64-42D7-82A1-1B271170A42B}" type="pres">
      <dgm:prSet presAssocID="{01163D4D-BA21-4F5D-AA6B-FA3367C94AAF}" presName="Name37" presStyleLbl="parChTrans1D2" presStyleIdx="4" presStyleCnt="6"/>
      <dgm:spPr/>
    </dgm:pt>
    <dgm:pt modelId="{6A55ADEE-7B39-4F89-8D09-93DFAF94EB44}" type="pres">
      <dgm:prSet presAssocID="{27B5BFFB-D783-4431-A9B0-48BF0639159A}" presName="hierRoot2" presStyleCnt="0">
        <dgm:presLayoutVars>
          <dgm:hierBranch val="init"/>
        </dgm:presLayoutVars>
      </dgm:prSet>
      <dgm:spPr/>
    </dgm:pt>
    <dgm:pt modelId="{EA6D668D-6A2D-46C3-A0C2-0159F3B47402}" type="pres">
      <dgm:prSet presAssocID="{27B5BFFB-D783-4431-A9B0-48BF0639159A}" presName="rootComposite" presStyleCnt="0"/>
      <dgm:spPr/>
    </dgm:pt>
    <dgm:pt modelId="{E44CE394-7B11-4598-B672-37B5D8D052AB}" type="pres">
      <dgm:prSet presAssocID="{27B5BFFB-D783-4431-A9B0-48BF0639159A}" presName="rootText" presStyleLbl="node2" presStyleIdx="4" presStyleCnt="6" custScaleY="199694" custLinFactNeighborY="-1761">
        <dgm:presLayoutVars>
          <dgm:chPref val="3"/>
        </dgm:presLayoutVars>
      </dgm:prSet>
      <dgm:spPr/>
    </dgm:pt>
    <dgm:pt modelId="{5AB7E011-96EB-474A-8DDE-CE9E68C94BE6}" type="pres">
      <dgm:prSet presAssocID="{27B5BFFB-D783-4431-A9B0-48BF0639159A}" presName="rootConnector" presStyleLbl="node2" presStyleIdx="4" presStyleCnt="6"/>
      <dgm:spPr/>
    </dgm:pt>
    <dgm:pt modelId="{7BDE491B-5F0F-48E9-AD91-43F34FB06AAD}" type="pres">
      <dgm:prSet presAssocID="{27B5BFFB-D783-4431-A9B0-48BF0639159A}" presName="hierChild4" presStyleCnt="0"/>
      <dgm:spPr/>
    </dgm:pt>
    <dgm:pt modelId="{418A8C21-A252-4644-9366-DD2DC8FD4077}" type="pres">
      <dgm:prSet presAssocID="{27B5BFFB-D783-4431-A9B0-48BF0639159A}" presName="hierChild5" presStyleCnt="0"/>
      <dgm:spPr/>
    </dgm:pt>
    <dgm:pt modelId="{2CB28085-BF38-4CBE-8DE0-987D883B1702}" type="pres">
      <dgm:prSet presAssocID="{D116C1EE-434A-4A7A-9E62-DED0726B1DB5}" presName="Name37" presStyleLbl="parChTrans1D2" presStyleIdx="5" presStyleCnt="6"/>
      <dgm:spPr/>
    </dgm:pt>
    <dgm:pt modelId="{ED90F7CF-A5A5-4B50-A66F-2E1FD9B149DA}" type="pres">
      <dgm:prSet presAssocID="{2EBD73A8-9634-4D70-80BE-E5EF8F18C453}" presName="hierRoot2" presStyleCnt="0">
        <dgm:presLayoutVars>
          <dgm:hierBranch val="init"/>
        </dgm:presLayoutVars>
      </dgm:prSet>
      <dgm:spPr/>
    </dgm:pt>
    <dgm:pt modelId="{7B10CBF1-0045-4F03-BCE4-5FAE976D6008}" type="pres">
      <dgm:prSet presAssocID="{2EBD73A8-9634-4D70-80BE-E5EF8F18C453}" presName="rootComposite" presStyleCnt="0"/>
      <dgm:spPr/>
    </dgm:pt>
    <dgm:pt modelId="{B7904431-F79D-414C-86E5-1AB956F1050A}" type="pres">
      <dgm:prSet presAssocID="{2EBD73A8-9634-4D70-80BE-E5EF8F18C453}" presName="rootText" presStyleLbl="node2" presStyleIdx="5" presStyleCnt="6" custScaleY="199694" custLinFactNeighborY="-1761">
        <dgm:presLayoutVars>
          <dgm:chPref val="3"/>
        </dgm:presLayoutVars>
      </dgm:prSet>
      <dgm:spPr/>
    </dgm:pt>
    <dgm:pt modelId="{D41E19E5-EB7A-4EAD-9CD1-CD2680EDF23D}" type="pres">
      <dgm:prSet presAssocID="{2EBD73A8-9634-4D70-80BE-E5EF8F18C453}" presName="rootConnector" presStyleLbl="node2" presStyleIdx="5" presStyleCnt="6"/>
      <dgm:spPr/>
    </dgm:pt>
    <dgm:pt modelId="{2465FE90-FB0E-42BD-A495-F73171357C2C}" type="pres">
      <dgm:prSet presAssocID="{2EBD73A8-9634-4D70-80BE-E5EF8F18C453}" presName="hierChild4" presStyleCnt="0"/>
      <dgm:spPr/>
    </dgm:pt>
    <dgm:pt modelId="{315A96E3-9A20-43CB-8963-63C4041158BD}" type="pres">
      <dgm:prSet presAssocID="{2EBD73A8-9634-4D70-80BE-E5EF8F18C453}" presName="hierChild5" presStyleCnt="0"/>
      <dgm:spPr/>
    </dgm:pt>
    <dgm:pt modelId="{B288E0CF-AB65-42DB-A931-DADB3B8AB14D}" type="pres">
      <dgm:prSet presAssocID="{EBD51B98-185B-475F-8534-7A730CB07549}" presName="hierChild3" presStyleCnt="0"/>
      <dgm:spPr/>
    </dgm:pt>
  </dgm:ptLst>
  <dgm:cxnLst>
    <dgm:cxn modelId="{25B1AF00-4565-44FD-A257-9069084EAB4B}" type="presOf" srcId="{18E742D2-C60A-4A7E-87B0-6526A00C15A7}" destId="{BB05459F-EF0C-4CAA-99B5-8EA07ED75A36}" srcOrd="0" destOrd="0" presId="urn:microsoft.com/office/officeart/2005/8/layout/orgChart1"/>
    <dgm:cxn modelId="{D6250B1E-F705-4815-9926-EA683DD7F95D}" srcId="{EBD51B98-185B-475F-8534-7A730CB07549}" destId="{27B5BFFB-D783-4431-A9B0-48BF0639159A}" srcOrd="4" destOrd="0" parTransId="{01163D4D-BA21-4F5D-AA6B-FA3367C94AAF}" sibTransId="{5FB01975-10BB-4EEF-92E3-1056F6EA01DF}"/>
    <dgm:cxn modelId="{A2AC6421-BB0E-4B6D-A7FC-2D5522894987}" type="presOf" srcId="{125190EF-8D25-4F02-8031-AB03CB71BC5E}" destId="{D998BF62-D268-40C2-BFA4-3F588A4F5886}" srcOrd="1" destOrd="0" presId="urn:microsoft.com/office/officeart/2005/8/layout/orgChart1"/>
    <dgm:cxn modelId="{94F9412E-63E3-489B-97CD-8B3930BA8E60}" srcId="{EBD51B98-185B-475F-8534-7A730CB07549}" destId="{18E742D2-C60A-4A7E-87B0-6526A00C15A7}" srcOrd="0" destOrd="0" parTransId="{3B99E922-CCB1-4CDA-BCCD-9A9ECE5AED48}" sibTransId="{DF956FF2-BE12-4E1A-B32E-C7DA0926EE56}"/>
    <dgm:cxn modelId="{C59F7E2F-7EF2-49C4-9370-9AFE0D13EA07}" type="presOf" srcId="{79E92465-9B40-462A-B90E-AC664B1FFF8B}" destId="{F756BC33-D8A1-4300-A424-1548D867C3BA}" srcOrd="0" destOrd="0" presId="urn:microsoft.com/office/officeart/2005/8/layout/orgChart1"/>
    <dgm:cxn modelId="{8301892F-A4CA-4E6A-838E-6DA7A59060ED}" type="presOf" srcId="{B02041A8-A794-46EA-B88B-7D563F12B057}" destId="{1F31EC32-F8E0-4724-84B8-1BF5076D653B}" srcOrd="0" destOrd="0" presId="urn:microsoft.com/office/officeart/2005/8/layout/orgChart1"/>
    <dgm:cxn modelId="{72102238-A445-406B-BD40-A2589F3B5E89}" type="presOf" srcId="{27B5BFFB-D783-4431-A9B0-48BF0639159A}" destId="{5AB7E011-96EB-474A-8DDE-CE9E68C94BE6}" srcOrd="1" destOrd="0" presId="urn:microsoft.com/office/officeart/2005/8/layout/orgChart1"/>
    <dgm:cxn modelId="{A9624738-7295-465E-AC3C-85B00DE042D6}" type="presOf" srcId="{125190EF-8D25-4F02-8031-AB03CB71BC5E}" destId="{7E4FF811-E1E2-4B39-9602-DD04FA24CE38}" srcOrd="0" destOrd="0" presId="urn:microsoft.com/office/officeart/2005/8/layout/orgChart1"/>
    <dgm:cxn modelId="{861D543A-C183-48C7-98D3-E052F9DD3A0C}" type="presOf" srcId="{27B5BFFB-D783-4431-A9B0-48BF0639159A}" destId="{E44CE394-7B11-4598-B672-37B5D8D052AB}" srcOrd="0" destOrd="0" presId="urn:microsoft.com/office/officeart/2005/8/layout/orgChart1"/>
    <dgm:cxn modelId="{B93D495C-F783-4886-B43F-DE430D5546E9}" type="presOf" srcId="{EBD51B98-185B-475F-8534-7A730CB07549}" destId="{AADEABD5-C39A-4335-8C41-EB0E98E862CC}" srcOrd="1" destOrd="0" presId="urn:microsoft.com/office/officeart/2005/8/layout/orgChart1"/>
    <dgm:cxn modelId="{AA7ECB4C-4EB8-4E31-9633-6668EA99CC8B}" srcId="{EBD51B98-185B-475F-8534-7A730CB07549}" destId="{79E92465-9B40-462A-B90E-AC664B1FFF8B}" srcOrd="2" destOrd="0" parTransId="{C41C66EB-9AB9-4F27-8A18-35274D379412}" sibTransId="{862C6BD8-FF80-40E8-8401-26C9082A18E5}"/>
    <dgm:cxn modelId="{12FC9C6D-38E2-4454-8809-7243A9D50EC8}" type="presOf" srcId="{56BE1C4A-E9DA-487C-B548-7FED7161BACD}" destId="{842B4990-BFE4-44ED-98F1-FC592976884F}" srcOrd="0" destOrd="0" presId="urn:microsoft.com/office/officeart/2005/8/layout/orgChart1"/>
    <dgm:cxn modelId="{EB6E3771-0832-4D10-BA77-873C3A1517C3}" type="presOf" srcId="{C41C66EB-9AB9-4F27-8A18-35274D379412}" destId="{5AE1C7E0-7E65-448A-95EC-6F815978EFA9}" srcOrd="0" destOrd="0" presId="urn:microsoft.com/office/officeart/2005/8/layout/orgChart1"/>
    <dgm:cxn modelId="{83078F7F-7CDC-4DF1-916E-54A635987FE6}" type="presOf" srcId="{3B99E922-CCB1-4CDA-BCCD-9A9ECE5AED48}" destId="{9841BF8E-2D42-4899-81D5-A1BDA63DE3E1}" srcOrd="0" destOrd="0" presId="urn:microsoft.com/office/officeart/2005/8/layout/orgChart1"/>
    <dgm:cxn modelId="{55D7F08B-7AF0-4538-AB44-79D37D5A8DF1}" type="presOf" srcId="{535152C5-1665-4871-B4CD-760A76A26B76}" destId="{6351DD40-3DDC-4CDD-B7BB-3AECE0EF8705}" srcOrd="0" destOrd="0" presId="urn:microsoft.com/office/officeart/2005/8/layout/orgChart1"/>
    <dgm:cxn modelId="{046F048E-C580-450D-99CD-FB85BA199BA3}" type="presOf" srcId="{EBD51B98-185B-475F-8534-7A730CB07549}" destId="{F1788185-AB9E-4EB7-9937-3B35CD5E16E8}" srcOrd="0" destOrd="0" presId="urn:microsoft.com/office/officeart/2005/8/layout/orgChart1"/>
    <dgm:cxn modelId="{B61F8899-4CA1-4ED7-A8F4-89117C4B472F}" type="presOf" srcId="{18E742D2-C60A-4A7E-87B0-6526A00C15A7}" destId="{6324EC1E-71E7-4573-A6DF-24B559981643}" srcOrd="1" destOrd="0" presId="urn:microsoft.com/office/officeart/2005/8/layout/orgChart1"/>
    <dgm:cxn modelId="{C9BD1FA0-297B-4A7A-A6B9-6AA1721D4F2C}" srcId="{EBD51B98-185B-475F-8534-7A730CB07549}" destId="{125190EF-8D25-4F02-8031-AB03CB71BC5E}" srcOrd="3" destOrd="0" parTransId="{6B77B71E-CA81-478D-B559-4A1D1FF87F26}" sibTransId="{C2305FBE-CAE4-4F1C-A184-E6B0BB1C1CC9}"/>
    <dgm:cxn modelId="{BB40EFA8-8E32-4B89-989D-84E5DC62882A}" type="presOf" srcId="{2EBD73A8-9634-4D70-80BE-E5EF8F18C453}" destId="{D41E19E5-EB7A-4EAD-9CD1-CD2680EDF23D}" srcOrd="1" destOrd="0" presId="urn:microsoft.com/office/officeart/2005/8/layout/orgChart1"/>
    <dgm:cxn modelId="{5A2C92B6-2759-443E-9D04-B91C297D55CA}" srcId="{EBD51B98-185B-475F-8534-7A730CB07549}" destId="{B02041A8-A794-46EA-B88B-7D563F12B057}" srcOrd="1" destOrd="0" parTransId="{535152C5-1665-4871-B4CD-760A76A26B76}" sibTransId="{E0242C6D-A7DD-413C-9C18-E754E0C13E86}"/>
    <dgm:cxn modelId="{A0B445BE-33A6-4740-9A54-0FF2DF3B8066}" type="presOf" srcId="{B02041A8-A794-46EA-B88B-7D563F12B057}" destId="{97ADEF37-421B-41C5-8EC6-9F3FE956896B}" srcOrd="1" destOrd="0" presId="urn:microsoft.com/office/officeart/2005/8/layout/orgChart1"/>
    <dgm:cxn modelId="{060C29BF-2BEE-463F-8587-73C1DD317309}" srcId="{56BE1C4A-E9DA-487C-B548-7FED7161BACD}" destId="{EBD51B98-185B-475F-8534-7A730CB07549}" srcOrd="0" destOrd="0" parTransId="{685481E3-117C-4091-A9AE-E37652F6855A}" sibTransId="{4D7CBE8C-3BC1-409D-AA08-D7994B0ADAC9}"/>
    <dgm:cxn modelId="{4D4230C1-8E11-448D-8CCF-428DC37129EA}" type="presOf" srcId="{2EBD73A8-9634-4D70-80BE-E5EF8F18C453}" destId="{B7904431-F79D-414C-86E5-1AB956F1050A}" srcOrd="0" destOrd="0" presId="urn:microsoft.com/office/officeart/2005/8/layout/orgChart1"/>
    <dgm:cxn modelId="{A5C6C9CD-A466-40A0-AF39-B9710F1F6737}" type="presOf" srcId="{01163D4D-BA21-4F5D-AA6B-FA3367C94AAF}" destId="{29F8B9FD-7E64-42D7-82A1-1B271170A42B}" srcOrd="0" destOrd="0" presId="urn:microsoft.com/office/officeart/2005/8/layout/orgChart1"/>
    <dgm:cxn modelId="{4C07B5D0-A9E7-40B7-82B4-15079E700E99}" type="presOf" srcId="{D116C1EE-434A-4A7A-9E62-DED0726B1DB5}" destId="{2CB28085-BF38-4CBE-8DE0-987D883B1702}" srcOrd="0" destOrd="0" presId="urn:microsoft.com/office/officeart/2005/8/layout/orgChart1"/>
    <dgm:cxn modelId="{44007ADE-2AB8-4A46-A88E-417F3AA12B1E}" type="presOf" srcId="{6B77B71E-CA81-478D-B559-4A1D1FF87F26}" destId="{0A1E800D-6DA6-4ECB-9182-BFD0757311B2}" srcOrd="0" destOrd="0" presId="urn:microsoft.com/office/officeart/2005/8/layout/orgChart1"/>
    <dgm:cxn modelId="{9916F7E0-C8B8-4FCA-A25A-0B5BCA53C40D}" srcId="{EBD51B98-185B-475F-8534-7A730CB07549}" destId="{2EBD73A8-9634-4D70-80BE-E5EF8F18C453}" srcOrd="5" destOrd="0" parTransId="{D116C1EE-434A-4A7A-9E62-DED0726B1DB5}" sibTransId="{B9C42508-7098-4DB7-8677-4BCFC5C6E54D}"/>
    <dgm:cxn modelId="{182063E3-D6FE-41F7-AC1C-8A94BAEC5177}" type="presOf" srcId="{79E92465-9B40-462A-B90E-AC664B1FFF8B}" destId="{4EDF2F9F-7483-4BD0-A370-A0621A5F3056}" srcOrd="1" destOrd="0" presId="urn:microsoft.com/office/officeart/2005/8/layout/orgChart1"/>
    <dgm:cxn modelId="{7A6BBC91-AE3D-46A2-9829-E4CFF94F5424}" type="presParOf" srcId="{842B4990-BFE4-44ED-98F1-FC592976884F}" destId="{3BA2517F-9146-4737-9A16-42B7AAC10AF0}" srcOrd="0" destOrd="0" presId="urn:microsoft.com/office/officeart/2005/8/layout/orgChart1"/>
    <dgm:cxn modelId="{D31475F1-828F-40A3-A3BF-54787DB36319}" type="presParOf" srcId="{3BA2517F-9146-4737-9A16-42B7AAC10AF0}" destId="{CA5519AA-0CC7-4059-B08A-CC72EDD3ED08}" srcOrd="0" destOrd="0" presId="urn:microsoft.com/office/officeart/2005/8/layout/orgChart1"/>
    <dgm:cxn modelId="{61935616-0BBB-40D6-B5C8-1BE4F1E48CD9}" type="presParOf" srcId="{CA5519AA-0CC7-4059-B08A-CC72EDD3ED08}" destId="{F1788185-AB9E-4EB7-9937-3B35CD5E16E8}" srcOrd="0" destOrd="0" presId="urn:microsoft.com/office/officeart/2005/8/layout/orgChart1"/>
    <dgm:cxn modelId="{3892A701-2734-4C71-8A39-355D26CE4C0A}" type="presParOf" srcId="{CA5519AA-0CC7-4059-B08A-CC72EDD3ED08}" destId="{AADEABD5-C39A-4335-8C41-EB0E98E862CC}" srcOrd="1" destOrd="0" presId="urn:microsoft.com/office/officeart/2005/8/layout/orgChart1"/>
    <dgm:cxn modelId="{00A57B4C-0598-46B5-A830-746F05C7FBDA}" type="presParOf" srcId="{3BA2517F-9146-4737-9A16-42B7AAC10AF0}" destId="{3A5FC626-547F-4FD4-931A-9FAAB0AB94BD}" srcOrd="1" destOrd="0" presId="urn:microsoft.com/office/officeart/2005/8/layout/orgChart1"/>
    <dgm:cxn modelId="{E27AA02B-4E36-41FF-878B-F5EB34E62B7B}" type="presParOf" srcId="{3A5FC626-547F-4FD4-931A-9FAAB0AB94BD}" destId="{9841BF8E-2D42-4899-81D5-A1BDA63DE3E1}" srcOrd="0" destOrd="0" presId="urn:microsoft.com/office/officeart/2005/8/layout/orgChart1"/>
    <dgm:cxn modelId="{0858764C-8297-4059-BCAB-5530B80161DA}" type="presParOf" srcId="{3A5FC626-547F-4FD4-931A-9FAAB0AB94BD}" destId="{5F25E13C-353A-4626-B748-55862FE999D5}" srcOrd="1" destOrd="0" presId="urn:microsoft.com/office/officeart/2005/8/layout/orgChart1"/>
    <dgm:cxn modelId="{84A0A108-94CA-4CE0-B81C-828743C5AB6C}" type="presParOf" srcId="{5F25E13C-353A-4626-B748-55862FE999D5}" destId="{5119B53B-FB63-402D-8FEF-A442D1E2BE3C}" srcOrd="0" destOrd="0" presId="urn:microsoft.com/office/officeart/2005/8/layout/orgChart1"/>
    <dgm:cxn modelId="{AC7564DE-CB74-45B3-9529-E75294E4B856}" type="presParOf" srcId="{5119B53B-FB63-402D-8FEF-A442D1E2BE3C}" destId="{BB05459F-EF0C-4CAA-99B5-8EA07ED75A36}" srcOrd="0" destOrd="0" presId="urn:microsoft.com/office/officeart/2005/8/layout/orgChart1"/>
    <dgm:cxn modelId="{708605A4-0A06-4880-A3EF-8F5A5B92C1C1}" type="presParOf" srcId="{5119B53B-FB63-402D-8FEF-A442D1E2BE3C}" destId="{6324EC1E-71E7-4573-A6DF-24B559981643}" srcOrd="1" destOrd="0" presId="urn:microsoft.com/office/officeart/2005/8/layout/orgChart1"/>
    <dgm:cxn modelId="{E9D425B0-C10A-4279-84D4-4AE46D90179F}" type="presParOf" srcId="{5F25E13C-353A-4626-B748-55862FE999D5}" destId="{9016DCAB-C8C6-44D8-A3CA-A480DCD40614}" srcOrd="1" destOrd="0" presId="urn:microsoft.com/office/officeart/2005/8/layout/orgChart1"/>
    <dgm:cxn modelId="{02C8C8F7-ECE7-4CA7-B5BB-96EF404585C3}" type="presParOf" srcId="{5F25E13C-353A-4626-B748-55862FE999D5}" destId="{54B1C907-0743-4072-B1AE-C8EB14912500}" srcOrd="2" destOrd="0" presId="urn:microsoft.com/office/officeart/2005/8/layout/orgChart1"/>
    <dgm:cxn modelId="{C5F9C9AA-9F2A-410C-B7E3-FB87B19B7477}" type="presParOf" srcId="{3A5FC626-547F-4FD4-931A-9FAAB0AB94BD}" destId="{6351DD40-3DDC-4CDD-B7BB-3AECE0EF8705}" srcOrd="2" destOrd="0" presId="urn:microsoft.com/office/officeart/2005/8/layout/orgChart1"/>
    <dgm:cxn modelId="{60520D58-C75C-4BD5-84F4-7810DF0FD788}" type="presParOf" srcId="{3A5FC626-547F-4FD4-931A-9FAAB0AB94BD}" destId="{C002128D-E58D-4A7A-A614-6373794F4835}" srcOrd="3" destOrd="0" presId="urn:microsoft.com/office/officeart/2005/8/layout/orgChart1"/>
    <dgm:cxn modelId="{2BC5AF8C-E479-4177-8DAD-C8DF003F2A58}" type="presParOf" srcId="{C002128D-E58D-4A7A-A614-6373794F4835}" destId="{81152B6A-AEF8-464A-8C42-C202FB949CBB}" srcOrd="0" destOrd="0" presId="urn:microsoft.com/office/officeart/2005/8/layout/orgChart1"/>
    <dgm:cxn modelId="{3ED62F07-DFAD-4F89-B163-F6264509C246}" type="presParOf" srcId="{81152B6A-AEF8-464A-8C42-C202FB949CBB}" destId="{1F31EC32-F8E0-4724-84B8-1BF5076D653B}" srcOrd="0" destOrd="0" presId="urn:microsoft.com/office/officeart/2005/8/layout/orgChart1"/>
    <dgm:cxn modelId="{765562E2-B96F-4BD8-A74E-DCF133D9ACC1}" type="presParOf" srcId="{81152B6A-AEF8-464A-8C42-C202FB949CBB}" destId="{97ADEF37-421B-41C5-8EC6-9F3FE956896B}" srcOrd="1" destOrd="0" presId="urn:microsoft.com/office/officeart/2005/8/layout/orgChart1"/>
    <dgm:cxn modelId="{24D5BCEE-C63B-4707-9079-A04712937D7C}" type="presParOf" srcId="{C002128D-E58D-4A7A-A614-6373794F4835}" destId="{8E9E5CDC-CBCC-40B0-B215-C30019C1AE4E}" srcOrd="1" destOrd="0" presId="urn:microsoft.com/office/officeart/2005/8/layout/orgChart1"/>
    <dgm:cxn modelId="{3D182A2E-0C5E-4800-86C3-82AE16F81AA0}" type="presParOf" srcId="{C002128D-E58D-4A7A-A614-6373794F4835}" destId="{E9408D10-F4B6-44C7-B816-278BEC574AAA}" srcOrd="2" destOrd="0" presId="urn:microsoft.com/office/officeart/2005/8/layout/orgChart1"/>
    <dgm:cxn modelId="{CD5C5561-60AA-41EC-9CCB-C502A4A4D5CB}" type="presParOf" srcId="{3A5FC626-547F-4FD4-931A-9FAAB0AB94BD}" destId="{5AE1C7E0-7E65-448A-95EC-6F815978EFA9}" srcOrd="4" destOrd="0" presId="urn:microsoft.com/office/officeart/2005/8/layout/orgChart1"/>
    <dgm:cxn modelId="{EBA55E90-A7DD-422C-8DCB-969808663899}" type="presParOf" srcId="{3A5FC626-547F-4FD4-931A-9FAAB0AB94BD}" destId="{0790B6F9-FF19-41B5-9D10-3892C26D3756}" srcOrd="5" destOrd="0" presId="urn:microsoft.com/office/officeart/2005/8/layout/orgChart1"/>
    <dgm:cxn modelId="{8556B45C-2AD6-495F-9454-A88109589235}" type="presParOf" srcId="{0790B6F9-FF19-41B5-9D10-3892C26D3756}" destId="{2F5FA27F-3E67-4BA8-95BC-1EBE1875F3B0}" srcOrd="0" destOrd="0" presId="urn:microsoft.com/office/officeart/2005/8/layout/orgChart1"/>
    <dgm:cxn modelId="{B8411EA6-BC2F-4543-ACF9-185CFA270FD3}" type="presParOf" srcId="{2F5FA27F-3E67-4BA8-95BC-1EBE1875F3B0}" destId="{F756BC33-D8A1-4300-A424-1548D867C3BA}" srcOrd="0" destOrd="0" presId="urn:microsoft.com/office/officeart/2005/8/layout/orgChart1"/>
    <dgm:cxn modelId="{3CCD3FEC-9848-4636-89EA-0A49ADD5470D}" type="presParOf" srcId="{2F5FA27F-3E67-4BA8-95BC-1EBE1875F3B0}" destId="{4EDF2F9F-7483-4BD0-A370-A0621A5F3056}" srcOrd="1" destOrd="0" presId="urn:microsoft.com/office/officeart/2005/8/layout/orgChart1"/>
    <dgm:cxn modelId="{4AF565B7-366C-4A32-9F07-A2FD265EB0BF}" type="presParOf" srcId="{0790B6F9-FF19-41B5-9D10-3892C26D3756}" destId="{9AA0261F-FA73-4C6D-B91A-417B850BAC39}" srcOrd="1" destOrd="0" presId="urn:microsoft.com/office/officeart/2005/8/layout/orgChart1"/>
    <dgm:cxn modelId="{29609169-585F-4AA3-871B-242F85EA5C58}" type="presParOf" srcId="{0790B6F9-FF19-41B5-9D10-3892C26D3756}" destId="{FA96183D-3BA3-456B-BED2-837653363444}" srcOrd="2" destOrd="0" presId="urn:microsoft.com/office/officeart/2005/8/layout/orgChart1"/>
    <dgm:cxn modelId="{FF9737DF-571D-4D93-8019-2C4E26B9D861}" type="presParOf" srcId="{3A5FC626-547F-4FD4-931A-9FAAB0AB94BD}" destId="{0A1E800D-6DA6-4ECB-9182-BFD0757311B2}" srcOrd="6" destOrd="0" presId="urn:microsoft.com/office/officeart/2005/8/layout/orgChart1"/>
    <dgm:cxn modelId="{BC2F03C0-FB4E-43AB-B32E-4B91D039165B}" type="presParOf" srcId="{3A5FC626-547F-4FD4-931A-9FAAB0AB94BD}" destId="{6B656EDF-1B0F-447F-8331-FD7E2FC24645}" srcOrd="7" destOrd="0" presId="urn:microsoft.com/office/officeart/2005/8/layout/orgChart1"/>
    <dgm:cxn modelId="{7A9D8812-9BCC-40DA-8574-200FFFEA36F6}" type="presParOf" srcId="{6B656EDF-1B0F-447F-8331-FD7E2FC24645}" destId="{6FABEB02-D239-41EB-A771-6404C76B634B}" srcOrd="0" destOrd="0" presId="urn:microsoft.com/office/officeart/2005/8/layout/orgChart1"/>
    <dgm:cxn modelId="{1263A5C9-7643-4F8D-ADB1-DF32B9396F0E}" type="presParOf" srcId="{6FABEB02-D239-41EB-A771-6404C76B634B}" destId="{7E4FF811-E1E2-4B39-9602-DD04FA24CE38}" srcOrd="0" destOrd="0" presId="urn:microsoft.com/office/officeart/2005/8/layout/orgChart1"/>
    <dgm:cxn modelId="{BC2FF654-C0BD-44BB-B660-5291ADC33C5A}" type="presParOf" srcId="{6FABEB02-D239-41EB-A771-6404C76B634B}" destId="{D998BF62-D268-40C2-BFA4-3F588A4F5886}" srcOrd="1" destOrd="0" presId="urn:microsoft.com/office/officeart/2005/8/layout/orgChart1"/>
    <dgm:cxn modelId="{40F46242-A352-4C29-8ECC-932CCE4FF293}" type="presParOf" srcId="{6B656EDF-1B0F-447F-8331-FD7E2FC24645}" destId="{25859B78-3E5B-4653-B147-33FD6D4D938F}" srcOrd="1" destOrd="0" presId="urn:microsoft.com/office/officeart/2005/8/layout/orgChart1"/>
    <dgm:cxn modelId="{DCDAAF9F-F939-494D-9E24-F13AD88F1F49}" type="presParOf" srcId="{6B656EDF-1B0F-447F-8331-FD7E2FC24645}" destId="{15E751F2-9348-4395-8050-5FB42EE8AF32}" srcOrd="2" destOrd="0" presId="urn:microsoft.com/office/officeart/2005/8/layout/orgChart1"/>
    <dgm:cxn modelId="{76691001-3F27-4F4C-A813-11C9F58998E8}" type="presParOf" srcId="{3A5FC626-547F-4FD4-931A-9FAAB0AB94BD}" destId="{29F8B9FD-7E64-42D7-82A1-1B271170A42B}" srcOrd="8" destOrd="0" presId="urn:microsoft.com/office/officeart/2005/8/layout/orgChart1"/>
    <dgm:cxn modelId="{1D0054DA-A4BD-496F-947D-AF7117E7AB4C}" type="presParOf" srcId="{3A5FC626-547F-4FD4-931A-9FAAB0AB94BD}" destId="{6A55ADEE-7B39-4F89-8D09-93DFAF94EB44}" srcOrd="9" destOrd="0" presId="urn:microsoft.com/office/officeart/2005/8/layout/orgChart1"/>
    <dgm:cxn modelId="{34363DD7-389D-4DF2-854C-8C997CD962EB}" type="presParOf" srcId="{6A55ADEE-7B39-4F89-8D09-93DFAF94EB44}" destId="{EA6D668D-6A2D-46C3-A0C2-0159F3B47402}" srcOrd="0" destOrd="0" presId="urn:microsoft.com/office/officeart/2005/8/layout/orgChart1"/>
    <dgm:cxn modelId="{8B0B85AF-9A72-4DF4-8B3B-9EAC2D4A3349}" type="presParOf" srcId="{EA6D668D-6A2D-46C3-A0C2-0159F3B47402}" destId="{E44CE394-7B11-4598-B672-37B5D8D052AB}" srcOrd="0" destOrd="0" presId="urn:microsoft.com/office/officeart/2005/8/layout/orgChart1"/>
    <dgm:cxn modelId="{939C4110-EC5E-47C5-97D8-1FB6C0730493}" type="presParOf" srcId="{EA6D668D-6A2D-46C3-A0C2-0159F3B47402}" destId="{5AB7E011-96EB-474A-8DDE-CE9E68C94BE6}" srcOrd="1" destOrd="0" presId="urn:microsoft.com/office/officeart/2005/8/layout/orgChart1"/>
    <dgm:cxn modelId="{91A1A420-81B3-422E-9D0A-E4BB642A2527}" type="presParOf" srcId="{6A55ADEE-7B39-4F89-8D09-93DFAF94EB44}" destId="{7BDE491B-5F0F-48E9-AD91-43F34FB06AAD}" srcOrd="1" destOrd="0" presId="urn:microsoft.com/office/officeart/2005/8/layout/orgChart1"/>
    <dgm:cxn modelId="{6FD19901-6205-48AA-900B-68EAA586A68D}" type="presParOf" srcId="{6A55ADEE-7B39-4F89-8D09-93DFAF94EB44}" destId="{418A8C21-A252-4644-9366-DD2DC8FD4077}" srcOrd="2" destOrd="0" presId="urn:microsoft.com/office/officeart/2005/8/layout/orgChart1"/>
    <dgm:cxn modelId="{7576FCD7-4C5F-4931-974E-5742911D5F86}" type="presParOf" srcId="{3A5FC626-547F-4FD4-931A-9FAAB0AB94BD}" destId="{2CB28085-BF38-4CBE-8DE0-987D883B1702}" srcOrd="10" destOrd="0" presId="urn:microsoft.com/office/officeart/2005/8/layout/orgChart1"/>
    <dgm:cxn modelId="{F4175287-8451-4EE4-9F6C-4D74BCEB31C3}" type="presParOf" srcId="{3A5FC626-547F-4FD4-931A-9FAAB0AB94BD}" destId="{ED90F7CF-A5A5-4B50-A66F-2E1FD9B149DA}" srcOrd="11" destOrd="0" presId="urn:microsoft.com/office/officeart/2005/8/layout/orgChart1"/>
    <dgm:cxn modelId="{98EA489E-CB02-4938-94BE-259CFB0E0E5B}" type="presParOf" srcId="{ED90F7CF-A5A5-4B50-A66F-2E1FD9B149DA}" destId="{7B10CBF1-0045-4F03-BCE4-5FAE976D6008}" srcOrd="0" destOrd="0" presId="urn:microsoft.com/office/officeart/2005/8/layout/orgChart1"/>
    <dgm:cxn modelId="{B6FBCC13-FE63-4D94-8774-0FD8C1A59EDD}" type="presParOf" srcId="{7B10CBF1-0045-4F03-BCE4-5FAE976D6008}" destId="{B7904431-F79D-414C-86E5-1AB956F1050A}" srcOrd="0" destOrd="0" presId="urn:microsoft.com/office/officeart/2005/8/layout/orgChart1"/>
    <dgm:cxn modelId="{92D1D9F2-94BF-4912-ADC5-8543BB7F009E}" type="presParOf" srcId="{7B10CBF1-0045-4F03-BCE4-5FAE976D6008}" destId="{D41E19E5-EB7A-4EAD-9CD1-CD2680EDF23D}" srcOrd="1" destOrd="0" presId="urn:microsoft.com/office/officeart/2005/8/layout/orgChart1"/>
    <dgm:cxn modelId="{236FC2D0-BB10-4FB0-8C3A-5C5115C6D0C3}" type="presParOf" srcId="{ED90F7CF-A5A5-4B50-A66F-2E1FD9B149DA}" destId="{2465FE90-FB0E-42BD-A495-F73171357C2C}" srcOrd="1" destOrd="0" presId="urn:microsoft.com/office/officeart/2005/8/layout/orgChart1"/>
    <dgm:cxn modelId="{CA7F9DEF-BADD-4E0E-9998-F693A00F25E0}" type="presParOf" srcId="{ED90F7CF-A5A5-4B50-A66F-2E1FD9B149DA}" destId="{315A96E3-9A20-43CB-8963-63C4041158BD}" srcOrd="2" destOrd="0" presId="urn:microsoft.com/office/officeart/2005/8/layout/orgChart1"/>
    <dgm:cxn modelId="{BF22E1BA-8587-467A-9AE7-3C562B04E858}" type="presParOf" srcId="{3BA2517F-9146-4737-9A16-42B7AAC10AF0}" destId="{B288E0CF-AB65-42DB-A931-DADB3B8AB14D}"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B28085-BF38-4CBE-8DE0-987D883B1702}">
      <dsp:nvSpPr>
        <dsp:cNvPr id="0" name=""/>
        <dsp:cNvSpPr/>
      </dsp:nvSpPr>
      <dsp:spPr>
        <a:xfrm>
          <a:off x="3815255" y="899997"/>
          <a:ext cx="3272011" cy="384029"/>
        </a:xfrm>
        <a:custGeom>
          <a:avLst/>
          <a:gdLst/>
          <a:ahLst/>
          <a:cxnLst/>
          <a:rect l="0" t="0" r="0" b="0"/>
          <a:pathLst>
            <a:path>
              <a:moveTo>
                <a:pt x="0" y="0"/>
              </a:moveTo>
              <a:lnTo>
                <a:pt x="0" y="270455"/>
              </a:lnTo>
              <a:lnTo>
                <a:pt x="3272011" y="270455"/>
              </a:lnTo>
              <a:lnTo>
                <a:pt x="3272011" y="384029"/>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29F8B9FD-7E64-42D7-82A1-1B271170A42B}">
      <dsp:nvSpPr>
        <dsp:cNvPr id="0" name=""/>
        <dsp:cNvSpPr/>
      </dsp:nvSpPr>
      <dsp:spPr>
        <a:xfrm>
          <a:off x="3815255" y="899997"/>
          <a:ext cx="1963206" cy="384029"/>
        </a:xfrm>
        <a:custGeom>
          <a:avLst/>
          <a:gdLst/>
          <a:ahLst/>
          <a:cxnLst/>
          <a:rect l="0" t="0" r="0" b="0"/>
          <a:pathLst>
            <a:path>
              <a:moveTo>
                <a:pt x="0" y="0"/>
              </a:moveTo>
              <a:lnTo>
                <a:pt x="0" y="270455"/>
              </a:lnTo>
              <a:lnTo>
                <a:pt x="1963206" y="270455"/>
              </a:lnTo>
              <a:lnTo>
                <a:pt x="1963206" y="384029"/>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0A1E800D-6DA6-4ECB-9182-BFD0757311B2}">
      <dsp:nvSpPr>
        <dsp:cNvPr id="0" name=""/>
        <dsp:cNvSpPr/>
      </dsp:nvSpPr>
      <dsp:spPr>
        <a:xfrm>
          <a:off x="3815255" y="899997"/>
          <a:ext cx="654402" cy="384029"/>
        </a:xfrm>
        <a:custGeom>
          <a:avLst/>
          <a:gdLst/>
          <a:ahLst/>
          <a:cxnLst/>
          <a:rect l="0" t="0" r="0" b="0"/>
          <a:pathLst>
            <a:path>
              <a:moveTo>
                <a:pt x="0" y="0"/>
              </a:moveTo>
              <a:lnTo>
                <a:pt x="0" y="270455"/>
              </a:lnTo>
              <a:lnTo>
                <a:pt x="654402" y="270455"/>
              </a:lnTo>
              <a:lnTo>
                <a:pt x="654402" y="384029"/>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5AE1C7E0-7E65-448A-95EC-6F815978EFA9}">
      <dsp:nvSpPr>
        <dsp:cNvPr id="0" name=""/>
        <dsp:cNvSpPr/>
      </dsp:nvSpPr>
      <dsp:spPr>
        <a:xfrm>
          <a:off x="3160853" y="899997"/>
          <a:ext cx="654402" cy="382920"/>
        </a:xfrm>
        <a:custGeom>
          <a:avLst/>
          <a:gdLst/>
          <a:ahLst/>
          <a:cxnLst/>
          <a:rect l="0" t="0" r="0" b="0"/>
          <a:pathLst>
            <a:path>
              <a:moveTo>
                <a:pt x="654402" y="0"/>
              </a:moveTo>
              <a:lnTo>
                <a:pt x="654402" y="269346"/>
              </a:lnTo>
              <a:lnTo>
                <a:pt x="0" y="269346"/>
              </a:lnTo>
              <a:lnTo>
                <a:pt x="0" y="382920"/>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51DD40-3DDC-4CDD-B7BB-3AECE0EF8705}">
      <dsp:nvSpPr>
        <dsp:cNvPr id="0" name=""/>
        <dsp:cNvSpPr/>
      </dsp:nvSpPr>
      <dsp:spPr>
        <a:xfrm>
          <a:off x="1868998" y="899997"/>
          <a:ext cx="1946257" cy="377523"/>
        </a:xfrm>
        <a:custGeom>
          <a:avLst/>
          <a:gdLst/>
          <a:ahLst/>
          <a:cxnLst/>
          <a:rect l="0" t="0" r="0" b="0"/>
          <a:pathLst>
            <a:path>
              <a:moveTo>
                <a:pt x="1946257" y="0"/>
              </a:moveTo>
              <a:lnTo>
                <a:pt x="1946257" y="263949"/>
              </a:lnTo>
              <a:lnTo>
                <a:pt x="0" y="263949"/>
              </a:lnTo>
              <a:lnTo>
                <a:pt x="0" y="37752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9841BF8E-2D42-4899-81D5-A1BDA63DE3E1}">
      <dsp:nvSpPr>
        <dsp:cNvPr id="0" name=""/>
        <dsp:cNvSpPr/>
      </dsp:nvSpPr>
      <dsp:spPr>
        <a:xfrm>
          <a:off x="550934" y="899997"/>
          <a:ext cx="3264320" cy="370303"/>
        </a:xfrm>
        <a:custGeom>
          <a:avLst/>
          <a:gdLst/>
          <a:ahLst/>
          <a:cxnLst/>
          <a:rect l="0" t="0" r="0" b="0"/>
          <a:pathLst>
            <a:path>
              <a:moveTo>
                <a:pt x="3264320" y="0"/>
              </a:moveTo>
              <a:lnTo>
                <a:pt x="3264320" y="256729"/>
              </a:lnTo>
              <a:lnTo>
                <a:pt x="0" y="256729"/>
              </a:lnTo>
              <a:lnTo>
                <a:pt x="0" y="370303"/>
              </a:lnTo>
            </a:path>
          </a:pathLst>
        </a:custGeom>
        <a:noFill/>
        <a:ln w="12700" cap="flat" cmpd="sng" algn="ctr">
          <a:solidFill>
            <a:schemeClr val="accent1">
              <a:shade val="60000"/>
              <a:hueOff val="0"/>
              <a:satOff val="0"/>
              <a:lumOff val="0"/>
              <a:alphaOff val="0"/>
            </a:schemeClr>
          </a:solidFill>
          <a:prstDash val="solid"/>
          <a:miter lim="800000"/>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F1788185-AB9E-4EB7-9937-3B35CD5E16E8}">
      <dsp:nvSpPr>
        <dsp:cNvPr id="0" name=""/>
        <dsp:cNvSpPr/>
      </dsp:nvSpPr>
      <dsp:spPr>
        <a:xfrm>
          <a:off x="2555752" y="0"/>
          <a:ext cx="2519005" cy="899997"/>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lv-LV" sz="1400" b="1" kern="1200" dirty="0">
              <a:latin typeface="Verdana" panose="020B0604030504040204" pitchFamily="34" charset="0"/>
              <a:ea typeface="Verdana" panose="020B0604030504040204" pitchFamily="34" charset="0"/>
              <a:cs typeface="Verdana" panose="020B0604030504040204" pitchFamily="34" charset="0"/>
            </a:rPr>
            <a:t>Bruto darba ienākumu apmērs</a:t>
          </a:r>
          <a:endParaRPr lang="en-US" sz="1400" b="1" kern="1200" dirty="0">
            <a:latin typeface="Verdana" panose="020B0604030504040204" pitchFamily="34" charset="0"/>
            <a:ea typeface="Verdana" panose="020B0604030504040204" pitchFamily="34" charset="0"/>
            <a:cs typeface="Verdana" panose="020B0604030504040204" pitchFamily="34" charset="0"/>
          </a:endParaRPr>
        </a:p>
      </dsp:txBody>
      <dsp:txXfrm>
        <a:off x="2555752" y="0"/>
        <a:ext cx="2519005" cy="899997"/>
      </dsp:txXfrm>
    </dsp:sp>
    <dsp:sp modelId="{BB05459F-EF0C-4CAA-99B5-8EA07ED75A36}">
      <dsp:nvSpPr>
        <dsp:cNvPr id="0" name=""/>
        <dsp:cNvSpPr/>
      </dsp:nvSpPr>
      <dsp:spPr>
        <a:xfrm>
          <a:off x="10106" y="1270300"/>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Alga</a:t>
          </a:r>
        </a:p>
        <a:p>
          <a:pPr marL="0" lvl="0" indent="0" algn="ctr" defTabSz="53340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0 EUR</a:t>
          </a:r>
          <a:endParaRPr lang="lv-LV" sz="1200" kern="1200" dirty="0"/>
        </a:p>
      </dsp:txBody>
      <dsp:txXfrm>
        <a:off x="10106" y="1270300"/>
        <a:ext cx="1081656" cy="1080001"/>
      </dsp:txXfrm>
    </dsp:sp>
    <dsp:sp modelId="{1F31EC32-F8E0-4724-84B8-1BF5076D653B}">
      <dsp:nvSpPr>
        <dsp:cNvPr id="0" name=""/>
        <dsp:cNvSpPr/>
      </dsp:nvSpPr>
      <dsp:spPr>
        <a:xfrm>
          <a:off x="1328170" y="1277520"/>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Zem minimālās algas</a:t>
          </a:r>
          <a:endParaRPr lang="lv-LV" sz="1200" kern="1200" dirty="0"/>
        </a:p>
      </dsp:txBody>
      <dsp:txXfrm>
        <a:off x="1328170" y="1277520"/>
        <a:ext cx="1081656" cy="1080001"/>
      </dsp:txXfrm>
    </dsp:sp>
    <dsp:sp modelId="{F756BC33-D8A1-4300-A424-1548D867C3BA}">
      <dsp:nvSpPr>
        <dsp:cNvPr id="0" name=""/>
        <dsp:cNvSpPr/>
      </dsp:nvSpPr>
      <dsp:spPr>
        <a:xfrm>
          <a:off x="2620024" y="1282918"/>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Minimālā alga*</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sp:txBody>
      <dsp:txXfrm>
        <a:off x="2620024" y="1282918"/>
        <a:ext cx="1081656" cy="1080001"/>
      </dsp:txXfrm>
    </dsp:sp>
    <dsp:sp modelId="{7E4FF811-E1E2-4B39-9602-DD04FA24CE38}">
      <dsp:nvSpPr>
        <dsp:cNvPr id="0" name=""/>
        <dsp:cNvSpPr/>
      </dsp:nvSpPr>
      <dsp:spPr>
        <a:xfrm>
          <a:off x="3928829" y="1284027"/>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53340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No minimālās algas līdz 780 EUR</a:t>
          </a:r>
          <a:endParaRPr lang="lv-LV" sz="1200" kern="1200" dirty="0"/>
        </a:p>
      </dsp:txBody>
      <dsp:txXfrm>
        <a:off x="3928829" y="1284027"/>
        <a:ext cx="1081656" cy="1080001"/>
      </dsp:txXfrm>
    </dsp:sp>
    <dsp:sp modelId="{E44CE394-7B11-4598-B672-37B5D8D052AB}">
      <dsp:nvSpPr>
        <dsp:cNvPr id="0" name=""/>
        <dsp:cNvSpPr/>
      </dsp:nvSpPr>
      <dsp:spPr>
        <a:xfrm>
          <a:off x="5237633" y="1284027"/>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488950">
            <a:lnSpc>
              <a:spcPct val="90000"/>
            </a:lnSpc>
            <a:spcBef>
              <a:spcPct val="0"/>
            </a:spcBef>
            <a:spcAft>
              <a:spcPct val="35000"/>
            </a:spcAft>
            <a:buNone/>
          </a:pPr>
          <a:r>
            <a:rPr lang="lv-LV" sz="1200" b="1" kern="1200" dirty="0">
              <a:latin typeface="Verdana" panose="020B0604030504040204" pitchFamily="34" charset="0"/>
              <a:ea typeface="Verdana" panose="020B0604030504040204" pitchFamily="34" charset="0"/>
              <a:cs typeface="Verdana" panose="020B0604030504040204" pitchFamily="34" charset="0"/>
            </a:rPr>
            <a:t>No 780 līdz  1 400 EUR</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sp:txBody>
      <dsp:txXfrm>
        <a:off x="5237633" y="1284027"/>
        <a:ext cx="1081656" cy="1080001"/>
      </dsp:txXfrm>
    </dsp:sp>
    <dsp:sp modelId="{B7904431-F79D-414C-86E5-1AB956F1050A}">
      <dsp:nvSpPr>
        <dsp:cNvPr id="0" name=""/>
        <dsp:cNvSpPr/>
      </dsp:nvSpPr>
      <dsp:spPr>
        <a:xfrm>
          <a:off x="6546438" y="1284027"/>
          <a:ext cx="1081656" cy="1080001"/>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1">
          <a:scrgbClr r="0" g="0" b="0"/>
        </a:effectRef>
        <a:fontRef idx="minor">
          <a:schemeClr val="lt1"/>
        </a:fontRef>
      </dsp:style>
      <dsp:txBody>
        <a:bodyPr spcFirstLastPara="0" vert="horz" wrap="square" lIns="7620" tIns="7620" rIns="7620" bIns="7620" numCol="1" spcCol="1270" anchor="ctr" anchorCtr="0">
          <a:noAutofit/>
        </a:bodyPr>
        <a:lstStyle/>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Virs</a:t>
          </a:r>
        </a:p>
        <a:p>
          <a:pPr marL="0" lvl="0" indent="0" algn="ctr" defTabSz="488950">
            <a:lnSpc>
              <a:spcPct val="90000"/>
            </a:lnSpc>
            <a:spcBef>
              <a:spcPct val="0"/>
            </a:spcBef>
            <a:spcAft>
              <a:spcPct val="35000"/>
            </a:spcAft>
            <a:buNone/>
          </a:pPr>
          <a:r>
            <a:rPr lang="lv-LV" sz="1200" b="1" kern="1200">
              <a:latin typeface="Verdana" panose="020B0604030504040204" pitchFamily="34" charset="0"/>
              <a:ea typeface="Verdana" panose="020B0604030504040204" pitchFamily="34" charset="0"/>
              <a:cs typeface="Verdana" panose="020B0604030504040204" pitchFamily="34" charset="0"/>
            </a:rPr>
            <a:t>1 400 EUR</a:t>
          </a:r>
          <a:endParaRPr lang="en-US" sz="1200" b="1" kern="1200" dirty="0">
            <a:latin typeface="Verdana" panose="020B0604030504040204" pitchFamily="34" charset="0"/>
            <a:ea typeface="Verdana" panose="020B0604030504040204" pitchFamily="34" charset="0"/>
            <a:cs typeface="Verdana" panose="020B0604030504040204" pitchFamily="34" charset="0"/>
          </a:endParaRPr>
        </a:p>
      </dsp:txBody>
      <dsp:txXfrm>
        <a:off x="6546438" y="1284027"/>
        <a:ext cx="1081656" cy="1080001"/>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0.85979</cdr:x>
      <cdr:y>0.22794</cdr:y>
    </cdr:from>
    <cdr:to>
      <cdr:x>0.90023</cdr:x>
      <cdr:y>0.25937</cdr:y>
    </cdr:to>
    <cdr:sp macro="" textlink="">
      <cdr:nvSpPr>
        <cdr:cNvPr id="2" name="Bultiņa: uz leju 1">
          <a:extLst xmlns:a="http://schemas.openxmlformats.org/drawingml/2006/main">
            <a:ext uri="{FF2B5EF4-FFF2-40B4-BE49-F238E27FC236}">
              <a16:creationId xmlns:a16="http://schemas.microsoft.com/office/drawing/2014/main" id="{038011CB-3791-AAD9-32AE-34832C66518F}"/>
            </a:ext>
          </a:extLst>
        </cdr:cNvPr>
        <cdr:cNvSpPr/>
      </cdr:nvSpPr>
      <cdr:spPr>
        <a:xfrm xmlns:a="http://schemas.openxmlformats.org/drawingml/2006/main" rot="4013816">
          <a:off x="9871742" y="931394"/>
          <a:ext cx="149626" cy="457083"/>
        </a:xfrm>
        <a:prstGeom xmlns:a="http://schemas.openxmlformats.org/drawingml/2006/main" prst="downArrow">
          <a:avLst/>
        </a:prstGeom>
        <a:solidFill xmlns:a="http://schemas.openxmlformats.org/drawingml/2006/main">
          <a:schemeClr val="accent2"/>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lv-LV"/>
        </a:p>
      </cdr:txBody>
    </cdr:sp>
  </cdr:relSizeAnchor>
  <cdr:relSizeAnchor xmlns:cdr="http://schemas.openxmlformats.org/drawingml/2006/chartDrawing">
    <cdr:from>
      <cdr:x>0.9067</cdr:x>
      <cdr:y>0.22614</cdr:y>
    </cdr:from>
    <cdr:to>
      <cdr:x>0.92265</cdr:x>
      <cdr:y>0.44763</cdr:y>
    </cdr:to>
    <cdr:sp macro="" textlink="">
      <cdr:nvSpPr>
        <cdr:cNvPr id="3" name="Bultiņa: uz leju 2">
          <a:extLst xmlns:a="http://schemas.openxmlformats.org/drawingml/2006/main">
            <a:ext uri="{FF2B5EF4-FFF2-40B4-BE49-F238E27FC236}">
              <a16:creationId xmlns:a16="http://schemas.microsoft.com/office/drawing/2014/main" id="{E6203DDC-7DA1-CFAE-4015-DC016253EFA0}"/>
            </a:ext>
          </a:extLst>
        </cdr:cNvPr>
        <cdr:cNvSpPr/>
      </cdr:nvSpPr>
      <cdr:spPr>
        <a:xfrm xmlns:a="http://schemas.openxmlformats.org/drawingml/2006/main">
          <a:off x="10248150" y="1076560"/>
          <a:ext cx="180273" cy="1054445"/>
        </a:xfrm>
        <a:prstGeom xmlns:a="http://schemas.openxmlformats.org/drawingml/2006/main" prst="downArrow">
          <a:avLst/>
        </a:prstGeom>
        <a:solidFill xmlns:a="http://schemas.openxmlformats.org/drawingml/2006/main">
          <a:schemeClr val="accent2"/>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endParaRPr lang="lv-LV"/>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10A09DE-E8FB-4AF9-A2B9-E591502A119F}"/>
              </a:ext>
            </a:extLst>
          </p:cNvPr>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lv-LV"/>
          </a:p>
        </p:txBody>
      </p:sp>
      <p:sp>
        <p:nvSpPr>
          <p:cNvPr id="3" name="Date Placeholder 2">
            <a:extLst>
              <a:ext uri="{FF2B5EF4-FFF2-40B4-BE49-F238E27FC236}">
                <a16:creationId xmlns:a16="http://schemas.microsoft.com/office/drawing/2014/main" id="{0967F962-2AE8-4E5A-8B64-B3DCC5330657}"/>
              </a:ext>
            </a:extLst>
          </p:cNvPr>
          <p:cNvSpPr>
            <a:spLocks noGrp="1"/>
          </p:cNvSpPr>
          <p:nvPr>
            <p:ph type="dt" sz="quarter" idx="1"/>
          </p:nvPr>
        </p:nvSpPr>
        <p:spPr>
          <a:xfrm>
            <a:off x="3851342" y="0"/>
            <a:ext cx="2946347" cy="498215"/>
          </a:xfrm>
          <a:prstGeom prst="rect">
            <a:avLst/>
          </a:prstGeom>
        </p:spPr>
        <p:txBody>
          <a:bodyPr vert="horz" lIns="91440" tIns="45720" rIns="91440" bIns="45720" rtlCol="0"/>
          <a:lstStyle>
            <a:lvl1pPr algn="r">
              <a:defRPr sz="1200"/>
            </a:lvl1pPr>
          </a:lstStyle>
          <a:p>
            <a:fld id="{BBB473CA-45EA-461D-A870-2591655BD307}" type="datetimeFigureOut">
              <a:rPr lang="lv-LV" smtClean="0"/>
              <a:t>15.06.2022</a:t>
            </a:fld>
            <a:endParaRPr lang="lv-LV"/>
          </a:p>
        </p:txBody>
      </p:sp>
      <p:sp>
        <p:nvSpPr>
          <p:cNvPr id="4" name="Footer Placeholder 3">
            <a:extLst>
              <a:ext uri="{FF2B5EF4-FFF2-40B4-BE49-F238E27FC236}">
                <a16:creationId xmlns:a16="http://schemas.microsoft.com/office/drawing/2014/main" id="{7FE93A05-E7F7-4C59-A3B6-C9D02372C847}"/>
              </a:ext>
            </a:extLst>
          </p:cNvPr>
          <p:cNvSpPr>
            <a:spLocks noGrp="1"/>
          </p:cNvSpPr>
          <p:nvPr>
            <p:ph type="ftr" sz="quarter" idx="2"/>
          </p:nvPr>
        </p:nvSpPr>
        <p:spPr>
          <a:xfrm>
            <a:off x="0" y="9431600"/>
            <a:ext cx="2946347" cy="498214"/>
          </a:xfrm>
          <a:prstGeom prst="rect">
            <a:avLst/>
          </a:prstGeom>
        </p:spPr>
        <p:txBody>
          <a:bodyPr vert="horz" lIns="91440" tIns="45720" rIns="91440" bIns="45720" rtlCol="0" anchor="b"/>
          <a:lstStyle>
            <a:lvl1pPr algn="l">
              <a:defRPr sz="1200"/>
            </a:lvl1pPr>
          </a:lstStyle>
          <a:p>
            <a:endParaRPr lang="lv-LV"/>
          </a:p>
        </p:txBody>
      </p:sp>
      <p:sp>
        <p:nvSpPr>
          <p:cNvPr id="5" name="Slide Number Placeholder 4">
            <a:extLst>
              <a:ext uri="{FF2B5EF4-FFF2-40B4-BE49-F238E27FC236}">
                <a16:creationId xmlns:a16="http://schemas.microsoft.com/office/drawing/2014/main" id="{B58F1906-C4A5-48F1-8C39-BFFBD5953C8D}"/>
              </a:ext>
            </a:extLst>
          </p:cNvPr>
          <p:cNvSpPr>
            <a:spLocks noGrp="1"/>
          </p:cNvSpPr>
          <p:nvPr>
            <p:ph type="sldNum" sz="quarter" idx="3"/>
          </p:nvPr>
        </p:nvSpPr>
        <p:spPr>
          <a:xfrm>
            <a:off x="3851342" y="9431600"/>
            <a:ext cx="2946347" cy="498214"/>
          </a:xfrm>
          <a:prstGeom prst="rect">
            <a:avLst/>
          </a:prstGeom>
        </p:spPr>
        <p:txBody>
          <a:bodyPr vert="horz" lIns="91440" tIns="45720" rIns="91440" bIns="45720" rtlCol="0" anchor="b"/>
          <a:lstStyle>
            <a:lvl1pPr algn="r">
              <a:defRPr sz="1200"/>
            </a:lvl1pPr>
          </a:lstStyle>
          <a:p>
            <a:fld id="{C9ECB601-F1EE-42DE-AF62-2367D74A6E31}" type="slidenum">
              <a:rPr lang="lv-LV" smtClean="0"/>
              <a:t>‹#›</a:t>
            </a:fld>
            <a:endParaRPr lang="lv-LV"/>
          </a:p>
        </p:txBody>
      </p:sp>
    </p:spTree>
    <p:extLst>
      <p:ext uri="{BB962C8B-B14F-4D97-AF65-F5344CB8AC3E}">
        <p14:creationId xmlns:p14="http://schemas.microsoft.com/office/powerpoint/2010/main" val="192711775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21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1342" y="0"/>
            <a:ext cx="2946347" cy="498215"/>
          </a:xfrm>
          <a:prstGeom prst="rect">
            <a:avLst/>
          </a:prstGeom>
        </p:spPr>
        <p:txBody>
          <a:bodyPr vert="horz" lIns="91440" tIns="45720" rIns="91440" bIns="45720" rtlCol="0"/>
          <a:lstStyle>
            <a:lvl1pPr algn="r">
              <a:defRPr sz="1200"/>
            </a:lvl1pPr>
          </a:lstStyle>
          <a:p>
            <a:fld id="{82F8BB53-5DA8-6D44-B0E9-C71E3B560133}" type="datetimeFigureOut">
              <a:rPr lang="en-US" smtClean="0"/>
              <a:t>6/15/2022</a:t>
            </a:fld>
            <a:endParaRPr lang="en-US"/>
          </a:p>
        </p:txBody>
      </p:sp>
      <p:sp>
        <p:nvSpPr>
          <p:cNvPr id="4" name="Slide Image Placeholder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927" y="4778722"/>
            <a:ext cx="5439410" cy="390986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31600"/>
            <a:ext cx="2946347" cy="49821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1342" y="9431600"/>
            <a:ext cx="2946347" cy="498214"/>
          </a:xfrm>
          <a:prstGeom prst="rect">
            <a:avLst/>
          </a:prstGeom>
        </p:spPr>
        <p:txBody>
          <a:bodyPr vert="horz" lIns="91440" tIns="45720" rIns="91440" bIns="45720" rtlCol="0" anchor="b"/>
          <a:lstStyle>
            <a:lvl1pPr algn="r">
              <a:defRPr sz="1200"/>
            </a:lvl1pPr>
          </a:lstStyle>
          <a:p>
            <a:fld id="{3801FDC6-FAE9-314F-81DE-E828FEA1E451}" type="slidenum">
              <a:rPr lang="en-US" smtClean="0"/>
              <a:t>‹#›</a:t>
            </a:fld>
            <a:endParaRPr lang="en-US"/>
          </a:p>
        </p:txBody>
      </p:sp>
    </p:spTree>
    <p:extLst>
      <p:ext uri="{BB962C8B-B14F-4D97-AF65-F5344CB8AC3E}">
        <p14:creationId xmlns:p14="http://schemas.microsoft.com/office/powerpoint/2010/main" val="6454385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a attēla vietturis 1"/>
          <p:cNvSpPr>
            <a:spLocks noGrp="1" noRot="1" noChangeAspect="1"/>
          </p:cNvSpPr>
          <p:nvPr>
            <p:ph type="sldImg"/>
          </p:nvPr>
        </p:nvSpPr>
        <p:spPr/>
      </p:sp>
      <p:sp>
        <p:nvSpPr>
          <p:cNvPr id="3" name="Piezīmju vietturis 2"/>
          <p:cNvSpPr>
            <a:spLocks noGrp="1"/>
          </p:cNvSpPr>
          <p:nvPr>
            <p:ph type="body" idx="1"/>
          </p:nvPr>
        </p:nvSpPr>
        <p:spPr/>
        <p:txBody>
          <a:bodyPr/>
          <a:lstStyle/>
          <a:p>
            <a:endParaRPr lang="lv-LV" dirty="0"/>
          </a:p>
        </p:txBody>
      </p:sp>
      <p:sp>
        <p:nvSpPr>
          <p:cNvPr id="4" name="Slaida numura vietturis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9E41920-BB0E-4674-8A50-40018EF94535}" type="slidenum">
              <a:rPr kumimoji="0" lang="lv-LV"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lv-LV"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39906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SOC nodokļi un PVN privāti, kopā 1% varētu būt līdz 10M </a:t>
            </a:r>
            <a:r>
              <a:rPr lang="lv-LV" dirty="0" err="1"/>
              <a:t>Eur</a:t>
            </a:r>
            <a:r>
              <a:rPr lang="lv-LV" dirty="0"/>
              <a:t>/gadā</a:t>
            </a:r>
          </a:p>
        </p:txBody>
      </p:sp>
      <p:sp>
        <p:nvSpPr>
          <p:cNvPr id="4" name="Slide Number Placeholder 3"/>
          <p:cNvSpPr>
            <a:spLocks noGrp="1"/>
          </p:cNvSpPr>
          <p:nvPr>
            <p:ph type="sldNum" sz="quarter" idx="5"/>
          </p:nvPr>
        </p:nvSpPr>
        <p:spPr/>
        <p:txBody>
          <a:bodyPr/>
          <a:lstStyle/>
          <a:p>
            <a:fld id="{3801FDC6-FAE9-314F-81DE-E828FEA1E451}" type="slidenum">
              <a:rPr lang="en-US" smtClean="0"/>
              <a:t>5</a:t>
            </a:fld>
            <a:endParaRPr lang="en-US"/>
          </a:p>
        </p:txBody>
      </p:sp>
    </p:spTree>
    <p:extLst>
      <p:ext uri="{BB962C8B-B14F-4D97-AF65-F5344CB8AC3E}">
        <p14:creationId xmlns:p14="http://schemas.microsoft.com/office/powerpoint/2010/main" val="944713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5"/>
          </p:nvPr>
        </p:nvSpPr>
        <p:spPr/>
        <p:txBody>
          <a:bodyPr/>
          <a:lstStyle/>
          <a:p>
            <a:fld id="{3801FDC6-FAE9-314F-81DE-E828FEA1E451}" type="slidenum">
              <a:rPr lang="en-US" smtClean="0"/>
              <a:t>12</a:t>
            </a:fld>
            <a:endParaRPr lang="en-US"/>
          </a:p>
        </p:txBody>
      </p:sp>
    </p:spTree>
    <p:extLst>
      <p:ext uri="{BB962C8B-B14F-4D97-AF65-F5344CB8AC3E}">
        <p14:creationId xmlns:p14="http://schemas.microsoft.com/office/powerpoint/2010/main" val="3305177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lv-LV" dirty="0"/>
              <a:t>Valstī</a:t>
            </a:r>
          </a:p>
          <a:p>
            <a:r>
              <a:rPr lang="lv-LV" dirty="0"/>
              <a:t>2019.gadā			2020.gadā	2021.gadā</a:t>
            </a:r>
          </a:p>
          <a:p>
            <a:r>
              <a:rPr lang="lv-LV" dirty="0"/>
              <a:t>Alga 0 EUR 6,1%		7,6%	7,6%</a:t>
            </a:r>
          </a:p>
          <a:p>
            <a:r>
              <a:rPr lang="lv-LV" dirty="0"/>
              <a:t>Zem minimālās algas 15,1%		14,5%	14,2%</a:t>
            </a:r>
          </a:p>
          <a:p>
            <a:r>
              <a:rPr lang="lv-LV" dirty="0"/>
              <a:t>Minimālā alga 2,8 %		2,2%	3,7%</a:t>
            </a:r>
          </a:p>
          <a:p>
            <a:r>
              <a:rPr lang="lv-LV" dirty="0"/>
              <a:t>No minimālās līdz 780 EUR 26,5%	24,0%	18,4%</a:t>
            </a:r>
          </a:p>
          <a:p>
            <a:r>
              <a:rPr lang="lv-LV" dirty="0"/>
              <a:t>No 780 līdz 1 400 EUR 29,3%		29,5%	29,8%</a:t>
            </a:r>
          </a:p>
          <a:p>
            <a:r>
              <a:rPr lang="lv-LV" dirty="0"/>
              <a:t>Virs 1 400 EUR 20,2%		22,2%	26,3%</a:t>
            </a:r>
          </a:p>
          <a:p>
            <a:endParaRPr lang="lv-LV" dirty="0"/>
          </a:p>
        </p:txBody>
      </p:sp>
      <p:sp>
        <p:nvSpPr>
          <p:cNvPr id="4" name="Slide Number Placeholder 3"/>
          <p:cNvSpPr>
            <a:spLocks noGrp="1"/>
          </p:cNvSpPr>
          <p:nvPr>
            <p:ph type="sldNum" sz="quarter" idx="5"/>
          </p:nvPr>
        </p:nvSpPr>
        <p:spPr/>
        <p:txBody>
          <a:bodyPr/>
          <a:lstStyle/>
          <a:p>
            <a:fld id="{2A6EA7CB-6419-486A-BD94-E7082E3CDA1E}" type="slidenum">
              <a:rPr lang="lv-LV" smtClean="0"/>
              <a:t>16</a:t>
            </a:fld>
            <a:endParaRPr lang="lv-LV"/>
          </a:p>
        </p:txBody>
      </p:sp>
    </p:spTree>
    <p:extLst>
      <p:ext uri="{BB962C8B-B14F-4D97-AF65-F5344CB8AC3E}">
        <p14:creationId xmlns:p14="http://schemas.microsoft.com/office/powerpoint/2010/main" val="114591804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Sakuma slaids">
    <p:bg>
      <p:bgPr>
        <a:solidFill>
          <a:srgbClr val="00B0BA"/>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A4E44-7B93-438C-BDBE-4F1D78612911}"/>
              </a:ext>
            </a:extLst>
          </p:cNvPr>
          <p:cNvSpPr>
            <a:spLocks noGrp="1"/>
          </p:cNvSpPr>
          <p:nvPr>
            <p:ph type="title" hasCustomPrompt="1"/>
          </p:nvPr>
        </p:nvSpPr>
        <p:spPr>
          <a:xfrm>
            <a:off x="381000" y="1752600"/>
            <a:ext cx="10515600" cy="2232965"/>
          </a:xfrm>
        </p:spPr>
        <p:txBody>
          <a:bodyPr vert="horz" lIns="91440" tIns="45720" rIns="91440" bIns="45720" rtlCol="0" anchor="ctr">
            <a:normAutofit/>
          </a:bodyPr>
          <a:lstStyle>
            <a:lvl1pPr algn="l">
              <a:defRPr lang="lv-LV" sz="5000" b="0">
                <a:solidFill>
                  <a:schemeClr val="bg1"/>
                </a:solidFill>
                <a:latin typeface="Gotham Bold" pitchFamily="50" charset="0"/>
              </a:defRPr>
            </a:lvl1pPr>
          </a:lstStyle>
          <a:p>
            <a:pPr marL="0" lvl="0">
              <a:lnSpc>
                <a:spcPct val="100000"/>
              </a:lnSpc>
            </a:pPr>
            <a:r>
              <a:rPr lang="lv-LV" dirty="0"/>
              <a:t>Nosaukums</a:t>
            </a:r>
          </a:p>
        </p:txBody>
      </p:sp>
      <p:pic>
        <p:nvPicPr>
          <p:cNvPr id="7" name="Graphic 6">
            <a:extLst>
              <a:ext uri="{FF2B5EF4-FFF2-40B4-BE49-F238E27FC236}">
                <a16:creationId xmlns:a16="http://schemas.microsoft.com/office/drawing/2014/main" id="{C64FC841-881D-4AAF-A9AF-F82ED7DD9EDB}"/>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pic>
        <p:nvPicPr>
          <p:cNvPr id="8" name="Graphic 7">
            <a:extLst>
              <a:ext uri="{FF2B5EF4-FFF2-40B4-BE49-F238E27FC236}">
                <a16:creationId xmlns:a16="http://schemas.microsoft.com/office/drawing/2014/main" id="{29CB657B-E458-4D1B-93D0-4CA5D8D31CCC}"/>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477256" y="469321"/>
            <a:ext cx="3076575" cy="733425"/>
          </a:xfrm>
          <a:prstGeom prst="rect">
            <a:avLst/>
          </a:prstGeom>
        </p:spPr>
      </p:pic>
      <p:sp>
        <p:nvSpPr>
          <p:cNvPr id="10" name="TextBox 9" hidden="1">
            <a:extLst>
              <a:ext uri="{FF2B5EF4-FFF2-40B4-BE49-F238E27FC236}">
                <a16:creationId xmlns:a16="http://schemas.microsoft.com/office/drawing/2014/main" id="{FFE5860C-CF01-40A1-811A-2C492A944F1D}"/>
              </a:ext>
            </a:extLst>
          </p:cNvPr>
          <p:cNvSpPr txBox="1"/>
          <p:nvPr userDrawn="1"/>
        </p:nvSpPr>
        <p:spPr>
          <a:xfrm>
            <a:off x="1576142" y="4275427"/>
            <a:ext cx="1528011" cy="615553"/>
          </a:xfrm>
          <a:prstGeom prst="rect">
            <a:avLst/>
          </a:prstGeom>
          <a:noFill/>
        </p:spPr>
        <p:txBody>
          <a:bodyPr wrap="square" rtlCol="0">
            <a:spAutoFit/>
          </a:bodyPr>
          <a:lstStyle/>
          <a:p>
            <a:r>
              <a:rPr lang="lv-LV" sz="1700" dirty="0">
                <a:solidFill>
                  <a:srgbClr val="B2E7EA"/>
                </a:solidFill>
                <a:latin typeface="Gotham Bold" pitchFamily="50" charset="0"/>
              </a:rPr>
              <a:t>BAIBA</a:t>
            </a:r>
          </a:p>
          <a:p>
            <a:r>
              <a:rPr lang="lv-LV" sz="1700" dirty="0">
                <a:solidFill>
                  <a:srgbClr val="B2E7EA"/>
                </a:solidFill>
                <a:latin typeface="Gotham Bold" pitchFamily="50" charset="0"/>
              </a:rPr>
              <a:t>FROMANE</a:t>
            </a:r>
          </a:p>
        </p:txBody>
      </p:sp>
      <p:sp>
        <p:nvSpPr>
          <p:cNvPr id="19" name="Portrets">
            <a:extLst>
              <a:ext uri="{FF2B5EF4-FFF2-40B4-BE49-F238E27FC236}">
                <a16:creationId xmlns:a16="http://schemas.microsoft.com/office/drawing/2014/main" id="{561C4F72-FA50-49EA-804B-4A8BF861F6E7}"/>
              </a:ext>
            </a:extLst>
          </p:cNvPr>
          <p:cNvSpPr>
            <a:spLocks noGrp="1" noChangeAspect="1"/>
          </p:cNvSpPr>
          <p:nvPr>
            <p:ph type="pic" sz="quarter" idx="13" hasCustomPrompt="1"/>
          </p:nvPr>
        </p:nvSpPr>
        <p:spPr>
          <a:xfrm>
            <a:off x="465224" y="4073215"/>
            <a:ext cx="1050839" cy="1050757"/>
          </a:xfrm>
          <a:prstGeom prst="ellipse">
            <a:avLst/>
          </a:prstGeom>
        </p:spPr>
        <p:txBody>
          <a:bodyPr>
            <a:normAutofit/>
          </a:bodyPr>
          <a:lstStyle>
            <a:lvl1pPr marL="0" indent="0" algn="ctr">
              <a:buNone/>
              <a:defRPr sz="1200">
                <a:solidFill>
                  <a:schemeClr val="bg1"/>
                </a:solidFill>
              </a:defRPr>
            </a:lvl1pPr>
          </a:lstStyle>
          <a:p>
            <a:r>
              <a:rPr lang="lv-LV" dirty="0"/>
              <a:t>Portrets</a:t>
            </a:r>
          </a:p>
        </p:txBody>
      </p:sp>
      <p:sp>
        <p:nvSpPr>
          <p:cNvPr id="21" name="Text Placeholder 20">
            <a:extLst>
              <a:ext uri="{FF2B5EF4-FFF2-40B4-BE49-F238E27FC236}">
                <a16:creationId xmlns:a16="http://schemas.microsoft.com/office/drawing/2014/main" id="{3A0CB106-FBCE-4A07-A51F-8148842149A4}"/>
              </a:ext>
            </a:extLst>
          </p:cNvPr>
          <p:cNvSpPr>
            <a:spLocks noGrp="1"/>
          </p:cNvSpPr>
          <p:nvPr>
            <p:ph type="body" sz="quarter" idx="14" hasCustomPrompt="1"/>
          </p:nvPr>
        </p:nvSpPr>
        <p:spPr>
          <a:xfrm>
            <a:off x="1592263" y="4279900"/>
            <a:ext cx="1595437" cy="327782"/>
          </a:xfrm>
          <a:noFill/>
        </p:spPr>
        <p:txBody>
          <a:bodyPr wrap="square" rtlCol="0">
            <a:spAutoFit/>
          </a:bodyPr>
          <a:lstStyle>
            <a:lvl1pPr marL="0" indent="0">
              <a:spcBef>
                <a:spcPts val="0"/>
              </a:spcBef>
              <a:buNone/>
              <a:defRPr lang="en-US" sz="1700" smtClean="0">
                <a:solidFill>
                  <a:srgbClr val="B2E7EA"/>
                </a:solidFill>
                <a:latin typeface="Gotham Bold" pitchFamily="50" charset="0"/>
              </a:defRPr>
            </a:lvl1pPr>
            <a:lvl2pPr>
              <a:defRPr lang="en-US" sz="1800" smtClean="0">
                <a:latin typeface="+mn-lt"/>
              </a:defRPr>
            </a:lvl2pPr>
            <a:lvl3pPr>
              <a:defRPr lang="en-US" sz="1800" smtClean="0">
                <a:latin typeface="+mn-lt"/>
              </a:defRPr>
            </a:lvl3pPr>
            <a:lvl4pPr>
              <a:defRPr lang="en-US" smtClean="0">
                <a:latin typeface="+mn-lt"/>
              </a:defRPr>
            </a:lvl4pPr>
            <a:lvl5pPr>
              <a:defRPr lang="lv-LV">
                <a:latin typeface="+mn-lt"/>
              </a:defRPr>
            </a:lvl5pPr>
          </a:lstStyle>
          <a:p>
            <a:pPr marL="0" lvl="0"/>
            <a:r>
              <a:rPr lang="lv-LV" dirty="0"/>
              <a:t>Autors</a:t>
            </a:r>
          </a:p>
        </p:txBody>
      </p:sp>
    </p:spTree>
    <p:extLst>
      <p:ext uri="{BB962C8B-B14F-4D97-AF65-F5344CB8AC3E}">
        <p14:creationId xmlns:p14="http://schemas.microsoft.com/office/powerpoint/2010/main" val="2442190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Divas kolonna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lvl1pPr marL="0" indent="0">
              <a:buNone/>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lvl1pPr marL="0" indent="0">
              <a:buNone/>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15.6.2022.</a:t>
            </a:fld>
            <a:endParaRPr lang="hr-H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23631870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Salidzinajums">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lvl1pPr marL="0" indent="0">
              <a:buNone/>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lvl1pPr marL="0" indent="0">
              <a:buNone/>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15.6.2022.</a:t>
            </a:fld>
            <a:endParaRPr lang="hr-HR"/>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8896572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marL="0" indent="0">
              <a:buNone/>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382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96B3591F-EEDA-470F-89C0-50ED514FF2D9}" type="datetimeFigureOut">
              <a:rPr lang="hr-HR" smtClean="0"/>
              <a:pPr/>
              <a:t>15.6.2022.</a:t>
            </a:fld>
            <a:endParaRPr lang="hr-HR"/>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lvl1pPr>
              <a:defRPr lang="lv-LV" sz="1400" b="0" i="0">
                <a:latin typeface="Gotham Light" charset="0"/>
                <a:ea typeface="Gotham Light" charset="0"/>
                <a:cs typeface="Gotham Light" charset="0"/>
              </a:defRPr>
            </a:lvl1pPr>
          </a:lstStyle>
          <a:p>
            <a:endParaRPr lang="lv-LV"/>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lvl1pPr>
              <a:defRPr lang="lv-LV" sz="1400" b="0" i="0" smtClean="0">
                <a:latin typeface="Gotham Light" charset="0"/>
                <a:ea typeface="Gotham Light" charset="0"/>
                <a:cs typeface="Gotham Light" charset="0"/>
              </a:defRPr>
            </a:lvl1pPr>
          </a:lstStyle>
          <a:p>
            <a:fld id="{7921D16B-E1CB-4D91-8C89-6296DAF468FD}" type="slidenum">
              <a:rPr lang="uk-UA" smtClean="0"/>
              <a:pPr/>
              <a:t>‹#›</a:t>
            </a:fld>
            <a:endParaRPr lang="uk-UA"/>
          </a:p>
        </p:txBody>
      </p:sp>
    </p:spTree>
    <p:extLst>
      <p:ext uri="{BB962C8B-B14F-4D97-AF65-F5344CB8AC3E}">
        <p14:creationId xmlns:p14="http://schemas.microsoft.com/office/powerpoint/2010/main" val="32331080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Virsraksts un Saturs">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0"/>
          </p:nvPr>
        </p:nvSpPr>
        <p:spPr>
          <a:xfrm>
            <a:off x="838200" y="1825625"/>
            <a:ext cx="10515600" cy="4351338"/>
          </a:xfrm>
        </p:spPr>
        <p:txBody>
          <a:bodyPr/>
          <a:lstStyle>
            <a:lvl1pPr marL="0" indent="0">
              <a:buNone/>
              <a:defRPr/>
            </a:lvl1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058197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ilde 1">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04ACB3-372E-4169-8ADC-D06C7F27EAC1}"/>
              </a:ext>
            </a:extLst>
          </p:cNvPr>
          <p:cNvSpPr/>
          <p:nvPr userDrawn="1"/>
        </p:nvSpPr>
        <p:spPr>
          <a:xfrm>
            <a:off x="8153400" y="465221"/>
            <a:ext cx="3509212" cy="5133892"/>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6B93DD1E-1D82-4FDE-9DDD-44C2ED135B2E}"/>
              </a:ext>
            </a:extLst>
          </p:cNvPr>
          <p:cNvSpPr>
            <a:spLocks noGrp="1"/>
          </p:cNvSpPr>
          <p:nvPr>
            <p:ph type="title"/>
          </p:nvPr>
        </p:nvSpPr>
        <p:spPr>
          <a:xfrm>
            <a:off x="8345906" y="857909"/>
            <a:ext cx="3131991" cy="817715"/>
          </a:xfrm>
        </p:spPr>
        <p:txBody>
          <a:bodyPr anchor="b">
            <a:noAutofit/>
          </a:bodyPr>
          <a:lstStyle>
            <a:lvl1pPr>
              <a:defRPr sz="2800">
                <a:solidFill>
                  <a:schemeClr val="bg1"/>
                </a:solidFill>
                <a:latin typeface="Gotham Bold" pitchFamily="50" charset="0"/>
              </a:defRPr>
            </a:lvl1pPr>
          </a:lstStyle>
          <a:p>
            <a:endParaRPr lang="lv-LV"/>
          </a:p>
        </p:txBody>
      </p:sp>
      <p:sp>
        <p:nvSpPr>
          <p:cNvPr id="9" name="Picture Placeholder 8">
            <a:extLst>
              <a:ext uri="{FF2B5EF4-FFF2-40B4-BE49-F238E27FC236}">
                <a16:creationId xmlns:a16="http://schemas.microsoft.com/office/drawing/2014/main" id="{C95B95AA-3751-4B2C-AE80-E6C753BFF2D3}"/>
              </a:ext>
            </a:extLst>
          </p:cNvPr>
          <p:cNvSpPr>
            <a:spLocks noGrp="1"/>
          </p:cNvSpPr>
          <p:nvPr>
            <p:ph type="pic" sz="quarter" idx="13"/>
          </p:nvPr>
        </p:nvSpPr>
        <p:spPr>
          <a:xfrm>
            <a:off x="449263" y="465221"/>
            <a:ext cx="7704135" cy="5133892"/>
          </a:xfrm>
        </p:spPr>
        <p:txBody>
          <a:bodyPr/>
          <a:lstStyle>
            <a:lvl1pPr marL="0" indent="0" algn="ctr">
              <a:buNone/>
              <a:defRPr>
                <a:solidFill>
                  <a:srgbClr val="00B0BA"/>
                </a:solidFill>
              </a:defRPr>
            </a:lvl1pPr>
          </a:lstStyle>
          <a:p>
            <a:endParaRPr lang="lv-LV"/>
          </a:p>
        </p:txBody>
      </p:sp>
      <p:sp>
        <p:nvSpPr>
          <p:cNvPr id="12" name="Text Placeholder 11">
            <a:extLst>
              <a:ext uri="{FF2B5EF4-FFF2-40B4-BE49-F238E27FC236}">
                <a16:creationId xmlns:a16="http://schemas.microsoft.com/office/drawing/2014/main" id="{E9B7BFA0-EBB7-41CF-9F8C-B3D6DA5EDC71}"/>
              </a:ext>
            </a:extLst>
          </p:cNvPr>
          <p:cNvSpPr>
            <a:spLocks noGrp="1"/>
          </p:cNvSpPr>
          <p:nvPr>
            <p:ph type="body" sz="quarter" idx="14"/>
          </p:nvPr>
        </p:nvSpPr>
        <p:spPr>
          <a:xfrm>
            <a:off x="8345488" y="1776550"/>
            <a:ext cx="3132409" cy="3822564"/>
          </a:xfrm>
        </p:spPr>
        <p:txBody>
          <a:bodyPr>
            <a:normAutofit/>
          </a:bodyPr>
          <a:lstStyle>
            <a:lvl1pPr marL="0" indent="0">
              <a:buNone/>
              <a:defRPr sz="1600">
                <a:solidFill>
                  <a:schemeClr val="bg1"/>
                </a:solidFill>
                <a:latin typeface="Gotham Book" panose="02000604040000020004" pitchFamily="50" charset="0"/>
              </a:defRPr>
            </a:lvl1pPr>
            <a:lvl2pPr marL="457200" indent="0">
              <a:buNone/>
              <a:defRPr/>
            </a:lvl2pPr>
          </a:lstStyle>
          <a:p>
            <a:pPr lvl="0"/>
            <a:r>
              <a:rPr lang="en-US"/>
              <a:t>Edit Master text styles</a:t>
            </a:r>
          </a:p>
        </p:txBody>
      </p:sp>
      <p:pic>
        <p:nvPicPr>
          <p:cNvPr id="13" name="Graphic 12">
            <a:extLst>
              <a:ext uri="{FF2B5EF4-FFF2-40B4-BE49-F238E27FC236}">
                <a16:creationId xmlns:a16="http://schemas.microsoft.com/office/drawing/2014/main" id="{7CFB91DA-E4E7-4665-843A-EA82932A65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27513797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400167-F6B7-4D11-BDC0-953BA0CC9D34}"/>
              </a:ext>
            </a:extLst>
          </p:cNvPr>
          <p:cNvSpPr>
            <a:spLocks noGrp="1"/>
          </p:cNvSpPr>
          <p:nvPr>
            <p:ph type="title"/>
          </p:nvPr>
        </p:nvSpPr>
        <p:spPr/>
        <p:txBody>
          <a:bodyPr/>
          <a:lstStyle/>
          <a:p>
            <a:r>
              <a:rPr lang="en-US"/>
              <a:t>Click to edit Master title style</a:t>
            </a:r>
            <a:endParaRPr lang="lv-LV"/>
          </a:p>
        </p:txBody>
      </p:sp>
      <p:sp>
        <p:nvSpPr>
          <p:cNvPr id="5" name="Slide Number Placeholder 4">
            <a:extLst>
              <a:ext uri="{FF2B5EF4-FFF2-40B4-BE49-F238E27FC236}">
                <a16:creationId xmlns:a16="http://schemas.microsoft.com/office/drawing/2014/main" id="{61356A26-A4B2-4A22-BA58-65339B5574A5}"/>
              </a:ext>
            </a:extLst>
          </p:cNvPr>
          <p:cNvSpPr>
            <a:spLocks noGrp="1"/>
          </p:cNvSpPr>
          <p:nvPr>
            <p:ph type="sldNum" sz="quarter" idx="12"/>
          </p:nvPr>
        </p:nvSpPr>
        <p:spPr>
          <a:xfrm>
            <a:off x="9227433" y="6397539"/>
            <a:ext cx="2743200" cy="365125"/>
          </a:xfrm>
        </p:spPr>
        <p:txBody>
          <a:bodyPr/>
          <a:lstStyle/>
          <a:p>
            <a:fld id="{7509A935-DFD3-462C-ABE8-08048DC21CC9}" type="slidenum">
              <a:rPr lang="lv-LV" smtClean="0"/>
              <a:t>‹#›</a:t>
            </a:fld>
            <a:endParaRPr lang="lv-LV"/>
          </a:p>
        </p:txBody>
      </p:sp>
      <p:pic>
        <p:nvPicPr>
          <p:cNvPr id="6" name="Picture 5">
            <a:extLst>
              <a:ext uri="{FF2B5EF4-FFF2-40B4-BE49-F238E27FC236}">
                <a16:creationId xmlns:a16="http://schemas.microsoft.com/office/drawing/2014/main" id="{ABACEECE-123F-4BFD-9C83-2935B55AB3A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222925" y="0"/>
            <a:ext cx="1895989" cy="1895989"/>
          </a:xfrm>
          <a:prstGeom prst="rect">
            <a:avLst/>
          </a:prstGeom>
        </p:spPr>
      </p:pic>
    </p:spTree>
    <p:extLst>
      <p:ext uri="{BB962C8B-B14F-4D97-AF65-F5344CB8AC3E}">
        <p14:creationId xmlns:p14="http://schemas.microsoft.com/office/powerpoint/2010/main" val="20052016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Nosaukums un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E322F7C0-9820-4416-922A-F4D7E3FECF08}"/>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itle 1"/>
          <p:cNvSpPr>
            <a:spLocks noGrp="1"/>
          </p:cNvSpPr>
          <p:nvPr>
            <p:ph type="title"/>
          </p:nvPr>
        </p:nvSpPr>
        <p:spPr>
          <a:xfrm>
            <a:off x="1163054" y="25913"/>
            <a:ext cx="10515600" cy="1325563"/>
          </a:xfrm>
        </p:spPr>
        <p:txBody>
          <a:bodyPr/>
          <a:lstStyle>
            <a:lvl1pPr>
              <a:defRPr>
                <a:solidFill>
                  <a:schemeClr val="bg1"/>
                </a:solidFill>
                <a:latin typeface="Gotham Book" panose="02000604040000020004"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25625"/>
            <a:ext cx="10515600" cy="4243050"/>
          </a:xfrm>
        </p:spPr>
        <p:txBody>
          <a:bodyPr/>
          <a:lstStyle>
            <a:lvl1pPr marL="0" indent="0">
              <a:buNone/>
              <a:defRPr/>
            </a:lvl1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Graphic 7">
            <a:extLst>
              <a:ext uri="{FF2B5EF4-FFF2-40B4-BE49-F238E27FC236}">
                <a16:creationId xmlns:a16="http://schemas.microsoft.com/office/drawing/2014/main" id="{B4C39840-838D-4EC8-912C-1F6C53DEAC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2616857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Virsraksts tikai">
    <p:spTree>
      <p:nvGrpSpPr>
        <p:cNvPr id="1" name=""/>
        <p:cNvGrpSpPr/>
        <p:nvPr/>
      </p:nvGrpSpPr>
      <p:grpSpPr>
        <a:xfrm>
          <a:off x="0" y="0"/>
          <a:ext cx="0" cy="0"/>
          <a:chOff x="0" y="0"/>
          <a:chExt cx="0" cy="0"/>
        </a:xfrm>
      </p:grpSpPr>
      <p:sp>
        <p:nvSpPr>
          <p:cNvPr id="6" name="Zala linija">
            <a:extLst>
              <a:ext uri="{FF2B5EF4-FFF2-40B4-BE49-F238E27FC236}">
                <a16:creationId xmlns:a16="http://schemas.microsoft.com/office/drawing/2014/main" id="{9B8218FE-4C6B-4CF9-98F8-4F2DDDB2DE71}"/>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dirty="0">
              <a:solidFill>
                <a:schemeClr val="bg1"/>
              </a:solidFill>
              <a:latin typeface="Gotham Bold" pitchFamily="50" charset="0"/>
            </a:endParaRPr>
          </a:p>
        </p:txBody>
      </p:sp>
      <p:pic>
        <p:nvPicPr>
          <p:cNvPr id="7" name="Graphic 6">
            <a:extLst>
              <a:ext uri="{FF2B5EF4-FFF2-40B4-BE49-F238E27FC236}">
                <a16:creationId xmlns:a16="http://schemas.microsoft.com/office/drawing/2014/main" id="{01976D5A-D84B-4D83-A68B-24279D76CD1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9" name="itle 8">
            <a:extLst>
              <a:ext uri="{FF2B5EF4-FFF2-40B4-BE49-F238E27FC236}">
                <a16:creationId xmlns:a16="http://schemas.microsoft.com/office/drawing/2014/main" id="{F8378C65-70AD-41A4-9CB6-F2820CD2101C}"/>
              </a:ext>
            </a:extLst>
          </p:cNvPr>
          <p:cNvSpPr>
            <a:spLocks noGrp="1"/>
          </p:cNvSpPr>
          <p:nvPr>
            <p:ph type="title"/>
          </p:nvPr>
        </p:nvSpPr>
        <p:spPr>
          <a:xfrm>
            <a:off x="1151020" y="28237"/>
            <a:ext cx="10515600" cy="1325563"/>
          </a:xfrm>
        </p:spPr>
        <p:txBody>
          <a:bodyPr vert="horz" lIns="91440" tIns="45720" rIns="91440" bIns="45720" rtlCol="0" anchor="ctr">
            <a:normAutofit/>
          </a:bodyPr>
          <a:lstStyle>
            <a:lvl1pPr>
              <a:defRPr lang="lv-LV" sz="4600" dirty="0">
                <a:solidFill>
                  <a:schemeClr val="bg1"/>
                </a:solidFill>
                <a:latin typeface="Gotham Book" panose="02000604040000020004" pitchFamily="50" charset="0"/>
              </a:defRPr>
            </a:lvl1pPr>
          </a:lstStyle>
          <a:p>
            <a:pPr marL="0" lvl="0"/>
            <a:r>
              <a:rPr lang="en-US" dirty="0"/>
              <a:t>Click to edit Master title style</a:t>
            </a:r>
            <a:endParaRPr lang="lv-LV" dirty="0"/>
          </a:p>
        </p:txBody>
      </p:sp>
    </p:spTree>
    <p:extLst>
      <p:ext uri="{BB962C8B-B14F-4D97-AF65-F5344CB8AC3E}">
        <p14:creationId xmlns:p14="http://schemas.microsoft.com/office/powerpoint/2010/main" val="13492282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Virsraksts tikai Bold">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dirty="0"/>
              <a:t>Click to edit Master title style</a:t>
            </a:r>
            <a:endParaRPr lang="lv-LV" dirty="0"/>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2698267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e 1 un saturs">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9F04ACB3-372E-4169-8ADC-D06C7F27EAC1}"/>
              </a:ext>
            </a:extLst>
          </p:cNvPr>
          <p:cNvSpPr/>
          <p:nvPr userDrawn="1"/>
        </p:nvSpPr>
        <p:spPr>
          <a:xfrm>
            <a:off x="8153400" y="465221"/>
            <a:ext cx="3509212" cy="5133892"/>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6B93DD1E-1D82-4FDE-9DDD-44C2ED135B2E}"/>
              </a:ext>
            </a:extLst>
          </p:cNvPr>
          <p:cNvSpPr>
            <a:spLocks noGrp="1"/>
          </p:cNvSpPr>
          <p:nvPr>
            <p:ph type="title"/>
          </p:nvPr>
        </p:nvSpPr>
        <p:spPr>
          <a:xfrm>
            <a:off x="8345906" y="857909"/>
            <a:ext cx="3131991" cy="817715"/>
          </a:xfrm>
        </p:spPr>
        <p:txBody>
          <a:bodyPr anchor="b">
            <a:noAutofit/>
          </a:bodyPr>
          <a:lstStyle>
            <a:lvl1pPr>
              <a:defRPr sz="2800">
                <a:solidFill>
                  <a:schemeClr val="bg1"/>
                </a:solidFill>
                <a:latin typeface="Gotham Bold" pitchFamily="50" charset="0"/>
              </a:defRPr>
            </a:lvl1pPr>
          </a:lstStyle>
          <a:p>
            <a:endParaRPr lang="lv-LV" dirty="0"/>
          </a:p>
        </p:txBody>
      </p:sp>
      <p:sp>
        <p:nvSpPr>
          <p:cNvPr id="12" name="Text Placeholder 11">
            <a:extLst>
              <a:ext uri="{FF2B5EF4-FFF2-40B4-BE49-F238E27FC236}">
                <a16:creationId xmlns:a16="http://schemas.microsoft.com/office/drawing/2014/main" id="{E9B7BFA0-EBB7-41CF-9F8C-B3D6DA5EDC71}"/>
              </a:ext>
            </a:extLst>
          </p:cNvPr>
          <p:cNvSpPr>
            <a:spLocks noGrp="1"/>
          </p:cNvSpPr>
          <p:nvPr>
            <p:ph type="body" sz="quarter" idx="14"/>
          </p:nvPr>
        </p:nvSpPr>
        <p:spPr>
          <a:xfrm>
            <a:off x="8345488" y="1776550"/>
            <a:ext cx="3132409" cy="3822564"/>
          </a:xfrm>
        </p:spPr>
        <p:txBody>
          <a:bodyPr>
            <a:normAutofit/>
          </a:bodyPr>
          <a:lstStyle>
            <a:lvl1pPr marL="0" indent="0">
              <a:buNone/>
              <a:defRPr sz="1600">
                <a:solidFill>
                  <a:schemeClr val="bg1"/>
                </a:solidFill>
                <a:latin typeface="Gotham Book" panose="02000604040000020004" pitchFamily="50" charset="0"/>
              </a:defRPr>
            </a:lvl1pPr>
            <a:lvl2pPr marL="457200" indent="0">
              <a:buNone/>
              <a:defRPr/>
            </a:lvl2pPr>
          </a:lstStyle>
          <a:p>
            <a:pPr lvl="0"/>
            <a:r>
              <a:rPr lang="en-US" dirty="0"/>
              <a:t>Edit Master text styles</a:t>
            </a:r>
          </a:p>
        </p:txBody>
      </p:sp>
      <p:pic>
        <p:nvPicPr>
          <p:cNvPr id="13" name="Graphic 12">
            <a:extLst>
              <a:ext uri="{FF2B5EF4-FFF2-40B4-BE49-F238E27FC236}">
                <a16:creationId xmlns:a16="http://schemas.microsoft.com/office/drawing/2014/main" id="{7CFB91DA-E4E7-4665-843A-EA82932A655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
        <p:nvSpPr>
          <p:cNvPr id="7" name="Content Placeholder 6">
            <a:extLst>
              <a:ext uri="{FF2B5EF4-FFF2-40B4-BE49-F238E27FC236}">
                <a16:creationId xmlns:a16="http://schemas.microsoft.com/office/drawing/2014/main" id="{04E75E97-40BC-44C1-9277-E0DA78208518}"/>
              </a:ext>
            </a:extLst>
          </p:cNvPr>
          <p:cNvSpPr>
            <a:spLocks noGrp="1"/>
          </p:cNvSpPr>
          <p:nvPr>
            <p:ph sz="quarter" idx="15"/>
          </p:nvPr>
        </p:nvSpPr>
        <p:spPr>
          <a:xfrm>
            <a:off x="412750" y="465138"/>
            <a:ext cx="7748588" cy="513397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lv-LV"/>
          </a:p>
        </p:txBody>
      </p:sp>
    </p:spTree>
    <p:extLst>
      <p:ext uri="{BB962C8B-B14F-4D97-AF65-F5344CB8AC3E}">
        <p14:creationId xmlns:p14="http://schemas.microsoft.com/office/powerpoint/2010/main" val="835602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Numurets Saturs">
    <p:spTree>
      <p:nvGrpSpPr>
        <p:cNvPr id="1" name=""/>
        <p:cNvGrpSpPr/>
        <p:nvPr/>
      </p:nvGrpSpPr>
      <p:grpSpPr>
        <a:xfrm>
          <a:off x="0" y="0"/>
          <a:ext cx="0" cy="0"/>
          <a:chOff x="0" y="0"/>
          <a:chExt cx="0" cy="0"/>
        </a:xfrm>
      </p:grpSpPr>
      <p:sp>
        <p:nvSpPr>
          <p:cNvPr id="7" name="Zala linija">
            <a:extLst>
              <a:ext uri="{FF2B5EF4-FFF2-40B4-BE49-F238E27FC236}">
                <a16:creationId xmlns:a16="http://schemas.microsoft.com/office/drawing/2014/main" id="{8DDEC282-FFD8-4942-916F-8CFDC7C3F046}"/>
              </a:ext>
            </a:extLst>
          </p:cNvPr>
          <p:cNvSpPr/>
          <p:nvPr userDrawn="1"/>
        </p:nvSpPr>
        <p:spPr>
          <a:xfrm>
            <a:off x="0" y="-14124"/>
            <a:ext cx="12192000" cy="1379343"/>
          </a:xfrm>
          <a:prstGeom prst="rect">
            <a:avLst/>
          </a:prstGeom>
          <a:solidFill>
            <a:srgbClr val="00B0B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p:spPr>
        <p:txBody>
          <a:bodyPr vert="horz" lIns="91440" tIns="45720" rIns="91440" bIns="45720" rtlCol="0" anchor="ctr">
            <a:normAutofit/>
          </a:bodyPr>
          <a:lstStyle>
            <a:lvl1pPr>
              <a:defRPr lang="lv-LV" sz="4600">
                <a:solidFill>
                  <a:schemeClr val="bg1"/>
                </a:solidFill>
              </a:defRPr>
            </a:lvl1pPr>
          </a:lstStyle>
          <a:p>
            <a:pPr marL="0" lvl="0"/>
            <a:r>
              <a:rPr lang="en-US" dirty="0"/>
              <a:t>Click to edit Master title style</a:t>
            </a:r>
            <a:endParaRPr lang="lv-LV" dirty="0"/>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332854" y="1693090"/>
            <a:ext cx="10392422" cy="4250510"/>
          </a:xfrm>
        </p:spPr>
        <p:txBody>
          <a:bodyPr vert="horz" lIns="91440" tIns="45720" rIns="91440" bIns="45720" rtlCol="0">
            <a:normAutofit/>
          </a:bodyPr>
          <a:lstStyle>
            <a:lvl1pPr>
              <a:spcBef>
                <a:spcPts val="1800"/>
              </a:spcBef>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514350" lvl="0" indent="-514350">
              <a:lnSpc>
                <a:spcPct val="100000"/>
              </a:lnSpc>
              <a:spcBef>
                <a:spcPts val="1700"/>
              </a:spcBef>
              <a:buFont typeface="+mj-lt"/>
              <a:buAutoNum type="arabicPeriod"/>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13174580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aturs gaisai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03B44F-7DDF-4F24-A108-4BD4E3FAC03E}"/>
              </a:ext>
            </a:extLst>
          </p:cNvPr>
          <p:cNvSpPr>
            <a:spLocks noGrp="1"/>
          </p:cNvSpPr>
          <p:nvPr>
            <p:ph type="title"/>
          </p:nvPr>
        </p:nvSpPr>
        <p:spPr>
          <a:xfrm>
            <a:off x="1146874" y="1"/>
            <a:ext cx="10578402" cy="1365218"/>
          </a:xfrm>
          <a:solidFill>
            <a:schemeClr val="bg1"/>
          </a:solidFill>
        </p:spPr>
        <p:txBody>
          <a:bodyPr vert="horz" lIns="91440" tIns="45720" rIns="91440" bIns="45720" rtlCol="0" anchor="ctr">
            <a:normAutofit/>
          </a:bodyPr>
          <a:lstStyle>
            <a:lvl1pPr>
              <a:defRPr lang="lv-LV" sz="4600">
                <a:solidFill>
                  <a:srgbClr val="00B0BA"/>
                </a:solidFill>
              </a:defRPr>
            </a:lvl1pPr>
          </a:lstStyle>
          <a:p>
            <a:pPr marL="0" lvl="0"/>
            <a:r>
              <a:rPr lang="en-US" dirty="0"/>
              <a:t>Click to edit Master title style</a:t>
            </a:r>
            <a:endParaRPr lang="lv-LV" dirty="0"/>
          </a:p>
        </p:txBody>
      </p:sp>
      <p:sp>
        <p:nvSpPr>
          <p:cNvPr id="3" name="Content Placeholder 2">
            <a:extLst>
              <a:ext uri="{FF2B5EF4-FFF2-40B4-BE49-F238E27FC236}">
                <a16:creationId xmlns:a16="http://schemas.microsoft.com/office/drawing/2014/main" id="{5294D8E5-BAAC-4B8E-8FA0-8C00D9AC4F82}"/>
              </a:ext>
            </a:extLst>
          </p:cNvPr>
          <p:cNvSpPr>
            <a:spLocks noGrp="1"/>
          </p:cNvSpPr>
          <p:nvPr>
            <p:ph idx="1"/>
          </p:nvPr>
        </p:nvSpPr>
        <p:spPr>
          <a:xfrm>
            <a:off x="1146874" y="1716536"/>
            <a:ext cx="10578402" cy="4227064"/>
          </a:xfrm>
        </p:spPr>
        <p:txBody>
          <a:bodyPr vert="horz" lIns="91440" tIns="45720" rIns="91440" bIns="45720" rtlCol="0">
            <a:normAutofit/>
          </a:bodyPr>
          <a:lstStyle>
            <a:lvl1pPr marL="0" indent="0">
              <a:spcBef>
                <a:spcPts val="1800"/>
              </a:spcBef>
              <a:buNone/>
              <a:defRPr lang="en-US" dirty="0">
                <a:solidFill>
                  <a:srgbClr val="00B0BA"/>
                </a:solidFill>
              </a:defRPr>
            </a:lvl1pPr>
            <a:lvl2pPr>
              <a:defRPr lang="en-US" dirty="0">
                <a:solidFill>
                  <a:srgbClr val="00B0BA"/>
                </a:solidFill>
              </a:defRPr>
            </a:lvl2pPr>
            <a:lvl3pPr>
              <a:defRPr lang="en-US" dirty="0">
                <a:solidFill>
                  <a:srgbClr val="00B0BA"/>
                </a:solidFill>
              </a:defRPr>
            </a:lvl3pPr>
            <a:lvl4pPr>
              <a:defRPr lang="en-US" dirty="0">
                <a:solidFill>
                  <a:srgbClr val="00B0BA"/>
                </a:solidFill>
              </a:defRPr>
            </a:lvl4pPr>
            <a:lvl5pPr>
              <a:defRPr lang="lv-LV" dirty="0">
                <a:solidFill>
                  <a:srgbClr val="00B0BA"/>
                </a:solidFill>
              </a:defRPr>
            </a:lvl5pPr>
          </a:lstStyle>
          <a:p>
            <a:pPr marL="228600" lvl="0" indent="-228600">
              <a:lnSpc>
                <a:spcPct val="100000"/>
              </a:lnSpc>
              <a:spcBef>
                <a:spcPts val="1700"/>
              </a:spcBef>
            </a:pPr>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lv-LV" dirty="0"/>
          </a:p>
        </p:txBody>
      </p:sp>
      <p:pic>
        <p:nvPicPr>
          <p:cNvPr id="9" name="Graphic 8">
            <a:extLst>
              <a:ext uri="{FF2B5EF4-FFF2-40B4-BE49-F238E27FC236}">
                <a16:creationId xmlns:a16="http://schemas.microsoft.com/office/drawing/2014/main" id="{C4CFB96F-8570-4CC3-A9A1-94414147F63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153526" y="6068675"/>
            <a:ext cx="2571750" cy="323850"/>
          </a:xfrm>
          <a:prstGeom prst="rect">
            <a:avLst/>
          </a:prstGeom>
        </p:spPr>
      </p:pic>
    </p:spTree>
    <p:extLst>
      <p:ext uri="{BB962C8B-B14F-4D97-AF65-F5344CB8AC3E}">
        <p14:creationId xmlns:p14="http://schemas.microsoft.com/office/powerpoint/2010/main" val="349493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ukss">
    <p:spTree>
      <p:nvGrpSpPr>
        <p:cNvPr id="1" name=""/>
        <p:cNvGrpSpPr/>
        <p:nvPr/>
      </p:nvGrpSpPr>
      <p:grpSpPr>
        <a:xfrm>
          <a:off x="0" y="0"/>
          <a:ext cx="0" cy="0"/>
          <a:chOff x="0" y="0"/>
          <a:chExt cx="0" cy="0"/>
        </a:xfrm>
      </p:grpSpPr>
    </p:spTree>
    <p:extLst>
      <p:ext uri="{BB962C8B-B14F-4D97-AF65-F5344CB8AC3E}">
        <p14:creationId xmlns:p14="http://schemas.microsoft.com/office/powerpoint/2010/main" val="1210856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reserve="1">
  <p:cSld name="Balts starpslaids">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lvl1pPr>
              <a:defRPr sz="1400" b="0" i="0">
                <a:latin typeface="Gotham Light" charset="0"/>
                <a:ea typeface="Gotham Light" charset="0"/>
                <a:cs typeface="Gotham Light" charset="0"/>
              </a:defRPr>
            </a:lvl1pPr>
          </a:lstStyle>
          <a:p>
            <a:fld id="{96B3591F-EEDA-470F-89C0-50ED514FF2D9}" type="datetimeFigureOut">
              <a:rPr lang="lv-LV" smtClean="0"/>
              <a:pPr/>
              <a:t>15.06.2022</a:t>
            </a:fld>
            <a:endParaRPr lang="lv-LV"/>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lvl1pPr>
              <a:defRPr sz="1400" b="0" i="0">
                <a:latin typeface="Gotham Light" charset="0"/>
                <a:ea typeface="Gotham Light" charset="0"/>
                <a:cs typeface="Gotham Light" charset="0"/>
              </a:defRPr>
            </a:lvl1pPr>
          </a:lstStyle>
          <a:p>
            <a:endParaRPr lang="lv-LV"/>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lvl1pPr>
              <a:defRPr sz="1400" b="0" i="0">
                <a:latin typeface="Gotham Light" charset="0"/>
                <a:ea typeface="Gotham Light" charset="0"/>
                <a:cs typeface="Gotham Light" charset="0"/>
              </a:defRPr>
            </a:lvl1pPr>
          </a:lstStyle>
          <a:p>
            <a:fld id="{7921D16B-E1CB-4D91-8C89-6296DAF468FD}" type="slidenum">
              <a:rPr lang="lv-LV" smtClean="0"/>
              <a:pPr/>
              <a:t>‹#›</a:t>
            </a:fld>
            <a:endParaRPr lang="lv-LV"/>
          </a:p>
        </p:txBody>
      </p:sp>
    </p:spTree>
    <p:extLst>
      <p:ext uri="{BB962C8B-B14F-4D97-AF65-F5344CB8AC3E}">
        <p14:creationId xmlns:p14="http://schemas.microsoft.com/office/powerpoint/2010/main" val="24409547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44671219"/>
      </p:ext>
    </p:extLst>
  </p:cSld>
  <p:clrMap bg1="lt1" tx1="dk1" bg2="lt2" tx2="dk2" accent1="accent1" accent2="accent2" accent3="accent3" accent4="accent4" accent5="accent5" accent6="accent6" hlink="hlink" folHlink="folHlink"/>
  <p:sldLayoutIdLst>
    <p:sldLayoutId id="2147483687" r:id="rId1"/>
    <p:sldLayoutId id="2147483677" r:id="rId2"/>
    <p:sldLayoutId id="2147483681" r:id="rId3"/>
    <p:sldLayoutId id="2147483666" r:id="rId4"/>
    <p:sldLayoutId id="2147483700" r:id="rId5"/>
    <p:sldLayoutId id="2147483650" r:id="rId6"/>
    <p:sldLayoutId id="2147483667" r:id="rId7"/>
    <p:sldLayoutId id="2147483682" r:id="rId8"/>
    <p:sldLayoutId id="2147483678" r:id="rId9"/>
    <p:sldLayoutId id="2147483679" r:id="rId10"/>
    <p:sldLayoutId id="2147483680" r:id="rId11"/>
    <p:sldLayoutId id="2147483683" r:id="rId12"/>
    <p:sldLayoutId id="2147483685" r:id="rId13"/>
    <p:sldLayoutId id="2147483701" r:id="rId14"/>
    <p:sldLayoutId id="2147483702" r:id="rId15"/>
  </p:sldLayoutIdLst>
  <p:txStyles>
    <p:titleStyle>
      <a:lvl1pPr algn="l" defTabSz="914400" rtl="0" eaLnBrk="1" latinLnBrk="0" hangingPunct="1">
        <a:lnSpc>
          <a:spcPct val="90000"/>
        </a:lnSpc>
        <a:spcBef>
          <a:spcPct val="0"/>
        </a:spcBef>
        <a:buNone/>
        <a:defRPr sz="4400" kern="1200">
          <a:solidFill>
            <a:schemeClr val="tx1"/>
          </a:solidFill>
          <a:latin typeface="Gotham Bold" pitchFamily="50"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tx1"/>
          </a:solidFill>
          <a:latin typeface="Gotham Book" panose="02000604040000020004" pitchFamily="50"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Gotham Book" panose="02000604040000020004" pitchFamily="50"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Gotham Book" panose="02000604040000020004" pitchFamily="50"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Gotham Book" panose="02000604040000020004" pitchFamily="50"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2F28E20F-BEB7-4BAA-B46F-6221E32A2FD7}"/>
              </a:ext>
            </a:extLst>
          </p:cNvPr>
          <p:cNvSpPr>
            <a:spLocks noGrp="1"/>
          </p:cNvSpPr>
          <p:nvPr>
            <p:ph type="title"/>
          </p:nvPr>
        </p:nvSpPr>
        <p:spPr>
          <a:xfrm>
            <a:off x="1199456" y="2204864"/>
            <a:ext cx="10225136" cy="2232965"/>
          </a:xfrm>
        </p:spPr>
        <p:txBody>
          <a:bodyPr>
            <a:normAutofit/>
          </a:bodyPr>
          <a:lstStyle/>
          <a:p>
            <a:r>
              <a:rPr lang="lv-LV" sz="4800" dirty="0">
                <a:solidFill>
                  <a:srgbClr val="FFFFFF"/>
                </a:solidFill>
              </a:rPr>
              <a:t>Ēnu ekonomikas mazināšanas pasākumi būvniecības nozarē</a:t>
            </a:r>
            <a:br>
              <a:rPr lang="lv-LV" sz="4800" b="1" dirty="0">
                <a:latin typeface="Gotham Book" panose="02000604040000020004" pitchFamily="50" charset="0"/>
              </a:rPr>
            </a:br>
            <a:endParaRPr lang="lv-LV" sz="4800" b="1" dirty="0">
              <a:latin typeface="Gotham Book" panose="02000604040000020004" pitchFamily="50" charset="0"/>
            </a:endParaRPr>
          </a:p>
        </p:txBody>
      </p:sp>
      <p:sp>
        <p:nvSpPr>
          <p:cNvPr id="6" name="Shape 122">
            <a:extLst>
              <a:ext uri="{FF2B5EF4-FFF2-40B4-BE49-F238E27FC236}">
                <a16:creationId xmlns:a16="http://schemas.microsoft.com/office/drawing/2014/main" id="{442268E5-F612-414F-8C17-48FB765B40D6}"/>
              </a:ext>
            </a:extLst>
          </p:cNvPr>
          <p:cNvSpPr/>
          <p:nvPr/>
        </p:nvSpPr>
        <p:spPr>
          <a:xfrm>
            <a:off x="11603051" y="5123972"/>
            <a:ext cx="102657" cy="533479"/>
          </a:xfrm>
          <a:prstGeom prst="rect">
            <a:avLst/>
          </a:prstGeom>
          <a:ln w="12700">
            <a:miter lim="400000"/>
          </a:ln>
          <a:extLst>
            <a:ext uri="{C572A759-6A51-4108-AA02-DFA0A04FC94B}">
              <ma14:wrappingTextBoxFlag xmlns="" xmlns:ma14="http://schemas.microsoft.com/office/mac/drawingml/2011/main" val="1"/>
            </a:ext>
          </a:extLst>
        </p:spPr>
        <p:txBody>
          <a:bodyPr wrap="none" lIns="50800" tIns="50800" rIns="50800" bIns="50800">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1pPr>
            <a:lvl2pPr marL="0" marR="0" indent="228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2pPr>
            <a:lvl3pPr marL="0" marR="0" indent="457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3pPr>
            <a:lvl4pPr marL="0" marR="0" indent="685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4pPr>
            <a:lvl5pPr marL="0" marR="0" indent="9144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5pPr>
            <a:lvl6pPr marL="0" marR="0" indent="11430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6pPr>
            <a:lvl7pPr marL="0" marR="0" indent="13716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7pPr>
            <a:lvl8pPr marL="0" marR="0" indent="16002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8pPr>
            <a:lvl9pPr marL="0" marR="0" indent="182880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Helvetica Light"/>
              </a:defRPr>
            </a:lvl9pPr>
          </a:lstStyle>
          <a:p>
            <a:pPr algn="r"/>
            <a:endParaRPr sz="2800" b="1" dirty="0">
              <a:solidFill>
                <a:schemeClr val="bg1"/>
              </a:solidFill>
              <a:latin typeface="Gotham Light" pitchFamily="50" charset="0"/>
            </a:endParaRPr>
          </a:p>
        </p:txBody>
      </p:sp>
      <p:pic>
        <p:nvPicPr>
          <p:cNvPr id="4" name="officeArt object">
            <a:extLst>
              <a:ext uri="{FF2B5EF4-FFF2-40B4-BE49-F238E27FC236}">
                <a16:creationId xmlns:a16="http://schemas.microsoft.com/office/drawing/2014/main" id="{3092CADE-07D8-A4B1-75E6-3DA01948EE29}"/>
              </a:ext>
            </a:extLst>
          </p:cNvPr>
          <p:cNvPicPr/>
          <p:nvPr/>
        </p:nvPicPr>
        <p:blipFill>
          <a:blip r:embed="rId2"/>
          <a:stretch>
            <a:fillRect/>
          </a:stretch>
        </p:blipFill>
        <p:spPr>
          <a:xfrm>
            <a:off x="2063552" y="5517232"/>
            <a:ext cx="2016224" cy="996057"/>
          </a:xfrm>
          <a:prstGeom prst="rect">
            <a:avLst/>
          </a:prstGeom>
          <a:ln w="12700" cap="flat">
            <a:noFill/>
            <a:miter lim="400000"/>
          </a:ln>
          <a:effectLst/>
        </p:spPr>
      </p:pic>
      <p:pic>
        <p:nvPicPr>
          <p:cNvPr id="5" name="officeArt object" descr="IN-Engelsk_">
            <a:extLst>
              <a:ext uri="{FF2B5EF4-FFF2-40B4-BE49-F238E27FC236}">
                <a16:creationId xmlns:a16="http://schemas.microsoft.com/office/drawing/2014/main" id="{319C0518-6F46-CA99-6E48-24B20CA09640}"/>
              </a:ext>
            </a:extLst>
          </p:cNvPr>
          <p:cNvPicPr/>
          <p:nvPr/>
        </p:nvPicPr>
        <p:blipFill>
          <a:blip r:embed="rId3"/>
          <a:stretch>
            <a:fillRect/>
          </a:stretch>
        </p:blipFill>
        <p:spPr>
          <a:xfrm>
            <a:off x="263352" y="5733256"/>
            <a:ext cx="1728192" cy="780033"/>
          </a:xfrm>
          <a:prstGeom prst="rect">
            <a:avLst/>
          </a:prstGeom>
          <a:ln w="12700" cap="flat">
            <a:noFill/>
            <a:miter lim="400000"/>
          </a:ln>
          <a:effectLst/>
        </p:spPr>
      </p:pic>
    </p:spTree>
    <p:extLst>
      <p:ext uri="{BB962C8B-B14F-4D97-AF65-F5344CB8AC3E}">
        <p14:creationId xmlns:p14="http://schemas.microsoft.com/office/powerpoint/2010/main" val="22598730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0" y="1"/>
            <a:ext cx="11725276" cy="1365218"/>
          </a:xfrm>
        </p:spPr>
        <p:txBody>
          <a:bodyPr>
            <a:normAutofit/>
          </a:bodyPr>
          <a:lstStyle/>
          <a:p>
            <a:r>
              <a:rPr lang="lv-LV" sz="4000" dirty="0">
                <a:solidFill>
                  <a:srgbClr val="FFFFFF"/>
                </a:solidFill>
              </a:rPr>
              <a:t>Aplokšņu algas apmēri trīs būvniecības komersantu segmentos</a:t>
            </a:r>
          </a:p>
        </p:txBody>
      </p:sp>
      <p:graphicFrame>
        <p:nvGraphicFramePr>
          <p:cNvPr id="10" name="Diagramma 9">
            <a:extLst>
              <a:ext uri="{FF2B5EF4-FFF2-40B4-BE49-F238E27FC236}">
                <a16:creationId xmlns:a16="http://schemas.microsoft.com/office/drawing/2014/main" id="{976FA455-524C-4B2F-BE57-13C56A09C6D7}"/>
              </a:ext>
            </a:extLst>
          </p:cNvPr>
          <p:cNvGraphicFramePr>
            <a:graphicFrameLocks/>
          </p:cNvGraphicFramePr>
          <p:nvPr/>
        </p:nvGraphicFramePr>
        <p:xfrm>
          <a:off x="371898" y="1891969"/>
          <a:ext cx="5125551" cy="3886661"/>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Diagramma 12">
            <a:extLst>
              <a:ext uri="{FF2B5EF4-FFF2-40B4-BE49-F238E27FC236}">
                <a16:creationId xmlns:a16="http://schemas.microsoft.com/office/drawing/2014/main" id="{460CDDFB-4775-45AF-9FC6-1843BE348FAD}"/>
              </a:ext>
            </a:extLst>
          </p:cNvPr>
          <p:cNvGraphicFramePr>
            <a:graphicFrameLocks/>
          </p:cNvGraphicFramePr>
          <p:nvPr/>
        </p:nvGraphicFramePr>
        <p:xfrm>
          <a:off x="5647523" y="1891969"/>
          <a:ext cx="5919166" cy="3886661"/>
        </p:xfrm>
        <a:graphic>
          <a:graphicData uri="http://schemas.openxmlformats.org/drawingml/2006/chart">
            <c:chart xmlns:c="http://schemas.openxmlformats.org/drawingml/2006/chart" xmlns:r="http://schemas.openxmlformats.org/officeDocument/2006/relationships" r:id="rId3"/>
          </a:graphicData>
        </a:graphic>
      </p:graphicFrame>
      <p:sp>
        <p:nvSpPr>
          <p:cNvPr id="11" name="TextBox 10">
            <a:extLst>
              <a:ext uri="{FF2B5EF4-FFF2-40B4-BE49-F238E27FC236}">
                <a16:creationId xmlns:a16="http://schemas.microsoft.com/office/drawing/2014/main" id="{A883C1D8-9EE1-5248-91FE-7D34671F7E4B}"/>
              </a:ext>
            </a:extLst>
          </p:cNvPr>
          <p:cNvSpPr txBox="1"/>
          <p:nvPr/>
        </p:nvSpPr>
        <p:spPr>
          <a:xfrm>
            <a:off x="263352" y="5949280"/>
            <a:ext cx="6552728" cy="584775"/>
          </a:xfrm>
          <a:prstGeom prst="rect">
            <a:avLst/>
          </a:prstGeom>
          <a:noFill/>
        </p:spPr>
        <p:txBody>
          <a:bodyPr wrap="square" rtlCol="0">
            <a:spAutoFit/>
          </a:bodyPr>
          <a:lstStyle/>
          <a:p>
            <a:r>
              <a:rPr lang="lv-LV" sz="1600" i="1" dirty="0">
                <a:solidFill>
                  <a:srgbClr val="C00000"/>
                </a:solidFill>
              </a:rPr>
              <a:t>Kopējais neiegūto VSAOI un IIN nodokļu apmērs dēļ aplokšņu algām 2021.gadā novērtēts 127,5 milj. EUR apmērā</a:t>
            </a:r>
          </a:p>
        </p:txBody>
      </p:sp>
    </p:spTree>
    <p:extLst>
      <p:ext uri="{BB962C8B-B14F-4D97-AF65-F5344CB8AC3E}">
        <p14:creationId xmlns:p14="http://schemas.microsoft.com/office/powerpoint/2010/main" val="3486370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0" y="0"/>
            <a:ext cx="10955186" cy="1365218"/>
          </a:xfrm>
        </p:spPr>
        <p:txBody>
          <a:bodyPr>
            <a:normAutofit/>
          </a:bodyPr>
          <a:lstStyle/>
          <a:p>
            <a:r>
              <a:rPr lang="lv-LV" sz="4000" dirty="0">
                <a:solidFill>
                  <a:srgbClr val="FFFFFF"/>
                </a:solidFill>
              </a:rPr>
              <a:t>Segmentu orientēta ēnu ekonomika!!! </a:t>
            </a:r>
          </a:p>
        </p:txBody>
      </p:sp>
      <p:sp>
        <p:nvSpPr>
          <p:cNvPr id="3" name="Content Placeholder 2">
            <a:extLst>
              <a:ext uri="{FF2B5EF4-FFF2-40B4-BE49-F238E27FC236}">
                <a16:creationId xmlns:a16="http://schemas.microsoft.com/office/drawing/2014/main" id="{08AEDCE0-5799-414E-81CE-913CDB81F4A9}"/>
              </a:ext>
            </a:extLst>
          </p:cNvPr>
          <p:cNvSpPr>
            <a:spLocks noGrp="1"/>
          </p:cNvSpPr>
          <p:nvPr>
            <p:ph idx="4294967295"/>
          </p:nvPr>
        </p:nvSpPr>
        <p:spPr>
          <a:xfrm>
            <a:off x="119336" y="1484784"/>
            <a:ext cx="11562703" cy="4863161"/>
          </a:xfrm>
        </p:spPr>
        <p:txBody>
          <a:bodyPr anchor="t">
            <a:normAutofit fontScale="92500"/>
          </a:bodyPr>
          <a:lstStyle/>
          <a:p>
            <a:pPr marL="342900" indent="-342900">
              <a:lnSpc>
                <a:spcPct val="150000"/>
              </a:lnSpc>
              <a:buFont typeface="+mj-lt"/>
              <a:buAutoNum type="arabicPeriod"/>
            </a:pPr>
            <a:r>
              <a:rPr lang="lv-LV" sz="1600" dirty="0"/>
              <a:t>Analizējam Būvkomersantus pēc VID datiem ~ 10 000, kopējais darba vietu skaits 75k, būvniecība 38k</a:t>
            </a:r>
          </a:p>
          <a:p>
            <a:pPr marL="342900" indent="-342900">
              <a:lnSpc>
                <a:spcPct val="150000"/>
              </a:lnSpc>
              <a:buFont typeface="+mj-lt"/>
              <a:buAutoNum type="arabicPeriod"/>
            </a:pPr>
            <a:r>
              <a:rPr lang="lv-LV" sz="1600" dirty="0"/>
              <a:t>Mazie uzņēmumi līdz 10 darbinieki 80%, samaksāto nodokļu apjoms 30%, 80% darba ņēmēji strādā tikai 1 uzņēmumā</a:t>
            </a:r>
          </a:p>
          <a:p>
            <a:pPr marL="342900" indent="-342900">
              <a:lnSpc>
                <a:spcPct val="150000"/>
              </a:lnSpc>
              <a:buFont typeface="+mj-lt"/>
              <a:buAutoNum type="arabicPeriod"/>
            </a:pPr>
            <a:r>
              <a:rPr lang="lv-LV" sz="1600" dirty="0"/>
              <a:t>Būtiski atšķiras deklarētā atalgojuma un deklarētās nodarbinātības rādītāji būvkomersantu segmentos</a:t>
            </a:r>
          </a:p>
          <a:p>
            <a:pPr marL="342900" indent="-342900">
              <a:lnSpc>
                <a:spcPct val="150000"/>
              </a:lnSpc>
              <a:buFont typeface="+mj-lt"/>
              <a:buAutoNum type="arabicPeriod"/>
            </a:pPr>
            <a:r>
              <a:rPr lang="lv-LV" sz="1600" dirty="0"/>
              <a:t>Ja «Aplokšņu algas» visā būvniecības nozarē ir 28,7% apmērā, tad būvkomersantu mazajā segmentā ēnu ekonomika ir ievērojami augstāka par vidējo rādītāju – 44,2%;</a:t>
            </a:r>
          </a:p>
          <a:p>
            <a:pPr marL="342900" indent="-342900">
              <a:lnSpc>
                <a:spcPct val="150000"/>
              </a:lnSpc>
              <a:buFont typeface="+mj-lt"/>
              <a:buAutoNum type="arabicPeriod"/>
            </a:pPr>
            <a:r>
              <a:rPr lang="lv-LV" sz="1600" dirty="0"/>
              <a:t>Būvkomersantu augstākajā segmentā «aplokšņu alga» novērtēta tikai 12,1% apmērā, kas lielā mērā saistīts ar jau ieviestajiem pasākumiem – ĢV un EDLUS</a:t>
            </a:r>
          </a:p>
          <a:p>
            <a:pPr marL="342900" indent="-342900">
              <a:lnSpc>
                <a:spcPct val="150000"/>
              </a:lnSpc>
              <a:buFont typeface="+mj-lt"/>
              <a:buAutoNum type="arabicPeriod"/>
            </a:pPr>
            <a:r>
              <a:rPr lang="lv-LV" sz="1600" dirty="0"/>
              <a:t>“Apkarot ēnu ekonomiku būvniecībā” vajadzētu nozīmēt to, ka praksē tiek ieviesti ēnu apkarošanas pasākumi, kas vērsti uz aplokšņu algu samazināšanu tieši būvkomersantu mazajā segmentā</a:t>
            </a:r>
          </a:p>
          <a:p>
            <a:pPr marL="342900" indent="-342900">
              <a:lnSpc>
                <a:spcPct val="150000"/>
              </a:lnSpc>
              <a:buFont typeface="+mj-lt"/>
              <a:buAutoNum type="arabicPeriod"/>
            </a:pPr>
            <a:r>
              <a:rPr lang="lv-LV" sz="1600" dirty="0"/>
              <a:t>Lēmumus par ēnu ekonomikas mazināšanas pasākumiem  jāpieņem balstītus būvniecības nozares un makroekonomiskajos datos</a:t>
            </a:r>
          </a:p>
          <a:p>
            <a:pPr marL="342900" indent="-342900">
              <a:buFont typeface="+mj-lt"/>
              <a:buAutoNum type="arabicPeriod"/>
            </a:pPr>
            <a:endParaRPr lang="lv-LV" sz="1600" dirty="0"/>
          </a:p>
        </p:txBody>
      </p:sp>
      <p:sp>
        <p:nvSpPr>
          <p:cNvPr id="5" name="TextBox 4">
            <a:extLst>
              <a:ext uri="{FF2B5EF4-FFF2-40B4-BE49-F238E27FC236}">
                <a16:creationId xmlns:a16="http://schemas.microsoft.com/office/drawing/2014/main" id="{D990925F-34E5-CA9D-BC99-7B62F052AB7B}"/>
              </a:ext>
            </a:extLst>
          </p:cNvPr>
          <p:cNvSpPr txBox="1"/>
          <p:nvPr/>
        </p:nvSpPr>
        <p:spPr>
          <a:xfrm>
            <a:off x="119336" y="6381102"/>
            <a:ext cx="11809312" cy="276999"/>
          </a:xfrm>
          <a:prstGeom prst="rect">
            <a:avLst/>
          </a:prstGeom>
          <a:noFill/>
        </p:spPr>
        <p:txBody>
          <a:bodyPr wrap="square">
            <a:spAutoFit/>
          </a:bodyPr>
          <a:lstStyle/>
          <a:p>
            <a:r>
              <a:rPr lang="lv-LV" sz="1200" dirty="0"/>
              <a:t>https://www.latvijasbuvnieki.lv/petijums-ar-merktiecigiem-enu-mazinasanas-pasakumiem-buvnieciba-mazo-uznemumu-segmenta-ta-nozare-saruktu-vismaz-lidz-22/</a:t>
            </a:r>
          </a:p>
        </p:txBody>
      </p:sp>
    </p:spTree>
    <p:extLst>
      <p:ext uri="{BB962C8B-B14F-4D97-AF65-F5344CB8AC3E}">
        <p14:creationId xmlns:p14="http://schemas.microsoft.com/office/powerpoint/2010/main" val="2211842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0" y="28237"/>
            <a:ext cx="11666620" cy="1325563"/>
          </a:xfrm>
        </p:spPr>
        <p:txBody>
          <a:bodyPr>
            <a:normAutofit/>
          </a:bodyPr>
          <a:lstStyle/>
          <a:p>
            <a:r>
              <a:rPr lang="lv-LV" sz="4000" dirty="0">
                <a:solidFill>
                  <a:srgbClr val="FFFFFF"/>
                </a:solidFill>
                <a:latin typeface="Gotham Bold" pitchFamily="50" charset="0"/>
              </a:rPr>
              <a:t>EM ēnu ekonomikas ierobežošanas plāns 2021.-2022. gadam</a:t>
            </a:r>
          </a:p>
        </p:txBody>
      </p:sp>
      <p:graphicFrame>
        <p:nvGraphicFramePr>
          <p:cNvPr id="7" name="Tabula 6">
            <a:extLst>
              <a:ext uri="{FF2B5EF4-FFF2-40B4-BE49-F238E27FC236}">
                <a16:creationId xmlns:a16="http://schemas.microsoft.com/office/drawing/2014/main" id="{85D50D9D-4D02-07F7-8870-631827DF021E}"/>
              </a:ext>
            </a:extLst>
          </p:cNvPr>
          <p:cNvGraphicFramePr>
            <a:graphicFrameLocks noGrp="1"/>
          </p:cNvGraphicFramePr>
          <p:nvPr>
            <p:extLst>
              <p:ext uri="{D42A27DB-BD31-4B8C-83A1-F6EECF244321}">
                <p14:modId xmlns:p14="http://schemas.microsoft.com/office/powerpoint/2010/main" val="4193984244"/>
              </p:ext>
            </p:extLst>
          </p:nvPr>
        </p:nvGraphicFramePr>
        <p:xfrm>
          <a:off x="191344" y="1468491"/>
          <a:ext cx="11665296" cy="5272877"/>
        </p:xfrm>
        <a:graphic>
          <a:graphicData uri="http://schemas.openxmlformats.org/drawingml/2006/table">
            <a:tbl>
              <a:tblPr firstRow="1" firstCol="1" bandRow="1">
                <a:tableStyleId>{5C22544A-7EE6-4342-B048-85BDC9FD1C3A}</a:tableStyleId>
              </a:tblPr>
              <a:tblGrid>
                <a:gridCol w="737053">
                  <a:extLst>
                    <a:ext uri="{9D8B030D-6E8A-4147-A177-3AD203B41FA5}">
                      <a16:colId xmlns:a16="http://schemas.microsoft.com/office/drawing/2014/main" val="1179164783"/>
                    </a:ext>
                  </a:extLst>
                </a:gridCol>
                <a:gridCol w="2983285">
                  <a:extLst>
                    <a:ext uri="{9D8B030D-6E8A-4147-A177-3AD203B41FA5}">
                      <a16:colId xmlns:a16="http://schemas.microsoft.com/office/drawing/2014/main" val="1359037570"/>
                    </a:ext>
                  </a:extLst>
                </a:gridCol>
                <a:gridCol w="2248634">
                  <a:extLst>
                    <a:ext uri="{9D8B030D-6E8A-4147-A177-3AD203B41FA5}">
                      <a16:colId xmlns:a16="http://schemas.microsoft.com/office/drawing/2014/main" val="3812238089"/>
                    </a:ext>
                  </a:extLst>
                </a:gridCol>
                <a:gridCol w="5696324">
                  <a:extLst>
                    <a:ext uri="{9D8B030D-6E8A-4147-A177-3AD203B41FA5}">
                      <a16:colId xmlns:a16="http://schemas.microsoft.com/office/drawing/2014/main" val="1630698536"/>
                    </a:ext>
                  </a:extLst>
                </a:gridCol>
              </a:tblGrid>
              <a:tr h="270625">
                <a:tc>
                  <a:txBody>
                    <a:bodyPr/>
                    <a:lstStyle/>
                    <a:p>
                      <a:pPr algn="just">
                        <a:lnSpc>
                          <a:spcPct val="150000"/>
                        </a:lnSpc>
                        <a:spcBef>
                          <a:spcPts val="600"/>
                        </a:spcBef>
                        <a:spcAft>
                          <a:spcPts val="600"/>
                        </a:spcAft>
                      </a:pPr>
                      <a:r>
                        <a:rPr lang="lv-LV" sz="1100" dirty="0">
                          <a:solidFill>
                            <a:schemeClr val="bg1"/>
                          </a:solidFill>
                          <a:effectLst/>
                          <a:latin typeface="+mn-lt"/>
                        </a:rPr>
                        <a:t>Nr.</a:t>
                      </a:r>
                      <a:endParaRPr lang="lv-LV" sz="1100" dirty="0">
                        <a:solidFill>
                          <a:schemeClr val="bg1"/>
                        </a:solidFill>
                        <a:effectLst/>
                        <a:latin typeface="+mn-lt"/>
                        <a:ea typeface="Times New Roman" panose="02020603050405020304" pitchFamily="18" charset="0"/>
                        <a:cs typeface="Times New Roman" panose="02020603050405020304" pitchFamily="18" charset="0"/>
                      </a:endParaRPr>
                    </a:p>
                  </a:txBody>
                  <a:tcPr marL="37216" marR="37216" marT="0" marB="0"/>
                </a:tc>
                <a:tc>
                  <a:txBody>
                    <a:bodyPr/>
                    <a:lstStyle/>
                    <a:p>
                      <a:pPr algn="just">
                        <a:lnSpc>
                          <a:spcPct val="150000"/>
                        </a:lnSpc>
                        <a:spcBef>
                          <a:spcPts val="600"/>
                        </a:spcBef>
                        <a:spcAft>
                          <a:spcPts val="600"/>
                        </a:spcAft>
                      </a:pPr>
                      <a:r>
                        <a:rPr lang="lv-LV" sz="1100" dirty="0">
                          <a:solidFill>
                            <a:schemeClr val="bg1"/>
                          </a:solidFill>
                          <a:effectLst/>
                          <a:latin typeface="+mn-lt"/>
                        </a:rPr>
                        <a:t>Pasākums</a:t>
                      </a:r>
                      <a:endParaRPr lang="lv-LV" sz="1100" dirty="0">
                        <a:solidFill>
                          <a:schemeClr val="bg1"/>
                        </a:solidFill>
                        <a:effectLst/>
                        <a:latin typeface="+mn-lt"/>
                        <a:ea typeface="Times New Roman" panose="02020603050405020304" pitchFamily="18" charset="0"/>
                        <a:cs typeface="Times New Roman" panose="02020603050405020304" pitchFamily="18" charset="0"/>
                      </a:endParaRPr>
                    </a:p>
                  </a:txBody>
                  <a:tcPr marL="37216" marR="37216" marT="0" marB="0"/>
                </a:tc>
                <a:tc>
                  <a:txBody>
                    <a:bodyPr/>
                    <a:lstStyle/>
                    <a:p>
                      <a:pPr algn="just">
                        <a:lnSpc>
                          <a:spcPct val="150000"/>
                        </a:lnSpc>
                        <a:spcBef>
                          <a:spcPts val="600"/>
                        </a:spcBef>
                        <a:spcAft>
                          <a:spcPts val="600"/>
                        </a:spcAft>
                      </a:pPr>
                      <a:r>
                        <a:rPr lang="lv-LV" sz="1100" dirty="0">
                          <a:solidFill>
                            <a:schemeClr val="bg1"/>
                          </a:solidFill>
                          <a:effectLst/>
                          <a:latin typeface="+mn-lt"/>
                          <a:ea typeface="Times New Roman" panose="02020603050405020304" pitchFamily="18" charset="0"/>
                          <a:cs typeface="Times New Roman" panose="02020603050405020304" pitchFamily="18" charset="0"/>
                        </a:rPr>
                        <a:t>Segments</a:t>
                      </a:r>
                    </a:p>
                  </a:txBody>
                  <a:tcPr marL="37216" marR="37216" marT="0" marB="0"/>
                </a:tc>
                <a:tc>
                  <a:txBody>
                    <a:bodyPr/>
                    <a:lstStyle/>
                    <a:p>
                      <a:pPr algn="just">
                        <a:lnSpc>
                          <a:spcPct val="150000"/>
                        </a:lnSpc>
                        <a:spcBef>
                          <a:spcPts val="600"/>
                        </a:spcBef>
                        <a:spcAft>
                          <a:spcPts val="600"/>
                        </a:spcAft>
                      </a:pPr>
                      <a:r>
                        <a:rPr lang="lv-LV" sz="1100" dirty="0">
                          <a:solidFill>
                            <a:schemeClr val="bg1"/>
                          </a:solidFill>
                          <a:effectLst/>
                          <a:latin typeface="+mn-lt"/>
                          <a:ea typeface="Times New Roman" panose="02020603050405020304" pitchFamily="18" charset="0"/>
                          <a:cs typeface="Times New Roman" panose="02020603050405020304" pitchFamily="18" charset="0"/>
                        </a:rPr>
                        <a:t>Vērtējums</a:t>
                      </a:r>
                    </a:p>
                  </a:txBody>
                  <a:tcPr marL="37216" marR="37216" marT="0" marB="0"/>
                </a:tc>
                <a:extLst>
                  <a:ext uri="{0D108BD9-81ED-4DB2-BD59-A6C34878D82A}">
                    <a16:rowId xmlns:a16="http://schemas.microsoft.com/office/drawing/2014/main" val="4007152963"/>
                  </a:ext>
                </a:extLst>
              </a:tr>
              <a:tr h="1087081">
                <a:tc>
                  <a:txBody>
                    <a:bodyPr/>
                    <a:lstStyle/>
                    <a:p>
                      <a:pPr algn="just">
                        <a:lnSpc>
                          <a:spcPct val="150000"/>
                        </a:lnSpc>
                        <a:spcBef>
                          <a:spcPts val="200"/>
                        </a:spcBef>
                      </a:pPr>
                      <a:r>
                        <a:rPr lang="lv-LV" sz="1100" dirty="0">
                          <a:solidFill>
                            <a:schemeClr val="bg1"/>
                          </a:solidFill>
                          <a:effectLst/>
                          <a:latin typeface="+mn-lt"/>
                        </a:rPr>
                        <a:t>5.6.</a:t>
                      </a:r>
                      <a:endParaRPr lang="lv-LV" sz="1100" dirty="0">
                        <a:solidFill>
                          <a:schemeClr val="bg1"/>
                        </a:solidFill>
                        <a:effectLst/>
                        <a:latin typeface="+mn-lt"/>
                        <a:ea typeface="Times New Roman" panose="02020603050405020304" pitchFamily="18" charset="0"/>
                        <a:cs typeface="Times New Roman" panose="02020603050405020304" pitchFamily="18" charset="0"/>
                      </a:endParaRP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Noteikt būvkomersantiem pienākumu veikt </a:t>
                      </a:r>
                      <a:r>
                        <a:rPr lang="lv-LV" sz="1100" b="1" dirty="0">
                          <a:solidFill>
                            <a:srgbClr val="404040"/>
                          </a:solidFill>
                          <a:effectLst/>
                          <a:latin typeface="+mn-lt"/>
                          <a:ea typeface="Times New Roman" panose="02020603050405020304" pitchFamily="18" charset="0"/>
                          <a:cs typeface="Times New Roman" panose="02020603050405020304" pitchFamily="18" charset="0"/>
                        </a:rPr>
                        <a:t>darba spēka nodokļu uzskaiti objektu līmenī </a:t>
                      </a:r>
                      <a:r>
                        <a:rPr lang="lv-LV" sz="1100" dirty="0">
                          <a:solidFill>
                            <a:srgbClr val="404040"/>
                          </a:solidFill>
                          <a:effectLst/>
                          <a:latin typeface="+mn-lt"/>
                          <a:ea typeface="Times New Roman" panose="02020603050405020304" pitchFamily="18" charset="0"/>
                          <a:cs typeface="Times New Roman" panose="02020603050405020304" pitchFamily="18" charset="0"/>
                        </a:rPr>
                        <a:t>un ieviest nodokļu samaksas kontroles mehānismu.</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Lielie būvkomersanti, ja netiek mainīts 350 tūkst. EUR slieksnis būvobjektiem.</a:t>
                      </a:r>
                    </a:p>
                  </a:txBody>
                  <a:tcPr marL="37216" marR="37216" marT="0" marB="0"/>
                </a:tc>
                <a:tc>
                  <a:txBody>
                    <a:bodyPr/>
                    <a:lstStyle/>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Kritiski svarīgi salīdzināt potenciālos ieguvumus, kas lielajā segmentā būs mazi, ar izmaksām t.sk. administratīvo slogu komersantiem.</a:t>
                      </a:r>
                    </a:p>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Administratīvais slogs </a:t>
                      </a:r>
                      <a:r>
                        <a:rPr lang="lv-LV" sz="1100" dirty="0" err="1">
                          <a:solidFill>
                            <a:srgbClr val="404040"/>
                          </a:solidFill>
                          <a:effectLst/>
                          <a:latin typeface="+mn-lt"/>
                          <a:ea typeface="Times New Roman" panose="02020603050405020304" pitchFamily="18" charset="0"/>
                          <a:cs typeface="Times New Roman" panose="02020603050405020304" pitchFamily="18" charset="0"/>
                        </a:rPr>
                        <a:t>būvnozarē</a:t>
                      </a:r>
                      <a:r>
                        <a:rPr lang="lv-LV" sz="1100" dirty="0">
                          <a:solidFill>
                            <a:srgbClr val="404040"/>
                          </a:solidFill>
                          <a:effectLst/>
                          <a:latin typeface="+mn-lt"/>
                          <a:ea typeface="Times New Roman" panose="02020603050405020304" pitchFamily="18" charset="0"/>
                          <a:cs typeface="Times New Roman" panose="02020603050405020304" pitchFamily="18" charset="0"/>
                        </a:rPr>
                        <a:t> novērtēts </a:t>
                      </a:r>
                      <a:r>
                        <a:rPr lang="lv-LV" sz="1100" b="1" dirty="0">
                          <a:solidFill>
                            <a:srgbClr val="404040"/>
                          </a:solidFill>
                          <a:effectLst/>
                          <a:latin typeface="+mn-lt"/>
                          <a:ea typeface="Times New Roman" panose="02020603050405020304" pitchFamily="18" charset="0"/>
                          <a:cs typeface="Times New Roman" panose="02020603050405020304" pitchFamily="18" charset="0"/>
                        </a:rPr>
                        <a:t>1,388 miljoni </a:t>
                      </a:r>
                      <a:r>
                        <a:rPr lang="lv-LV" sz="1100" dirty="0">
                          <a:solidFill>
                            <a:srgbClr val="404040"/>
                          </a:solidFill>
                          <a:effectLst/>
                          <a:latin typeface="+mn-lt"/>
                          <a:ea typeface="Times New Roman" panose="02020603050405020304" pitchFamily="18" charset="0"/>
                          <a:cs typeface="Times New Roman" panose="02020603050405020304" pitchFamily="18" charset="0"/>
                        </a:rPr>
                        <a:t>apmērā 3 gadu periodā</a:t>
                      </a:r>
                    </a:p>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Valsts pārvaldes izmaksas </a:t>
                      </a:r>
                      <a:r>
                        <a:rPr lang="lv-LV" sz="1100" b="1" dirty="0">
                          <a:solidFill>
                            <a:srgbClr val="404040"/>
                          </a:solidFill>
                          <a:effectLst/>
                          <a:latin typeface="+mn-lt"/>
                          <a:ea typeface="Times New Roman" panose="02020603050405020304" pitchFamily="18" charset="0"/>
                          <a:cs typeface="Times New Roman" panose="02020603050405020304" pitchFamily="18" charset="0"/>
                        </a:rPr>
                        <a:t>~700k </a:t>
                      </a:r>
                      <a:r>
                        <a:rPr lang="lv-LV" sz="1100" b="1" dirty="0" err="1">
                          <a:solidFill>
                            <a:srgbClr val="404040"/>
                          </a:solidFill>
                          <a:effectLst/>
                          <a:latin typeface="+mn-lt"/>
                          <a:ea typeface="Times New Roman" panose="02020603050405020304" pitchFamily="18" charset="0"/>
                          <a:cs typeface="Times New Roman" panose="02020603050405020304" pitchFamily="18" charset="0"/>
                        </a:rPr>
                        <a:t>Eur</a:t>
                      </a:r>
                      <a:r>
                        <a:rPr lang="lv-LV" sz="1100" b="1" dirty="0">
                          <a:solidFill>
                            <a:srgbClr val="404040"/>
                          </a:solidFill>
                          <a:effectLst/>
                          <a:latin typeface="+mn-lt"/>
                          <a:ea typeface="Times New Roman" panose="02020603050405020304" pitchFamily="18" charset="0"/>
                          <a:cs typeface="Times New Roman" panose="02020603050405020304" pitchFamily="18" charset="0"/>
                        </a:rPr>
                        <a:t>/gadā</a:t>
                      </a:r>
                    </a:p>
                    <a:p>
                      <a:pPr marL="285750" indent="-285750" algn="just">
                        <a:lnSpc>
                          <a:spcPct val="150000"/>
                        </a:lnSpc>
                        <a:spcBef>
                          <a:spcPts val="200"/>
                        </a:spcBef>
                        <a:buFont typeface="Arial" panose="020B0604020202020204" pitchFamily="34" charset="0"/>
                        <a:buChar char="•"/>
                      </a:pPr>
                      <a:r>
                        <a:rPr lang="lv-LV" sz="1100" b="1" dirty="0">
                          <a:solidFill>
                            <a:srgbClr val="404040"/>
                          </a:solidFill>
                          <a:effectLst/>
                          <a:latin typeface="+mn-lt"/>
                          <a:ea typeface="Times New Roman" panose="02020603050405020304" pitchFamily="18" charset="0"/>
                          <a:cs typeface="Times New Roman" panose="02020603050405020304" pitchFamily="18" charset="0"/>
                        </a:rPr>
                        <a:t>Vēlams sākumā projektu audits un pilotprojekti</a:t>
                      </a:r>
                    </a:p>
                  </a:txBody>
                  <a:tcPr marL="37216" marR="37216" marT="0" marB="0"/>
                </a:tc>
                <a:extLst>
                  <a:ext uri="{0D108BD9-81ED-4DB2-BD59-A6C34878D82A}">
                    <a16:rowId xmlns:a16="http://schemas.microsoft.com/office/drawing/2014/main" val="345511444"/>
                  </a:ext>
                </a:extLst>
              </a:tr>
              <a:tr h="1060291">
                <a:tc>
                  <a:txBody>
                    <a:bodyPr/>
                    <a:lstStyle/>
                    <a:p>
                      <a:pPr algn="just">
                        <a:lnSpc>
                          <a:spcPct val="150000"/>
                        </a:lnSpc>
                        <a:spcBef>
                          <a:spcPts val="200"/>
                        </a:spcBef>
                      </a:pPr>
                      <a:r>
                        <a:rPr lang="lv-LV" sz="1100" dirty="0">
                          <a:solidFill>
                            <a:schemeClr val="bg1"/>
                          </a:solidFill>
                          <a:effectLst/>
                          <a:latin typeface="+mn-lt"/>
                          <a:ea typeface="Times New Roman" panose="02020603050405020304" pitchFamily="18" charset="0"/>
                          <a:cs typeface="Times New Roman" panose="02020603050405020304" pitchFamily="18" charset="0"/>
                        </a:rPr>
                        <a:t>5.7.</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Veicināt caurspīdīgu savstarpējo norēķināšanos publiskajos būvdarbu līgumos.</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Praktiski visi būvkomersanti, ja tiks atcelts 15 tūkst. EUR slieksnis būvdarbu līgumiem.</a:t>
                      </a:r>
                    </a:p>
                  </a:txBody>
                  <a:tcPr marL="37216" marR="37216" marT="0" marB="0"/>
                </a:tc>
                <a:tc>
                  <a:txBody>
                    <a:bodyPr/>
                    <a:lstStyle/>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Kritiski svarīgi salīdzināt potenciālos ieguvumus, kas lielajā segmentā būs mazi, ar izmaksām t.sk. administratīvo slogu komersantiem.</a:t>
                      </a:r>
                    </a:p>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Administratīvais slogs novērtēts </a:t>
                      </a:r>
                      <a:r>
                        <a:rPr lang="lv-LV" sz="1100" b="1" dirty="0">
                          <a:solidFill>
                            <a:srgbClr val="404040"/>
                          </a:solidFill>
                          <a:effectLst/>
                          <a:latin typeface="+mn-lt"/>
                          <a:ea typeface="Times New Roman" panose="02020603050405020304" pitchFamily="18" charset="0"/>
                          <a:cs typeface="Times New Roman" panose="02020603050405020304" pitchFamily="18" charset="0"/>
                        </a:rPr>
                        <a:t>8,4 miljoni </a:t>
                      </a:r>
                      <a:r>
                        <a:rPr lang="lv-LV" sz="1100" dirty="0">
                          <a:solidFill>
                            <a:srgbClr val="404040"/>
                          </a:solidFill>
                          <a:effectLst/>
                          <a:latin typeface="+mn-lt"/>
                          <a:ea typeface="Times New Roman" panose="02020603050405020304" pitchFamily="18" charset="0"/>
                          <a:cs typeface="Times New Roman" panose="02020603050405020304" pitchFamily="18" charset="0"/>
                        </a:rPr>
                        <a:t>apmērā 3 gadu periodā, pie nosacījuma, ja tiek atcelts 15 tūkst. EUR.*</a:t>
                      </a:r>
                    </a:p>
                    <a:p>
                      <a:pPr marL="285750" indent="-285750" algn="just">
                        <a:lnSpc>
                          <a:spcPct val="150000"/>
                        </a:lnSpc>
                        <a:spcBef>
                          <a:spcPts val="200"/>
                        </a:spcBef>
                        <a:buFont typeface="Arial" panose="020B0604020202020204" pitchFamily="34" charset="0"/>
                        <a:buChar char="•"/>
                      </a:pPr>
                      <a:r>
                        <a:rPr lang="lv-LV" sz="1100" b="1" dirty="0">
                          <a:solidFill>
                            <a:srgbClr val="404040"/>
                          </a:solidFill>
                          <a:effectLst/>
                          <a:latin typeface="+mn-lt"/>
                          <a:ea typeface="Times New Roman" panose="02020603050405020304" pitchFamily="18" charset="0"/>
                          <a:cs typeface="Times New Roman" panose="02020603050405020304" pitchFamily="18" charset="0"/>
                        </a:rPr>
                        <a:t>Jāievieš beidzot Tipveida līgumi!</a:t>
                      </a:r>
                    </a:p>
                  </a:txBody>
                  <a:tcPr marL="37216" marR="37216" marT="0" marB="0"/>
                </a:tc>
                <a:extLst>
                  <a:ext uri="{0D108BD9-81ED-4DB2-BD59-A6C34878D82A}">
                    <a16:rowId xmlns:a16="http://schemas.microsoft.com/office/drawing/2014/main" val="3884438949"/>
                  </a:ext>
                </a:extLst>
              </a:tr>
              <a:tr h="795067">
                <a:tc>
                  <a:txBody>
                    <a:bodyPr/>
                    <a:lstStyle/>
                    <a:p>
                      <a:pPr algn="just">
                        <a:lnSpc>
                          <a:spcPct val="150000"/>
                        </a:lnSpc>
                        <a:spcBef>
                          <a:spcPts val="200"/>
                        </a:spcBef>
                      </a:pPr>
                      <a:r>
                        <a:rPr lang="lv-LV" sz="1100" dirty="0">
                          <a:solidFill>
                            <a:schemeClr val="bg1"/>
                          </a:solidFill>
                          <a:effectLst/>
                          <a:latin typeface="+mn-lt"/>
                          <a:ea typeface="Times New Roman" panose="02020603050405020304" pitchFamily="18" charset="0"/>
                          <a:cs typeface="Times New Roman" panose="02020603050405020304" pitchFamily="18" charset="0"/>
                        </a:rPr>
                        <a:t>5.8.</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Izvērtēt solidārās atbildības ieviešanu būvniecības nozarē.</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Praktiski visi būvkomersanti, kas ietilpst uzņēmēju ķēdē.</a:t>
                      </a:r>
                    </a:p>
                  </a:txBody>
                  <a:tcPr marL="37216" marR="37216" marT="0" marB="0"/>
                </a:tc>
                <a:tc>
                  <a:txBody>
                    <a:bodyPr/>
                    <a:lstStyle/>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Kā viens no solidārās atbildības principiem ir vērsties arī pie Pasūtītāja, kas arī ir solidāri atbildīgs. No Pasākuma apraksta nevar secināt par šādas iespējas iespējamību.</a:t>
                      </a:r>
                    </a:p>
                    <a:p>
                      <a:pPr marL="285750" indent="-2857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Varbūt  uzreiz Reversā sociālo nodokļu koncepta pielietošanas ieviešana</a:t>
                      </a:r>
                    </a:p>
                  </a:txBody>
                  <a:tcPr marL="37216" marR="37216" marT="0" marB="0"/>
                </a:tc>
                <a:extLst>
                  <a:ext uri="{0D108BD9-81ED-4DB2-BD59-A6C34878D82A}">
                    <a16:rowId xmlns:a16="http://schemas.microsoft.com/office/drawing/2014/main" val="2560315748"/>
                  </a:ext>
                </a:extLst>
              </a:tr>
              <a:tr h="1617527">
                <a:tc>
                  <a:txBody>
                    <a:bodyPr/>
                    <a:lstStyle/>
                    <a:p>
                      <a:pPr algn="just">
                        <a:lnSpc>
                          <a:spcPct val="150000"/>
                        </a:lnSpc>
                        <a:spcBef>
                          <a:spcPts val="200"/>
                        </a:spcBef>
                      </a:pPr>
                      <a:r>
                        <a:rPr lang="lv-LV" sz="1100" dirty="0">
                          <a:solidFill>
                            <a:schemeClr val="bg1"/>
                          </a:solidFill>
                          <a:effectLst/>
                          <a:latin typeface="+mn-lt"/>
                          <a:ea typeface="Times New Roman" panose="02020603050405020304" pitchFamily="18" charset="0"/>
                          <a:cs typeface="Times New Roman" panose="02020603050405020304" pitchFamily="18" charset="0"/>
                        </a:rPr>
                        <a:t>5.9.</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Būvniecības nozarē noteikt pienākumu kārtot uzņēmumu grāmatvedību elektroniskā formātā (izrakstīt strukturētus e-rēķinus).</a:t>
                      </a:r>
                    </a:p>
                  </a:txBody>
                  <a:tcPr marL="37216" marR="37216" marT="0" marB="0"/>
                </a:tc>
                <a:tc>
                  <a:txBody>
                    <a:bodyPr/>
                    <a:lstStyle/>
                    <a:p>
                      <a:pPr algn="just">
                        <a:lnSpc>
                          <a:spcPct val="150000"/>
                        </a:lnSpc>
                        <a:spcBef>
                          <a:spcPts val="200"/>
                        </a:spcBef>
                      </a:pPr>
                      <a:r>
                        <a:rPr lang="lv-LV" sz="1100" dirty="0">
                          <a:solidFill>
                            <a:srgbClr val="404040"/>
                          </a:solidFill>
                          <a:effectLst/>
                          <a:latin typeface="+mn-lt"/>
                          <a:ea typeface="Times New Roman" panose="02020603050405020304" pitchFamily="18" charset="0"/>
                          <a:cs typeface="Times New Roman" panose="02020603050405020304" pitchFamily="18" charset="0"/>
                        </a:rPr>
                        <a:t>Praktiski visi būvkomersanti.</a:t>
                      </a:r>
                    </a:p>
                  </a:txBody>
                  <a:tcPr marL="37216" marR="37216" marT="0" marB="0"/>
                </a:tc>
                <a:tc>
                  <a:txBody>
                    <a:bodyPr/>
                    <a:lstStyle/>
                    <a:p>
                      <a:pPr marL="171450" indent="-1714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Pārejai uz strukturētiem e-rēķiniem jānotiek visās nozarēs atbilstoši vienotai koncepcijai un risinājumam. Šeit nav iemesla atrauti skatīt būvniecības nozari no e-rēķinu ieviešanas risinājuma visās nozarēs, valsts pārvaldē.</a:t>
                      </a:r>
                    </a:p>
                    <a:p>
                      <a:pPr marL="171450" indent="-1714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Dārgs risinājumus Lielajiem komersantiem un valsts pārvaldei, bet ēnas paliek citos segmentos!</a:t>
                      </a:r>
                    </a:p>
                    <a:p>
                      <a:pPr marL="171450" indent="-171450" algn="just">
                        <a:lnSpc>
                          <a:spcPct val="150000"/>
                        </a:lnSpc>
                        <a:spcBef>
                          <a:spcPts val="200"/>
                        </a:spcBef>
                        <a:buFont typeface="Arial" panose="020B0604020202020204" pitchFamily="34" charset="0"/>
                        <a:buChar char="•"/>
                      </a:pPr>
                      <a:r>
                        <a:rPr lang="lv-LV" sz="1100" dirty="0">
                          <a:solidFill>
                            <a:srgbClr val="404040"/>
                          </a:solidFill>
                          <a:effectLst/>
                          <a:latin typeface="+mn-lt"/>
                          <a:ea typeface="Times New Roman" panose="02020603050405020304" pitchFamily="18" charset="0"/>
                          <a:cs typeface="Times New Roman" panose="02020603050405020304" pitchFamily="18" charset="0"/>
                        </a:rPr>
                        <a:t>Par pārmērīgu prasību uzskatāma - VID tiešsaistes piekļuve grāmatvedības reģistriem. </a:t>
                      </a:r>
                    </a:p>
                    <a:p>
                      <a:pPr marL="171450" marR="0" lvl="0" indent="-171450" algn="just" defTabSz="914400" rtl="0" eaLnBrk="1" fontAlgn="auto" latinLnBrk="0" hangingPunct="1">
                        <a:lnSpc>
                          <a:spcPct val="150000"/>
                        </a:lnSpc>
                        <a:spcBef>
                          <a:spcPts val="200"/>
                        </a:spcBef>
                        <a:spcAft>
                          <a:spcPts val="0"/>
                        </a:spcAft>
                        <a:buClrTx/>
                        <a:buSzTx/>
                        <a:buFont typeface="Arial" panose="020B0604020202020204" pitchFamily="34" charset="0"/>
                        <a:buChar char="•"/>
                        <a:tabLst/>
                        <a:defRPr/>
                      </a:pPr>
                      <a:r>
                        <a:rPr lang="lv-LV" sz="1100" dirty="0">
                          <a:solidFill>
                            <a:srgbClr val="404040"/>
                          </a:solidFill>
                          <a:effectLst/>
                          <a:latin typeface="+mn-lt"/>
                          <a:ea typeface="Times New Roman" panose="02020603050405020304" pitchFamily="18" charset="0"/>
                          <a:cs typeface="Times New Roman" panose="02020603050405020304" pitchFamily="18" charset="0"/>
                        </a:rPr>
                        <a:t>Papildus jāievieš EDS un CSP atskaišu optimizācija un automatizācija</a:t>
                      </a:r>
                    </a:p>
                  </a:txBody>
                  <a:tcPr marL="37216" marR="37216" marT="0" marB="0"/>
                </a:tc>
                <a:extLst>
                  <a:ext uri="{0D108BD9-81ED-4DB2-BD59-A6C34878D82A}">
                    <a16:rowId xmlns:a16="http://schemas.microsoft.com/office/drawing/2014/main" val="118428188"/>
                  </a:ext>
                </a:extLst>
              </a:tr>
            </a:tbl>
          </a:graphicData>
        </a:graphic>
      </p:graphicFrame>
      <p:sp>
        <p:nvSpPr>
          <p:cNvPr id="3" name="Rectangle 2">
            <a:extLst>
              <a:ext uri="{FF2B5EF4-FFF2-40B4-BE49-F238E27FC236}">
                <a16:creationId xmlns:a16="http://schemas.microsoft.com/office/drawing/2014/main" id="{DC8172D4-18BD-B96B-5EB0-09A5168F3198}"/>
              </a:ext>
            </a:extLst>
          </p:cNvPr>
          <p:cNvSpPr/>
          <p:nvPr/>
        </p:nvSpPr>
        <p:spPr>
          <a:xfrm rot="19653183">
            <a:off x="5703796" y="3843684"/>
            <a:ext cx="6805581" cy="830997"/>
          </a:xfrm>
          <a:prstGeom prst="rect">
            <a:avLst/>
          </a:prstGeom>
          <a:noFill/>
        </p:spPr>
        <p:txBody>
          <a:bodyPr wrap="none" lIns="91440" tIns="45720" rIns="91440" bIns="45720">
            <a:spAutoFit/>
          </a:bodyPr>
          <a:lstStyle/>
          <a:p>
            <a:pPr algn="ctr"/>
            <a:r>
              <a:rPr lang="lv-LV" sz="2400" b="0" cap="none" spc="0" dirty="0">
                <a:ln w="0"/>
                <a:solidFill>
                  <a:srgbClr val="FF0000"/>
                </a:solidFill>
                <a:effectLst>
                  <a:outerShdw blurRad="38100" dist="19050" dir="2700000" algn="tl" rotWithShape="0">
                    <a:schemeClr val="dk1">
                      <a:alpha val="40000"/>
                    </a:schemeClr>
                  </a:outerShdw>
                </a:effectLst>
              </a:rPr>
              <a:t>Būtisk</a:t>
            </a:r>
            <a:r>
              <a:rPr lang="lv-LV" sz="2400" dirty="0">
                <a:ln w="0"/>
                <a:solidFill>
                  <a:srgbClr val="FF0000"/>
                </a:solidFill>
                <a:effectLst>
                  <a:outerShdw blurRad="38100" dist="19050" dir="2700000" algn="tl" rotWithShape="0">
                    <a:schemeClr val="dk1">
                      <a:alpha val="40000"/>
                    </a:schemeClr>
                  </a:outerShdw>
                </a:effectLst>
              </a:rPr>
              <a:t>i nozares iebildumi, jo šie pasākumi nemazinās </a:t>
            </a:r>
          </a:p>
          <a:p>
            <a:pPr algn="ctr"/>
            <a:r>
              <a:rPr lang="lv-LV" sz="2400" dirty="0">
                <a:ln w="0"/>
                <a:solidFill>
                  <a:srgbClr val="FF0000"/>
                </a:solidFill>
                <a:effectLst>
                  <a:outerShdw blurRad="38100" dist="19050" dir="2700000" algn="tl" rotWithShape="0">
                    <a:schemeClr val="dk1">
                      <a:alpha val="40000"/>
                    </a:schemeClr>
                  </a:outerShdw>
                </a:effectLst>
              </a:rPr>
              <a:t>aplokšņu algas mazajos uzņēmumos</a:t>
            </a:r>
            <a:endParaRPr lang="en-US" sz="2400" b="0" cap="none" spc="0" dirty="0">
              <a:ln w="0"/>
              <a:solidFill>
                <a:srgbClr val="FF0000"/>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21618045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47328" y="0"/>
            <a:ext cx="10515600" cy="1325563"/>
          </a:xfrm>
        </p:spPr>
        <p:txBody>
          <a:bodyPr/>
          <a:lstStyle/>
          <a:p>
            <a:r>
              <a:rPr lang="lv-LV" dirty="0">
                <a:solidFill>
                  <a:srgbClr val="FFFFFF"/>
                </a:solidFill>
                <a:latin typeface="Gotham Bold" pitchFamily="50" charset="0"/>
              </a:rPr>
              <a:t>LBP ēnu pasākumu priekšlikumi </a:t>
            </a:r>
            <a:endParaRPr lang="lv-LV" dirty="0">
              <a:latin typeface="Gotham Bold" pitchFamily="50" charset="0"/>
            </a:endParaRPr>
          </a:p>
        </p:txBody>
      </p:sp>
      <p:sp>
        <p:nvSpPr>
          <p:cNvPr id="3" name="Content Placeholder 2">
            <a:extLst>
              <a:ext uri="{FF2B5EF4-FFF2-40B4-BE49-F238E27FC236}">
                <a16:creationId xmlns:a16="http://schemas.microsoft.com/office/drawing/2014/main" id="{A850B0D7-0124-49D9-B3DB-F7CC0FE93A5E}"/>
              </a:ext>
            </a:extLst>
          </p:cNvPr>
          <p:cNvSpPr>
            <a:spLocks noGrp="1"/>
          </p:cNvSpPr>
          <p:nvPr>
            <p:ph idx="1"/>
          </p:nvPr>
        </p:nvSpPr>
        <p:spPr>
          <a:xfrm>
            <a:off x="47328" y="1825625"/>
            <a:ext cx="12144672" cy="4243050"/>
          </a:xfrm>
        </p:spPr>
        <p:txBody>
          <a:bodyPr>
            <a:normAutofit fontScale="70000" lnSpcReduction="20000"/>
          </a:bodyPr>
          <a:lstStyle/>
          <a:p>
            <a:pPr marL="514350" indent="-514350">
              <a:lnSpc>
                <a:spcPct val="200000"/>
              </a:lnSpc>
              <a:buFont typeface="+mj-lt"/>
              <a:buAutoNum type="arabicPeriod"/>
            </a:pPr>
            <a:r>
              <a:rPr lang="lv-LV" sz="2800" dirty="0">
                <a:effectLst/>
              </a:rPr>
              <a:t>IIN nodokļa atvieglojumi par mājokļa remonta izdevumiem.</a:t>
            </a:r>
            <a:endParaRPr lang="lv-LV" sz="2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nSpc>
                <a:spcPct val="200000"/>
              </a:lnSpc>
              <a:buFont typeface="+mj-lt"/>
              <a:buAutoNum type="arabicPeriod"/>
            </a:pPr>
            <a:r>
              <a:rPr lang="lv-LV" sz="2800" dirty="0">
                <a:effectLst/>
              </a:rPr>
              <a:t>Daudzdzīvokļu ēkas nodošana ekspluatācijā tikai pēc dzīvokļu pilnīgas apdares.</a:t>
            </a:r>
            <a:endParaRPr lang="lv-LV" sz="2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514350" indent="-514350">
              <a:lnSpc>
                <a:spcPct val="200000"/>
              </a:lnSpc>
              <a:buFont typeface="+mj-lt"/>
              <a:buAutoNum type="arabicPeriod"/>
            </a:pPr>
            <a:r>
              <a:rPr lang="lv-LV" sz="2800" dirty="0">
                <a:effectLst/>
              </a:rPr>
              <a:t>Būvkomersantu un privātpersonu darījumu prakses veicināšana</a:t>
            </a:r>
          </a:p>
          <a:p>
            <a:pPr marL="514350" indent="-514350">
              <a:lnSpc>
                <a:spcPct val="200000"/>
              </a:lnSpc>
              <a:buFont typeface="+mj-lt"/>
              <a:buAutoNum type="arabicPeriod"/>
            </a:pPr>
            <a:r>
              <a:rPr lang="lv-LV" sz="2800" dirty="0">
                <a:effectLst/>
              </a:rPr>
              <a:t>Publiskajos iepirkumos vērtēt arī vidējo sociālo nodokļu apmēru</a:t>
            </a:r>
            <a:endParaRPr lang="lv-LV" dirty="0"/>
          </a:p>
          <a:p>
            <a:pPr marL="514350" indent="-514350">
              <a:lnSpc>
                <a:spcPct val="200000"/>
              </a:lnSpc>
              <a:buFont typeface="+mj-lt"/>
              <a:buAutoNum type="arabicPeriod"/>
            </a:pPr>
            <a:r>
              <a:rPr lang="lv-LV" sz="2800" dirty="0">
                <a:effectLst/>
              </a:rPr>
              <a:t>Sezonas būvstrādnieka ienākuma nodokļa režīms (līdzīgs </a:t>
            </a:r>
            <a:r>
              <a:rPr lang="lv-LV" sz="2800" dirty="0" err="1">
                <a:effectLst/>
              </a:rPr>
              <a:t>lauksstrādniekiem</a:t>
            </a:r>
            <a:r>
              <a:rPr lang="lv-LV" sz="2800" dirty="0">
                <a:effectLst/>
              </a:rPr>
              <a:t>)</a:t>
            </a:r>
          </a:p>
          <a:p>
            <a:pPr marL="514350" indent="-514350">
              <a:lnSpc>
                <a:spcPct val="200000"/>
              </a:lnSpc>
              <a:buFont typeface="+mj-lt"/>
              <a:buAutoNum type="arabicPeriod"/>
            </a:pPr>
            <a:r>
              <a:rPr lang="lv-LV" sz="2800" dirty="0">
                <a:effectLst/>
              </a:rPr>
              <a:t>EDLUS ieviešana būvlaukuma teritorijā būvdarbos, kurus izmaksas pārsniedz 170 tūkst. </a:t>
            </a:r>
            <a:r>
              <a:rPr lang="lv-LV" sz="2800" dirty="0" err="1">
                <a:effectLst/>
              </a:rPr>
              <a:t>eur</a:t>
            </a:r>
            <a:endParaRPr lang="lv-LV" sz="2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200000"/>
              </a:lnSpc>
              <a:buFont typeface="Arial" panose="020B0604020202020204" pitchFamily="34" charset="0"/>
              <a:buChar char="•"/>
            </a:pPr>
            <a:endParaRPr lang="lv-LV" sz="2800" dirty="0">
              <a:solidFill>
                <a:srgbClr val="40404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marL="457200" indent="-457200">
              <a:lnSpc>
                <a:spcPct val="200000"/>
              </a:lnSpc>
              <a:buFont typeface="Arial" panose="020B0604020202020204" pitchFamily="34" charset="0"/>
              <a:buChar char="•"/>
            </a:pPr>
            <a:endParaRPr lang="lv-LV" dirty="0"/>
          </a:p>
          <a:p>
            <a:pPr marL="457200" indent="-457200">
              <a:buFont typeface="Arial" panose="020B0604020202020204" pitchFamily="34" charset="0"/>
              <a:buChar char="•"/>
            </a:pPr>
            <a:endParaRPr lang="lv-LV" dirty="0"/>
          </a:p>
          <a:p>
            <a:endParaRPr lang="lv-LV" dirty="0"/>
          </a:p>
        </p:txBody>
      </p:sp>
    </p:spTree>
    <p:extLst>
      <p:ext uri="{BB962C8B-B14F-4D97-AF65-F5344CB8AC3E}">
        <p14:creationId xmlns:p14="http://schemas.microsoft.com/office/powerpoint/2010/main" val="3861823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47328" y="0"/>
            <a:ext cx="12144672" cy="1325563"/>
          </a:xfrm>
        </p:spPr>
        <p:txBody>
          <a:bodyPr/>
          <a:lstStyle/>
          <a:p>
            <a:r>
              <a:rPr lang="lv-LV" sz="4400" dirty="0">
                <a:latin typeface="Gotham Bold" pitchFamily="50" charset="0"/>
              </a:rPr>
              <a:t>Būvniecības nozares ēnu ekonomikas karte</a:t>
            </a:r>
            <a:endParaRPr lang="lv-LV" dirty="0">
              <a:latin typeface="Gotham Bold" pitchFamily="50" charset="0"/>
            </a:endParaRPr>
          </a:p>
        </p:txBody>
      </p:sp>
      <p:sp>
        <p:nvSpPr>
          <p:cNvPr id="6" name="Arrow: Right 5">
            <a:extLst>
              <a:ext uri="{FF2B5EF4-FFF2-40B4-BE49-F238E27FC236}">
                <a16:creationId xmlns:a16="http://schemas.microsoft.com/office/drawing/2014/main" id="{8B675CAE-4306-E38C-512E-9875E3A8410F}"/>
              </a:ext>
            </a:extLst>
          </p:cNvPr>
          <p:cNvSpPr/>
          <p:nvPr/>
        </p:nvSpPr>
        <p:spPr>
          <a:xfrm>
            <a:off x="2657745" y="5443671"/>
            <a:ext cx="7110101" cy="3503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7" name="Arrow: Right 6">
            <a:extLst>
              <a:ext uri="{FF2B5EF4-FFF2-40B4-BE49-F238E27FC236}">
                <a16:creationId xmlns:a16="http://schemas.microsoft.com/office/drawing/2014/main" id="{8A06C689-EDA7-017E-D326-7D96D5373190}"/>
              </a:ext>
            </a:extLst>
          </p:cNvPr>
          <p:cNvSpPr/>
          <p:nvPr/>
        </p:nvSpPr>
        <p:spPr>
          <a:xfrm rot="16200000">
            <a:off x="675117" y="3290132"/>
            <a:ext cx="4144713" cy="35037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8" name="Rectangle 7">
            <a:extLst>
              <a:ext uri="{FF2B5EF4-FFF2-40B4-BE49-F238E27FC236}">
                <a16:creationId xmlns:a16="http://schemas.microsoft.com/office/drawing/2014/main" id="{74A4431E-9E93-A4C7-C593-F24255961593}"/>
              </a:ext>
            </a:extLst>
          </p:cNvPr>
          <p:cNvSpPr/>
          <p:nvPr/>
        </p:nvSpPr>
        <p:spPr>
          <a:xfrm>
            <a:off x="2701186" y="5832039"/>
            <a:ext cx="1798890"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Mazie uzņēmumi</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9" name="Rectangle 8">
            <a:extLst>
              <a:ext uri="{FF2B5EF4-FFF2-40B4-BE49-F238E27FC236}">
                <a16:creationId xmlns:a16="http://schemas.microsoft.com/office/drawing/2014/main" id="{927A108B-93E0-4C34-CA6E-F8DBA2F5E7B6}"/>
              </a:ext>
            </a:extLst>
          </p:cNvPr>
          <p:cNvSpPr/>
          <p:nvPr/>
        </p:nvSpPr>
        <p:spPr>
          <a:xfrm>
            <a:off x="5714224" y="5883315"/>
            <a:ext cx="829073"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Vidējie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0" name="Rectangle 9">
            <a:extLst>
              <a:ext uri="{FF2B5EF4-FFF2-40B4-BE49-F238E27FC236}">
                <a16:creationId xmlns:a16="http://schemas.microsoft.com/office/drawing/2014/main" id="{B8C2F78F-07CE-A45C-A6D9-F361B6425015}"/>
              </a:ext>
            </a:extLst>
          </p:cNvPr>
          <p:cNvSpPr/>
          <p:nvPr/>
        </p:nvSpPr>
        <p:spPr>
          <a:xfrm>
            <a:off x="8323801" y="5883315"/>
            <a:ext cx="671979"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Lielie</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1" name="Rectangle 10">
            <a:extLst>
              <a:ext uri="{FF2B5EF4-FFF2-40B4-BE49-F238E27FC236}">
                <a16:creationId xmlns:a16="http://schemas.microsoft.com/office/drawing/2014/main" id="{0D3B1383-BFC5-54A6-A557-F2564AC89ADA}"/>
              </a:ext>
            </a:extLst>
          </p:cNvPr>
          <p:cNvSpPr/>
          <p:nvPr/>
        </p:nvSpPr>
        <p:spPr>
          <a:xfrm>
            <a:off x="593119" y="4941852"/>
            <a:ext cx="1569789"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Privātpersonas</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2" name="Rectangle 11">
            <a:extLst>
              <a:ext uri="{FF2B5EF4-FFF2-40B4-BE49-F238E27FC236}">
                <a16:creationId xmlns:a16="http://schemas.microsoft.com/office/drawing/2014/main" id="{4C8C1D90-7AFB-F8E8-DFAE-1B009B57DE48}"/>
              </a:ext>
            </a:extLst>
          </p:cNvPr>
          <p:cNvSpPr/>
          <p:nvPr/>
        </p:nvSpPr>
        <p:spPr>
          <a:xfrm>
            <a:off x="594243" y="3465321"/>
            <a:ext cx="1567545" cy="369332"/>
          </a:xfrm>
          <a:prstGeom prst="rect">
            <a:avLst/>
          </a:prstGeom>
          <a:noFill/>
        </p:spPr>
        <p:txBody>
          <a:bodyPr wrap="none" lIns="91440" tIns="45720" rIns="91440" bIns="45720">
            <a:spAutoFit/>
          </a:bodyPr>
          <a:lstStyle/>
          <a:p>
            <a:pPr algn="ctr"/>
            <a:r>
              <a:rPr lang="lv-LV" b="0" cap="none" spc="0" dirty="0" err="1">
                <a:ln w="0"/>
                <a:solidFill>
                  <a:schemeClr val="tx1"/>
                </a:solidFill>
                <a:effectLst>
                  <a:outerShdw blurRad="38100" dist="19050" dir="2700000" algn="tl" rotWithShape="0">
                    <a:schemeClr val="dk1">
                      <a:alpha val="40000"/>
                    </a:schemeClr>
                  </a:outerShdw>
                </a:effectLst>
              </a:rPr>
              <a:t>Komercsektors</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3" name="Rectangle 12">
            <a:extLst>
              <a:ext uri="{FF2B5EF4-FFF2-40B4-BE49-F238E27FC236}">
                <a16:creationId xmlns:a16="http://schemas.microsoft.com/office/drawing/2014/main" id="{F51205A3-383D-5964-D69B-A5EC3DA04205}"/>
              </a:ext>
            </a:extLst>
          </p:cNvPr>
          <p:cNvSpPr/>
          <p:nvPr/>
        </p:nvSpPr>
        <p:spPr>
          <a:xfrm>
            <a:off x="830014" y="1916148"/>
            <a:ext cx="1096006"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Publiskais</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14" name="Oval 13">
            <a:extLst>
              <a:ext uri="{FF2B5EF4-FFF2-40B4-BE49-F238E27FC236}">
                <a16:creationId xmlns:a16="http://schemas.microsoft.com/office/drawing/2014/main" id="{F70FB6E1-F61E-53F9-C512-11EA9B36759B}"/>
              </a:ext>
            </a:extLst>
          </p:cNvPr>
          <p:cNvSpPr/>
          <p:nvPr/>
        </p:nvSpPr>
        <p:spPr>
          <a:xfrm rot="20103750">
            <a:off x="7485071" y="1963925"/>
            <a:ext cx="1204957" cy="672709"/>
          </a:xfrm>
          <a:prstGeom prst="ellipse">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lv-LV" dirty="0"/>
              <a:t>EDLUS</a:t>
            </a:r>
          </a:p>
        </p:txBody>
      </p:sp>
      <p:sp>
        <p:nvSpPr>
          <p:cNvPr id="15" name="Oval 14">
            <a:extLst>
              <a:ext uri="{FF2B5EF4-FFF2-40B4-BE49-F238E27FC236}">
                <a16:creationId xmlns:a16="http://schemas.microsoft.com/office/drawing/2014/main" id="{A8A4FED0-79A0-79D9-267B-692A8CE252BD}"/>
              </a:ext>
            </a:extLst>
          </p:cNvPr>
          <p:cNvSpPr/>
          <p:nvPr/>
        </p:nvSpPr>
        <p:spPr>
          <a:xfrm rot="20103750">
            <a:off x="7705176" y="2716159"/>
            <a:ext cx="1204957" cy="672709"/>
          </a:xfrm>
          <a:prstGeom prst="ellipse">
            <a:avLst/>
          </a:prstGeom>
          <a:solidFill>
            <a:srgbClr val="FF0000"/>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lv-LV" dirty="0"/>
              <a:t>ĢEN VIEN</a:t>
            </a:r>
          </a:p>
        </p:txBody>
      </p:sp>
      <p:sp>
        <p:nvSpPr>
          <p:cNvPr id="16" name="Oval 15">
            <a:extLst>
              <a:ext uri="{FF2B5EF4-FFF2-40B4-BE49-F238E27FC236}">
                <a16:creationId xmlns:a16="http://schemas.microsoft.com/office/drawing/2014/main" id="{9F55099A-E419-0070-73CA-139F9A99091C}"/>
              </a:ext>
            </a:extLst>
          </p:cNvPr>
          <p:cNvSpPr/>
          <p:nvPr/>
        </p:nvSpPr>
        <p:spPr>
          <a:xfrm rot="20103750">
            <a:off x="6566126" y="2700029"/>
            <a:ext cx="1443126" cy="672709"/>
          </a:xfrm>
          <a:prstGeom prst="ellipse">
            <a:avLst/>
          </a:prstGeom>
          <a:solidFill>
            <a:schemeClr val="accent3">
              <a:lumMod val="60000"/>
              <a:lumOff val="40000"/>
            </a:schemeClr>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lv-LV" dirty="0"/>
              <a:t>VID darbības</a:t>
            </a:r>
          </a:p>
        </p:txBody>
      </p:sp>
      <p:sp>
        <p:nvSpPr>
          <p:cNvPr id="17" name="Oval 16">
            <a:extLst>
              <a:ext uri="{FF2B5EF4-FFF2-40B4-BE49-F238E27FC236}">
                <a16:creationId xmlns:a16="http://schemas.microsoft.com/office/drawing/2014/main" id="{99CFD4A9-EE2C-13F5-6D0A-9D7075FE94AA}"/>
              </a:ext>
            </a:extLst>
          </p:cNvPr>
          <p:cNvSpPr/>
          <p:nvPr/>
        </p:nvSpPr>
        <p:spPr>
          <a:xfrm rot="20103750">
            <a:off x="8325163" y="1874982"/>
            <a:ext cx="1979828" cy="583054"/>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lv-LV" sz="1400" dirty="0"/>
              <a:t>5.6 Objekta nodokļi</a:t>
            </a:r>
          </a:p>
        </p:txBody>
      </p:sp>
      <p:sp>
        <p:nvSpPr>
          <p:cNvPr id="18" name="Oval 17">
            <a:extLst>
              <a:ext uri="{FF2B5EF4-FFF2-40B4-BE49-F238E27FC236}">
                <a16:creationId xmlns:a16="http://schemas.microsoft.com/office/drawing/2014/main" id="{3C658AA1-2C13-8681-4E86-137F22BD5AF2}"/>
              </a:ext>
            </a:extLst>
          </p:cNvPr>
          <p:cNvSpPr/>
          <p:nvPr/>
        </p:nvSpPr>
        <p:spPr>
          <a:xfrm rot="20103750">
            <a:off x="4411437" y="2693313"/>
            <a:ext cx="2093806" cy="686140"/>
          </a:xfrm>
          <a:prstGeom prst="ellipse">
            <a:avLst/>
          </a:prstGeom>
          <a:solidFill>
            <a:srgbClr val="FFC000"/>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5.7 EDLUS</a:t>
            </a:r>
          </a:p>
          <a:p>
            <a:pPr algn="ctr"/>
            <a:r>
              <a:rPr lang="lv-LV" dirty="0"/>
              <a:t>&lt;15k</a:t>
            </a:r>
          </a:p>
        </p:txBody>
      </p:sp>
      <p:sp>
        <p:nvSpPr>
          <p:cNvPr id="19" name="Oval 18">
            <a:extLst>
              <a:ext uri="{FF2B5EF4-FFF2-40B4-BE49-F238E27FC236}">
                <a16:creationId xmlns:a16="http://schemas.microsoft.com/office/drawing/2014/main" id="{8D0A0BE8-68ED-3F5D-1F9A-5685289A3786}"/>
              </a:ext>
            </a:extLst>
          </p:cNvPr>
          <p:cNvSpPr/>
          <p:nvPr/>
        </p:nvSpPr>
        <p:spPr>
          <a:xfrm rot="20103750">
            <a:off x="5736113" y="2150316"/>
            <a:ext cx="2366380" cy="434568"/>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5.8 Solidārā</a:t>
            </a:r>
          </a:p>
        </p:txBody>
      </p:sp>
      <p:sp>
        <p:nvSpPr>
          <p:cNvPr id="20" name="Oval 19">
            <a:extLst>
              <a:ext uri="{FF2B5EF4-FFF2-40B4-BE49-F238E27FC236}">
                <a16:creationId xmlns:a16="http://schemas.microsoft.com/office/drawing/2014/main" id="{54FE8AFD-2281-BABE-94BC-3283AA35BDFD}"/>
              </a:ext>
            </a:extLst>
          </p:cNvPr>
          <p:cNvSpPr/>
          <p:nvPr/>
        </p:nvSpPr>
        <p:spPr>
          <a:xfrm rot="20103750">
            <a:off x="5486896" y="1923488"/>
            <a:ext cx="2366380" cy="377555"/>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5.9 E-rēķini</a:t>
            </a:r>
          </a:p>
        </p:txBody>
      </p:sp>
      <p:sp>
        <p:nvSpPr>
          <p:cNvPr id="21" name="Oval 20">
            <a:extLst>
              <a:ext uri="{FF2B5EF4-FFF2-40B4-BE49-F238E27FC236}">
                <a16:creationId xmlns:a16="http://schemas.microsoft.com/office/drawing/2014/main" id="{CBA722C3-F12D-6B19-5600-804D7B162EAA}"/>
              </a:ext>
            </a:extLst>
          </p:cNvPr>
          <p:cNvSpPr/>
          <p:nvPr/>
        </p:nvSpPr>
        <p:spPr>
          <a:xfrm rot="20103750">
            <a:off x="3252750" y="4128010"/>
            <a:ext cx="2892237" cy="1090301"/>
          </a:xfrm>
          <a:prstGeom prst="ellipse">
            <a:avLst/>
          </a:prstGeom>
          <a:solidFill>
            <a:schemeClr val="accent6"/>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Mājokļu remonti/būvniecība Nr.1-3 idejas </a:t>
            </a:r>
          </a:p>
        </p:txBody>
      </p:sp>
      <p:sp>
        <p:nvSpPr>
          <p:cNvPr id="22" name="Oval 21">
            <a:extLst>
              <a:ext uri="{FF2B5EF4-FFF2-40B4-BE49-F238E27FC236}">
                <a16:creationId xmlns:a16="http://schemas.microsoft.com/office/drawing/2014/main" id="{F3911415-DA5E-E07B-C00E-F1763040A011}"/>
              </a:ext>
            </a:extLst>
          </p:cNvPr>
          <p:cNvSpPr/>
          <p:nvPr/>
        </p:nvSpPr>
        <p:spPr>
          <a:xfrm rot="20103750">
            <a:off x="4643389" y="1576821"/>
            <a:ext cx="3148065" cy="502863"/>
          </a:xfrm>
          <a:prstGeom prst="ellipse">
            <a:avLst/>
          </a:prstGeom>
          <a:solidFill>
            <a:schemeClr val="accent6"/>
          </a:solidFill>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PIL kritērijs sociālie nodokļi</a:t>
            </a:r>
          </a:p>
        </p:txBody>
      </p:sp>
      <p:sp>
        <p:nvSpPr>
          <p:cNvPr id="23" name="Oval 22">
            <a:extLst>
              <a:ext uri="{FF2B5EF4-FFF2-40B4-BE49-F238E27FC236}">
                <a16:creationId xmlns:a16="http://schemas.microsoft.com/office/drawing/2014/main" id="{298C5670-5061-EFDD-850B-0C845395D3E5}"/>
              </a:ext>
            </a:extLst>
          </p:cNvPr>
          <p:cNvSpPr/>
          <p:nvPr/>
        </p:nvSpPr>
        <p:spPr>
          <a:xfrm rot="20103750">
            <a:off x="5607105" y="3123094"/>
            <a:ext cx="1204957" cy="875247"/>
          </a:xfrm>
          <a:prstGeom prst="ellipse">
            <a:avLst/>
          </a:prstGeom>
          <a:solidFill>
            <a:srgbClr val="00B050"/>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lv-LV" dirty="0"/>
              <a:t>EDLUS &gt;170k </a:t>
            </a:r>
            <a:r>
              <a:rPr lang="lv-LV" dirty="0" err="1"/>
              <a:t>Eur</a:t>
            </a:r>
            <a:endParaRPr lang="lv-LV" dirty="0"/>
          </a:p>
        </p:txBody>
      </p:sp>
      <p:sp>
        <p:nvSpPr>
          <p:cNvPr id="24" name="Oval 23">
            <a:extLst>
              <a:ext uri="{FF2B5EF4-FFF2-40B4-BE49-F238E27FC236}">
                <a16:creationId xmlns:a16="http://schemas.microsoft.com/office/drawing/2014/main" id="{9E6218EE-2EBB-03B8-4F60-090965D4EE7D}"/>
              </a:ext>
            </a:extLst>
          </p:cNvPr>
          <p:cNvSpPr/>
          <p:nvPr/>
        </p:nvSpPr>
        <p:spPr>
          <a:xfrm rot="20103750">
            <a:off x="2824955" y="3913816"/>
            <a:ext cx="2155201" cy="704119"/>
          </a:xfrm>
          <a:prstGeom prst="ellipse">
            <a:avLst/>
          </a:prstGeom>
          <a:solidFill>
            <a:schemeClr val="accent6"/>
          </a:solidFill>
        </p:spPr>
        <p:style>
          <a:lnRef idx="3">
            <a:schemeClr val="lt1"/>
          </a:lnRef>
          <a:fillRef idx="1">
            <a:schemeClr val="accent6"/>
          </a:fillRef>
          <a:effectRef idx="1">
            <a:schemeClr val="accent6"/>
          </a:effectRef>
          <a:fontRef idx="minor">
            <a:schemeClr val="lt1"/>
          </a:fontRef>
        </p:style>
        <p:txBody>
          <a:bodyPr rtlCol="0" anchor="ctr"/>
          <a:lstStyle/>
          <a:p>
            <a:pPr algn="ctr"/>
            <a:r>
              <a:rPr lang="lv-LV" dirty="0"/>
              <a:t>Sezonas būvstrādnieks</a:t>
            </a:r>
          </a:p>
        </p:txBody>
      </p:sp>
      <p:sp>
        <p:nvSpPr>
          <p:cNvPr id="25" name="Oval 24">
            <a:extLst>
              <a:ext uri="{FF2B5EF4-FFF2-40B4-BE49-F238E27FC236}">
                <a16:creationId xmlns:a16="http://schemas.microsoft.com/office/drawing/2014/main" id="{7229A226-4E18-0DF0-6DFD-681960A6EFF9}"/>
              </a:ext>
            </a:extLst>
          </p:cNvPr>
          <p:cNvSpPr/>
          <p:nvPr/>
        </p:nvSpPr>
        <p:spPr>
          <a:xfrm rot="20103750">
            <a:off x="5726750" y="2174902"/>
            <a:ext cx="2366380" cy="434568"/>
          </a:xfrm>
          <a:prstGeom prst="ellipse">
            <a:avLst/>
          </a:prstGeom>
        </p:spPr>
        <p:style>
          <a:lnRef idx="3">
            <a:schemeClr val="lt1"/>
          </a:lnRef>
          <a:fillRef idx="1">
            <a:schemeClr val="accent4"/>
          </a:fillRef>
          <a:effectRef idx="1">
            <a:schemeClr val="accent4"/>
          </a:effectRef>
          <a:fontRef idx="minor">
            <a:schemeClr val="lt1"/>
          </a:fontRef>
        </p:style>
        <p:txBody>
          <a:bodyPr rtlCol="0" anchor="ctr"/>
          <a:lstStyle/>
          <a:p>
            <a:pPr algn="ctr"/>
            <a:r>
              <a:rPr lang="lv-LV" dirty="0"/>
              <a:t>5.8 Solidārā</a:t>
            </a:r>
          </a:p>
        </p:txBody>
      </p:sp>
    </p:spTree>
    <p:extLst>
      <p:ext uri="{BB962C8B-B14F-4D97-AF65-F5344CB8AC3E}">
        <p14:creationId xmlns:p14="http://schemas.microsoft.com/office/powerpoint/2010/main" val="41677244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43093" y="0"/>
            <a:ext cx="10515600" cy="1325563"/>
          </a:xfrm>
        </p:spPr>
        <p:txBody>
          <a:bodyPr/>
          <a:lstStyle/>
          <a:p>
            <a:r>
              <a:rPr lang="lv-LV" sz="4400" dirty="0">
                <a:solidFill>
                  <a:srgbClr val="FFFFFF"/>
                </a:solidFill>
                <a:latin typeface="Gotham Bold" pitchFamily="50" charset="0"/>
              </a:rPr>
              <a:t>Secinājumi</a:t>
            </a:r>
            <a:endParaRPr lang="lv-LV" dirty="0">
              <a:latin typeface="Gotham Bold" pitchFamily="50" charset="0"/>
            </a:endParaRPr>
          </a:p>
        </p:txBody>
      </p:sp>
      <p:sp>
        <p:nvSpPr>
          <p:cNvPr id="3" name="Content Placeholder 2">
            <a:extLst>
              <a:ext uri="{FF2B5EF4-FFF2-40B4-BE49-F238E27FC236}">
                <a16:creationId xmlns:a16="http://schemas.microsoft.com/office/drawing/2014/main" id="{A850B0D7-0124-49D9-B3DB-F7CC0FE93A5E}"/>
              </a:ext>
            </a:extLst>
          </p:cNvPr>
          <p:cNvSpPr>
            <a:spLocks noGrp="1"/>
          </p:cNvSpPr>
          <p:nvPr>
            <p:ph idx="1"/>
          </p:nvPr>
        </p:nvSpPr>
        <p:spPr>
          <a:xfrm>
            <a:off x="0" y="1352739"/>
            <a:ext cx="11809312" cy="4243050"/>
          </a:xfrm>
        </p:spPr>
        <p:txBody>
          <a:bodyPr>
            <a:normAutofit fontScale="92500" lnSpcReduction="20000"/>
          </a:bodyPr>
          <a:lstStyle/>
          <a:p>
            <a:pPr marL="457200" indent="-457200">
              <a:lnSpc>
                <a:spcPct val="200000"/>
              </a:lnSpc>
              <a:buFont typeface="Arial" panose="020B0604020202020204" pitchFamily="34" charset="0"/>
              <a:buChar char="•"/>
            </a:pPr>
            <a:r>
              <a:rPr lang="lv-LV" dirty="0"/>
              <a:t>Mērķis-&gt; datu analīze, darbību alternatīvas, aprēķini, fokuss</a:t>
            </a:r>
          </a:p>
          <a:p>
            <a:pPr marL="457200" indent="-457200">
              <a:lnSpc>
                <a:spcPct val="200000"/>
              </a:lnSpc>
              <a:buFont typeface="Arial" panose="020B0604020202020204" pitchFamily="34" charset="0"/>
              <a:buChar char="•"/>
            </a:pPr>
            <a:r>
              <a:rPr lang="lv-LV" dirty="0"/>
              <a:t>ĢV izaicinājums – min algas pacelšanas amortizators?</a:t>
            </a:r>
          </a:p>
          <a:p>
            <a:pPr marL="457200" indent="-457200">
              <a:lnSpc>
                <a:spcPct val="200000"/>
              </a:lnSpc>
              <a:buFont typeface="Arial" panose="020B0604020202020204" pitchFamily="34" charset="0"/>
              <a:buChar char="•"/>
            </a:pPr>
            <a:r>
              <a:rPr lang="lv-LV" dirty="0"/>
              <a:t>EDLUS slogs jau ir būtisks, bet vai dati tiek izmantoti pilnīgi?</a:t>
            </a:r>
          </a:p>
          <a:p>
            <a:pPr marL="457200" indent="-457200">
              <a:lnSpc>
                <a:spcPct val="200000"/>
              </a:lnSpc>
              <a:buFont typeface="Arial" panose="020B0604020202020204" pitchFamily="34" charset="0"/>
              <a:buChar char="•"/>
            </a:pPr>
            <a:r>
              <a:rPr lang="lv-LV" dirty="0"/>
              <a:t>Segmentu orientēts ēnu ekonomikas monitorings </a:t>
            </a:r>
            <a:r>
              <a:rPr lang="lv-LV" dirty="0" err="1"/>
              <a:t>būvnozarē</a:t>
            </a:r>
            <a:endParaRPr lang="lv-LV" dirty="0"/>
          </a:p>
          <a:p>
            <a:pPr marL="457200" indent="-457200">
              <a:lnSpc>
                <a:spcPct val="200000"/>
              </a:lnSpc>
              <a:buFont typeface="Arial" panose="020B0604020202020204" pitchFamily="34" charset="0"/>
              <a:buChar char="•"/>
            </a:pPr>
            <a:r>
              <a:rPr lang="lv-LV" dirty="0"/>
              <a:t>Pasākumu plāns privātā segmentā, ieguvumu un izmaksas</a:t>
            </a:r>
          </a:p>
          <a:p>
            <a:pPr>
              <a:lnSpc>
                <a:spcPct val="200000"/>
              </a:lnSpc>
            </a:pPr>
            <a:endParaRPr lang="lv-LV" dirty="0"/>
          </a:p>
          <a:p>
            <a:pPr marL="457200" indent="-457200">
              <a:buFont typeface="Arial" panose="020B0604020202020204" pitchFamily="34" charset="0"/>
              <a:buChar char="•"/>
            </a:pPr>
            <a:endParaRPr lang="lv-LV" dirty="0"/>
          </a:p>
          <a:p>
            <a:endParaRPr lang="lv-LV" dirty="0"/>
          </a:p>
        </p:txBody>
      </p:sp>
    </p:spTree>
    <p:extLst>
      <p:ext uri="{BB962C8B-B14F-4D97-AF65-F5344CB8AC3E}">
        <p14:creationId xmlns:p14="http://schemas.microsoft.com/office/powerpoint/2010/main" val="37448852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1A914E-6ACC-46C9-8CB8-695B62028FD6}"/>
              </a:ext>
            </a:extLst>
          </p:cNvPr>
          <p:cNvSpPr>
            <a:spLocks noGrp="1"/>
          </p:cNvSpPr>
          <p:nvPr>
            <p:ph type="title"/>
          </p:nvPr>
        </p:nvSpPr>
        <p:spPr>
          <a:xfrm>
            <a:off x="523568" y="326904"/>
            <a:ext cx="10515600" cy="1031555"/>
          </a:xfrm>
        </p:spPr>
        <p:txBody>
          <a:bodyPr>
            <a:normAutofit fontScale="90000"/>
          </a:bodyPr>
          <a:lstStyle/>
          <a:p>
            <a:r>
              <a:rPr lang="lv-LV" u="sng" dirty="0"/>
              <a:t>Darba ņēmēju</a:t>
            </a:r>
            <a:r>
              <a:rPr lang="lv-LV" dirty="0"/>
              <a:t> sadalījums pēc darba ienākumu apmēra būvniecības nozarē</a:t>
            </a:r>
          </a:p>
        </p:txBody>
      </p:sp>
      <p:graphicFrame>
        <p:nvGraphicFramePr>
          <p:cNvPr id="4" name="Content Placeholder 18">
            <a:extLst>
              <a:ext uri="{FF2B5EF4-FFF2-40B4-BE49-F238E27FC236}">
                <a16:creationId xmlns:a16="http://schemas.microsoft.com/office/drawing/2014/main" id="{6D3B77D9-D96F-41AE-98BC-A861647C8F29}"/>
              </a:ext>
            </a:extLst>
          </p:cNvPr>
          <p:cNvGraphicFramePr>
            <a:graphicFrameLocks/>
          </p:cNvGraphicFramePr>
          <p:nvPr/>
        </p:nvGraphicFramePr>
        <p:xfrm>
          <a:off x="2280744" y="1926477"/>
          <a:ext cx="7630511" cy="25399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5" name="Group 4">
            <a:extLst>
              <a:ext uri="{FF2B5EF4-FFF2-40B4-BE49-F238E27FC236}">
                <a16:creationId xmlns:a16="http://schemas.microsoft.com/office/drawing/2014/main" id="{31CEF48D-3190-40FF-B3C8-7BBB20D19181}"/>
              </a:ext>
            </a:extLst>
          </p:cNvPr>
          <p:cNvGrpSpPr/>
          <p:nvPr/>
        </p:nvGrpSpPr>
        <p:grpSpPr>
          <a:xfrm>
            <a:off x="966373" y="4418416"/>
            <a:ext cx="8944881" cy="289555"/>
            <a:chOff x="-77680" y="4328475"/>
            <a:chExt cx="8944881" cy="289555"/>
          </a:xfrm>
        </p:grpSpPr>
        <p:sp>
          <p:nvSpPr>
            <p:cNvPr id="6" name="TextBox 5">
              <a:extLst>
                <a:ext uri="{FF2B5EF4-FFF2-40B4-BE49-F238E27FC236}">
                  <a16:creationId xmlns:a16="http://schemas.microsoft.com/office/drawing/2014/main" id="{6647D1B2-E173-4144-9965-5481CAE7FC26}"/>
                </a:ext>
              </a:extLst>
            </p:cNvPr>
            <p:cNvSpPr txBox="1"/>
            <p:nvPr/>
          </p:nvSpPr>
          <p:spPr>
            <a:xfrm>
              <a:off x="1231055" y="4328475"/>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10,0%</a:t>
              </a:r>
            </a:p>
          </p:txBody>
        </p:sp>
        <p:sp>
          <p:nvSpPr>
            <p:cNvPr id="7" name="TextBox 6">
              <a:extLst>
                <a:ext uri="{FF2B5EF4-FFF2-40B4-BE49-F238E27FC236}">
                  <a16:creationId xmlns:a16="http://schemas.microsoft.com/office/drawing/2014/main" id="{BDA9826B-B9D1-489C-8113-C09F617B6247}"/>
                </a:ext>
              </a:extLst>
            </p:cNvPr>
            <p:cNvSpPr txBox="1"/>
            <p:nvPr/>
          </p:nvSpPr>
          <p:spPr>
            <a:xfrm>
              <a:off x="3848525" y="4341031"/>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2,2%</a:t>
              </a:r>
            </a:p>
          </p:txBody>
        </p:sp>
        <p:sp>
          <p:nvSpPr>
            <p:cNvPr id="8" name="TextBox 7">
              <a:extLst>
                <a:ext uri="{FF2B5EF4-FFF2-40B4-BE49-F238E27FC236}">
                  <a16:creationId xmlns:a16="http://schemas.microsoft.com/office/drawing/2014/main" id="{BFA12226-0FC3-4978-9871-B0643BED008F}"/>
                </a:ext>
              </a:extLst>
            </p:cNvPr>
            <p:cNvSpPr txBox="1"/>
            <p:nvPr/>
          </p:nvSpPr>
          <p:spPr>
            <a:xfrm>
              <a:off x="2539790" y="4341031"/>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19,5%</a:t>
              </a:r>
            </a:p>
          </p:txBody>
        </p:sp>
        <p:sp>
          <p:nvSpPr>
            <p:cNvPr id="9" name="TextBox 8">
              <a:extLst>
                <a:ext uri="{FF2B5EF4-FFF2-40B4-BE49-F238E27FC236}">
                  <a16:creationId xmlns:a16="http://schemas.microsoft.com/office/drawing/2014/main" id="{BD6E6459-48A3-45E1-9413-972C43BF9F7A}"/>
                </a:ext>
              </a:extLst>
            </p:cNvPr>
            <p:cNvSpPr txBox="1"/>
            <p:nvPr/>
          </p:nvSpPr>
          <p:spPr>
            <a:xfrm>
              <a:off x="5148266" y="4341031"/>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24,4%</a:t>
              </a:r>
            </a:p>
          </p:txBody>
        </p:sp>
        <p:sp>
          <p:nvSpPr>
            <p:cNvPr id="10" name="TextBox 9">
              <a:extLst>
                <a:ext uri="{FF2B5EF4-FFF2-40B4-BE49-F238E27FC236}">
                  <a16:creationId xmlns:a16="http://schemas.microsoft.com/office/drawing/2014/main" id="{E393B1BC-4159-4CCD-A8D2-49AFDCC86DD1}"/>
                </a:ext>
              </a:extLst>
            </p:cNvPr>
            <p:cNvSpPr txBox="1"/>
            <p:nvPr/>
          </p:nvSpPr>
          <p:spPr>
            <a:xfrm>
              <a:off x="6455092" y="4341031"/>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26,0%</a:t>
              </a:r>
            </a:p>
          </p:txBody>
        </p:sp>
        <p:sp>
          <p:nvSpPr>
            <p:cNvPr id="11" name="TextBox 10">
              <a:extLst>
                <a:ext uri="{FF2B5EF4-FFF2-40B4-BE49-F238E27FC236}">
                  <a16:creationId xmlns:a16="http://schemas.microsoft.com/office/drawing/2014/main" id="{B5F95821-03E9-4A04-B8ED-E620DD515AF6}"/>
                </a:ext>
              </a:extLst>
            </p:cNvPr>
            <p:cNvSpPr txBox="1"/>
            <p:nvPr/>
          </p:nvSpPr>
          <p:spPr>
            <a:xfrm>
              <a:off x="7763614" y="4328475"/>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17,9%</a:t>
              </a:r>
            </a:p>
          </p:txBody>
        </p:sp>
        <p:sp>
          <p:nvSpPr>
            <p:cNvPr id="18" name="TextBox 17">
              <a:extLst>
                <a:ext uri="{FF2B5EF4-FFF2-40B4-BE49-F238E27FC236}">
                  <a16:creationId xmlns:a16="http://schemas.microsoft.com/office/drawing/2014/main" id="{5AA98BB3-1F89-474A-A9F7-4CC4391090CA}"/>
                </a:ext>
              </a:extLst>
            </p:cNvPr>
            <p:cNvSpPr txBox="1"/>
            <p:nvPr/>
          </p:nvSpPr>
          <p:spPr>
            <a:xfrm>
              <a:off x="-77680" y="4333641"/>
              <a:ext cx="1103587" cy="276999"/>
            </a:xfrm>
            <a:prstGeom prst="rect">
              <a:avLst/>
            </a:prstGeom>
            <a:noFill/>
          </p:spPr>
          <p:txBody>
            <a:bodyPr wrap="square" rtlCol="0">
              <a:spAutoFit/>
            </a:bodyPr>
            <a:lstStyle/>
            <a:p>
              <a:pPr algn="ctr"/>
              <a:r>
                <a:rPr lang="lv-LV" sz="1200" b="1" dirty="0">
                  <a:solidFill>
                    <a:srgbClr val="012169"/>
                  </a:solidFill>
                  <a:latin typeface="Verdana" panose="020B0604030504040204" pitchFamily="34" charset="0"/>
                  <a:ea typeface="Verdana" panose="020B0604030504040204" pitchFamily="34" charset="0"/>
                </a:rPr>
                <a:t>2019.gads</a:t>
              </a:r>
              <a:endParaRPr lang="lv-LV" sz="1100" b="1" dirty="0">
                <a:solidFill>
                  <a:srgbClr val="012169"/>
                </a:solidFill>
                <a:latin typeface="Verdana" panose="020B0604030504040204" pitchFamily="34" charset="0"/>
                <a:ea typeface="Verdana" panose="020B0604030504040204" pitchFamily="34" charset="0"/>
              </a:endParaRPr>
            </a:p>
          </p:txBody>
        </p:sp>
      </p:grpSp>
      <p:sp>
        <p:nvSpPr>
          <p:cNvPr id="21" name="TextBox 20">
            <a:extLst>
              <a:ext uri="{FF2B5EF4-FFF2-40B4-BE49-F238E27FC236}">
                <a16:creationId xmlns:a16="http://schemas.microsoft.com/office/drawing/2014/main" id="{6FF5AD09-475D-4840-808A-32FD0BE142B1}"/>
              </a:ext>
            </a:extLst>
          </p:cNvPr>
          <p:cNvSpPr txBox="1"/>
          <p:nvPr/>
        </p:nvSpPr>
        <p:spPr>
          <a:xfrm>
            <a:off x="2275108" y="4883397"/>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11,4%</a:t>
            </a:r>
          </a:p>
        </p:txBody>
      </p:sp>
      <p:sp>
        <p:nvSpPr>
          <p:cNvPr id="22" name="TextBox 21">
            <a:extLst>
              <a:ext uri="{FF2B5EF4-FFF2-40B4-BE49-F238E27FC236}">
                <a16:creationId xmlns:a16="http://schemas.microsoft.com/office/drawing/2014/main" id="{504E0594-BF66-442B-8A64-5118B571D34A}"/>
              </a:ext>
            </a:extLst>
          </p:cNvPr>
          <p:cNvSpPr txBox="1"/>
          <p:nvPr/>
        </p:nvSpPr>
        <p:spPr>
          <a:xfrm>
            <a:off x="4892578" y="4895953"/>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1,5%</a:t>
            </a:r>
          </a:p>
        </p:txBody>
      </p:sp>
      <p:sp>
        <p:nvSpPr>
          <p:cNvPr id="23" name="TextBox 22">
            <a:extLst>
              <a:ext uri="{FF2B5EF4-FFF2-40B4-BE49-F238E27FC236}">
                <a16:creationId xmlns:a16="http://schemas.microsoft.com/office/drawing/2014/main" id="{CB37E680-5CA1-49A6-8217-89740E4A19D3}"/>
              </a:ext>
            </a:extLst>
          </p:cNvPr>
          <p:cNvSpPr txBox="1"/>
          <p:nvPr/>
        </p:nvSpPr>
        <p:spPr>
          <a:xfrm>
            <a:off x="3583843" y="4895953"/>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17,7%</a:t>
            </a:r>
          </a:p>
        </p:txBody>
      </p:sp>
      <p:sp>
        <p:nvSpPr>
          <p:cNvPr id="24" name="TextBox 23">
            <a:extLst>
              <a:ext uri="{FF2B5EF4-FFF2-40B4-BE49-F238E27FC236}">
                <a16:creationId xmlns:a16="http://schemas.microsoft.com/office/drawing/2014/main" id="{399F702F-6A8C-4364-A774-BEBB298D360A}"/>
              </a:ext>
            </a:extLst>
          </p:cNvPr>
          <p:cNvSpPr txBox="1"/>
          <p:nvPr/>
        </p:nvSpPr>
        <p:spPr>
          <a:xfrm>
            <a:off x="6192319" y="4895953"/>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21,2%</a:t>
            </a:r>
          </a:p>
        </p:txBody>
      </p:sp>
      <p:sp>
        <p:nvSpPr>
          <p:cNvPr id="25" name="TextBox 24">
            <a:extLst>
              <a:ext uri="{FF2B5EF4-FFF2-40B4-BE49-F238E27FC236}">
                <a16:creationId xmlns:a16="http://schemas.microsoft.com/office/drawing/2014/main" id="{CDAA4370-C383-4B80-BD39-3268BDC8FED2}"/>
              </a:ext>
            </a:extLst>
          </p:cNvPr>
          <p:cNvSpPr txBox="1"/>
          <p:nvPr/>
        </p:nvSpPr>
        <p:spPr>
          <a:xfrm>
            <a:off x="7499145" y="4895953"/>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28,7%</a:t>
            </a:r>
          </a:p>
        </p:txBody>
      </p:sp>
      <p:sp>
        <p:nvSpPr>
          <p:cNvPr id="26" name="TextBox 25">
            <a:extLst>
              <a:ext uri="{FF2B5EF4-FFF2-40B4-BE49-F238E27FC236}">
                <a16:creationId xmlns:a16="http://schemas.microsoft.com/office/drawing/2014/main" id="{82620BEE-F249-4DB0-86C9-8A103AC7FF54}"/>
              </a:ext>
            </a:extLst>
          </p:cNvPr>
          <p:cNvSpPr txBox="1"/>
          <p:nvPr/>
        </p:nvSpPr>
        <p:spPr>
          <a:xfrm>
            <a:off x="8807667" y="4883397"/>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19,5%</a:t>
            </a:r>
          </a:p>
        </p:txBody>
      </p:sp>
      <p:sp>
        <p:nvSpPr>
          <p:cNvPr id="27" name="TextBox 26">
            <a:extLst>
              <a:ext uri="{FF2B5EF4-FFF2-40B4-BE49-F238E27FC236}">
                <a16:creationId xmlns:a16="http://schemas.microsoft.com/office/drawing/2014/main" id="{A3F535F5-B948-4C93-868E-A3913E8235B6}"/>
              </a:ext>
            </a:extLst>
          </p:cNvPr>
          <p:cNvSpPr txBox="1"/>
          <p:nvPr/>
        </p:nvSpPr>
        <p:spPr>
          <a:xfrm>
            <a:off x="2275108" y="5343268"/>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10,9%</a:t>
            </a:r>
          </a:p>
        </p:txBody>
      </p:sp>
      <p:sp>
        <p:nvSpPr>
          <p:cNvPr id="28" name="TextBox 27">
            <a:extLst>
              <a:ext uri="{FF2B5EF4-FFF2-40B4-BE49-F238E27FC236}">
                <a16:creationId xmlns:a16="http://schemas.microsoft.com/office/drawing/2014/main" id="{18A7EC0F-F363-4EBF-8B97-171B6BAE0263}"/>
              </a:ext>
            </a:extLst>
          </p:cNvPr>
          <p:cNvSpPr txBox="1"/>
          <p:nvPr/>
        </p:nvSpPr>
        <p:spPr>
          <a:xfrm>
            <a:off x="4892578" y="5355824"/>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2,8%</a:t>
            </a:r>
          </a:p>
        </p:txBody>
      </p:sp>
      <p:sp>
        <p:nvSpPr>
          <p:cNvPr id="29" name="TextBox 28">
            <a:extLst>
              <a:ext uri="{FF2B5EF4-FFF2-40B4-BE49-F238E27FC236}">
                <a16:creationId xmlns:a16="http://schemas.microsoft.com/office/drawing/2014/main" id="{F276C9A6-B3CA-4683-B8D2-C46B74B79F25}"/>
              </a:ext>
            </a:extLst>
          </p:cNvPr>
          <p:cNvSpPr txBox="1"/>
          <p:nvPr/>
        </p:nvSpPr>
        <p:spPr>
          <a:xfrm>
            <a:off x="3583843" y="5355824"/>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17,9%</a:t>
            </a:r>
          </a:p>
        </p:txBody>
      </p:sp>
      <p:sp>
        <p:nvSpPr>
          <p:cNvPr id="30" name="TextBox 29">
            <a:extLst>
              <a:ext uri="{FF2B5EF4-FFF2-40B4-BE49-F238E27FC236}">
                <a16:creationId xmlns:a16="http://schemas.microsoft.com/office/drawing/2014/main" id="{481A2F43-04D4-4E52-9019-A0B90CCD285C}"/>
              </a:ext>
            </a:extLst>
          </p:cNvPr>
          <p:cNvSpPr txBox="1"/>
          <p:nvPr/>
        </p:nvSpPr>
        <p:spPr>
          <a:xfrm>
            <a:off x="6192319" y="5355824"/>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16,4%</a:t>
            </a:r>
          </a:p>
        </p:txBody>
      </p:sp>
      <p:sp>
        <p:nvSpPr>
          <p:cNvPr id="31" name="TextBox 30">
            <a:extLst>
              <a:ext uri="{FF2B5EF4-FFF2-40B4-BE49-F238E27FC236}">
                <a16:creationId xmlns:a16="http://schemas.microsoft.com/office/drawing/2014/main" id="{FECD9E69-FAFD-456E-99EE-3FD2997DBCC9}"/>
              </a:ext>
            </a:extLst>
          </p:cNvPr>
          <p:cNvSpPr txBox="1"/>
          <p:nvPr/>
        </p:nvSpPr>
        <p:spPr>
          <a:xfrm>
            <a:off x="7499145" y="5355824"/>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29,8%</a:t>
            </a:r>
          </a:p>
        </p:txBody>
      </p:sp>
      <p:sp>
        <p:nvSpPr>
          <p:cNvPr id="32" name="TextBox 31">
            <a:extLst>
              <a:ext uri="{FF2B5EF4-FFF2-40B4-BE49-F238E27FC236}">
                <a16:creationId xmlns:a16="http://schemas.microsoft.com/office/drawing/2014/main" id="{B8E6315A-60C5-4EF3-BB87-F4873FB86DB4}"/>
              </a:ext>
            </a:extLst>
          </p:cNvPr>
          <p:cNvSpPr txBox="1"/>
          <p:nvPr/>
        </p:nvSpPr>
        <p:spPr>
          <a:xfrm>
            <a:off x="8807667" y="5343268"/>
            <a:ext cx="1103587" cy="276999"/>
          </a:xfrm>
          <a:prstGeom prst="rect">
            <a:avLst/>
          </a:prstGeom>
          <a:solidFill>
            <a:srgbClr val="ECF2F8"/>
          </a:solidFill>
          <a:ln>
            <a:solidFill>
              <a:srgbClr val="012269"/>
            </a:solidFill>
          </a:ln>
          <a:effectLst>
            <a:outerShdw blurRad="50800" dist="38100" dir="5400000" algn="t" rotWithShape="0">
              <a:prstClr val="black">
                <a:alpha val="40000"/>
              </a:prstClr>
            </a:outerShdw>
          </a:effectLst>
        </p:spPr>
        <p:txBody>
          <a:bodyPr wrap="square" rtlCol="0">
            <a:spAutoFit/>
          </a:bodyPr>
          <a:lstStyle/>
          <a:p>
            <a:pPr lvl="0" algn="ctr"/>
            <a:r>
              <a:rPr lang="lv-LV" sz="1200" b="1" dirty="0">
                <a:solidFill>
                  <a:srgbClr val="012269"/>
                </a:solidFill>
                <a:latin typeface="Verdana" panose="020B0604030504040204" pitchFamily="34" charset="0"/>
                <a:ea typeface="Verdana" panose="020B0604030504040204" pitchFamily="34" charset="0"/>
                <a:cs typeface="Verdana" panose="020B0604030504040204" pitchFamily="34" charset="0"/>
              </a:rPr>
              <a:t>22,2%</a:t>
            </a:r>
          </a:p>
        </p:txBody>
      </p:sp>
      <p:sp>
        <p:nvSpPr>
          <p:cNvPr id="33" name="TextBox 32">
            <a:extLst>
              <a:ext uri="{FF2B5EF4-FFF2-40B4-BE49-F238E27FC236}">
                <a16:creationId xmlns:a16="http://schemas.microsoft.com/office/drawing/2014/main" id="{4C014A6F-0C32-4720-A06C-8DE268134AAD}"/>
              </a:ext>
            </a:extLst>
          </p:cNvPr>
          <p:cNvSpPr txBox="1"/>
          <p:nvPr/>
        </p:nvSpPr>
        <p:spPr>
          <a:xfrm>
            <a:off x="966371" y="4883396"/>
            <a:ext cx="1103587" cy="276999"/>
          </a:xfrm>
          <a:prstGeom prst="rect">
            <a:avLst/>
          </a:prstGeom>
          <a:noFill/>
        </p:spPr>
        <p:txBody>
          <a:bodyPr wrap="square" rtlCol="0">
            <a:spAutoFit/>
          </a:bodyPr>
          <a:lstStyle/>
          <a:p>
            <a:pPr algn="ctr"/>
            <a:r>
              <a:rPr lang="lv-LV" sz="1200" b="1" dirty="0">
                <a:solidFill>
                  <a:srgbClr val="012169"/>
                </a:solidFill>
                <a:latin typeface="Verdana" panose="020B0604030504040204" pitchFamily="34" charset="0"/>
                <a:ea typeface="Verdana" panose="020B0604030504040204" pitchFamily="34" charset="0"/>
              </a:rPr>
              <a:t>2020.gads</a:t>
            </a:r>
            <a:endParaRPr lang="lv-LV" sz="1100" b="1" dirty="0">
              <a:solidFill>
                <a:srgbClr val="012169"/>
              </a:solidFill>
              <a:latin typeface="Verdana" panose="020B0604030504040204" pitchFamily="34" charset="0"/>
              <a:ea typeface="Verdana" panose="020B0604030504040204" pitchFamily="34" charset="0"/>
            </a:endParaRPr>
          </a:p>
        </p:txBody>
      </p:sp>
      <p:sp>
        <p:nvSpPr>
          <p:cNvPr id="34" name="TextBox 33">
            <a:extLst>
              <a:ext uri="{FF2B5EF4-FFF2-40B4-BE49-F238E27FC236}">
                <a16:creationId xmlns:a16="http://schemas.microsoft.com/office/drawing/2014/main" id="{80B02C32-9731-4D1C-A017-A93521AEE0D3}"/>
              </a:ext>
            </a:extLst>
          </p:cNvPr>
          <p:cNvSpPr txBox="1"/>
          <p:nvPr/>
        </p:nvSpPr>
        <p:spPr>
          <a:xfrm>
            <a:off x="966372" y="5343267"/>
            <a:ext cx="1103587" cy="276999"/>
          </a:xfrm>
          <a:prstGeom prst="rect">
            <a:avLst/>
          </a:prstGeom>
          <a:noFill/>
        </p:spPr>
        <p:txBody>
          <a:bodyPr wrap="square" rtlCol="0">
            <a:spAutoFit/>
          </a:bodyPr>
          <a:lstStyle/>
          <a:p>
            <a:pPr algn="ctr"/>
            <a:r>
              <a:rPr lang="lv-LV" sz="1200" b="1" dirty="0">
                <a:solidFill>
                  <a:srgbClr val="012169"/>
                </a:solidFill>
                <a:latin typeface="Verdana" panose="020B0604030504040204" pitchFamily="34" charset="0"/>
                <a:ea typeface="Verdana" panose="020B0604030504040204" pitchFamily="34" charset="0"/>
              </a:rPr>
              <a:t>2021.gads</a:t>
            </a:r>
            <a:endParaRPr lang="lv-LV" sz="1100" b="1" dirty="0">
              <a:solidFill>
                <a:srgbClr val="012169"/>
              </a:solidFill>
              <a:latin typeface="Verdana" panose="020B0604030504040204" pitchFamily="34" charset="0"/>
              <a:ea typeface="Verdana" panose="020B0604030504040204" pitchFamily="34" charset="0"/>
            </a:endParaRPr>
          </a:p>
        </p:txBody>
      </p:sp>
      <p:sp>
        <p:nvSpPr>
          <p:cNvPr id="35" name="TextBox 34">
            <a:extLst>
              <a:ext uri="{FF2B5EF4-FFF2-40B4-BE49-F238E27FC236}">
                <a16:creationId xmlns:a16="http://schemas.microsoft.com/office/drawing/2014/main" id="{5AB1647A-3432-427F-E00A-34DD205D61B2}"/>
              </a:ext>
            </a:extLst>
          </p:cNvPr>
          <p:cNvSpPr txBox="1"/>
          <p:nvPr/>
        </p:nvSpPr>
        <p:spPr>
          <a:xfrm>
            <a:off x="544986" y="5939786"/>
            <a:ext cx="11176781" cy="646331"/>
          </a:xfrm>
          <a:prstGeom prst="rect">
            <a:avLst/>
          </a:prstGeom>
          <a:noFill/>
        </p:spPr>
        <p:txBody>
          <a:bodyPr wrap="square">
            <a:spAutoFit/>
          </a:bodyPr>
          <a:lstStyle/>
          <a:p>
            <a:r>
              <a:rPr lang="lv-LV" dirty="0">
                <a:solidFill>
                  <a:srgbClr val="FF0000"/>
                </a:solidFill>
              </a:rPr>
              <a:t>Pēc VID datiem sanāk, ka ~50% </a:t>
            </a:r>
            <a:r>
              <a:rPr lang="lv-LV" dirty="0" err="1">
                <a:solidFill>
                  <a:srgbClr val="FF0000"/>
                </a:solidFill>
              </a:rPr>
              <a:t>būvnozares</a:t>
            </a:r>
            <a:r>
              <a:rPr lang="lv-LV" dirty="0">
                <a:solidFill>
                  <a:srgbClr val="FF0000"/>
                </a:solidFill>
              </a:rPr>
              <a:t> darba ņēmēji (darba vietas) strādā ēnās, pēc LBP analīzes ~ 30% strādā ēnās, ir jāanalizē EDS un EDLUS dati, kuri tiešām strādā ēnās, vai arī tas ir nepilna slodzes darbs?</a:t>
            </a:r>
          </a:p>
        </p:txBody>
      </p:sp>
    </p:spTree>
    <p:extLst>
      <p:ext uri="{BB962C8B-B14F-4D97-AF65-F5344CB8AC3E}">
        <p14:creationId xmlns:p14="http://schemas.microsoft.com/office/powerpoint/2010/main" val="133292979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6">
            <a:extLst>
              <a:ext uri="{FF2B5EF4-FFF2-40B4-BE49-F238E27FC236}">
                <a16:creationId xmlns:a16="http://schemas.microsoft.com/office/drawing/2014/main" id="{8AEB2E12-96A3-D6E5-021B-71D5CFECCA5C}"/>
              </a:ext>
            </a:extLst>
          </p:cNvPr>
          <p:cNvSpPr/>
          <p:nvPr/>
        </p:nvSpPr>
        <p:spPr>
          <a:xfrm>
            <a:off x="9526099" y="1600455"/>
            <a:ext cx="2618573" cy="262478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lv-LV"/>
          </a:p>
        </p:txBody>
      </p:sp>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13871" y="0"/>
            <a:ext cx="12015405" cy="1365218"/>
          </a:xfrm>
        </p:spPr>
        <p:txBody>
          <a:bodyPr>
            <a:normAutofit/>
          </a:bodyPr>
          <a:lstStyle/>
          <a:p>
            <a:r>
              <a:rPr lang="lv-LV" sz="4000" dirty="0">
                <a:solidFill>
                  <a:srgbClr val="FFFFFF"/>
                </a:solidFill>
              </a:rPr>
              <a:t>Būvniecības ēnas segmentu analīze – VID?</a:t>
            </a:r>
          </a:p>
        </p:txBody>
      </p:sp>
      <p:sp>
        <p:nvSpPr>
          <p:cNvPr id="3" name="Rectangle: Rounded Corners 2">
            <a:extLst>
              <a:ext uri="{FF2B5EF4-FFF2-40B4-BE49-F238E27FC236}">
                <a16:creationId xmlns:a16="http://schemas.microsoft.com/office/drawing/2014/main" id="{B07DEADD-E0CC-7E82-5772-DC1A894B5024}"/>
              </a:ext>
            </a:extLst>
          </p:cNvPr>
          <p:cNvSpPr/>
          <p:nvPr/>
        </p:nvSpPr>
        <p:spPr>
          <a:xfrm>
            <a:off x="575988" y="2204864"/>
            <a:ext cx="1656184" cy="576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Privātie</a:t>
            </a:r>
          </a:p>
        </p:txBody>
      </p:sp>
      <p:sp>
        <p:nvSpPr>
          <p:cNvPr id="7" name="Rectangle: Rounded Corners 6">
            <a:extLst>
              <a:ext uri="{FF2B5EF4-FFF2-40B4-BE49-F238E27FC236}">
                <a16:creationId xmlns:a16="http://schemas.microsoft.com/office/drawing/2014/main" id="{99E18955-B630-1E9E-A8E6-41E6C3D6A54F}"/>
              </a:ext>
            </a:extLst>
          </p:cNvPr>
          <p:cNvSpPr/>
          <p:nvPr/>
        </p:nvSpPr>
        <p:spPr>
          <a:xfrm>
            <a:off x="581063" y="3357668"/>
            <a:ext cx="1656184" cy="576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Bizness</a:t>
            </a:r>
          </a:p>
        </p:txBody>
      </p:sp>
      <p:sp>
        <p:nvSpPr>
          <p:cNvPr id="8" name="Rectangle: Rounded Corners 7">
            <a:extLst>
              <a:ext uri="{FF2B5EF4-FFF2-40B4-BE49-F238E27FC236}">
                <a16:creationId xmlns:a16="http://schemas.microsoft.com/office/drawing/2014/main" id="{471920AD-ABA8-78E7-CF31-DDEE2784C97F}"/>
              </a:ext>
            </a:extLst>
          </p:cNvPr>
          <p:cNvSpPr/>
          <p:nvPr/>
        </p:nvSpPr>
        <p:spPr>
          <a:xfrm>
            <a:off x="575988" y="4510472"/>
            <a:ext cx="1656184" cy="576064"/>
          </a:xfrm>
          <a:prstGeom prst="round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Publiskais</a:t>
            </a:r>
          </a:p>
        </p:txBody>
      </p:sp>
      <p:sp>
        <p:nvSpPr>
          <p:cNvPr id="12" name="Rectangle 11">
            <a:extLst>
              <a:ext uri="{FF2B5EF4-FFF2-40B4-BE49-F238E27FC236}">
                <a16:creationId xmlns:a16="http://schemas.microsoft.com/office/drawing/2014/main" id="{C42D3972-1430-EC19-1407-4B99708DB602}"/>
              </a:ext>
            </a:extLst>
          </p:cNvPr>
          <p:cNvSpPr/>
          <p:nvPr/>
        </p:nvSpPr>
        <p:spPr>
          <a:xfrm>
            <a:off x="551384" y="5568094"/>
            <a:ext cx="1042529"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Pasūtītāji</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5" name="Cloud 4">
            <a:extLst>
              <a:ext uri="{FF2B5EF4-FFF2-40B4-BE49-F238E27FC236}">
                <a16:creationId xmlns:a16="http://schemas.microsoft.com/office/drawing/2014/main" id="{8C9099E7-0690-5D0E-8D36-9EC956D8B9C1}"/>
              </a:ext>
            </a:extLst>
          </p:cNvPr>
          <p:cNvSpPr/>
          <p:nvPr/>
        </p:nvSpPr>
        <p:spPr>
          <a:xfrm>
            <a:off x="2068818" y="2606802"/>
            <a:ext cx="1290878" cy="576064"/>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400M </a:t>
            </a:r>
            <a:r>
              <a:rPr lang="lv-LV" dirty="0" err="1">
                <a:solidFill>
                  <a:schemeClr val="tx2"/>
                </a:solidFill>
              </a:rPr>
              <a:t>Eur</a:t>
            </a:r>
            <a:r>
              <a:rPr lang="lv-LV" dirty="0">
                <a:solidFill>
                  <a:schemeClr val="tx2"/>
                </a:solidFill>
              </a:rPr>
              <a:t>?</a:t>
            </a:r>
          </a:p>
        </p:txBody>
      </p:sp>
      <p:sp>
        <p:nvSpPr>
          <p:cNvPr id="14" name="Cloud 13">
            <a:extLst>
              <a:ext uri="{FF2B5EF4-FFF2-40B4-BE49-F238E27FC236}">
                <a16:creationId xmlns:a16="http://schemas.microsoft.com/office/drawing/2014/main" id="{FABB8411-8467-9658-78D6-E7D968C12A85}"/>
              </a:ext>
            </a:extLst>
          </p:cNvPr>
          <p:cNvSpPr/>
          <p:nvPr/>
        </p:nvSpPr>
        <p:spPr>
          <a:xfrm>
            <a:off x="2063552" y="3675135"/>
            <a:ext cx="1368152" cy="660535"/>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700M?</a:t>
            </a:r>
          </a:p>
        </p:txBody>
      </p:sp>
      <p:sp>
        <p:nvSpPr>
          <p:cNvPr id="15" name="Cloud 14">
            <a:extLst>
              <a:ext uri="{FF2B5EF4-FFF2-40B4-BE49-F238E27FC236}">
                <a16:creationId xmlns:a16="http://schemas.microsoft.com/office/drawing/2014/main" id="{80AE56F7-DF9A-619E-C661-0E3BA53788B5}"/>
              </a:ext>
            </a:extLst>
          </p:cNvPr>
          <p:cNvSpPr/>
          <p:nvPr/>
        </p:nvSpPr>
        <p:spPr>
          <a:xfrm>
            <a:off x="2063552" y="4942520"/>
            <a:ext cx="1440160" cy="576064"/>
          </a:xfrm>
          <a:prstGeom prst="cloud">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1,3Mjrd</a:t>
            </a:r>
          </a:p>
        </p:txBody>
      </p:sp>
      <p:sp>
        <p:nvSpPr>
          <p:cNvPr id="16" name="Rectangle: Rounded Corners 15">
            <a:extLst>
              <a:ext uri="{FF2B5EF4-FFF2-40B4-BE49-F238E27FC236}">
                <a16:creationId xmlns:a16="http://schemas.microsoft.com/office/drawing/2014/main" id="{AAB3CFE5-0C2A-E400-984C-7B15540EE2DA}"/>
              </a:ext>
            </a:extLst>
          </p:cNvPr>
          <p:cNvSpPr/>
          <p:nvPr/>
        </p:nvSpPr>
        <p:spPr>
          <a:xfrm>
            <a:off x="6384032" y="2194488"/>
            <a:ext cx="1656184" cy="57606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Mazie</a:t>
            </a:r>
          </a:p>
        </p:txBody>
      </p:sp>
      <p:sp>
        <p:nvSpPr>
          <p:cNvPr id="17" name="Rectangle: Rounded Corners 16">
            <a:extLst>
              <a:ext uri="{FF2B5EF4-FFF2-40B4-BE49-F238E27FC236}">
                <a16:creationId xmlns:a16="http://schemas.microsoft.com/office/drawing/2014/main" id="{4E797159-E607-2671-567D-8684A6A90AE1}"/>
              </a:ext>
            </a:extLst>
          </p:cNvPr>
          <p:cNvSpPr/>
          <p:nvPr/>
        </p:nvSpPr>
        <p:spPr>
          <a:xfrm>
            <a:off x="6384032" y="3318054"/>
            <a:ext cx="1656184" cy="57606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Vidējie</a:t>
            </a:r>
          </a:p>
        </p:txBody>
      </p:sp>
      <p:sp>
        <p:nvSpPr>
          <p:cNvPr id="18" name="Rectangle: Rounded Corners 17">
            <a:extLst>
              <a:ext uri="{FF2B5EF4-FFF2-40B4-BE49-F238E27FC236}">
                <a16:creationId xmlns:a16="http://schemas.microsoft.com/office/drawing/2014/main" id="{FB50852D-4FCA-8F1D-C359-AA6942F11CE3}"/>
              </a:ext>
            </a:extLst>
          </p:cNvPr>
          <p:cNvSpPr/>
          <p:nvPr/>
        </p:nvSpPr>
        <p:spPr>
          <a:xfrm>
            <a:off x="6361388" y="4529441"/>
            <a:ext cx="1656184" cy="576064"/>
          </a:xfrm>
          <a:prstGeom prst="round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Lielie</a:t>
            </a:r>
          </a:p>
        </p:txBody>
      </p:sp>
      <p:sp>
        <p:nvSpPr>
          <p:cNvPr id="19" name="Cloud 18">
            <a:extLst>
              <a:ext uri="{FF2B5EF4-FFF2-40B4-BE49-F238E27FC236}">
                <a16:creationId xmlns:a16="http://schemas.microsoft.com/office/drawing/2014/main" id="{BE85EC45-3EFC-8311-D319-78F779D763FE}"/>
              </a:ext>
            </a:extLst>
          </p:cNvPr>
          <p:cNvSpPr/>
          <p:nvPr/>
        </p:nvSpPr>
        <p:spPr>
          <a:xfrm>
            <a:off x="7590599" y="4822333"/>
            <a:ext cx="1440160" cy="57606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50-100</a:t>
            </a:r>
          </a:p>
        </p:txBody>
      </p:sp>
      <p:sp>
        <p:nvSpPr>
          <p:cNvPr id="20" name="Cloud 19">
            <a:extLst>
              <a:ext uri="{FF2B5EF4-FFF2-40B4-BE49-F238E27FC236}">
                <a16:creationId xmlns:a16="http://schemas.microsoft.com/office/drawing/2014/main" id="{1E587564-6E2C-B164-3B17-B33A84CA2289}"/>
              </a:ext>
            </a:extLst>
          </p:cNvPr>
          <p:cNvSpPr/>
          <p:nvPr/>
        </p:nvSpPr>
        <p:spPr>
          <a:xfrm>
            <a:off x="7680176" y="3677520"/>
            <a:ext cx="1440160" cy="57606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~1000</a:t>
            </a:r>
          </a:p>
        </p:txBody>
      </p:sp>
      <p:sp>
        <p:nvSpPr>
          <p:cNvPr id="21" name="Cloud 20">
            <a:extLst>
              <a:ext uri="{FF2B5EF4-FFF2-40B4-BE49-F238E27FC236}">
                <a16:creationId xmlns:a16="http://schemas.microsoft.com/office/drawing/2014/main" id="{82D349EB-242C-37DF-049C-B57552296DC8}"/>
              </a:ext>
            </a:extLst>
          </p:cNvPr>
          <p:cNvSpPr/>
          <p:nvPr/>
        </p:nvSpPr>
        <p:spPr>
          <a:xfrm>
            <a:off x="7680176" y="2576538"/>
            <a:ext cx="1440160" cy="576064"/>
          </a:xfrm>
          <a:prstGeom prst="cloud">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~1k-19k</a:t>
            </a:r>
          </a:p>
        </p:txBody>
      </p:sp>
      <p:sp>
        <p:nvSpPr>
          <p:cNvPr id="22" name="Rectangle 21">
            <a:extLst>
              <a:ext uri="{FF2B5EF4-FFF2-40B4-BE49-F238E27FC236}">
                <a16:creationId xmlns:a16="http://schemas.microsoft.com/office/drawing/2014/main" id="{1B2D48B6-9CFC-0706-992C-1A730D33CD5F}"/>
              </a:ext>
            </a:extLst>
          </p:cNvPr>
          <p:cNvSpPr/>
          <p:nvPr/>
        </p:nvSpPr>
        <p:spPr>
          <a:xfrm>
            <a:off x="6312024" y="5571707"/>
            <a:ext cx="1209370"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Piegādātāji</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6" name="Oval 5">
            <a:extLst>
              <a:ext uri="{FF2B5EF4-FFF2-40B4-BE49-F238E27FC236}">
                <a16:creationId xmlns:a16="http://schemas.microsoft.com/office/drawing/2014/main" id="{DD75316B-6ECA-2D47-65F7-69380E0EA985}"/>
              </a:ext>
            </a:extLst>
          </p:cNvPr>
          <p:cNvSpPr/>
          <p:nvPr/>
        </p:nvSpPr>
        <p:spPr>
          <a:xfrm>
            <a:off x="3722369" y="2700483"/>
            <a:ext cx="2298990" cy="868884"/>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Pakalpojumi (VSOAI un IIN)</a:t>
            </a:r>
          </a:p>
        </p:txBody>
      </p:sp>
      <p:sp>
        <p:nvSpPr>
          <p:cNvPr id="23" name="Oval 22">
            <a:extLst>
              <a:ext uri="{FF2B5EF4-FFF2-40B4-BE49-F238E27FC236}">
                <a16:creationId xmlns:a16="http://schemas.microsoft.com/office/drawing/2014/main" id="{017C5FB1-ACDC-071E-311D-3FCE243662BD}"/>
              </a:ext>
            </a:extLst>
          </p:cNvPr>
          <p:cNvSpPr/>
          <p:nvPr/>
        </p:nvSpPr>
        <p:spPr>
          <a:xfrm>
            <a:off x="3791744" y="3869279"/>
            <a:ext cx="2298990" cy="868884"/>
          </a:xfrm>
          <a:prstGeom prst="ellipse">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Būvmateriāli (PVN)</a:t>
            </a:r>
          </a:p>
        </p:txBody>
      </p:sp>
      <p:sp>
        <p:nvSpPr>
          <p:cNvPr id="9" name="Flowchart: Magnetic Disk 8">
            <a:extLst>
              <a:ext uri="{FF2B5EF4-FFF2-40B4-BE49-F238E27FC236}">
                <a16:creationId xmlns:a16="http://schemas.microsoft.com/office/drawing/2014/main" id="{97D4ADCE-509E-C51B-695F-F5EC5DC0B785}"/>
              </a:ext>
            </a:extLst>
          </p:cNvPr>
          <p:cNvSpPr/>
          <p:nvPr/>
        </p:nvSpPr>
        <p:spPr>
          <a:xfrm>
            <a:off x="6624157" y="4064958"/>
            <a:ext cx="820709" cy="343181"/>
          </a:xfrm>
          <a:prstGeom prst="flowChartMagneticDisk">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solidFill>
                  <a:schemeClr val="tx2"/>
                </a:solidFill>
              </a:rPr>
              <a:t>EDLUS</a:t>
            </a:r>
          </a:p>
        </p:txBody>
      </p:sp>
      <p:sp>
        <p:nvSpPr>
          <p:cNvPr id="24" name="Rectangle 23">
            <a:extLst>
              <a:ext uri="{FF2B5EF4-FFF2-40B4-BE49-F238E27FC236}">
                <a16:creationId xmlns:a16="http://schemas.microsoft.com/office/drawing/2014/main" id="{DC24C9B6-D400-FF80-5E69-D5A0029B2E11}"/>
              </a:ext>
            </a:extLst>
          </p:cNvPr>
          <p:cNvSpPr/>
          <p:nvPr/>
        </p:nvSpPr>
        <p:spPr>
          <a:xfrm>
            <a:off x="9537250" y="1747000"/>
            <a:ext cx="2616421" cy="2308324"/>
          </a:xfrm>
          <a:prstGeom prst="rect">
            <a:avLst/>
          </a:prstGeom>
          <a:noFill/>
        </p:spPr>
        <p:txBody>
          <a:bodyPr wrap="none" lIns="91440" tIns="45720" rIns="91440" bIns="45720">
            <a:spAutoFit/>
          </a:bodyPr>
          <a:lstStyle/>
          <a:p>
            <a:pPr algn="ctr"/>
            <a:r>
              <a:rPr lang="lv-LV" b="0" cap="none" spc="0" dirty="0">
                <a:ln w="0"/>
                <a:solidFill>
                  <a:schemeClr val="tx2"/>
                </a:solidFill>
                <a:effectLst>
                  <a:outerShdw blurRad="38100" dist="19050" dir="2700000" algn="tl" rotWithShape="0">
                    <a:schemeClr val="dk1">
                      <a:alpha val="40000"/>
                    </a:schemeClr>
                  </a:outerShdw>
                </a:effectLst>
              </a:rPr>
              <a:t>1.Darba ņēmēji &lt;780 </a:t>
            </a:r>
            <a:r>
              <a:rPr lang="lv-LV" b="0" cap="none" spc="0" dirty="0" err="1">
                <a:ln w="0"/>
                <a:solidFill>
                  <a:schemeClr val="tx2"/>
                </a:solidFill>
                <a:effectLst>
                  <a:outerShdw blurRad="38100" dist="19050" dir="2700000" algn="tl" rotWithShape="0">
                    <a:schemeClr val="dk1">
                      <a:alpha val="40000"/>
                    </a:schemeClr>
                  </a:outerShdw>
                </a:effectLst>
              </a:rPr>
              <a:t>Eur</a:t>
            </a:r>
            <a:r>
              <a:rPr lang="lv-LV" b="0" cap="none" spc="0" dirty="0">
                <a:ln w="0"/>
                <a:solidFill>
                  <a:schemeClr val="tx2"/>
                </a:solidFill>
                <a:effectLst>
                  <a:outerShdw blurRad="38100" dist="19050" dir="2700000" algn="tl" rotWithShape="0">
                    <a:schemeClr val="dk1">
                      <a:alpha val="40000"/>
                    </a:schemeClr>
                  </a:outerShdw>
                </a:effectLst>
              </a:rPr>
              <a:t>?</a:t>
            </a:r>
          </a:p>
          <a:p>
            <a:pPr algn="ctr"/>
            <a:r>
              <a:rPr lang="lv-LV" dirty="0">
                <a:ln w="0"/>
                <a:solidFill>
                  <a:schemeClr val="tx2"/>
                </a:solidFill>
                <a:effectLst>
                  <a:outerShdw blurRad="38100" dist="19050" dir="2700000" algn="tl" rotWithShape="0">
                    <a:schemeClr val="dk1">
                      <a:alpha val="40000"/>
                    </a:schemeClr>
                  </a:outerShdw>
                </a:effectLst>
              </a:rPr>
              <a:t> dalot a)Reāli/b)Ēnas?</a:t>
            </a:r>
            <a:endParaRPr lang="lv-LV" b="0" cap="none" spc="0" dirty="0">
              <a:ln w="0"/>
              <a:solidFill>
                <a:schemeClr val="tx2"/>
              </a:solidFill>
              <a:effectLst>
                <a:outerShdw blurRad="38100" dist="19050" dir="2700000" algn="tl" rotWithShape="0">
                  <a:schemeClr val="dk1">
                    <a:alpha val="40000"/>
                  </a:schemeClr>
                </a:outerShdw>
              </a:effectLst>
            </a:endParaRPr>
          </a:p>
          <a:p>
            <a:pPr algn="ctr"/>
            <a:endParaRPr lang="lv-LV" dirty="0">
              <a:ln w="0"/>
              <a:solidFill>
                <a:schemeClr val="tx2"/>
              </a:solidFill>
              <a:effectLst>
                <a:outerShdw blurRad="38100" dist="19050" dir="2700000" algn="tl" rotWithShape="0">
                  <a:schemeClr val="dk1">
                    <a:alpha val="40000"/>
                  </a:schemeClr>
                </a:outerShdw>
              </a:effectLst>
            </a:endParaRPr>
          </a:p>
          <a:p>
            <a:pPr algn="ctr"/>
            <a:r>
              <a:rPr lang="lv-LV" dirty="0">
                <a:ln w="0"/>
                <a:solidFill>
                  <a:schemeClr val="tx2"/>
                </a:solidFill>
                <a:effectLst>
                  <a:outerShdw blurRad="38100" dist="19050" dir="2700000" algn="tl" rotWithShape="0">
                    <a:schemeClr val="dk1">
                      <a:alpha val="40000"/>
                    </a:schemeClr>
                  </a:outerShdw>
                </a:effectLst>
              </a:rPr>
              <a:t>2.Riska darba devēji?</a:t>
            </a:r>
          </a:p>
          <a:p>
            <a:pPr algn="ctr"/>
            <a:endParaRPr lang="lv-LV" b="0" cap="none" spc="0" dirty="0">
              <a:ln w="0"/>
              <a:solidFill>
                <a:schemeClr val="tx2"/>
              </a:solidFill>
              <a:effectLst>
                <a:outerShdw blurRad="38100" dist="19050" dir="2700000" algn="tl" rotWithShape="0">
                  <a:schemeClr val="dk1">
                    <a:alpha val="40000"/>
                  </a:schemeClr>
                </a:outerShdw>
              </a:effectLst>
            </a:endParaRPr>
          </a:p>
          <a:p>
            <a:pPr algn="ctr"/>
            <a:r>
              <a:rPr lang="lv-LV" dirty="0">
                <a:ln w="0"/>
                <a:solidFill>
                  <a:schemeClr val="tx2"/>
                </a:solidFill>
                <a:effectLst>
                  <a:outerShdw blurRad="38100" dist="19050" dir="2700000" algn="tl" rotWithShape="0">
                    <a:schemeClr val="dk1">
                      <a:alpha val="40000"/>
                    </a:schemeClr>
                  </a:outerShdw>
                </a:effectLst>
              </a:rPr>
              <a:t>3.Kopīgas </a:t>
            </a:r>
          </a:p>
          <a:p>
            <a:pPr algn="ctr"/>
            <a:r>
              <a:rPr lang="lv-LV" dirty="0">
                <a:ln w="0"/>
                <a:solidFill>
                  <a:schemeClr val="tx2"/>
                </a:solidFill>
                <a:effectLst>
                  <a:outerShdw blurRad="38100" dist="19050" dir="2700000" algn="tl" rotWithShape="0">
                    <a:schemeClr val="dk1">
                      <a:alpha val="40000"/>
                    </a:schemeClr>
                  </a:outerShdw>
                </a:effectLst>
              </a:rPr>
              <a:t>VID un NVO kampaņas </a:t>
            </a:r>
          </a:p>
          <a:p>
            <a:pPr algn="ctr"/>
            <a:r>
              <a:rPr lang="lv-LV" dirty="0">
                <a:ln w="0"/>
                <a:solidFill>
                  <a:schemeClr val="tx2"/>
                </a:solidFill>
                <a:effectLst>
                  <a:outerShdw blurRad="38100" dist="19050" dir="2700000" algn="tl" rotWithShape="0">
                    <a:schemeClr val="dk1">
                      <a:alpha val="40000"/>
                    </a:schemeClr>
                  </a:outerShdw>
                </a:effectLst>
              </a:rPr>
              <a:t>(saķere ar PIL)</a:t>
            </a:r>
            <a:endParaRPr lang="en-US" b="0" cap="none" spc="0" dirty="0">
              <a:ln w="0"/>
              <a:solidFill>
                <a:schemeClr val="tx2"/>
              </a:solidFill>
              <a:effectLst>
                <a:outerShdw blurRad="38100" dist="19050" dir="2700000" algn="tl" rotWithShape="0">
                  <a:schemeClr val="dk1">
                    <a:alpha val="40000"/>
                  </a:schemeClr>
                </a:outerShdw>
              </a:effectLst>
            </a:endParaRPr>
          </a:p>
        </p:txBody>
      </p:sp>
      <p:cxnSp>
        <p:nvCxnSpPr>
          <p:cNvPr id="26" name="Straight Arrow Connector 25">
            <a:extLst>
              <a:ext uri="{FF2B5EF4-FFF2-40B4-BE49-F238E27FC236}">
                <a16:creationId xmlns:a16="http://schemas.microsoft.com/office/drawing/2014/main" id="{8C578E85-6458-F5B1-B2C0-A22FF1EADA73}"/>
              </a:ext>
            </a:extLst>
          </p:cNvPr>
          <p:cNvCxnSpPr>
            <a:cxnSpLocks/>
          </p:cNvCxnSpPr>
          <p:nvPr/>
        </p:nvCxnSpPr>
        <p:spPr>
          <a:xfrm flipH="1">
            <a:off x="8184232" y="2261036"/>
            <a:ext cx="1327641" cy="1888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FA0451EA-2853-4F9B-58CE-D274B704D4B8}"/>
              </a:ext>
            </a:extLst>
          </p:cNvPr>
          <p:cNvCxnSpPr>
            <a:cxnSpLocks/>
          </p:cNvCxnSpPr>
          <p:nvPr/>
        </p:nvCxnSpPr>
        <p:spPr>
          <a:xfrm flipH="1">
            <a:off x="8823968" y="2780928"/>
            <a:ext cx="687905" cy="78843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a:extLst>
              <a:ext uri="{FF2B5EF4-FFF2-40B4-BE49-F238E27FC236}">
                <a16:creationId xmlns:a16="http://schemas.microsoft.com/office/drawing/2014/main" id="{D9E065D3-87A7-3221-8204-DBE1CCD45F26}"/>
              </a:ext>
            </a:extLst>
          </p:cNvPr>
          <p:cNvCxnSpPr>
            <a:cxnSpLocks/>
          </p:cNvCxnSpPr>
          <p:nvPr/>
        </p:nvCxnSpPr>
        <p:spPr>
          <a:xfrm flipH="1">
            <a:off x="8926080" y="3018597"/>
            <a:ext cx="914336" cy="17723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2" name="Flowchart: Magnetic Disk 41">
            <a:extLst>
              <a:ext uri="{FF2B5EF4-FFF2-40B4-BE49-F238E27FC236}">
                <a16:creationId xmlns:a16="http://schemas.microsoft.com/office/drawing/2014/main" id="{03FCADB0-A931-334E-3DDF-2E8422DA54AE}"/>
              </a:ext>
            </a:extLst>
          </p:cNvPr>
          <p:cNvSpPr/>
          <p:nvPr/>
        </p:nvSpPr>
        <p:spPr>
          <a:xfrm>
            <a:off x="11208568" y="4132130"/>
            <a:ext cx="820709" cy="343181"/>
          </a:xfrm>
          <a:prstGeom prst="flowChartMagneticDisk">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dirty="0"/>
              <a:t>EDS</a:t>
            </a:r>
          </a:p>
        </p:txBody>
      </p:sp>
      <p:sp>
        <p:nvSpPr>
          <p:cNvPr id="43" name="Rectangle 42">
            <a:extLst>
              <a:ext uri="{FF2B5EF4-FFF2-40B4-BE49-F238E27FC236}">
                <a16:creationId xmlns:a16="http://schemas.microsoft.com/office/drawing/2014/main" id="{C3A109C3-8978-622C-FFD4-923CFA4FE230}"/>
              </a:ext>
            </a:extLst>
          </p:cNvPr>
          <p:cNvSpPr/>
          <p:nvPr/>
        </p:nvSpPr>
        <p:spPr>
          <a:xfrm>
            <a:off x="3791744" y="4942520"/>
            <a:ext cx="2186304" cy="369332"/>
          </a:xfrm>
          <a:prstGeom prst="rect">
            <a:avLst/>
          </a:prstGeom>
          <a:noFill/>
        </p:spPr>
        <p:txBody>
          <a:bodyPr wrap="none" lIns="91440" tIns="45720" rIns="91440" bIns="45720">
            <a:spAutoFit/>
          </a:bodyPr>
          <a:lstStyle/>
          <a:p>
            <a:pPr algn="ctr"/>
            <a:r>
              <a:rPr lang="lv-LV" b="0" cap="none" spc="0" dirty="0">
                <a:ln w="0"/>
                <a:solidFill>
                  <a:srgbClr val="C00000"/>
                </a:solidFill>
                <a:effectLst>
                  <a:outerShdw blurRad="38100" dist="19050" dir="2700000" algn="tl" rotWithShape="0">
                    <a:schemeClr val="dk1">
                      <a:alpha val="40000"/>
                    </a:schemeClr>
                  </a:outerShdw>
                </a:effectLst>
              </a:rPr>
              <a:t>Ēnu ekonomika ~30%</a:t>
            </a:r>
            <a:endParaRPr lang="en-US" b="0" cap="none" spc="0" dirty="0">
              <a:ln w="0"/>
              <a:solidFill>
                <a:srgbClr val="C00000"/>
              </a:solidFill>
              <a:effectLst>
                <a:outerShdw blurRad="38100" dist="19050" dir="2700000" algn="tl" rotWithShape="0">
                  <a:schemeClr val="dk1">
                    <a:alpha val="40000"/>
                  </a:schemeClr>
                </a:outerShdw>
              </a:effectLst>
            </a:endParaRPr>
          </a:p>
        </p:txBody>
      </p:sp>
      <p:sp>
        <p:nvSpPr>
          <p:cNvPr id="28" name="Rectangle 27">
            <a:extLst>
              <a:ext uri="{FF2B5EF4-FFF2-40B4-BE49-F238E27FC236}">
                <a16:creationId xmlns:a16="http://schemas.microsoft.com/office/drawing/2014/main" id="{92132FA1-9CA4-CB6F-7EF1-F4D228E32782}"/>
              </a:ext>
            </a:extLst>
          </p:cNvPr>
          <p:cNvSpPr/>
          <p:nvPr/>
        </p:nvSpPr>
        <p:spPr>
          <a:xfrm>
            <a:off x="1785316" y="5752760"/>
            <a:ext cx="1857881"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Gada apgrozījums</a:t>
            </a:r>
            <a:endParaRPr lang="en-US" b="0" cap="none" spc="0" dirty="0">
              <a:ln w="0"/>
              <a:solidFill>
                <a:schemeClr val="tx1"/>
              </a:solidFill>
              <a:effectLst>
                <a:outerShdw blurRad="38100" dist="19050" dir="2700000" algn="tl" rotWithShape="0">
                  <a:schemeClr val="dk1">
                    <a:alpha val="40000"/>
                  </a:schemeClr>
                </a:outerShdw>
              </a:effectLst>
            </a:endParaRPr>
          </a:p>
        </p:txBody>
      </p:sp>
      <p:sp>
        <p:nvSpPr>
          <p:cNvPr id="30" name="Rectangle 29">
            <a:extLst>
              <a:ext uri="{FF2B5EF4-FFF2-40B4-BE49-F238E27FC236}">
                <a16:creationId xmlns:a16="http://schemas.microsoft.com/office/drawing/2014/main" id="{434043C9-469C-74C7-5AF3-417BD2CBFC7F}"/>
              </a:ext>
            </a:extLst>
          </p:cNvPr>
          <p:cNvSpPr/>
          <p:nvPr/>
        </p:nvSpPr>
        <p:spPr>
          <a:xfrm>
            <a:off x="8039805" y="5544676"/>
            <a:ext cx="720903" cy="369332"/>
          </a:xfrm>
          <a:prstGeom prst="rect">
            <a:avLst/>
          </a:prstGeom>
          <a:noFill/>
        </p:spPr>
        <p:txBody>
          <a:bodyPr wrap="none" lIns="91440" tIns="45720" rIns="91440" bIns="45720">
            <a:spAutoFit/>
          </a:bodyPr>
          <a:lstStyle/>
          <a:p>
            <a:pPr algn="ctr"/>
            <a:r>
              <a:rPr lang="lv-LV" b="0" cap="none" spc="0" dirty="0">
                <a:ln w="0"/>
                <a:solidFill>
                  <a:schemeClr val="tx1"/>
                </a:solidFill>
                <a:effectLst>
                  <a:outerShdw blurRad="38100" dist="19050" dir="2700000" algn="tl" rotWithShape="0">
                    <a:schemeClr val="dk1">
                      <a:alpha val="40000"/>
                    </a:schemeClr>
                  </a:outerShdw>
                </a:effectLst>
              </a:rPr>
              <a:t>Skaits</a:t>
            </a:r>
            <a:endParaRPr lang="en-US"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7259377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43093" y="0"/>
            <a:ext cx="10515600" cy="1325563"/>
          </a:xfrm>
        </p:spPr>
        <p:txBody>
          <a:bodyPr/>
          <a:lstStyle/>
          <a:p>
            <a:r>
              <a:rPr lang="lv-LV" sz="4400" dirty="0">
                <a:solidFill>
                  <a:srgbClr val="FFFFFF"/>
                </a:solidFill>
                <a:latin typeface="Gotham Bold" pitchFamily="50" charset="0"/>
              </a:rPr>
              <a:t>Nākošie soļi</a:t>
            </a:r>
            <a:endParaRPr lang="lv-LV" dirty="0">
              <a:latin typeface="Gotham Bold" pitchFamily="50" charset="0"/>
            </a:endParaRPr>
          </a:p>
        </p:txBody>
      </p:sp>
      <p:sp>
        <p:nvSpPr>
          <p:cNvPr id="3" name="Content Placeholder 2">
            <a:extLst>
              <a:ext uri="{FF2B5EF4-FFF2-40B4-BE49-F238E27FC236}">
                <a16:creationId xmlns:a16="http://schemas.microsoft.com/office/drawing/2014/main" id="{A850B0D7-0124-49D9-B3DB-F7CC0FE93A5E}"/>
              </a:ext>
            </a:extLst>
          </p:cNvPr>
          <p:cNvSpPr>
            <a:spLocks noGrp="1"/>
          </p:cNvSpPr>
          <p:nvPr>
            <p:ph idx="1"/>
          </p:nvPr>
        </p:nvSpPr>
        <p:spPr>
          <a:xfrm>
            <a:off x="0" y="1352739"/>
            <a:ext cx="11809312" cy="4243050"/>
          </a:xfrm>
        </p:spPr>
        <p:txBody>
          <a:bodyPr>
            <a:normAutofit fontScale="85000" lnSpcReduction="10000"/>
          </a:bodyPr>
          <a:lstStyle/>
          <a:p>
            <a:pPr marL="457200" indent="-457200">
              <a:lnSpc>
                <a:spcPct val="200000"/>
              </a:lnSpc>
              <a:buFont typeface="Arial" panose="020B0604020202020204" pitchFamily="34" charset="0"/>
              <a:buChar char="•"/>
            </a:pPr>
            <a:r>
              <a:rPr lang="lv-LV" dirty="0"/>
              <a:t>Esošā ēnu plāna lietderības </a:t>
            </a:r>
            <a:r>
              <a:rPr lang="lv-LV" dirty="0" err="1"/>
              <a:t>izvērtējums</a:t>
            </a:r>
            <a:r>
              <a:rPr lang="lv-LV" dirty="0"/>
              <a:t> &amp; realizācija</a:t>
            </a:r>
          </a:p>
          <a:p>
            <a:pPr marL="457200" indent="-457200">
              <a:lnSpc>
                <a:spcPct val="200000"/>
              </a:lnSpc>
              <a:buFont typeface="Arial" panose="020B0604020202020204" pitchFamily="34" charset="0"/>
              <a:buChar char="•"/>
            </a:pPr>
            <a:r>
              <a:rPr lang="lv-LV" dirty="0"/>
              <a:t>Reversā PVN jautājums</a:t>
            </a:r>
          </a:p>
          <a:p>
            <a:pPr marL="457200" indent="-457200">
              <a:lnSpc>
                <a:spcPct val="200000"/>
              </a:lnSpc>
              <a:buFont typeface="Arial" panose="020B0604020202020204" pitchFamily="34" charset="0"/>
              <a:buChar char="•"/>
            </a:pPr>
            <a:r>
              <a:rPr lang="lv-LV" dirty="0"/>
              <a:t>VID datu analītika (EDS/VEDLUDB (~500 objekti) –&gt; segmentu analīze)</a:t>
            </a:r>
          </a:p>
          <a:p>
            <a:pPr marL="457200" indent="-457200">
              <a:lnSpc>
                <a:spcPct val="200000"/>
              </a:lnSpc>
              <a:buFont typeface="Arial" panose="020B0604020202020204" pitchFamily="34" charset="0"/>
              <a:buChar char="•"/>
            </a:pPr>
            <a:r>
              <a:rPr lang="lv-LV" dirty="0"/>
              <a:t>Lielo datu un segmentu ēnu </a:t>
            </a:r>
            <a:r>
              <a:rPr lang="lv-LV" dirty="0" err="1"/>
              <a:t>index</a:t>
            </a:r>
            <a:r>
              <a:rPr lang="lv-LV" dirty="0"/>
              <a:t> koncepcijas izstrāde 2022 / LBP</a:t>
            </a:r>
          </a:p>
          <a:p>
            <a:pPr marL="457200" indent="-457200">
              <a:lnSpc>
                <a:spcPct val="200000"/>
              </a:lnSpc>
              <a:buFont typeface="Arial" panose="020B0604020202020204" pitchFamily="34" charset="0"/>
              <a:buChar char="•"/>
            </a:pPr>
            <a:r>
              <a:rPr lang="lv-LV" dirty="0"/>
              <a:t>Nozares diskusija ar valsts pārvaldi -&gt; Plāna </a:t>
            </a:r>
            <a:r>
              <a:rPr lang="lv-LV" dirty="0" err="1"/>
              <a:t>update</a:t>
            </a:r>
            <a:r>
              <a:rPr lang="lv-LV" dirty="0"/>
              <a:t> uz 2023 – 2024</a:t>
            </a:r>
          </a:p>
          <a:p>
            <a:pPr>
              <a:lnSpc>
                <a:spcPct val="200000"/>
              </a:lnSpc>
            </a:pPr>
            <a:endParaRPr lang="lv-LV" dirty="0"/>
          </a:p>
          <a:p>
            <a:pPr marL="457200" indent="-457200">
              <a:buFont typeface="Arial" panose="020B0604020202020204" pitchFamily="34" charset="0"/>
              <a:buChar char="•"/>
            </a:pPr>
            <a:endParaRPr lang="lv-LV" dirty="0"/>
          </a:p>
          <a:p>
            <a:endParaRPr lang="lv-LV" dirty="0"/>
          </a:p>
        </p:txBody>
      </p:sp>
    </p:spTree>
    <p:extLst>
      <p:ext uri="{BB962C8B-B14F-4D97-AF65-F5344CB8AC3E}">
        <p14:creationId xmlns:p14="http://schemas.microsoft.com/office/powerpoint/2010/main" val="25932293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0" y="-20009"/>
            <a:ext cx="10515600" cy="1325563"/>
          </a:xfrm>
        </p:spPr>
        <p:txBody>
          <a:bodyPr/>
          <a:lstStyle/>
          <a:p>
            <a:r>
              <a:rPr lang="lv-LV" sz="4400" dirty="0">
                <a:solidFill>
                  <a:srgbClr val="FFFFFF"/>
                </a:solidFill>
                <a:latin typeface="Gotham Bold" pitchFamily="50" charset="0"/>
              </a:rPr>
              <a:t>Saturs</a:t>
            </a:r>
            <a:endParaRPr lang="lv-LV" dirty="0">
              <a:latin typeface="Gotham Bold" pitchFamily="50" charset="0"/>
            </a:endParaRPr>
          </a:p>
        </p:txBody>
      </p:sp>
      <p:sp>
        <p:nvSpPr>
          <p:cNvPr id="3" name="Content Placeholder 2">
            <a:extLst>
              <a:ext uri="{FF2B5EF4-FFF2-40B4-BE49-F238E27FC236}">
                <a16:creationId xmlns:a16="http://schemas.microsoft.com/office/drawing/2014/main" id="{A850B0D7-0124-49D9-B3DB-F7CC0FE93A5E}"/>
              </a:ext>
            </a:extLst>
          </p:cNvPr>
          <p:cNvSpPr>
            <a:spLocks noGrp="1"/>
          </p:cNvSpPr>
          <p:nvPr>
            <p:ph idx="1"/>
          </p:nvPr>
        </p:nvSpPr>
        <p:spPr>
          <a:xfrm>
            <a:off x="47328" y="1825625"/>
            <a:ext cx="11809312" cy="4243050"/>
          </a:xfrm>
        </p:spPr>
        <p:txBody>
          <a:bodyPr>
            <a:normAutofit/>
          </a:bodyPr>
          <a:lstStyle/>
          <a:p>
            <a:pPr marL="457200" indent="-457200">
              <a:lnSpc>
                <a:spcPct val="200000"/>
              </a:lnSpc>
              <a:buFont typeface="Arial" panose="020B0604020202020204" pitchFamily="34" charset="0"/>
              <a:buChar char="•"/>
            </a:pPr>
            <a:r>
              <a:rPr lang="lv-LV" dirty="0"/>
              <a:t>Ēnu ekonomika Latvijas būvniecības nozarē</a:t>
            </a:r>
          </a:p>
          <a:p>
            <a:pPr marL="457200" indent="-457200">
              <a:lnSpc>
                <a:spcPct val="200000"/>
              </a:lnSpc>
              <a:buFont typeface="Arial" panose="020B0604020202020204" pitchFamily="34" charset="0"/>
              <a:buChar char="•"/>
            </a:pPr>
            <a:r>
              <a:rPr lang="lv-LV" dirty="0" err="1"/>
              <a:t>Ģenerālvienošanās</a:t>
            </a:r>
            <a:r>
              <a:rPr lang="lv-LV" dirty="0"/>
              <a:t> un EDLUS</a:t>
            </a:r>
          </a:p>
          <a:p>
            <a:pPr marL="457200" indent="-457200">
              <a:lnSpc>
                <a:spcPct val="200000"/>
              </a:lnSpc>
              <a:buFont typeface="Arial" panose="020B0604020202020204" pitchFamily="34" charset="0"/>
              <a:buChar char="•"/>
            </a:pPr>
            <a:r>
              <a:rPr lang="lv-LV" dirty="0"/>
              <a:t>Ēnu ekonomika būvniecības segmentu griezumā</a:t>
            </a:r>
          </a:p>
          <a:p>
            <a:pPr marL="457200" indent="-457200">
              <a:buFont typeface="Arial" panose="020B0604020202020204" pitchFamily="34" charset="0"/>
              <a:buChar char="•"/>
            </a:pPr>
            <a:endParaRPr lang="lv-LV" dirty="0"/>
          </a:p>
          <a:p>
            <a:endParaRPr lang="lv-LV" dirty="0"/>
          </a:p>
        </p:txBody>
      </p:sp>
    </p:spTree>
    <p:extLst>
      <p:ext uri="{BB962C8B-B14F-4D97-AF65-F5344CB8AC3E}">
        <p14:creationId xmlns:p14="http://schemas.microsoft.com/office/powerpoint/2010/main" val="5273598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FD616-52EB-A114-E756-06DAD1BD2A46}"/>
              </a:ext>
            </a:extLst>
          </p:cNvPr>
          <p:cNvSpPr>
            <a:spLocks noGrp="1"/>
          </p:cNvSpPr>
          <p:nvPr>
            <p:ph type="title"/>
          </p:nvPr>
        </p:nvSpPr>
        <p:spPr>
          <a:xfrm>
            <a:off x="0" y="-32840"/>
            <a:ext cx="10515600" cy="1325563"/>
          </a:xfrm>
        </p:spPr>
        <p:txBody>
          <a:bodyPr/>
          <a:lstStyle/>
          <a:p>
            <a:r>
              <a:rPr lang="lv-LV" sz="4400" dirty="0">
                <a:solidFill>
                  <a:srgbClr val="FFFFFF"/>
                </a:solidFill>
                <a:latin typeface="Gotham Bold" pitchFamily="50" charset="0"/>
              </a:rPr>
              <a:t>Ēnu ekonomika būvniecības nozarē</a:t>
            </a:r>
            <a:endParaRPr lang="lv-LV" dirty="0">
              <a:latin typeface="Gotham Bold" pitchFamily="50" charset="0"/>
            </a:endParaRPr>
          </a:p>
        </p:txBody>
      </p:sp>
      <p:graphicFrame>
        <p:nvGraphicFramePr>
          <p:cNvPr id="6" name="Content Placeholder 5">
            <a:extLst>
              <a:ext uri="{FF2B5EF4-FFF2-40B4-BE49-F238E27FC236}">
                <a16:creationId xmlns:a16="http://schemas.microsoft.com/office/drawing/2014/main" id="{8FBD5B13-69CD-446C-271A-A1738CF4084D}"/>
              </a:ext>
            </a:extLst>
          </p:cNvPr>
          <p:cNvGraphicFramePr>
            <a:graphicFrameLocks noGrp="1"/>
          </p:cNvGraphicFramePr>
          <p:nvPr>
            <p:ph idx="1"/>
            <p:extLst>
              <p:ext uri="{D42A27DB-BD31-4B8C-83A1-F6EECF244321}">
                <p14:modId xmlns:p14="http://schemas.microsoft.com/office/powerpoint/2010/main" val="1482223945"/>
              </p:ext>
            </p:extLst>
          </p:nvPr>
        </p:nvGraphicFramePr>
        <p:xfrm>
          <a:off x="838200" y="1556792"/>
          <a:ext cx="10515600" cy="4243388"/>
        </p:xfrm>
        <a:graphic>
          <a:graphicData uri="http://schemas.openxmlformats.org/drawingml/2006/chart">
            <c:chart xmlns:c="http://schemas.openxmlformats.org/drawingml/2006/chart" xmlns:r="http://schemas.openxmlformats.org/officeDocument/2006/relationships" r:id="rId2"/>
          </a:graphicData>
        </a:graphic>
      </p:graphicFrame>
      <p:sp>
        <p:nvSpPr>
          <p:cNvPr id="8" name="TextBox 7">
            <a:extLst>
              <a:ext uri="{FF2B5EF4-FFF2-40B4-BE49-F238E27FC236}">
                <a16:creationId xmlns:a16="http://schemas.microsoft.com/office/drawing/2014/main" id="{2A643029-FA39-840A-7E2B-A9ABA42C2A54}"/>
              </a:ext>
            </a:extLst>
          </p:cNvPr>
          <p:cNvSpPr txBox="1"/>
          <p:nvPr/>
        </p:nvSpPr>
        <p:spPr>
          <a:xfrm>
            <a:off x="551384" y="5697593"/>
            <a:ext cx="10844241" cy="307777"/>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lv-LV" sz="1400" b="0" i="1" u="none" strike="noStrike" kern="1200" cap="none" spc="0" normalizeH="0" baseline="0" noProof="0" dirty="0">
                <a:ln>
                  <a:noFill/>
                </a:ln>
                <a:solidFill>
                  <a:sysClr val="windowText" lastClr="000000"/>
                </a:solidFill>
                <a:effectLst/>
                <a:uLnTx/>
                <a:uFillTx/>
                <a:latin typeface="Calibri" panose="020F0502020204030204"/>
                <a:ea typeface="+mn-ea"/>
                <a:cs typeface="+mn-cs"/>
              </a:rPr>
              <a:t>Datu avots: Ēnu ekonomikas indekss Baltijas valstīs 2009.–2020.gadā un 2021.gadā. SSE Rīga Ilgtspējīga biznesa centrs. Arnis Sauka, Tālis Putniņš</a:t>
            </a:r>
          </a:p>
        </p:txBody>
      </p:sp>
    </p:spTree>
    <p:extLst>
      <p:ext uri="{BB962C8B-B14F-4D97-AF65-F5344CB8AC3E}">
        <p14:creationId xmlns:p14="http://schemas.microsoft.com/office/powerpoint/2010/main" val="3639969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0" y="0"/>
            <a:ext cx="10515600" cy="1325563"/>
          </a:xfrm>
        </p:spPr>
        <p:txBody>
          <a:bodyPr>
            <a:normAutofit/>
          </a:bodyPr>
          <a:lstStyle/>
          <a:p>
            <a:r>
              <a:rPr lang="lv-LV" sz="4000" dirty="0">
                <a:solidFill>
                  <a:srgbClr val="FFFFFF"/>
                </a:solidFill>
                <a:latin typeface="Gotham Bold" pitchFamily="50" charset="0"/>
              </a:rPr>
              <a:t>Ēnu ekonomikas galvenās komponentes</a:t>
            </a:r>
          </a:p>
        </p:txBody>
      </p:sp>
      <p:graphicFrame>
        <p:nvGraphicFramePr>
          <p:cNvPr id="12" name="Satura vietturis 11">
            <a:extLst>
              <a:ext uri="{FF2B5EF4-FFF2-40B4-BE49-F238E27FC236}">
                <a16:creationId xmlns:a16="http://schemas.microsoft.com/office/drawing/2014/main" id="{7677D7F1-D2E4-4242-B9A3-E61B4E0A64CE}"/>
              </a:ext>
            </a:extLst>
          </p:cNvPr>
          <p:cNvGraphicFramePr>
            <a:graphicFrameLocks noGrp="1"/>
          </p:cNvGraphicFramePr>
          <p:nvPr>
            <p:ph idx="1"/>
            <p:extLst>
              <p:ext uri="{D42A27DB-BD31-4B8C-83A1-F6EECF244321}">
                <p14:modId xmlns:p14="http://schemas.microsoft.com/office/powerpoint/2010/main" val="2786011500"/>
              </p:ext>
            </p:extLst>
          </p:nvPr>
        </p:nvGraphicFramePr>
        <p:xfrm>
          <a:off x="838200" y="1825625"/>
          <a:ext cx="10515600" cy="4243388"/>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2">
            <a:extLst>
              <a:ext uri="{FF2B5EF4-FFF2-40B4-BE49-F238E27FC236}">
                <a16:creationId xmlns:a16="http://schemas.microsoft.com/office/drawing/2014/main" id="{F44F8B0D-7A70-4115-9B9A-9E996B1A9E77}"/>
              </a:ext>
            </a:extLst>
          </p:cNvPr>
          <p:cNvSpPr txBox="1"/>
          <p:nvPr/>
        </p:nvSpPr>
        <p:spPr>
          <a:xfrm>
            <a:off x="697585" y="6466793"/>
            <a:ext cx="10840824"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lv-LV" sz="1400" b="0" i="1" u="none" strike="noStrike" kern="1200" cap="none" spc="0" normalizeH="0" baseline="0" noProof="0" dirty="0">
                <a:ln>
                  <a:noFill/>
                </a:ln>
                <a:solidFill>
                  <a:sysClr val="windowText" lastClr="000000"/>
                </a:solidFill>
                <a:effectLst/>
                <a:uLnTx/>
                <a:uFillTx/>
                <a:latin typeface="Calibri" panose="020F0502020204030204"/>
                <a:ea typeface="+mn-ea"/>
                <a:cs typeface="+mn-cs"/>
              </a:rPr>
              <a:t>Datu avots: Ēnu ekonomikas indekss Baltijas valstīs 2009.–2020.gadā. SSE Rīga Ilgtspējīga biznesa centrs. Arnis Sauka, Tālis Putniņš</a:t>
            </a:r>
          </a:p>
        </p:txBody>
      </p:sp>
      <p:sp>
        <p:nvSpPr>
          <p:cNvPr id="4" name="Taisnstūris: ar noapaļotiem stūriem 3">
            <a:extLst>
              <a:ext uri="{FF2B5EF4-FFF2-40B4-BE49-F238E27FC236}">
                <a16:creationId xmlns:a16="http://schemas.microsoft.com/office/drawing/2014/main" id="{5DA24EF1-C9CA-40C3-D877-ACEBFA31E81E}"/>
              </a:ext>
            </a:extLst>
          </p:cNvPr>
          <p:cNvSpPr/>
          <p:nvPr/>
        </p:nvSpPr>
        <p:spPr>
          <a:xfrm>
            <a:off x="10559297" y="1891970"/>
            <a:ext cx="1416506" cy="653392"/>
          </a:xfrm>
          <a:prstGeom prst="round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lv-LV" sz="1100" dirty="0"/>
              <a:t>Savstarpēji saistītas komponentes! Fokusējamies uz šīm!</a:t>
            </a:r>
          </a:p>
        </p:txBody>
      </p:sp>
    </p:spTree>
    <p:extLst>
      <p:ext uri="{BB962C8B-B14F-4D97-AF65-F5344CB8AC3E}">
        <p14:creationId xmlns:p14="http://schemas.microsoft.com/office/powerpoint/2010/main" val="2734050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17A217-4AAE-4542-972C-1730D998C261}"/>
              </a:ext>
            </a:extLst>
          </p:cNvPr>
          <p:cNvSpPr>
            <a:spLocks noGrp="1"/>
          </p:cNvSpPr>
          <p:nvPr>
            <p:ph type="title"/>
          </p:nvPr>
        </p:nvSpPr>
        <p:spPr>
          <a:xfrm>
            <a:off x="-31396" y="20221"/>
            <a:ext cx="10515600" cy="1325563"/>
          </a:xfrm>
        </p:spPr>
        <p:txBody>
          <a:bodyPr>
            <a:normAutofit/>
          </a:bodyPr>
          <a:lstStyle/>
          <a:p>
            <a:r>
              <a:rPr lang="lv-LV" sz="4000" dirty="0">
                <a:solidFill>
                  <a:srgbClr val="FFFFFF"/>
                </a:solidFill>
                <a:latin typeface="Gotham Bold" pitchFamily="50" charset="0"/>
              </a:rPr>
              <a:t>Mērķi</a:t>
            </a:r>
          </a:p>
        </p:txBody>
      </p:sp>
      <p:sp>
        <p:nvSpPr>
          <p:cNvPr id="3" name="Content Placeholder 2">
            <a:extLst>
              <a:ext uri="{FF2B5EF4-FFF2-40B4-BE49-F238E27FC236}">
                <a16:creationId xmlns:a16="http://schemas.microsoft.com/office/drawing/2014/main" id="{08AEDCE0-5799-414E-81CE-913CDB81F4A9}"/>
              </a:ext>
            </a:extLst>
          </p:cNvPr>
          <p:cNvSpPr>
            <a:spLocks noGrp="1"/>
          </p:cNvSpPr>
          <p:nvPr>
            <p:ph idx="1"/>
          </p:nvPr>
        </p:nvSpPr>
        <p:spPr>
          <a:xfrm>
            <a:off x="335360" y="1772816"/>
            <a:ext cx="11816028" cy="4243050"/>
          </a:xfrm>
        </p:spPr>
        <p:txBody>
          <a:bodyPr anchor="t">
            <a:normAutofit/>
          </a:bodyPr>
          <a:lstStyle/>
          <a:p>
            <a:pPr algn="just">
              <a:lnSpc>
                <a:spcPct val="150000"/>
              </a:lnSpc>
              <a:spcBef>
                <a:spcPts val="300"/>
              </a:spcBef>
              <a:spcAft>
                <a:spcPts val="300"/>
              </a:spcAft>
              <a:buClr>
                <a:srgbClr val="808080"/>
              </a:buClr>
              <a:buSzPts val="1200"/>
              <a:tabLst>
                <a:tab pos="91440" algn="l"/>
              </a:tabLst>
            </a:pPr>
            <a:r>
              <a:rPr lang="lv-LV" sz="2400" b="1" i="1" dirty="0">
                <a:ea typeface="Times New Roman" panose="02020603050405020304" pitchFamily="18" charset="0"/>
              </a:rPr>
              <a:t>Samazināt ēnu ekonomiku </a:t>
            </a:r>
            <a:r>
              <a:rPr lang="lv-LV" sz="2400" b="1" i="1" dirty="0" err="1">
                <a:ea typeface="Times New Roman" panose="02020603050405020304" pitchFamily="18" charset="0"/>
              </a:rPr>
              <a:t>būvnozarē</a:t>
            </a:r>
            <a:r>
              <a:rPr lang="lv-LV" sz="2400" b="1" i="1" dirty="0">
                <a:ea typeface="Times New Roman" panose="02020603050405020304" pitchFamily="18" charset="0"/>
              </a:rPr>
              <a:t> līdz 22% turpmāko 5 gadu laikā</a:t>
            </a:r>
          </a:p>
          <a:p>
            <a:pPr marL="0" lvl="0" indent="0" algn="just">
              <a:lnSpc>
                <a:spcPct val="150000"/>
              </a:lnSpc>
              <a:spcBef>
                <a:spcPts val="300"/>
              </a:spcBef>
              <a:spcAft>
                <a:spcPts val="300"/>
              </a:spcAft>
              <a:buClr>
                <a:srgbClr val="808080"/>
              </a:buClr>
              <a:buSzPts val="1200"/>
              <a:buNone/>
              <a:tabLst>
                <a:tab pos="91440" algn="l"/>
              </a:tabLst>
            </a:pPr>
            <a:endParaRPr lang="lv-LV" sz="2400" b="1" i="1" dirty="0">
              <a:ea typeface="Times New Roman" panose="02020603050405020304" pitchFamily="18" charset="0"/>
            </a:endParaRPr>
          </a:p>
          <a:p>
            <a:pPr marL="0" lvl="0" indent="0" algn="just">
              <a:lnSpc>
                <a:spcPct val="150000"/>
              </a:lnSpc>
              <a:spcBef>
                <a:spcPts val="300"/>
              </a:spcBef>
              <a:spcAft>
                <a:spcPts val="300"/>
              </a:spcAft>
              <a:buClr>
                <a:srgbClr val="808080"/>
              </a:buClr>
              <a:buSzPts val="1200"/>
              <a:buNone/>
              <a:tabLst>
                <a:tab pos="91440" algn="l"/>
              </a:tabLst>
            </a:pPr>
            <a:r>
              <a:rPr lang="lv-LV" sz="2400" b="1" i="1" dirty="0">
                <a:ea typeface="Times New Roman" panose="02020603050405020304" pitchFamily="18" charset="0"/>
              </a:rPr>
              <a:t>Izveidot datos balstītu ēnu ekonomikas monitoringu</a:t>
            </a:r>
          </a:p>
          <a:p>
            <a:pPr lvl="1" algn="just">
              <a:lnSpc>
                <a:spcPct val="150000"/>
              </a:lnSpc>
              <a:spcBef>
                <a:spcPts val="300"/>
              </a:spcBef>
              <a:spcAft>
                <a:spcPts val="300"/>
              </a:spcAft>
              <a:buClr>
                <a:srgbClr val="808080"/>
              </a:buClr>
              <a:buSzPts val="1200"/>
              <a:buFont typeface="Symbol" panose="05050102010706020507" pitchFamily="18" charset="2"/>
              <a:buChar char=""/>
              <a:tabLst>
                <a:tab pos="91440" algn="l"/>
              </a:tabLst>
            </a:pPr>
            <a:r>
              <a:rPr lang="lv-LV" sz="1600" dirty="0">
                <a:effectLst/>
                <a:ea typeface="Times New Roman" panose="02020603050405020304" pitchFamily="18" charset="0"/>
              </a:rPr>
              <a:t>Fokusēšanās uz ēnu ekonomikas komponentēm: Aplokšņu algas, darbinieku skaita neuzrādīšana</a:t>
            </a:r>
          </a:p>
          <a:p>
            <a:pPr lvl="1" algn="just">
              <a:lnSpc>
                <a:spcPct val="150000"/>
              </a:lnSpc>
              <a:spcBef>
                <a:spcPts val="300"/>
              </a:spcBef>
              <a:spcAft>
                <a:spcPts val="300"/>
              </a:spcAft>
              <a:buClr>
                <a:srgbClr val="808080"/>
              </a:buClr>
              <a:buSzPts val="1200"/>
              <a:buFont typeface="Symbol" panose="05050102010706020507" pitchFamily="18" charset="2"/>
              <a:buChar char=""/>
              <a:tabLst>
                <a:tab pos="91440" algn="l"/>
              </a:tabLst>
            </a:pPr>
            <a:r>
              <a:rPr lang="lv-LV" sz="1600" dirty="0">
                <a:ea typeface="Times New Roman" panose="02020603050405020304" pitchFamily="18" charset="0"/>
              </a:rPr>
              <a:t>Ēnu ekonomikas aprēķināšanas indekss, kas balstītos nozares un makro datos</a:t>
            </a:r>
          </a:p>
          <a:p>
            <a:pPr lvl="1" algn="just">
              <a:lnSpc>
                <a:spcPct val="150000"/>
              </a:lnSpc>
              <a:spcBef>
                <a:spcPts val="300"/>
              </a:spcBef>
              <a:spcAft>
                <a:spcPts val="300"/>
              </a:spcAft>
              <a:buClr>
                <a:srgbClr val="808080"/>
              </a:buClr>
              <a:buSzPts val="1200"/>
              <a:buFont typeface="Symbol" panose="05050102010706020507" pitchFamily="18" charset="2"/>
              <a:buChar char=""/>
              <a:tabLst>
                <a:tab pos="91440" algn="l"/>
              </a:tabLst>
            </a:pPr>
            <a:r>
              <a:rPr lang="lv-LV" sz="1600" dirty="0">
                <a:ea typeface="Times New Roman" panose="02020603050405020304" pitchFamily="18" charset="0"/>
              </a:rPr>
              <a:t>Segmentēta pieeja (ēnu segmenti &amp; atbilstoši risinājumi)</a:t>
            </a:r>
          </a:p>
          <a:p>
            <a:pPr lvl="1" algn="just">
              <a:lnSpc>
                <a:spcPct val="150000"/>
              </a:lnSpc>
              <a:spcBef>
                <a:spcPts val="300"/>
              </a:spcBef>
              <a:spcAft>
                <a:spcPts val="300"/>
              </a:spcAft>
              <a:buClr>
                <a:srgbClr val="808080"/>
              </a:buClr>
              <a:buSzPts val="1200"/>
              <a:buFont typeface="Symbol" panose="05050102010706020507" pitchFamily="18" charset="2"/>
              <a:buChar char=""/>
              <a:tabLst>
                <a:tab pos="91440" algn="l"/>
              </a:tabLst>
            </a:pPr>
            <a:endParaRPr lang="lv-LV" sz="1600" dirty="0">
              <a:ea typeface="Times New Roman" panose="02020603050405020304" pitchFamily="18" charset="0"/>
            </a:endParaRPr>
          </a:p>
          <a:p>
            <a:pPr marL="0" indent="0" algn="just">
              <a:lnSpc>
                <a:spcPct val="150000"/>
              </a:lnSpc>
              <a:spcBef>
                <a:spcPts val="300"/>
              </a:spcBef>
              <a:spcAft>
                <a:spcPts val="300"/>
              </a:spcAft>
              <a:buClr>
                <a:srgbClr val="808080"/>
              </a:buClr>
              <a:buSzPts val="1200"/>
              <a:buNone/>
              <a:tabLst>
                <a:tab pos="91440" algn="l"/>
              </a:tabLst>
            </a:pPr>
            <a:endParaRPr lang="lv-LV" sz="2400" b="1" i="1" dirty="0">
              <a:ea typeface="Times New Roman" panose="02020603050405020304" pitchFamily="18" charset="0"/>
            </a:endParaRPr>
          </a:p>
        </p:txBody>
      </p:sp>
    </p:spTree>
    <p:extLst>
      <p:ext uri="{BB962C8B-B14F-4D97-AF65-F5344CB8AC3E}">
        <p14:creationId xmlns:p14="http://schemas.microsoft.com/office/powerpoint/2010/main" val="22415913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0" y="-29483"/>
            <a:ext cx="10515600" cy="1325563"/>
          </a:xfrm>
        </p:spPr>
        <p:txBody>
          <a:bodyPr/>
          <a:lstStyle/>
          <a:p>
            <a:r>
              <a:rPr lang="lv-LV" sz="4400" dirty="0">
                <a:solidFill>
                  <a:srgbClr val="FFFFFF"/>
                </a:solidFill>
                <a:latin typeface="Gotham Bold" pitchFamily="50" charset="0"/>
              </a:rPr>
              <a:t>Ģenerālvienošanās</a:t>
            </a:r>
            <a:r>
              <a:rPr lang="lv-LV" sz="4400" dirty="0">
                <a:solidFill>
                  <a:srgbClr val="FFFFFF"/>
                </a:solidFill>
              </a:rPr>
              <a:t> </a:t>
            </a:r>
            <a:endParaRPr lang="lv-LV" dirty="0"/>
          </a:p>
        </p:txBody>
      </p:sp>
      <p:sp>
        <p:nvSpPr>
          <p:cNvPr id="3" name="Content Placeholder 2">
            <a:extLst>
              <a:ext uri="{FF2B5EF4-FFF2-40B4-BE49-F238E27FC236}">
                <a16:creationId xmlns:a16="http://schemas.microsoft.com/office/drawing/2014/main" id="{A850B0D7-0124-49D9-B3DB-F7CC0FE93A5E}"/>
              </a:ext>
            </a:extLst>
          </p:cNvPr>
          <p:cNvSpPr>
            <a:spLocks noGrp="1"/>
          </p:cNvSpPr>
          <p:nvPr>
            <p:ph idx="1"/>
          </p:nvPr>
        </p:nvSpPr>
        <p:spPr>
          <a:xfrm>
            <a:off x="15131" y="1412776"/>
            <a:ext cx="11809312" cy="5328592"/>
          </a:xfrm>
        </p:spPr>
        <p:txBody>
          <a:bodyPr>
            <a:normAutofit fontScale="55000" lnSpcReduction="20000"/>
          </a:bodyPr>
          <a:lstStyle/>
          <a:p>
            <a:pPr marL="457200" indent="-457200">
              <a:lnSpc>
                <a:spcPct val="200000"/>
              </a:lnSpc>
              <a:buFont typeface="Arial" panose="020B0604020202020204" pitchFamily="34" charset="0"/>
              <a:buChar char="•"/>
            </a:pPr>
            <a:r>
              <a:rPr lang="lv-LV" sz="3800" dirty="0"/>
              <a:t>ĢV spēkā no 2019.gada 3.novembra:</a:t>
            </a:r>
          </a:p>
          <a:p>
            <a:pPr marL="1600200" lvl="2" indent="-457200">
              <a:lnSpc>
                <a:spcPct val="200000"/>
              </a:lnSpc>
            </a:pPr>
            <a:r>
              <a:rPr lang="lv-LV" sz="3200" dirty="0"/>
              <a:t>minimālā alga -&gt; 780 EUR, minimālā stundas tarifa likme – 4.67 </a:t>
            </a:r>
            <a:r>
              <a:rPr lang="lv-LV" sz="3200" dirty="0" err="1"/>
              <a:t>Eur</a:t>
            </a:r>
            <a:endParaRPr lang="lv-LV" sz="3200" dirty="0"/>
          </a:p>
          <a:p>
            <a:pPr marL="1600200" lvl="2" indent="-457200">
              <a:lnSpc>
                <a:spcPct val="200000"/>
              </a:lnSpc>
            </a:pPr>
            <a:r>
              <a:rPr lang="lv-LV" sz="3200" dirty="0"/>
              <a:t>Līdz 2020. gada 2.maijam bija pārejas periods</a:t>
            </a:r>
          </a:p>
          <a:p>
            <a:pPr marL="1600200" lvl="2" indent="-457200">
              <a:lnSpc>
                <a:spcPct val="200000"/>
              </a:lnSpc>
            </a:pPr>
            <a:r>
              <a:rPr lang="lv-LV" sz="3200" dirty="0"/>
              <a:t>Sākās krīzes periods un būtisks nozares izmaksu kāpums</a:t>
            </a:r>
          </a:p>
          <a:p>
            <a:pPr marL="1600200" lvl="2" indent="-457200">
              <a:lnSpc>
                <a:spcPct val="200000"/>
              </a:lnSpc>
            </a:pPr>
            <a:r>
              <a:rPr lang="lv-LV" sz="3200" dirty="0"/>
              <a:t>Vidējais faktiskais atalgojums ~1200 </a:t>
            </a:r>
            <a:r>
              <a:rPr lang="lv-LV" sz="3200" dirty="0" err="1"/>
              <a:t>Eur</a:t>
            </a:r>
            <a:endParaRPr lang="lv-LV" sz="3200" dirty="0"/>
          </a:p>
          <a:p>
            <a:pPr marL="1600200" lvl="2" indent="-457200">
              <a:lnSpc>
                <a:spcPct val="200000"/>
              </a:lnSpc>
            </a:pPr>
            <a:r>
              <a:rPr lang="lv-LV" sz="3200" dirty="0"/>
              <a:t>Interpretācijas ar stundu uzskaiti un stundu likmēm, jo 35% saņem &lt;min algas</a:t>
            </a:r>
          </a:p>
          <a:p>
            <a:pPr>
              <a:lnSpc>
                <a:spcPct val="170000"/>
              </a:lnSpc>
            </a:pPr>
            <a:endParaRPr lang="lv-LV" b="1" dirty="0"/>
          </a:p>
          <a:p>
            <a:pPr>
              <a:lnSpc>
                <a:spcPct val="170000"/>
              </a:lnSpc>
            </a:pPr>
            <a:r>
              <a:rPr lang="lv-LV" b="1" dirty="0"/>
              <a:t>Mērķis </a:t>
            </a:r>
            <a:r>
              <a:rPr lang="lv-LV" dirty="0"/>
              <a:t>- celt būvniecības nozarē nodarbināto darba samaksu, it sevišķi mazāk atalgotajās profesijās, tādējādi samazināt ēnu ekonomikas īpatsvaru, paaugstināt nodokļu un iemaksu apmēru, palielināt valsts sociālā nodrošinājuma apmēru nodarbinātajiem un nodrošinot godīgāku konkurences vidi darba devējiem</a:t>
            </a:r>
          </a:p>
          <a:p>
            <a:pPr marL="457200" indent="-457200">
              <a:buFont typeface="Arial" panose="020B0604020202020204" pitchFamily="34" charset="0"/>
              <a:buChar char="•"/>
            </a:pPr>
            <a:endParaRPr lang="lv-LV" dirty="0"/>
          </a:p>
          <a:p>
            <a:endParaRPr lang="lv-LV" dirty="0"/>
          </a:p>
        </p:txBody>
      </p:sp>
    </p:spTree>
    <p:extLst>
      <p:ext uri="{BB962C8B-B14F-4D97-AF65-F5344CB8AC3E}">
        <p14:creationId xmlns:p14="http://schemas.microsoft.com/office/powerpoint/2010/main" val="6950083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9486F6-547B-C009-1943-B94F1E52B931}"/>
              </a:ext>
            </a:extLst>
          </p:cNvPr>
          <p:cNvSpPr>
            <a:spLocks noGrp="1"/>
          </p:cNvSpPr>
          <p:nvPr>
            <p:ph type="title"/>
          </p:nvPr>
        </p:nvSpPr>
        <p:spPr>
          <a:xfrm>
            <a:off x="4818" y="24838"/>
            <a:ext cx="10515600" cy="1325563"/>
          </a:xfrm>
        </p:spPr>
        <p:txBody>
          <a:bodyPr/>
          <a:lstStyle/>
          <a:p>
            <a:r>
              <a:rPr lang="lv-LV" dirty="0">
                <a:latin typeface="Gotham Bold" pitchFamily="50" charset="0"/>
              </a:rPr>
              <a:t>EDLUS</a:t>
            </a:r>
          </a:p>
        </p:txBody>
      </p:sp>
      <p:sp>
        <p:nvSpPr>
          <p:cNvPr id="3" name="Content Placeholder 2">
            <a:extLst>
              <a:ext uri="{FF2B5EF4-FFF2-40B4-BE49-F238E27FC236}">
                <a16:creationId xmlns:a16="http://schemas.microsoft.com/office/drawing/2014/main" id="{B7049B45-AF5D-2A1F-625E-142875590B16}"/>
              </a:ext>
            </a:extLst>
          </p:cNvPr>
          <p:cNvSpPr>
            <a:spLocks noGrp="1"/>
          </p:cNvSpPr>
          <p:nvPr>
            <p:ph idx="1"/>
          </p:nvPr>
        </p:nvSpPr>
        <p:spPr>
          <a:xfrm>
            <a:off x="131676" y="1700808"/>
            <a:ext cx="11928648" cy="4608512"/>
          </a:xfrm>
        </p:spPr>
        <p:txBody>
          <a:bodyPr>
            <a:normAutofit fontScale="85000" lnSpcReduction="10000"/>
          </a:bodyPr>
          <a:lstStyle/>
          <a:p>
            <a:r>
              <a:rPr lang="lv-LV" dirty="0"/>
              <a:t>- Pakāpeniskā ieviešana no 01.09.2019, gadā vidēji 500 objekti</a:t>
            </a:r>
          </a:p>
          <a:p>
            <a:r>
              <a:rPr lang="lv-LV" dirty="0"/>
              <a:t>- Šobrīd EDLUS ir obligāts: </a:t>
            </a:r>
          </a:p>
          <a:p>
            <a:pPr marL="457200" lvl="1" indent="0">
              <a:buNone/>
            </a:pPr>
            <a:r>
              <a:rPr lang="lv-LV" dirty="0"/>
              <a:t> - jaunas trešās grupas būves būvniecība</a:t>
            </a:r>
          </a:p>
          <a:p>
            <a:pPr marL="457200" lvl="1" indent="0">
              <a:buNone/>
            </a:pPr>
            <a:r>
              <a:rPr lang="lv-LV" dirty="0"/>
              <a:t> - būvdarbi, kuru izmaksas ir 350 000 </a:t>
            </a:r>
            <a:r>
              <a:rPr lang="lv-LV" dirty="0" err="1"/>
              <a:t>euro</a:t>
            </a:r>
            <a:r>
              <a:rPr lang="lv-LV" dirty="0"/>
              <a:t> vai vairāk</a:t>
            </a:r>
          </a:p>
          <a:p>
            <a:r>
              <a:rPr lang="lv-LV" dirty="0"/>
              <a:t>-EDLUS lieto gan Ģenerāluzņēmēji, gan Apakšuzņēmēji, līgumi &gt; 15k </a:t>
            </a:r>
            <a:r>
              <a:rPr lang="lv-LV" dirty="0" err="1"/>
              <a:t>Eur</a:t>
            </a:r>
            <a:endParaRPr lang="lv-LV" dirty="0"/>
          </a:p>
          <a:p>
            <a:r>
              <a:rPr lang="lv-LV" dirty="0"/>
              <a:t>-Uzraudzības iestādes:</a:t>
            </a:r>
          </a:p>
          <a:p>
            <a:pPr marL="1143000" lvl="1" indent="-457200">
              <a:buFontTx/>
              <a:buChar char="-"/>
            </a:pPr>
            <a:r>
              <a:rPr lang="lv-LV" dirty="0"/>
              <a:t>Valsts ieņēmumu dienests</a:t>
            </a:r>
          </a:p>
          <a:p>
            <a:pPr marL="1143000" lvl="1" indent="-457200">
              <a:buFontTx/>
              <a:buChar char="-"/>
            </a:pPr>
            <a:r>
              <a:rPr lang="lv-LV" dirty="0"/>
              <a:t>Valsts darba inspekcija</a:t>
            </a:r>
          </a:p>
          <a:p>
            <a:pPr marL="1143000" lvl="1" indent="-457200">
              <a:buFontTx/>
              <a:buChar char="-"/>
            </a:pPr>
            <a:r>
              <a:rPr lang="lv-LV" dirty="0"/>
              <a:t>Būvniecības valsts kontroles birojs </a:t>
            </a:r>
          </a:p>
          <a:p>
            <a:pPr marL="1143000" lvl="1" indent="-457200">
              <a:buFontTx/>
              <a:buChar char="-"/>
            </a:pPr>
            <a:r>
              <a:rPr lang="lv-LV" dirty="0"/>
              <a:t>Valsts robežsardze </a:t>
            </a:r>
          </a:p>
          <a:p>
            <a:r>
              <a:rPr lang="lv-LV" dirty="0"/>
              <a:t>-Šo iestāžu datu apmaiņa un padziļināta analīze ļauj </a:t>
            </a:r>
            <a:r>
              <a:rPr lang="lv-LV" dirty="0" err="1"/>
              <a:t>monitorēt</a:t>
            </a:r>
            <a:r>
              <a:rPr lang="lv-LV" dirty="0"/>
              <a:t> nozari</a:t>
            </a:r>
          </a:p>
          <a:p>
            <a:r>
              <a:rPr lang="lv-LV" dirty="0"/>
              <a:t>-Pirmos 2 gados palielināja darbaspēka nodokļu ieņēmumus par 100 M </a:t>
            </a:r>
            <a:r>
              <a:rPr lang="lv-LV" dirty="0" err="1"/>
              <a:t>Eur</a:t>
            </a:r>
            <a:endParaRPr lang="lv-LV" dirty="0"/>
          </a:p>
          <a:p>
            <a:pPr marL="457200" indent="-457200">
              <a:buFontTx/>
              <a:buChar char="-"/>
            </a:pPr>
            <a:endParaRPr lang="lv-LV" dirty="0"/>
          </a:p>
        </p:txBody>
      </p:sp>
    </p:spTree>
    <p:extLst>
      <p:ext uri="{BB962C8B-B14F-4D97-AF65-F5344CB8AC3E}">
        <p14:creationId xmlns:p14="http://schemas.microsoft.com/office/powerpoint/2010/main" val="1480532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2113BD-39F2-40AD-A24E-4840733366E6}"/>
              </a:ext>
            </a:extLst>
          </p:cNvPr>
          <p:cNvSpPr>
            <a:spLocks noGrp="1"/>
          </p:cNvSpPr>
          <p:nvPr>
            <p:ph type="title"/>
          </p:nvPr>
        </p:nvSpPr>
        <p:spPr>
          <a:xfrm>
            <a:off x="407368" y="25913"/>
            <a:ext cx="11271286" cy="1325563"/>
          </a:xfrm>
        </p:spPr>
        <p:txBody>
          <a:bodyPr/>
          <a:lstStyle/>
          <a:p>
            <a:r>
              <a:rPr lang="lv-LV" sz="4400" dirty="0">
                <a:solidFill>
                  <a:srgbClr val="FFFFFF"/>
                </a:solidFill>
                <a:latin typeface="Gotham Bold" pitchFamily="50" charset="0"/>
              </a:rPr>
              <a:t>Būvnieku vērtējums par ĢV un EDLUS</a:t>
            </a:r>
            <a:endParaRPr lang="lv-LV" dirty="0">
              <a:latin typeface="Gotham Bold" pitchFamily="50" charset="0"/>
            </a:endParaRPr>
          </a:p>
        </p:txBody>
      </p:sp>
      <p:sp>
        <p:nvSpPr>
          <p:cNvPr id="6" name="TextBox 5">
            <a:extLst>
              <a:ext uri="{FF2B5EF4-FFF2-40B4-BE49-F238E27FC236}">
                <a16:creationId xmlns:a16="http://schemas.microsoft.com/office/drawing/2014/main" id="{F86F1875-B059-5EB0-7532-968D7CD4C6BA}"/>
              </a:ext>
            </a:extLst>
          </p:cNvPr>
          <p:cNvSpPr txBox="1"/>
          <p:nvPr/>
        </p:nvSpPr>
        <p:spPr>
          <a:xfrm>
            <a:off x="275982" y="1431541"/>
            <a:ext cx="8876114" cy="338554"/>
          </a:xfrm>
          <a:prstGeom prst="rect">
            <a:avLst/>
          </a:prstGeom>
          <a:noFill/>
        </p:spPr>
        <p:txBody>
          <a:bodyPr wrap="square">
            <a:spAutoFit/>
          </a:bodyPr>
          <a:lstStyle/>
          <a:p>
            <a:pPr>
              <a:spcAft>
                <a:spcPct val="30000"/>
              </a:spcAft>
            </a:pPr>
            <a:r>
              <a:rPr lang="lv-LV" sz="1600" dirty="0"/>
              <a:t>Kā Būvniecības nozares </a:t>
            </a:r>
            <a:r>
              <a:rPr lang="lv-LV" sz="1600" b="1" dirty="0" err="1"/>
              <a:t>Ģenerālvienošanās</a:t>
            </a:r>
            <a:r>
              <a:rPr lang="lv-LV" sz="1600" b="1" dirty="0"/>
              <a:t> ir ietekmējusi Jūsu uzņēmuma darbību</a:t>
            </a:r>
            <a:r>
              <a:rPr lang="lv-LV" sz="1600" dirty="0"/>
              <a:t>?</a:t>
            </a:r>
          </a:p>
        </p:txBody>
      </p:sp>
      <p:graphicFrame>
        <p:nvGraphicFramePr>
          <p:cNvPr id="7" name="Table 4">
            <a:extLst>
              <a:ext uri="{FF2B5EF4-FFF2-40B4-BE49-F238E27FC236}">
                <a16:creationId xmlns:a16="http://schemas.microsoft.com/office/drawing/2014/main" id="{7AE9817C-27E7-9A4E-D68A-82738F1ECEEC}"/>
              </a:ext>
            </a:extLst>
          </p:cNvPr>
          <p:cNvGraphicFramePr>
            <a:graphicFrameLocks noGrp="1"/>
          </p:cNvGraphicFramePr>
          <p:nvPr>
            <p:extLst>
              <p:ext uri="{D42A27DB-BD31-4B8C-83A1-F6EECF244321}">
                <p14:modId xmlns:p14="http://schemas.microsoft.com/office/powerpoint/2010/main" val="2138502759"/>
              </p:ext>
            </p:extLst>
          </p:nvPr>
        </p:nvGraphicFramePr>
        <p:xfrm>
          <a:off x="330794" y="2109026"/>
          <a:ext cx="8751043" cy="396240"/>
        </p:xfrm>
        <a:graphic>
          <a:graphicData uri="http://schemas.openxmlformats.org/drawingml/2006/table">
            <a:tbl>
              <a:tblPr firstRow="1" bandRow="1">
                <a:tableStyleId>{9D7B26C5-4107-4FEC-AEDC-1716B250A1EF}</a:tableStyleId>
              </a:tblPr>
              <a:tblGrid>
                <a:gridCol w="1250149">
                  <a:extLst>
                    <a:ext uri="{9D8B030D-6E8A-4147-A177-3AD203B41FA5}">
                      <a16:colId xmlns:a16="http://schemas.microsoft.com/office/drawing/2014/main" val="2423277548"/>
                    </a:ext>
                  </a:extLst>
                </a:gridCol>
                <a:gridCol w="1250149">
                  <a:extLst>
                    <a:ext uri="{9D8B030D-6E8A-4147-A177-3AD203B41FA5}">
                      <a16:colId xmlns:a16="http://schemas.microsoft.com/office/drawing/2014/main" val="3083371900"/>
                    </a:ext>
                  </a:extLst>
                </a:gridCol>
                <a:gridCol w="1250149">
                  <a:extLst>
                    <a:ext uri="{9D8B030D-6E8A-4147-A177-3AD203B41FA5}">
                      <a16:colId xmlns:a16="http://schemas.microsoft.com/office/drawing/2014/main" val="2941945702"/>
                    </a:ext>
                  </a:extLst>
                </a:gridCol>
                <a:gridCol w="1250149">
                  <a:extLst>
                    <a:ext uri="{9D8B030D-6E8A-4147-A177-3AD203B41FA5}">
                      <a16:colId xmlns:a16="http://schemas.microsoft.com/office/drawing/2014/main" val="933467833"/>
                    </a:ext>
                  </a:extLst>
                </a:gridCol>
                <a:gridCol w="1250149">
                  <a:extLst>
                    <a:ext uri="{9D8B030D-6E8A-4147-A177-3AD203B41FA5}">
                      <a16:colId xmlns:a16="http://schemas.microsoft.com/office/drawing/2014/main" val="2557298472"/>
                    </a:ext>
                  </a:extLst>
                </a:gridCol>
                <a:gridCol w="1250149">
                  <a:extLst>
                    <a:ext uri="{9D8B030D-6E8A-4147-A177-3AD203B41FA5}">
                      <a16:colId xmlns:a16="http://schemas.microsoft.com/office/drawing/2014/main" val="2620853612"/>
                    </a:ext>
                  </a:extLst>
                </a:gridCol>
                <a:gridCol w="1250149">
                  <a:extLst>
                    <a:ext uri="{9D8B030D-6E8A-4147-A177-3AD203B41FA5}">
                      <a16:colId xmlns:a16="http://schemas.microsoft.com/office/drawing/2014/main" val="888643252"/>
                    </a:ext>
                  </a:extLst>
                </a:gridCol>
              </a:tblGrid>
              <a:tr h="0">
                <a:tc>
                  <a:txBody>
                    <a:bodyPr/>
                    <a:lstStyle/>
                    <a:p>
                      <a:pPr algn="ctr"/>
                      <a:r>
                        <a:rPr lang="lv-LV" sz="1000" b="0" dirty="0">
                          <a:solidFill>
                            <a:srgbClr val="838386"/>
                          </a:solidFill>
                        </a:rPr>
                        <a:t>1 - ļoti negatīva ietekme </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4 - nav bijusi nekāda ietekme</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7 - ļoti pozitīva ietekme</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283150"/>
                  </a:ext>
                </a:extLst>
              </a:tr>
            </a:tbl>
          </a:graphicData>
        </a:graphic>
      </p:graphicFrame>
      <p:graphicFrame>
        <p:nvGraphicFramePr>
          <p:cNvPr id="8" name="Table 9">
            <a:extLst>
              <a:ext uri="{FF2B5EF4-FFF2-40B4-BE49-F238E27FC236}">
                <a16:creationId xmlns:a16="http://schemas.microsoft.com/office/drawing/2014/main" id="{40D2625C-7BAB-4862-C6D2-3BBC12BC90EB}"/>
              </a:ext>
            </a:extLst>
          </p:cNvPr>
          <p:cNvGraphicFramePr>
            <a:graphicFrameLocks noGrp="1"/>
          </p:cNvGraphicFramePr>
          <p:nvPr>
            <p:extLst>
              <p:ext uri="{D42A27DB-BD31-4B8C-83A1-F6EECF244321}">
                <p14:modId xmlns:p14="http://schemas.microsoft.com/office/powerpoint/2010/main" val="2369272129"/>
              </p:ext>
            </p:extLst>
          </p:nvPr>
        </p:nvGraphicFramePr>
        <p:xfrm>
          <a:off x="330813" y="1750332"/>
          <a:ext cx="8751044" cy="365760"/>
        </p:xfrm>
        <a:graphic>
          <a:graphicData uri="http://schemas.openxmlformats.org/drawingml/2006/table">
            <a:tbl>
              <a:tblPr firstRow="1" bandRow="1">
                <a:tableStyleId>{9D7B26C5-4107-4FEC-AEDC-1716B250A1EF}</a:tableStyleId>
              </a:tblPr>
              <a:tblGrid>
                <a:gridCol w="5329970">
                  <a:extLst>
                    <a:ext uri="{9D8B030D-6E8A-4147-A177-3AD203B41FA5}">
                      <a16:colId xmlns:a16="http://schemas.microsoft.com/office/drawing/2014/main" val="4058690586"/>
                    </a:ext>
                  </a:extLst>
                </a:gridCol>
                <a:gridCol w="3421074">
                  <a:extLst>
                    <a:ext uri="{9D8B030D-6E8A-4147-A177-3AD203B41FA5}">
                      <a16:colId xmlns:a16="http://schemas.microsoft.com/office/drawing/2014/main" val="3624011167"/>
                    </a:ext>
                  </a:extLst>
                </a:gridCol>
              </a:tblGrid>
              <a:tr h="242559">
                <a:tc>
                  <a:txBody>
                    <a:bodyPr/>
                    <a:lstStyle/>
                    <a:p>
                      <a:endParaRPr lang="lv-LV"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BA"/>
                    </a:solidFill>
                  </a:tcPr>
                </a:tc>
                <a:tc>
                  <a:txBody>
                    <a:bodyPr/>
                    <a:lstStyle/>
                    <a:p>
                      <a:r>
                        <a:rPr lang="lv-LV" dirty="0"/>
                        <a:t>4,24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1890559"/>
                  </a:ext>
                </a:extLst>
              </a:tr>
            </a:tbl>
          </a:graphicData>
        </a:graphic>
      </p:graphicFrame>
      <p:sp>
        <p:nvSpPr>
          <p:cNvPr id="12" name="TextBox 11">
            <a:extLst>
              <a:ext uri="{FF2B5EF4-FFF2-40B4-BE49-F238E27FC236}">
                <a16:creationId xmlns:a16="http://schemas.microsoft.com/office/drawing/2014/main" id="{092772AC-DD2C-C0B2-D933-5A08BC0F8750}"/>
              </a:ext>
            </a:extLst>
          </p:cNvPr>
          <p:cNvSpPr txBox="1"/>
          <p:nvPr/>
        </p:nvSpPr>
        <p:spPr>
          <a:xfrm>
            <a:off x="268258" y="2546510"/>
            <a:ext cx="8744815" cy="338554"/>
          </a:xfrm>
          <a:prstGeom prst="rect">
            <a:avLst/>
          </a:prstGeom>
          <a:noFill/>
        </p:spPr>
        <p:txBody>
          <a:bodyPr wrap="square">
            <a:spAutoFit/>
          </a:bodyPr>
          <a:lstStyle/>
          <a:p>
            <a:pPr>
              <a:spcAft>
                <a:spcPct val="30000"/>
              </a:spcAft>
            </a:pPr>
            <a:r>
              <a:rPr lang="lv-LV" sz="1600" dirty="0"/>
              <a:t>Vai, Jūsuprāt, </a:t>
            </a:r>
            <a:r>
              <a:rPr lang="lv-LV" sz="1600" b="1" dirty="0"/>
              <a:t>Ģenerālvienošanās</a:t>
            </a:r>
            <a:r>
              <a:rPr lang="lv-LV" sz="1600" dirty="0"/>
              <a:t> noslēgšana ir </a:t>
            </a:r>
            <a:r>
              <a:rPr lang="lv-LV" sz="1600" b="1" dirty="0"/>
              <a:t>radījusi ieguvumus uzņēmējdarbībai</a:t>
            </a:r>
            <a:r>
              <a:rPr lang="lv-LV" sz="1600" dirty="0"/>
              <a:t>?</a:t>
            </a:r>
          </a:p>
        </p:txBody>
      </p:sp>
      <p:graphicFrame>
        <p:nvGraphicFramePr>
          <p:cNvPr id="13" name="Table 4">
            <a:extLst>
              <a:ext uri="{FF2B5EF4-FFF2-40B4-BE49-F238E27FC236}">
                <a16:creationId xmlns:a16="http://schemas.microsoft.com/office/drawing/2014/main" id="{20279E8A-090C-585B-C6F6-AF370A673309}"/>
              </a:ext>
            </a:extLst>
          </p:cNvPr>
          <p:cNvGraphicFramePr>
            <a:graphicFrameLocks noGrp="1"/>
          </p:cNvGraphicFramePr>
          <p:nvPr>
            <p:extLst>
              <p:ext uri="{D42A27DB-BD31-4B8C-83A1-F6EECF244321}">
                <p14:modId xmlns:p14="http://schemas.microsoft.com/office/powerpoint/2010/main" val="1038136183"/>
              </p:ext>
            </p:extLst>
          </p:nvPr>
        </p:nvGraphicFramePr>
        <p:xfrm>
          <a:off x="330801" y="3191490"/>
          <a:ext cx="8751043" cy="548640"/>
        </p:xfrm>
        <a:graphic>
          <a:graphicData uri="http://schemas.openxmlformats.org/drawingml/2006/table">
            <a:tbl>
              <a:tblPr firstRow="1" bandRow="1">
                <a:tableStyleId>{9D7B26C5-4107-4FEC-AEDC-1716B250A1EF}</a:tableStyleId>
              </a:tblPr>
              <a:tblGrid>
                <a:gridCol w="1250149">
                  <a:extLst>
                    <a:ext uri="{9D8B030D-6E8A-4147-A177-3AD203B41FA5}">
                      <a16:colId xmlns:a16="http://schemas.microsoft.com/office/drawing/2014/main" val="2423277548"/>
                    </a:ext>
                  </a:extLst>
                </a:gridCol>
                <a:gridCol w="1250149">
                  <a:extLst>
                    <a:ext uri="{9D8B030D-6E8A-4147-A177-3AD203B41FA5}">
                      <a16:colId xmlns:a16="http://schemas.microsoft.com/office/drawing/2014/main" val="3083371900"/>
                    </a:ext>
                  </a:extLst>
                </a:gridCol>
                <a:gridCol w="1250149">
                  <a:extLst>
                    <a:ext uri="{9D8B030D-6E8A-4147-A177-3AD203B41FA5}">
                      <a16:colId xmlns:a16="http://schemas.microsoft.com/office/drawing/2014/main" val="2941945702"/>
                    </a:ext>
                  </a:extLst>
                </a:gridCol>
                <a:gridCol w="1250149">
                  <a:extLst>
                    <a:ext uri="{9D8B030D-6E8A-4147-A177-3AD203B41FA5}">
                      <a16:colId xmlns:a16="http://schemas.microsoft.com/office/drawing/2014/main" val="933467833"/>
                    </a:ext>
                  </a:extLst>
                </a:gridCol>
                <a:gridCol w="1250149">
                  <a:extLst>
                    <a:ext uri="{9D8B030D-6E8A-4147-A177-3AD203B41FA5}">
                      <a16:colId xmlns:a16="http://schemas.microsoft.com/office/drawing/2014/main" val="2557298472"/>
                    </a:ext>
                  </a:extLst>
                </a:gridCol>
                <a:gridCol w="1250149">
                  <a:extLst>
                    <a:ext uri="{9D8B030D-6E8A-4147-A177-3AD203B41FA5}">
                      <a16:colId xmlns:a16="http://schemas.microsoft.com/office/drawing/2014/main" val="2620853612"/>
                    </a:ext>
                  </a:extLst>
                </a:gridCol>
                <a:gridCol w="1250149">
                  <a:extLst>
                    <a:ext uri="{9D8B030D-6E8A-4147-A177-3AD203B41FA5}">
                      <a16:colId xmlns:a16="http://schemas.microsoft.com/office/drawing/2014/main" val="888643252"/>
                    </a:ext>
                  </a:extLst>
                </a:gridCol>
              </a:tblGrid>
              <a:tr h="233096">
                <a:tc>
                  <a:txBody>
                    <a:bodyPr/>
                    <a:lstStyle/>
                    <a:p>
                      <a:pPr algn="ctr"/>
                      <a:r>
                        <a:rPr lang="lv-LV" sz="1000" b="0" dirty="0">
                          <a:solidFill>
                            <a:srgbClr val="838386"/>
                          </a:solidFill>
                        </a:rPr>
                        <a:t>1 - tā neradīja pilnīgi nekādus ieguvumus</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4 - tā radīja ieguvumus, bet tie nav būtiski</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7 - tā radīja ļoti lielus ieguvumus</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283150"/>
                  </a:ext>
                </a:extLst>
              </a:tr>
            </a:tbl>
          </a:graphicData>
        </a:graphic>
      </p:graphicFrame>
      <p:graphicFrame>
        <p:nvGraphicFramePr>
          <p:cNvPr id="14" name="Table 9">
            <a:extLst>
              <a:ext uri="{FF2B5EF4-FFF2-40B4-BE49-F238E27FC236}">
                <a16:creationId xmlns:a16="http://schemas.microsoft.com/office/drawing/2014/main" id="{8DE485D2-9385-0412-F352-4CC531641743}"/>
              </a:ext>
            </a:extLst>
          </p:cNvPr>
          <p:cNvGraphicFramePr>
            <a:graphicFrameLocks noGrp="1"/>
          </p:cNvGraphicFramePr>
          <p:nvPr>
            <p:extLst>
              <p:ext uri="{D42A27DB-BD31-4B8C-83A1-F6EECF244321}">
                <p14:modId xmlns:p14="http://schemas.microsoft.com/office/powerpoint/2010/main" val="4031778175"/>
              </p:ext>
            </p:extLst>
          </p:nvPr>
        </p:nvGraphicFramePr>
        <p:xfrm>
          <a:off x="330794" y="2821476"/>
          <a:ext cx="8751044" cy="365760"/>
        </p:xfrm>
        <a:graphic>
          <a:graphicData uri="http://schemas.openxmlformats.org/drawingml/2006/table">
            <a:tbl>
              <a:tblPr firstRow="1" bandRow="1">
                <a:tableStyleId>{9D7B26C5-4107-4FEC-AEDC-1716B250A1EF}</a:tableStyleId>
              </a:tblPr>
              <a:tblGrid>
                <a:gridCol w="4265375">
                  <a:extLst>
                    <a:ext uri="{9D8B030D-6E8A-4147-A177-3AD203B41FA5}">
                      <a16:colId xmlns:a16="http://schemas.microsoft.com/office/drawing/2014/main" val="4058690586"/>
                    </a:ext>
                  </a:extLst>
                </a:gridCol>
                <a:gridCol w="4485669">
                  <a:extLst>
                    <a:ext uri="{9D8B030D-6E8A-4147-A177-3AD203B41FA5}">
                      <a16:colId xmlns:a16="http://schemas.microsoft.com/office/drawing/2014/main" val="3624011167"/>
                    </a:ext>
                  </a:extLst>
                </a:gridCol>
              </a:tblGrid>
              <a:tr h="242559">
                <a:tc>
                  <a:txBody>
                    <a:bodyPr/>
                    <a:lstStyle/>
                    <a:p>
                      <a:endParaRPr lang="lv-LV"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BA"/>
                    </a:solidFill>
                  </a:tcPr>
                </a:tc>
                <a:tc>
                  <a:txBody>
                    <a:bodyPr/>
                    <a:lstStyle/>
                    <a:p>
                      <a:r>
                        <a:rPr lang="lv-LV" dirty="0"/>
                        <a:t>3,44</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1890559"/>
                  </a:ext>
                </a:extLst>
              </a:tr>
            </a:tbl>
          </a:graphicData>
        </a:graphic>
      </p:graphicFrame>
      <p:sp>
        <p:nvSpPr>
          <p:cNvPr id="15" name="TextBox 14">
            <a:extLst>
              <a:ext uri="{FF2B5EF4-FFF2-40B4-BE49-F238E27FC236}">
                <a16:creationId xmlns:a16="http://schemas.microsoft.com/office/drawing/2014/main" id="{384CD4D1-8E88-2D6F-418D-71BCAF62F3F9}"/>
              </a:ext>
            </a:extLst>
          </p:cNvPr>
          <p:cNvSpPr txBox="1"/>
          <p:nvPr/>
        </p:nvSpPr>
        <p:spPr>
          <a:xfrm>
            <a:off x="268258" y="3717032"/>
            <a:ext cx="10473723" cy="338554"/>
          </a:xfrm>
          <a:prstGeom prst="rect">
            <a:avLst/>
          </a:prstGeom>
          <a:noFill/>
        </p:spPr>
        <p:txBody>
          <a:bodyPr wrap="square">
            <a:spAutoFit/>
          </a:bodyPr>
          <a:lstStyle/>
          <a:p>
            <a:pPr>
              <a:spcAft>
                <a:spcPct val="30000"/>
              </a:spcAft>
            </a:pPr>
            <a:r>
              <a:rPr lang="lv-LV" sz="1600" dirty="0"/>
              <a:t>Cik lielā mērā, Jūsuprāt, </a:t>
            </a:r>
            <a:r>
              <a:rPr lang="lv-LV" sz="1600" b="1" dirty="0"/>
              <a:t>elektroniskā darba laika uzskates sistēmas </a:t>
            </a:r>
            <a:r>
              <a:rPr lang="lv-LV" sz="1600" dirty="0"/>
              <a:t>ieviešana uzņēmējdarbībai </a:t>
            </a:r>
            <a:r>
              <a:rPr lang="lv-LV" sz="1600" b="1" dirty="0"/>
              <a:t>ir radījusi ieguvumus</a:t>
            </a:r>
            <a:r>
              <a:rPr lang="lv-LV" sz="1600" dirty="0"/>
              <a:t>?</a:t>
            </a:r>
          </a:p>
        </p:txBody>
      </p:sp>
      <p:graphicFrame>
        <p:nvGraphicFramePr>
          <p:cNvPr id="16" name="Table 4">
            <a:extLst>
              <a:ext uri="{FF2B5EF4-FFF2-40B4-BE49-F238E27FC236}">
                <a16:creationId xmlns:a16="http://schemas.microsoft.com/office/drawing/2014/main" id="{EAC42BE3-5FE4-EE9E-222A-5886EAD448A1}"/>
              </a:ext>
            </a:extLst>
          </p:cNvPr>
          <p:cNvGraphicFramePr>
            <a:graphicFrameLocks noGrp="1"/>
          </p:cNvGraphicFramePr>
          <p:nvPr>
            <p:extLst>
              <p:ext uri="{D42A27DB-BD31-4B8C-83A1-F6EECF244321}">
                <p14:modId xmlns:p14="http://schemas.microsoft.com/office/powerpoint/2010/main" val="542650864"/>
              </p:ext>
            </p:extLst>
          </p:nvPr>
        </p:nvGraphicFramePr>
        <p:xfrm>
          <a:off x="330801" y="4438431"/>
          <a:ext cx="8751043" cy="548640"/>
        </p:xfrm>
        <a:graphic>
          <a:graphicData uri="http://schemas.openxmlformats.org/drawingml/2006/table">
            <a:tbl>
              <a:tblPr firstRow="1" bandRow="1">
                <a:tableStyleId>{9D7B26C5-4107-4FEC-AEDC-1716B250A1EF}</a:tableStyleId>
              </a:tblPr>
              <a:tblGrid>
                <a:gridCol w="1250149">
                  <a:extLst>
                    <a:ext uri="{9D8B030D-6E8A-4147-A177-3AD203B41FA5}">
                      <a16:colId xmlns:a16="http://schemas.microsoft.com/office/drawing/2014/main" val="2423277548"/>
                    </a:ext>
                  </a:extLst>
                </a:gridCol>
                <a:gridCol w="1250149">
                  <a:extLst>
                    <a:ext uri="{9D8B030D-6E8A-4147-A177-3AD203B41FA5}">
                      <a16:colId xmlns:a16="http://schemas.microsoft.com/office/drawing/2014/main" val="3083371900"/>
                    </a:ext>
                  </a:extLst>
                </a:gridCol>
                <a:gridCol w="1250149">
                  <a:extLst>
                    <a:ext uri="{9D8B030D-6E8A-4147-A177-3AD203B41FA5}">
                      <a16:colId xmlns:a16="http://schemas.microsoft.com/office/drawing/2014/main" val="2941945702"/>
                    </a:ext>
                  </a:extLst>
                </a:gridCol>
                <a:gridCol w="1250149">
                  <a:extLst>
                    <a:ext uri="{9D8B030D-6E8A-4147-A177-3AD203B41FA5}">
                      <a16:colId xmlns:a16="http://schemas.microsoft.com/office/drawing/2014/main" val="933467833"/>
                    </a:ext>
                  </a:extLst>
                </a:gridCol>
                <a:gridCol w="1250149">
                  <a:extLst>
                    <a:ext uri="{9D8B030D-6E8A-4147-A177-3AD203B41FA5}">
                      <a16:colId xmlns:a16="http://schemas.microsoft.com/office/drawing/2014/main" val="2557298472"/>
                    </a:ext>
                  </a:extLst>
                </a:gridCol>
                <a:gridCol w="1250149">
                  <a:extLst>
                    <a:ext uri="{9D8B030D-6E8A-4147-A177-3AD203B41FA5}">
                      <a16:colId xmlns:a16="http://schemas.microsoft.com/office/drawing/2014/main" val="2620853612"/>
                    </a:ext>
                  </a:extLst>
                </a:gridCol>
                <a:gridCol w="1250149">
                  <a:extLst>
                    <a:ext uri="{9D8B030D-6E8A-4147-A177-3AD203B41FA5}">
                      <a16:colId xmlns:a16="http://schemas.microsoft.com/office/drawing/2014/main" val="888643252"/>
                    </a:ext>
                  </a:extLst>
                </a:gridCol>
              </a:tblGrid>
              <a:tr h="296280">
                <a:tc>
                  <a:txBody>
                    <a:bodyPr/>
                    <a:lstStyle/>
                    <a:p>
                      <a:pPr algn="ctr"/>
                      <a:r>
                        <a:rPr lang="lv-LV" sz="1000" b="0" dirty="0">
                          <a:solidFill>
                            <a:srgbClr val="838386"/>
                          </a:solidFill>
                        </a:rPr>
                        <a:t>1 -tā neradīja pilnīgi nekādus ieguvumus</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4 - tā radīja ieguvumus, bet tie nav būtiski</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7 - tā radīja ļoti lielus ieguvumus</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283150"/>
                  </a:ext>
                </a:extLst>
              </a:tr>
            </a:tbl>
          </a:graphicData>
        </a:graphic>
      </p:graphicFrame>
      <p:graphicFrame>
        <p:nvGraphicFramePr>
          <p:cNvPr id="17" name="Table 9">
            <a:extLst>
              <a:ext uri="{FF2B5EF4-FFF2-40B4-BE49-F238E27FC236}">
                <a16:creationId xmlns:a16="http://schemas.microsoft.com/office/drawing/2014/main" id="{59A427F3-4B43-D38A-94B9-5273275B46D5}"/>
              </a:ext>
            </a:extLst>
          </p:cNvPr>
          <p:cNvGraphicFramePr>
            <a:graphicFrameLocks noGrp="1"/>
          </p:cNvGraphicFramePr>
          <p:nvPr>
            <p:extLst>
              <p:ext uri="{D42A27DB-BD31-4B8C-83A1-F6EECF244321}">
                <p14:modId xmlns:p14="http://schemas.microsoft.com/office/powerpoint/2010/main" val="1521429644"/>
              </p:ext>
            </p:extLst>
          </p:nvPr>
        </p:nvGraphicFramePr>
        <p:xfrm>
          <a:off x="330799" y="4072066"/>
          <a:ext cx="8751044" cy="365760"/>
        </p:xfrm>
        <a:graphic>
          <a:graphicData uri="http://schemas.openxmlformats.org/drawingml/2006/table">
            <a:tbl>
              <a:tblPr firstRow="1" bandRow="1">
                <a:tableStyleId>{9D7B26C5-4107-4FEC-AEDC-1716B250A1EF}</a:tableStyleId>
              </a:tblPr>
              <a:tblGrid>
                <a:gridCol w="4062023">
                  <a:extLst>
                    <a:ext uri="{9D8B030D-6E8A-4147-A177-3AD203B41FA5}">
                      <a16:colId xmlns:a16="http://schemas.microsoft.com/office/drawing/2014/main" val="4058690586"/>
                    </a:ext>
                  </a:extLst>
                </a:gridCol>
                <a:gridCol w="4689021">
                  <a:extLst>
                    <a:ext uri="{9D8B030D-6E8A-4147-A177-3AD203B41FA5}">
                      <a16:colId xmlns:a16="http://schemas.microsoft.com/office/drawing/2014/main" val="3624011167"/>
                    </a:ext>
                  </a:extLst>
                </a:gridCol>
              </a:tblGrid>
              <a:tr h="242559">
                <a:tc>
                  <a:txBody>
                    <a:bodyPr/>
                    <a:lstStyle/>
                    <a:p>
                      <a:endParaRPr lang="lv-LV"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BA"/>
                    </a:solidFill>
                  </a:tcPr>
                </a:tc>
                <a:tc>
                  <a:txBody>
                    <a:bodyPr/>
                    <a:lstStyle/>
                    <a:p>
                      <a:r>
                        <a:rPr lang="lv-LV" dirty="0"/>
                        <a:t>3,32</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1890559"/>
                  </a:ext>
                </a:extLst>
              </a:tr>
            </a:tbl>
          </a:graphicData>
        </a:graphic>
      </p:graphicFrame>
      <p:sp>
        <p:nvSpPr>
          <p:cNvPr id="18" name="TextBox 17">
            <a:extLst>
              <a:ext uri="{FF2B5EF4-FFF2-40B4-BE49-F238E27FC236}">
                <a16:creationId xmlns:a16="http://schemas.microsoft.com/office/drawing/2014/main" id="{716605F6-98BE-775D-A963-0ED67055A208}"/>
              </a:ext>
            </a:extLst>
          </p:cNvPr>
          <p:cNvSpPr txBox="1"/>
          <p:nvPr/>
        </p:nvSpPr>
        <p:spPr>
          <a:xfrm>
            <a:off x="247712" y="4965356"/>
            <a:ext cx="10083478" cy="338554"/>
          </a:xfrm>
          <a:prstGeom prst="rect">
            <a:avLst/>
          </a:prstGeom>
          <a:noFill/>
        </p:spPr>
        <p:txBody>
          <a:bodyPr wrap="square">
            <a:spAutoFit/>
          </a:bodyPr>
          <a:lstStyle/>
          <a:p>
            <a:pPr>
              <a:spcAft>
                <a:spcPct val="30000"/>
              </a:spcAft>
            </a:pPr>
            <a:r>
              <a:rPr lang="lv-LV" sz="1600" dirty="0"/>
              <a:t>Cik lielā mērā, Jūsuprāt, </a:t>
            </a:r>
            <a:r>
              <a:rPr lang="lv-LV" sz="1600" b="1" dirty="0"/>
              <a:t>elektroniskā darba laika uzskates sistēmas</a:t>
            </a:r>
            <a:r>
              <a:rPr lang="lv-LV" sz="1600" dirty="0"/>
              <a:t> ieviešana uzņēmējdarbībai </a:t>
            </a:r>
            <a:r>
              <a:rPr lang="lv-LV" sz="1600" b="1" dirty="0"/>
              <a:t>ir radījusi slogu</a:t>
            </a:r>
            <a:r>
              <a:rPr lang="lv-LV" sz="1600" dirty="0"/>
              <a:t>?</a:t>
            </a:r>
          </a:p>
        </p:txBody>
      </p:sp>
      <p:graphicFrame>
        <p:nvGraphicFramePr>
          <p:cNvPr id="19" name="Table 4">
            <a:extLst>
              <a:ext uri="{FF2B5EF4-FFF2-40B4-BE49-F238E27FC236}">
                <a16:creationId xmlns:a16="http://schemas.microsoft.com/office/drawing/2014/main" id="{DE07745D-1DA3-586A-244D-6F69142A5376}"/>
              </a:ext>
            </a:extLst>
          </p:cNvPr>
          <p:cNvGraphicFramePr>
            <a:graphicFrameLocks noGrp="1"/>
          </p:cNvGraphicFramePr>
          <p:nvPr>
            <p:extLst>
              <p:ext uri="{D42A27DB-BD31-4B8C-83A1-F6EECF244321}">
                <p14:modId xmlns:p14="http://schemas.microsoft.com/office/powerpoint/2010/main" val="615328704"/>
              </p:ext>
            </p:extLst>
          </p:nvPr>
        </p:nvGraphicFramePr>
        <p:xfrm>
          <a:off x="330806" y="5616664"/>
          <a:ext cx="8751043" cy="548640"/>
        </p:xfrm>
        <a:graphic>
          <a:graphicData uri="http://schemas.openxmlformats.org/drawingml/2006/table">
            <a:tbl>
              <a:tblPr firstRow="1" bandRow="1">
                <a:tableStyleId>{9D7B26C5-4107-4FEC-AEDC-1716B250A1EF}</a:tableStyleId>
              </a:tblPr>
              <a:tblGrid>
                <a:gridCol w="1250149">
                  <a:extLst>
                    <a:ext uri="{9D8B030D-6E8A-4147-A177-3AD203B41FA5}">
                      <a16:colId xmlns:a16="http://schemas.microsoft.com/office/drawing/2014/main" val="2423277548"/>
                    </a:ext>
                  </a:extLst>
                </a:gridCol>
                <a:gridCol w="1250149">
                  <a:extLst>
                    <a:ext uri="{9D8B030D-6E8A-4147-A177-3AD203B41FA5}">
                      <a16:colId xmlns:a16="http://schemas.microsoft.com/office/drawing/2014/main" val="3083371900"/>
                    </a:ext>
                  </a:extLst>
                </a:gridCol>
                <a:gridCol w="1250149">
                  <a:extLst>
                    <a:ext uri="{9D8B030D-6E8A-4147-A177-3AD203B41FA5}">
                      <a16:colId xmlns:a16="http://schemas.microsoft.com/office/drawing/2014/main" val="2941945702"/>
                    </a:ext>
                  </a:extLst>
                </a:gridCol>
                <a:gridCol w="1250149">
                  <a:extLst>
                    <a:ext uri="{9D8B030D-6E8A-4147-A177-3AD203B41FA5}">
                      <a16:colId xmlns:a16="http://schemas.microsoft.com/office/drawing/2014/main" val="933467833"/>
                    </a:ext>
                  </a:extLst>
                </a:gridCol>
                <a:gridCol w="1250149">
                  <a:extLst>
                    <a:ext uri="{9D8B030D-6E8A-4147-A177-3AD203B41FA5}">
                      <a16:colId xmlns:a16="http://schemas.microsoft.com/office/drawing/2014/main" val="2557298472"/>
                    </a:ext>
                  </a:extLst>
                </a:gridCol>
                <a:gridCol w="1250149">
                  <a:extLst>
                    <a:ext uri="{9D8B030D-6E8A-4147-A177-3AD203B41FA5}">
                      <a16:colId xmlns:a16="http://schemas.microsoft.com/office/drawing/2014/main" val="2620853612"/>
                    </a:ext>
                  </a:extLst>
                </a:gridCol>
                <a:gridCol w="1250149">
                  <a:extLst>
                    <a:ext uri="{9D8B030D-6E8A-4147-A177-3AD203B41FA5}">
                      <a16:colId xmlns:a16="http://schemas.microsoft.com/office/drawing/2014/main" val="888643252"/>
                    </a:ext>
                  </a:extLst>
                </a:gridCol>
              </a:tblGrid>
              <a:tr h="325819">
                <a:tc>
                  <a:txBody>
                    <a:bodyPr/>
                    <a:lstStyle/>
                    <a:p>
                      <a:pPr algn="ctr"/>
                      <a:r>
                        <a:rPr lang="lv-LV" sz="1000" b="0" dirty="0">
                          <a:solidFill>
                            <a:srgbClr val="838386"/>
                          </a:solidFill>
                        </a:rPr>
                        <a:t>1 - tā pilnīgi nemaz nav radījusi papildus slogu</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4 - tās radītais slogs nav būtisks</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t>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lv-LV" sz="1000" b="0" dirty="0">
                          <a:solidFill>
                            <a:srgbClr val="838386"/>
                          </a:solidFill>
                        </a:rPr>
                        <a:t>7 - tā radīja pārmērīgu slogu</a:t>
                      </a:r>
                      <a:endParaRPr lang="lv-LV" sz="1000" b="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439283150"/>
                  </a:ext>
                </a:extLst>
              </a:tr>
            </a:tbl>
          </a:graphicData>
        </a:graphic>
      </p:graphicFrame>
      <p:graphicFrame>
        <p:nvGraphicFramePr>
          <p:cNvPr id="20" name="Table 9">
            <a:extLst>
              <a:ext uri="{FF2B5EF4-FFF2-40B4-BE49-F238E27FC236}">
                <a16:creationId xmlns:a16="http://schemas.microsoft.com/office/drawing/2014/main" id="{8A89A92C-CEAA-3EE4-1D75-29A74BBB5569}"/>
              </a:ext>
            </a:extLst>
          </p:cNvPr>
          <p:cNvGraphicFramePr>
            <a:graphicFrameLocks noGrp="1"/>
          </p:cNvGraphicFramePr>
          <p:nvPr>
            <p:extLst>
              <p:ext uri="{D42A27DB-BD31-4B8C-83A1-F6EECF244321}">
                <p14:modId xmlns:p14="http://schemas.microsoft.com/office/powerpoint/2010/main" val="1965671341"/>
              </p:ext>
            </p:extLst>
          </p:nvPr>
        </p:nvGraphicFramePr>
        <p:xfrm>
          <a:off x="330799" y="5251717"/>
          <a:ext cx="8751044" cy="365760"/>
        </p:xfrm>
        <a:graphic>
          <a:graphicData uri="http://schemas.openxmlformats.org/drawingml/2006/table">
            <a:tbl>
              <a:tblPr firstRow="1" bandRow="1">
                <a:tableStyleId>{9D7B26C5-4107-4FEC-AEDC-1716B250A1EF}</a:tableStyleId>
              </a:tblPr>
              <a:tblGrid>
                <a:gridCol w="5880213">
                  <a:extLst>
                    <a:ext uri="{9D8B030D-6E8A-4147-A177-3AD203B41FA5}">
                      <a16:colId xmlns:a16="http://schemas.microsoft.com/office/drawing/2014/main" val="4058690586"/>
                    </a:ext>
                  </a:extLst>
                </a:gridCol>
                <a:gridCol w="2870831">
                  <a:extLst>
                    <a:ext uri="{9D8B030D-6E8A-4147-A177-3AD203B41FA5}">
                      <a16:colId xmlns:a16="http://schemas.microsoft.com/office/drawing/2014/main" val="3624011167"/>
                    </a:ext>
                  </a:extLst>
                </a:gridCol>
              </a:tblGrid>
              <a:tr h="242559">
                <a:tc>
                  <a:txBody>
                    <a:bodyPr/>
                    <a:lstStyle/>
                    <a:p>
                      <a:endParaRPr lang="lv-LV"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BA"/>
                    </a:solidFill>
                  </a:tcPr>
                </a:tc>
                <a:tc>
                  <a:txBody>
                    <a:bodyPr/>
                    <a:lstStyle/>
                    <a:p>
                      <a:r>
                        <a:rPr lang="lv-LV" dirty="0"/>
                        <a:t>4,70</a:t>
                      </a:r>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41890559"/>
                  </a:ext>
                </a:extLst>
              </a:tr>
            </a:tbl>
          </a:graphicData>
        </a:graphic>
      </p:graphicFrame>
      <p:sp>
        <p:nvSpPr>
          <p:cNvPr id="21" name="Rectangle 46">
            <a:extLst>
              <a:ext uri="{FF2B5EF4-FFF2-40B4-BE49-F238E27FC236}">
                <a16:creationId xmlns:a16="http://schemas.microsoft.com/office/drawing/2014/main" id="{77C709B7-08AB-D6D7-2D9F-13CDCC6C93C0}"/>
              </a:ext>
            </a:extLst>
          </p:cNvPr>
          <p:cNvSpPr>
            <a:spLocks noRot="1" noChangeArrowheads="1"/>
          </p:cNvSpPr>
          <p:nvPr/>
        </p:nvSpPr>
        <p:spPr bwMode="auto">
          <a:xfrm>
            <a:off x="7860395" y="6239475"/>
            <a:ext cx="2583402"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r>
              <a:rPr lang="lv-LV" altLang="lv-LV" b="0" noProof="1">
                <a:latin typeface="Arial" charset="0"/>
                <a:cs typeface="Arial" charset="0"/>
              </a:rPr>
              <a:t>LBP aptauja 06.2021</a:t>
            </a:r>
          </a:p>
          <a:p>
            <a:r>
              <a:rPr lang="pt-BR" altLang="lv-LV" b="0" noProof="1">
                <a:latin typeface="Arial" charset="0"/>
                <a:cs typeface="Arial" charset="0"/>
              </a:rPr>
              <a:t>Bāze: </a:t>
            </a:r>
            <a:r>
              <a:rPr lang="lv-LV" altLang="lv-LV" b="0" noProof="1">
                <a:latin typeface="Arial" charset="0"/>
                <a:cs typeface="Arial" charset="0"/>
              </a:rPr>
              <a:t>96 būvnieki</a:t>
            </a:r>
            <a:endParaRPr lang="pt-BR" altLang="lv-LV" b="0" noProof="1">
              <a:latin typeface="Arial" charset="0"/>
              <a:cs typeface="Arial" charset="0"/>
            </a:endParaRPr>
          </a:p>
        </p:txBody>
      </p:sp>
    </p:spTree>
    <p:extLst>
      <p:ext uri="{BB962C8B-B14F-4D97-AF65-F5344CB8AC3E}">
        <p14:creationId xmlns:p14="http://schemas.microsoft.com/office/powerpoint/2010/main" val="23688512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D9232F0-EB0B-4C06-8AF1-54552F5F2DA6}"/>
              </a:ext>
            </a:extLst>
          </p:cNvPr>
          <p:cNvSpPr>
            <a:spLocks noGrp="1"/>
          </p:cNvSpPr>
          <p:nvPr>
            <p:ph type="body" sz="quarter" idx="14"/>
          </p:nvPr>
        </p:nvSpPr>
        <p:spPr>
          <a:xfrm>
            <a:off x="8328248" y="750252"/>
            <a:ext cx="3132409" cy="4622963"/>
          </a:xfrm>
        </p:spPr>
        <p:txBody>
          <a:bodyPr>
            <a:normAutofit lnSpcReduction="10000"/>
          </a:bodyPr>
          <a:lstStyle/>
          <a:p>
            <a:r>
              <a:rPr lang="lv-LV" altLang="en-US" noProof="1"/>
              <a:t>«</a:t>
            </a:r>
            <a:r>
              <a:rPr lang="lv-LV" dirty="0"/>
              <a:t>Manuprāt, vairāk Darba inspekcijai un VID būtu jāpievērš uzmanība tieši privātmāju - pagalmu, ceļu bruģētājiem, 90% visi šie objekti ir nelegāli, kur darbinieki nav darba attiecībās ar uzņēmumu, kas nolīgts (arī nelegāli) šiem darbiem un nauda tiek maksāta aploksnēs. Dēļ šīs situācijas cieš normāli strādāt griboši uzņēmumi, kas algas maksā oficiāli, bet darbiniekiem ir kredīti un viņi izvēlas strādāt tieši šajā privātmāju pagalmu sektorā pie darba devēja, kas nav ieinteresēts maksāt valstij nodokļus. Līdz ar to ir darbinieku iztrūkums godīgām kompānijām un tiek turpināta ēnu ekonomika</a:t>
            </a:r>
            <a:r>
              <a:rPr lang="lv-LV" altLang="en-US" noProof="1"/>
              <a:t>»</a:t>
            </a:r>
          </a:p>
          <a:p>
            <a:endParaRPr lang="lv-LV" dirty="0"/>
          </a:p>
        </p:txBody>
      </p:sp>
      <p:sp>
        <p:nvSpPr>
          <p:cNvPr id="13" name="Title 3">
            <a:extLst>
              <a:ext uri="{FF2B5EF4-FFF2-40B4-BE49-F238E27FC236}">
                <a16:creationId xmlns:a16="http://schemas.microsoft.com/office/drawing/2014/main" id="{DE76CE1A-23F8-4750-95C6-50AEE85DB966}"/>
              </a:ext>
            </a:extLst>
          </p:cNvPr>
          <p:cNvSpPr txBox="1">
            <a:spLocks/>
          </p:cNvSpPr>
          <p:nvPr/>
        </p:nvSpPr>
        <p:spPr>
          <a:xfrm>
            <a:off x="106515" y="168764"/>
            <a:ext cx="7950467" cy="1162975"/>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2800" kern="1200">
                <a:solidFill>
                  <a:schemeClr val="bg1"/>
                </a:solidFill>
                <a:latin typeface="Gotham Bold" pitchFamily="50" charset="0"/>
                <a:ea typeface="+mj-ea"/>
                <a:cs typeface="+mj-cs"/>
              </a:defRPr>
            </a:lvl1pPr>
          </a:lstStyle>
          <a:p>
            <a:pPr>
              <a:spcAft>
                <a:spcPct val="30000"/>
              </a:spcAft>
            </a:pPr>
            <a:r>
              <a:rPr lang="lv-LV" sz="3200" dirty="0">
                <a:solidFill>
                  <a:schemeClr val="accent1"/>
                </a:solidFill>
              </a:rPr>
              <a:t>Kurā sektorā, Jūsuprāt, ir augstākais ēnu ekonomikas īpatsvars?</a:t>
            </a:r>
          </a:p>
        </p:txBody>
      </p:sp>
      <p:graphicFrame>
        <p:nvGraphicFramePr>
          <p:cNvPr id="8" name="Chart 7">
            <a:extLst>
              <a:ext uri="{FF2B5EF4-FFF2-40B4-BE49-F238E27FC236}">
                <a16:creationId xmlns:a16="http://schemas.microsoft.com/office/drawing/2014/main" id="{16C74ADA-6861-4029-BC45-5CD6D3BED8B1}"/>
              </a:ext>
            </a:extLst>
          </p:cNvPr>
          <p:cNvGraphicFramePr/>
          <p:nvPr/>
        </p:nvGraphicFramePr>
        <p:xfrm>
          <a:off x="499977" y="1684422"/>
          <a:ext cx="7285740" cy="4112696"/>
        </p:xfrm>
        <a:graphic>
          <a:graphicData uri="http://schemas.openxmlformats.org/drawingml/2006/chart">
            <c:chart xmlns:c="http://schemas.openxmlformats.org/drawingml/2006/chart" xmlns:r="http://schemas.openxmlformats.org/officeDocument/2006/relationships" r:id="rId2"/>
          </a:graphicData>
        </a:graphic>
      </p:graphicFrame>
      <p:sp>
        <p:nvSpPr>
          <p:cNvPr id="10" name="Rectangle 46">
            <a:extLst>
              <a:ext uri="{FF2B5EF4-FFF2-40B4-BE49-F238E27FC236}">
                <a16:creationId xmlns:a16="http://schemas.microsoft.com/office/drawing/2014/main" id="{4430425E-D6E9-818D-8EE8-412630525214}"/>
              </a:ext>
            </a:extLst>
          </p:cNvPr>
          <p:cNvSpPr>
            <a:spLocks noRot="1" noChangeArrowheads="1"/>
          </p:cNvSpPr>
          <p:nvPr/>
        </p:nvSpPr>
        <p:spPr bwMode="auto">
          <a:xfrm>
            <a:off x="408879" y="5933107"/>
            <a:ext cx="2583402"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defRPr sz="1000" b="1">
                <a:solidFill>
                  <a:schemeClr val="tx1"/>
                </a:solidFill>
                <a:latin typeface="Arial Narrow" pitchFamily="34" charset="0"/>
              </a:defRPr>
            </a:lvl1pPr>
            <a:lvl2pPr marL="742950" indent="-285750">
              <a:defRPr sz="1000" b="1">
                <a:solidFill>
                  <a:schemeClr val="tx1"/>
                </a:solidFill>
                <a:latin typeface="Arial Narrow" pitchFamily="34" charset="0"/>
              </a:defRPr>
            </a:lvl2pPr>
            <a:lvl3pPr marL="1143000" indent="-228600">
              <a:defRPr sz="1000" b="1">
                <a:solidFill>
                  <a:schemeClr val="tx1"/>
                </a:solidFill>
                <a:latin typeface="Arial Narrow" pitchFamily="34" charset="0"/>
              </a:defRPr>
            </a:lvl3pPr>
            <a:lvl4pPr marL="1600200" indent="-228600">
              <a:defRPr sz="1000" b="1">
                <a:solidFill>
                  <a:schemeClr val="tx1"/>
                </a:solidFill>
                <a:latin typeface="Arial Narrow" pitchFamily="34" charset="0"/>
              </a:defRPr>
            </a:lvl4pPr>
            <a:lvl5pPr marL="2057400" indent="-228600">
              <a:defRPr sz="1000" b="1">
                <a:solidFill>
                  <a:schemeClr val="tx1"/>
                </a:solidFill>
                <a:latin typeface="Arial Narrow" pitchFamily="34" charset="0"/>
              </a:defRPr>
            </a:lvl5pPr>
            <a:lvl6pPr marL="2514600" indent="-228600" eaLnBrk="0" fontAlgn="base" hangingPunct="0">
              <a:spcBef>
                <a:spcPct val="0"/>
              </a:spcBef>
              <a:spcAft>
                <a:spcPct val="0"/>
              </a:spcAft>
              <a:defRPr sz="1000" b="1">
                <a:solidFill>
                  <a:schemeClr val="tx1"/>
                </a:solidFill>
                <a:latin typeface="Arial Narrow" pitchFamily="34" charset="0"/>
              </a:defRPr>
            </a:lvl6pPr>
            <a:lvl7pPr marL="2971800" indent="-228600" eaLnBrk="0" fontAlgn="base" hangingPunct="0">
              <a:spcBef>
                <a:spcPct val="0"/>
              </a:spcBef>
              <a:spcAft>
                <a:spcPct val="0"/>
              </a:spcAft>
              <a:defRPr sz="1000" b="1">
                <a:solidFill>
                  <a:schemeClr val="tx1"/>
                </a:solidFill>
                <a:latin typeface="Arial Narrow" pitchFamily="34" charset="0"/>
              </a:defRPr>
            </a:lvl7pPr>
            <a:lvl8pPr marL="3429000" indent="-228600" eaLnBrk="0" fontAlgn="base" hangingPunct="0">
              <a:spcBef>
                <a:spcPct val="0"/>
              </a:spcBef>
              <a:spcAft>
                <a:spcPct val="0"/>
              </a:spcAft>
              <a:defRPr sz="1000" b="1">
                <a:solidFill>
                  <a:schemeClr val="tx1"/>
                </a:solidFill>
                <a:latin typeface="Arial Narrow" pitchFamily="34" charset="0"/>
              </a:defRPr>
            </a:lvl8pPr>
            <a:lvl9pPr marL="3886200" indent="-228600" eaLnBrk="0" fontAlgn="base" hangingPunct="0">
              <a:spcBef>
                <a:spcPct val="0"/>
              </a:spcBef>
              <a:spcAft>
                <a:spcPct val="0"/>
              </a:spcAft>
              <a:defRPr sz="1000" b="1">
                <a:solidFill>
                  <a:schemeClr val="tx1"/>
                </a:solidFill>
                <a:latin typeface="Arial Narrow" pitchFamily="34" charset="0"/>
              </a:defRPr>
            </a:lvl9pPr>
          </a:lstStyle>
          <a:p>
            <a:r>
              <a:rPr lang="lv-LV" altLang="lv-LV" b="0" noProof="1">
                <a:latin typeface="Arial" charset="0"/>
                <a:cs typeface="Arial" charset="0"/>
              </a:rPr>
              <a:t>LBP aptauja 06.2021</a:t>
            </a:r>
          </a:p>
          <a:p>
            <a:r>
              <a:rPr lang="pt-BR" altLang="lv-LV" b="0" noProof="1">
                <a:latin typeface="Arial" charset="0"/>
                <a:cs typeface="Arial" charset="0"/>
              </a:rPr>
              <a:t>Bāze: </a:t>
            </a:r>
            <a:r>
              <a:rPr lang="lv-LV" altLang="lv-LV" b="0" noProof="1">
                <a:latin typeface="Arial" charset="0"/>
                <a:cs typeface="Arial" charset="0"/>
              </a:rPr>
              <a:t>96 būvnieki</a:t>
            </a:r>
            <a:endParaRPr lang="pt-BR" altLang="lv-LV" b="0" noProof="1">
              <a:latin typeface="Arial" charset="0"/>
              <a:cs typeface="Arial" charset="0"/>
            </a:endParaRPr>
          </a:p>
        </p:txBody>
      </p:sp>
    </p:spTree>
    <p:extLst>
      <p:ext uri="{BB962C8B-B14F-4D97-AF65-F5344CB8AC3E}">
        <p14:creationId xmlns:p14="http://schemas.microsoft.com/office/powerpoint/2010/main" val="15605427"/>
      </p:ext>
    </p:extLst>
  </p:cSld>
  <p:clrMapOvr>
    <a:masterClrMapping/>
  </p:clrMapOvr>
</p:sld>
</file>

<file path=ppt/theme/theme1.xml><?xml version="1.0" encoding="utf-8"?>
<a:theme xmlns:a="http://schemas.openxmlformats.org/drawingml/2006/main" name="Office Theme">
  <a:themeElements>
    <a:clrScheme name="Buvnieki">
      <a:dk1>
        <a:srgbClr val="838386"/>
      </a:dk1>
      <a:lt1>
        <a:sysClr val="window" lastClr="FFFFFF"/>
      </a:lt1>
      <a:dk2>
        <a:srgbClr val="44546A"/>
      </a:dk2>
      <a:lt2>
        <a:srgbClr val="E7E6E6"/>
      </a:lt2>
      <a:accent1>
        <a:srgbClr val="00B0BA"/>
      </a:accent1>
      <a:accent2>
        <a:srgbClr val="B29B07"/>
      </a:accent2>
      <a:accent3>
        <a:srgbClr val="B72973"/>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haredWithUsers xmlns="6d3c7231-658d-4434-9d56-73744c1096da">
      <UserInfo>
        <DisplayName>Gints Miķelsons</DisplayName>
        <AccountId>504</AccountId>
        <AccountType/>
      </UserInfo>
    </SharedWithUser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2CFEF104790444193A8D62160DC67C5" ma:contentTypeVersion="11" ma:contentTypeDescription="Create a new document." ma:contentTypeScope="" ma:versionID="8caa726c11068ffb2c62b6b7ffc7e854">
  <xsd:schema xmlns:xsd="http://www.w3.org/2001/XMLSchema" xmlns:xs="http://www.w3.org/2001/XMLSchema" xmlns:p="http://schemas.microsoft.com/office/2006/metadata/properties" xmlns:ns2="6d3c7231-658d-4434-9d56-73744c1096da" xmlns:ns3="c0ed8a0b-cdb9-4c09-9351-f5da125b76a5" targetNamespace="http://schemas.microsoft.com/office/2006/metadata/properties" ma:root="true" ma:fieldsID="5bc1aed8722ce4e6c5daa970313c642c" ns2:_="" ns3:_="">
    <xsd:import namespace="6d3c7231-658d-4434-9d56-73744c1096da"/>
    <xsd:import namespace="c0ed8a0b-cdb9-4c09-9351-f5da125b76a5"/>
    <xsd:element name="properties">
      <xsd:complexType>
        <xsd:sequence>
          <xsd:element name="documentManagement">
            <xsd:complexType>
              <xsd:all>
                <xsd:element ref="ns2:SharedWithUsers" minOccurs="0"/>
                <xsd:element ref="ns2:SharedWithDetails" minOccurs="0"/>
                <xsd:element ref="ns2:LastSharedByUser" minOccurs="0"/>
                <xsd:element ref="ns2:LastSharedByTime" minOccurs="0"/>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d3c7231-658d-4434-9d56-73744c1096da"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description="" ma:internalName="SharedWithDetails" ma:readOnly="true">
      <xsd:simpleType>
        <xsd:restriction base="dms:Note">
          <xsd:maxLength value="255"/>
        </xsd:restriction>
      </xsd:simpleType>
    </xsd:element>
    <xsd:element name="LastSharedByUser" ma:index="10" nillable="true" ma:displayName="Last Shared By User" ma:description="" ma:internalName="LastSharedByUser" ma:readOnly="true">
      <xsd:simpleType>
        <xsd:restriction base="dms:Note">
          <xsd:maxLength value="255"/>
        </xsd:restriction>
      </xsd:simpleType>
    </xsd:element>
    <xsd:element name="LastSharedByTime" ma:index="11" nillable="true" ma:displayName="Last Shared By Time"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c0ed8a0b-cdb9-4c09-9351-f5da125b76a5"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element name="MediaServiceDateTaken" ma:index="14" nillable="true" ma:displayName="MediaServiceDateTaken" ma:description="" ma:hidden="true" ma:internalName="MediaServiceDateTaken" ma:readOnly="true">
      <xsd:simpleType>
        <xsd:restriction base="dms:Text"/>
      </xsd:simpleType>
    </xsd:element>
    <xsd:element name="MediaServiceAutoTags" ma:index="15" nillable="true" ma:displayName="MediaServiceAutoTags" ma:description=""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A5AD32E-0D3A-4445-98F2-AC76719FABE3}">
  <ds:schemaRefs>
    <ds:schemaRef ds:uri="http://schemas.microsoft.com/office/2006/metadata/properties"/>
    <ds:schemaRef ds:uri="http://schemas.microsoft.com/office/infopath/2007/PartnerControls"/>
    <ds:schemaRef ds:uri="6d3c7231-658d-4434-9d56-73744c1096da"/>
  </ds:schemaRefs>
</ds:datastoreItem>
</file>

<file path=customXml/itemProps2.xml><?xml version="1.0" encoding="utf-8"?>
<ds:datastoreItem xmlns:ds="http://schemas.openxmlformats.org/officeDocument/2006/customXml" ds:itemID="{0D7CBE1A-59DC-4CCF-93EF-1005499A1DDF}">
  <ds:schemaRefs>
    <ds:schemaRef ds:uri="http://schemas.microsoft.com/sharepoint/v3/contenttype/forms"/>
  </ds:schemaRefs>
</ds:datastoreItem>
</file>

<file path=customXml/itemProps3.xml><?xml version="1.0" encoding="utf-8"?>
<ds:datastoreItem xmlns:ds="http://schemas.openxmlformats.org/officeDocument/2006/customXml" ds:itemID="{31B5CEEB-A903-4F7C-9E15-B9D8C529C2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d3c7231-658d-4434-9d56-73744c1096da"/>
    <ds:schemaRef ds:uri="c0ed8a0b-cdb9-4c09-9351-f5da125b76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6192</TotalTime>
  <Words>1703</Words>
  <Application>Microsoft Office PowerPoint</Application>
  <PresentationFormat>Widescreen</PresentationFormat>
  <Paragraphs>252</Paragraphs>
  <Slides>18</Slides>
  <Notes>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18</vt:i4>
      </vt:variant>
    </vt:vector>
  </HeadingPairs>
  <TitlesOfParts>
    <vt:vector size="27" baseType="lpstr">
      <vt:lpstr>Arial</vt:lpstr>
      <vt:lpstr>Calibri</vt:lpstr>
      <vt:lpstr>Gotham Bold</vt:lpstr>
      <vt:lpstr>Gotham Book</vt:lpstr>
      <vt:lpstr>Gotham Light</vt:lpstr>
      <vt:lpstr>Symbol</vt:lpstr>
      <vt:lpstr>Times New Roman</vt:lpstr>
      <vt:lpstr>Verdana</vt:lpstr>
      <vt:lpstr>Office Theme</vt:lpstr>
      <vt:lpstr>Ēnu ekonomikas mazināšanas pasākumi būvniecības nozarē </vt:lpstr>
      <vt:lpstr>Saturs</vt:lpstr>
      <vt:lpstr>Ēnu ekonomika būvniecības nozarē</vt:lpstr>
      <vt:lpstr>Ēnu ekonomikas galvenās komponentes</vt:lpstr>
      <vt:lpstr>Mērķi</vt:lpstr>
      <vt:lpstr>Ģenerālvienošanās </vt:lpstr>
      <vt:lpstr>EDLUS</vt:lpstr>
      <vt:lpstr>Būvnieku vērtējums par ĢV un EDLUS</vt:lpstr>
      <vt:lpstr>PowerPoint Presentation</vt:lpstr>
      <vt:lpstr>Aplokšņu algas apmēri trīs būvniecības komersantu segmentos</vt:lpstr>
      <vt:lpstr>Segmentu orientēta ēnu ekonomika!!! </vt:lpstr>
      <vt:lpstr>EM ēnu ekonomikas ierobežošanas plāns 2021.-2022. gadam</vt:lpstr>
      <vt:lpstr>LBP ēnu pasākumu priekšlikumi </vt:lpstr>
      <vt:lpstr>Būvniecības nozares ēnu ekonomikas karte</vt:lpstr>
      <vt:lpstr>Secinājumi</vt:lpstr>
      <vt:lpstr>Darba ņēmēju sadalījums pēc darba ienākumu apmēra būvniecības nozarē</vt:lpstr>
      <vt:lpstr>Būvniecības ēnas segmentu analīze – VID?</vt:lpstr>
      <vt:lpstr>Nākošie soļi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peteris</dc:creator>
  <cp:lastModifiedBy>Gints Miķelsons</cp:lastModifiedBy>
  <cp:revision>424</cp:revision>
  <cp:lastPrinted>2019-02-06T12:13:59Z</cp:lastPrinted>
  <dcterms:created xsi:type="dcterms:W3CDTF">2017-11-03T20:08:35Z</dcterms:created>
  <dcterms:modified xsi:type="dcterms:W3CDTF">2022-06-15T06:05:01Z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0x010100B2CFEF104790444193A8D62160DC67C5</vt:lpwstr>
  </property>
</Properties>
</file>