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8" r:id="rId3"/>
    <p:sldId id="310" r:id="rId4"/>
    <p:sldId id="345" r:id="rId5"/>
    <p:sldId id="336" r:id="rId6"/>
    <p:sldId id="266" r:id="rId7"/>
    <p:sldId id="277" r:id="rId8"/>
    <p:sldId id="315" r:id="rId9"/>
    <p:sldId id="263" r:id="rId10"/>
    <p:sldId id="265" r:id="rId11"/>
    <p:sldId id="322" r:id="rId12"/>
    <p:sldId id="338" r:id="rId13"/>
    <p:sldId id="272" r:id="rId14"/>
    <p:sldId id="275" r:id="rId15"/>
    <p:sldId id="342" r:id="rId16"/>
    <p:sldId id="337" r:id="rId17"/>
    <p:sldId id="258" r:id="rId18"/>
    <p:sldId id="259" r:id="rId19"/>
    <p:sldId id="257" r:id="rId20"/>
    <p:sldId id="269" r:id="rId21"/>
    <p:sldId id="270" r:id="rId22"/>
    <p:sldId id="271" r:id="rId23"/>
    <p:sldId id="273" r:id="rId2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A45A7A1-F119-40B9-8BF9-1C6274DC2F24}">
          <p14:sldIdLst>
            <p14:sldId id="278"/>
            <p14:sldId id="310"/>
            <p14:sldId id="345"/>
            <p14:sldId id="336"/>
            <p14:sldId id="266"/>
            <p14:sldId id="277"/>
            <p14:sldId id="315"/>
            <p14:sldId id="263"/>
            <p14:sldId id="265"/>
            <p14:sldId id="322"/>
            <p14:sldId id="338"/>
            <p14:sldId id="272"/>
            <p14:sldId id="275"/>
            <p14:sldId id="342"/>
          </p14:sldIdLst>
        </p14:section>
        <p14:section name="Pielikumi" id="{E85A35BC-7D7A-4335-9666-3D6D3AF6D13E}">
          <p14:sldIdLst>
            <p14:sldId id="337"/>
            <p14:sldId id="258"/>
            <p14:sldId id="259"/>
            <p14:sldId id="257"/>
            <p14:sldId id="269"/>
            <p14:sldId id="270"/>
            <p14:sldId id="271"/>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F5F21-33F8-46C7-8653-8C37CCB37111}" v="16" dt="2022-09-29T08:59:29.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varScale="1">
      <p:scale>
        <a:sx n="1" d="1"/>
        <a:sy n="1" d="1"/>
      </p:scale>
      <p:origin x="0" y="-27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B2A7-F1A7-A766-ABB6-9B9824925C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5FBEE81E-F276-9903-E058-19FB134E0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F8197E30-E198-EF34-D17E-89C4A58FC41C}"/>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5" name="Footer Placeholder 4">
            <a:extLst>
              <a:ext uri="{FF2B5EF4-FFF2-40B4-BE49-F238E27FC236}">
                <a16:creationId xmlns:a16="http://schemas.microsoft.com/office/drawing/2014/main" id="{38B50553-D250-4E1D-DC0E-0FF25B932EE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8C84E87-F97E-1301-91A6-4E22A7C4AC2D}"/>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262740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E7EF-A43F-65D5-2219-6185A3A7D817}"/>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532C4AFC-6CE3-D149-CA54-B0FFDCB326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2503497-C6DC-EAD2-E0FD-3A079C5D3929}"/>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5" name="Footer Placeholder 4">
            <a:extLst>
              <a:ext uri="{FF2B5EF4-FFF2-40B4-BE49-F238E27FC236}">
                <a16:creationId xmlns:a16="http://schemas.microsoft.com/office/drawing/2014/main" id="{9F5C2004-1423-F256-EFCC-DABC46D1EFA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B71BC38-3201-325F-22D8-E05A5FE0C096}"/>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178787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5EFDA0-369E-B3A1-82AF-47BD6E7517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F225AE46-D16B-49DE-EDB4-4DB53C4F7A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C0882BB-09BB-E663-65AA-71DA91BE4092}"/>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5" name="Footer Placeholder 4">
            <a:extLst>
              <a:ext uri="{FF2B5EF4-FFF2-40B4-BE49-F238E27FC236}">
                <a16:creationId xmlns:a16="http://schemas.microsoft.com/office/drawing/2014/main" id="{45D1A29B-64A0-EC19-5499-550BE2B5CFA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FC65304-207D-E825-A6E0-8ABA084AA36D}"/>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2117404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0AD1-811D-455E-9D5B-094E51B83A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935E3221-0BE4-4786-8DA7-D73359F85C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757601A4-AAF0-4BD1-AEB0-220C6219F137}"/>
              </a:ext>
            </a:extLst>
          </p:cNvPr>
          <p:cNvSpPr>
            <a:spLocks noGrp="1"/>
          </p:cNvSpPr>
          <p:nvPr>
            <p:ph type="dt" sz="half" idx="10"/>
          </p:nvPr>
        </p:nvSpPr>
        <p:spPr/>
        <p:txBody>
          <a:bodyPr/>
          <a:lstStyle/>
          <a:p>
            <a:fld id="{4B0E605E-1A81-4382-9074-71D3530A44CA}" type="datetime1">
              <a:rPr lang="lv-LV" smtClean="0"/>
              <a:t>27.10.2022</a:t>
            </a:fld>
            <a:endParaRPr lang="lv-LV"/>
          </a:p>
        </p:txBody>
      </p:sp>
      <p:sp>
        <p:nvSpPr>
          <p:cNvPr id="5" name="Footer Placeholder 4">
            <a:extLst>
              <a:ext uri="{FF2B5EF4-FFF2-40B4-BE49-F238E27FC236}">
                <a16:creationId xmlns:a16="http://schemas.microsoft.com/office/drawing/2014/main" id="{26E6C1CE-ED8D-4EC0-AA92-C64AD3B2618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5CF8D24-5A86-4919-AE85-929340E34781}"/>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2847962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01A4-13CF-4555-8407-B36EC744030B}"/>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AB66A74F-E786-4AD5-9A7D-E6E79E5274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AE1D7DA-542A-487B-9C12-2570309D8BE9}"/>
              </a:ext>
            </a:extLst>
          </p:cNvPr>
          <p:cNvSpPr>
            <a:spLocks noGrp="1"/>
          </p:cNvSpPr>
          <p:nvPr>
            <p:ph type="dt" sz="half" idx="10"/>
          </p:nvPr>
        </p:nvSpPr>
        <p:spPr/>
        <p:txBody>
          <a:bodyPr/>
          <a:lstStyle/>
          <a:p>
            <a:fld id="{EEDF5DC5-5843-4F07-A409-A7420CB4764F}" type="datetime1">
              <a:rPr lang="lv-LV" smtClean="0"/>
              <a:t>27.10.2022</a:t>
            </a:fld>
            <a:endParaRPr lang="lv-LV"/>
          </a:p>
        </p:txBody>
      </p:sp>
      <p:sp>
        <p:nvSpPr>
          <p:cNvPr id="5" name="Footer Placeholder 4">
            <a:extLst>
              <a:ext uri="{FF2B5EF4-FFF2-40B4-BE49-F238E27FC236}">
                <a16:creationId xmlns:a16="http://schemas.microsoft.com/office/drawing/2014/main" id="{CE164CE7-871E-4C92-88E3-3955E89B262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586791D-E7A7-495B-A9EF-1F62CFCDE126}"/>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2096473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5985-AE28-4E42-8451-513F9DBF23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686FA443-F906-4970-A689-ECD392ED09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77DF7-35B5-4887-A0B9-0748F1DB8E61}"/>
              </a:ext>
            </a:extLst>
          </p:cNvPr>
          <p:cNvSpPr>
            <a:spLocks noGrp="1"/>
          </p:cNvSpPr>
          <p:nvPr>
            <p:ph type="dt" sz="half" idx="10"/>
          </p:nvPr>
        </p:nvSpPr>
        <p:spPr/>
        <p:txBody>
          <a:bodyPr/>
          <a:lstStyle/>
          <a:p>
            <a:fld id="{8110C8FC-F28B-4C0D-81CF-ABB8B47BDD30}" type="datetime1">
              <a:rPr lang="lv-LV" smtClean="0"/>
              <a:t>27.10.2022</a:t>
            </a:fld>
            <a:endParaRPr lang="lv-LV"/>
          </a:p>
        </p:txBody>
      </p:sp>
      <p:sp>
        <p:nvSpPr>
          <p:cNvPr id="5" name="Footer Placeholder 4">
            <a:extLst>
              <a:ext uri="{FF2B5EF4-FFF2-40B4-BE49-F238E27FC236}">
                <a16:creationId xmlns:a16="http://schemas.microsoft.com/office/drawing/2014/main" id="{2F83CB55-E8A3-46E0-BFA5-BBC8E7AFDAC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C7DF6B4-E0F3-4135-869E-1C5EC0463B36}"/>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1335510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4E17-5A56-459D-9C7A-C5AEF919ADC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8C32DB6-933F-40AE-8DF3-018257D907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B0192AFC-04F8-4CA3-A23B-6E85451165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7F090DAE-8D1E-4CA4-B57D-305D3BA3DD65}"/>
              </a:ext>
            </a:extLst>
          </p:cNvPr>
          <p:cNvSpPr>
            <a:spLocks noGrp="1"/>
          </p:cNvSpPr>
          <p:nvPr>
            <p:ph type="dt" sz="half" idx="10"/>
          </p:nvPr>
        </p:nvSpPr>
        <p:spPr/>
        <p:txBody>
          <a:bodyPr/>
          <a:lstStyle/>
          <a:p>
            <a:fld id="{EEBE0E56-335D-495A-9A1E-3A8773F6C852}" type="datetime1">
              <a:rPr lang="lv-LV" smtClean="0"/>
              <a:t>27.10.2022</a:t>
            </a:fld>
            <a:endParaRPr lang="lv-LV"/>
          </a:p>
        </p:txBody>
      </p:sp>
      <p:sp>
        <p:nvSpPr>
          <p:cNvPr id="6" name="Footer Placeholder 5">
            <a:extLst>
              <a:ext uri="{FF2B5EF4-FFF2-40B4-BE49-F238E27FC236}">
                <a16:creationId xmlns:a16="http://schemas.microsoft.com/office/drawing/2014/main" id="{DF6136DB-FA18-4CE3-84F8-E426BE24973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5DD3C004-CEF7-4903-9F8A-544631D2FCF1}"/>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1299128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04E8-E855-4646-865B-B22F594F926D}"/>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ED7D8C2-3118-4E2D-B9C4-2DDD974F8C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6A48AE-E881-4998-A79B-AD23ADB461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4858999D-B7F0-4EB4-948E-6C269AA62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FFC1F6-3383-4227-B579-D7A2643B18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2D994D89-615C-4E50-B7E6-9CD964C901E4}"/>
              </a:ext>
            </a:extLst>
          </p:cNvPr>
          <p:cNvSpPr>
            <a:spLocks noGrp="1"/>
          </p:cNvSpPr>
          <p:nvPr>
            <p:ph type="dt" sz="half" idx="10"/>
          </p:nvPr>
        </p:nvSpPr>
        <p:spPr/>
        <p:txBody>
          <a:bodyPr/>
          <a:lstStyle/>
          <a:p>
            <a:fld id="{F0862C15-E785-412A-AA3A-2FF21084B186}" type="datetime1">
              <a:rPr lang="lv-LV" smtClean="0"/>
              <a:t>27.10.2022</a:t>
            </a:fld>
            <a:endParaRPr lang="lv-LV"/>
          </a:p>
        </p:txBody>
      </p:sp>
      <p:sp>
        <p:nvSpPr>
          <p:cNvPr id="8" name="Footer Placeholder 7">
            <a:extLst>
              <a:ext uri="{FF2B5EF4-FFF2-40B4-BE49-F238E27FC236}">
                <a16:creationId xmlns:a16="http://schemas.microsoft.com/office/drawing/2014/main" id="{2FF2DB1E-1C45-4460-83E6-5E630D38BF4D}"/>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2C430FAF-1610-4AAB-A380-9DCB33C790B6}"/>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51545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BBB2-7FF7-469E-8CFF-8CAA90700EBB}"/>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B389DCFB-0AB9-4606-B111-3DB058CA9F96}"/>
              </a:ext>
            </a:extLst>
          </p:cNvPr>
          <p:cNvSpPr>
            <a:spLocks noGrp="1"/>
          </p:cNvSpPr>
          <p:nvPr>
            <p:ph type="dt" sz="half" idx="10"/>
          </p:nvPr>
        </p:nvSpPr>
        <p:spPr/>
        <p:txBody>
          <a:bodyPr/>
          <a:lstStyle/>
          <a:p>
            <a:fld id="{105DB376-FDBF-4112-B07A-A700CE6E6F85}" type="datetime1">
              <a:rPr lang="lv-LV" smtClean="0"/>
              <a:t>27.10.2022</a:t>
            </a:fld>
            <a:endParaRPr lang="lv-LV"/>
          </a:p>
        </p:txBody>
      </p:sp>
      <p:sp>
        <p:nvSpPr>
          <p:cNvPr id="4" name="Footer Placeholder 3">
            <a:extLst>
              <a:ext uri="{FF2B5EF4-FFF2-40B4-BE49-F238E27FC236}">
                <a16:creationId xmlns:a16="http://schemas.microsoft.com/office/drawing/2014/main" id="{4F379971-8852-4069-A2BF-1C54254F6F3E}"/>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5C622E83-A1AD-4874-A3B3-AB844D9EAB2B}"/>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2619452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629CC-4979-4C5A-BA9C-D42E4A9DD4B1}"/>
              </a:ext>
            </a:extLst>
          </p:cNvPr>
          <p:cNvSpPr>
            <a:spLocks noGrp="1"/>
          </p:cNvSpPr>
          <p:nvPr>
            <p:ph type="dt" sz="half" idx="10"/>
          </p:nvPr>
        </p:nvSpPr>
        <p:spPr/>
        <p:txBody>
          <a:bodyPr/>
          <a:lstStyle/>
          <a:p>
            <a:fld id="{6A243673-EA68-4BDF-9C99-216ABDA88A90}" type="datetime1">
              <a:rPr lang="lv-LV" smtClean="0"/>
              <a:t>27.10.2022</a:t>
            </a:fld>
            <a:endParaRPr lang="lv-LV"/>
          </a:p>
        </p:txBody>
      </p:sp>
      <p:sp>
        <p:nvSpPr>
          <p:cNvPr id="3" name="Footer Placeholder 2">
            <a:extLst>
              <a:ext uri="{FF2B5EF4-FFF2-40B4-BE49-F238E27FC236}">
                <a16:creationId xmlns:a16="http://schemas.microsoft.com/office/drawing/2014/main" id="{605C7A49-1DCF-4FD7-AC9C-E4ABEE528DA5}"/>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3E3E49D4-7B84-46B6-8796-A40ECC56E4F8}"/>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1693557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A6E9-48EA-401D-99BB-E55485CB9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5953DB08-1960-4744-9D92-0665F408C2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550B3EBF-1553-4C06-87B4-A7B6DF0F4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A903C0-A729-4BF1-9E61-D1551EF679DC}"/>
              </a:ext>
            </a:extLst>
          </p:cNvPr>
          <p:cNvSpPr>
            <a:spLocks noGrp="1"/>
          </p:cNvSpPr>
          <p:nvPr>
            <p:ph type="dt" sz="half" idx="10"/>
          </p:nvPr>
        </p:nvSpPr>
        <p:spPr/>
        <p:txBody>
          <a:bodyPr/>
          <a:lstStyle/>
          <a:p>
            <a:fld id="{0F8B74F3-353D-450C-ABA9-7438264A646B}" type="datetime1">
              <a:rPr lang="lv-LV" smtClean="0"/>
              <a:t>27.10.2022</a:t>
            </a:fld>
            <a:endParaRPr lang="lv-LV"/>
          </a:p>
        </p:txBody>
      </p:sp>
      <p:sp>
        <p:nvSpPr>
          <p:cNvPr id="6" name="Footer Placeholder 5">
            <a:extLst>
              <a:ext uri="{FF2B5EF4-FFF2-40B4-BE49-F238E27FC236}">
                <a16:creationId xmlns:a16="http://schemas.microsoft.com/office/drawing/2014/main" id="{08803E01-E0F7-4ACA-BE4D-5F788A6F161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778D5DC-052B-4FB3-A1AC-FBCE4ED80DBC}"/>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410677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5EA3A-7AF6-38F4-6C55-563E59EE05F2}"/>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728E842A-3F2D-8B4E-605D-6FD405DF42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1DDC13D-6293-66B7-A23D-53336F06D025}"/>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5" name="Footer Placeholder 4">
            <a:extLst>
              <a:ext uri="{FF2B5EF4-FFF2-40B4-BE49-F238E27FC236}">
                <a16:creationId xmlns:a16="http://schemas.microsoft.com/office/drawing/2014/main" id="{9FE62B62-3006-B32E-9948-ECA2A01C0BC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E5CD053-D17B-CDD6-CD3B-DDAC01788FA7}"/>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3515877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61C1-49B2-42A9-B1EC-E2F0E1558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76D6A8E7-78B3-471D-85E5-F5C04C13C9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68D2E859-1A63-4C82-8D51-20BAC09DF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0BAF0-60C9-48BB-906F-72B948B514E2}"/>
              </a:ext>
            </a:extLst>
          </p:cNvPr>
          <p:cNvSpPr>
            <a:spLocks noGrp="1"/>
          </p:cNvSpPr>
          <p:nvPr>
            <p:ph type="dt" sz="half" idx="10"/>
          </p:nvPr>
        </p:nvSpPr>
        <p:spPr/>
        <p:txBody>
          <a:bodyPr/>
          <a:lstStyle/>
          <a:p>
            <a:fld id="{C5C5E8D3-ECE1-46C6-BFFB-5C78C93D8361}" type="datetime1">
              <a:rPr lang="lv-LV" smtClean="0"/>
              <a:t>27.10.2022</a:t>
            </a:fld>
            <a:endParaRPr lang="lv-LV"/>
          </a:p>
        </p:txBody>
      </p:sp>
      <p:sp>
        <p:nvSpPr>
          <p:cNvPr id="6" name="Footer Placeholder 5">
            <a:extLst>
              <a:ext uri="{FF2B5EF4-FFF2-40B4-BE49-F238E27FC236}">
                <a16:creationId xmlns:a16="http://schemas.microsoft.com/office/drawing/2014/main" id="{DEE1358E-1B1B-43A1-AF96-8B1BC0912EA7}"/>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864591A2-CA91-4B9F-A13C-EE77BEEBE95E}"/>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1265021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CB43-D55A-4E6A-AA51-907675353BCB}"/>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4480B5D1-F817-41F0-8C90-3BA37BA471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9C93B19-FD80-461A-8952-D05B6B033064}"/>
              </a:ext>
            </a:extLst>
          </p:cNvPr>
          <p:cNvSpPr>
            <a:spLocks noGrp="1"/>
          </p:cNvSpPr>
          <p:nvPr>
            <p:ph type="dt" sz="half" idx="10"/>
          </p:nvPr>
        </p:nvSpPr>
        <p:spPr/>
        <p:txBody>
          <a:bodyPr/>
          <a:lstStyle/>
          <a:p>
            <a:fld id="{58A4C6AB-9D2A-4195-83DB-781AF80333C4}" type="datetime1">
              <a:rPr lang="lv-LV" smtClean="0"/>
              <a:t>27.10.2022</a:t>
            </a:fld>
            <a:endParaRPr lang="lv-LV"/>
          </a:p>
        </p:txBody>
      </p:sp>
      <p:sp>
        <p:nvSpPr>
          <p:cNvPr id="5" name="Footer Placeholder 4">
            <a:extLst>
              <a:ext uri="{FF2B5EF4-FFF2-40B4-BE49-F238E27FC236}">
                <a16:creationId xmlns:a16="http://schemas.microsoft.com/office/drawing/2014/main" id="{5C2560CA-B763-4E1C-8D5C-B223A56A88A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6F05903-3EE9-4D23-AE61-DACB414307C7}"/>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1240484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0846BB-A7DE-44EE-A779-CFE71C6136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F31B919-8F56-44EA-A7E1-808E81BE80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563E573-3062-4596-B3EE-72B5F453B781}"/>
              </a:ext>
            </a:extLst>
          </p:cNvPr>
          <p:cNvSpPr>
            <a:spLocks noGrp="1"/>
          </p:cNvSpPr>
          <p:nvPr>
            <p:ph type="dt" sz="half" idx="10"/>
          </p:nvPr>
        </p:nvSpPr>
        <p:spPr/>
        <p:txBody>
          <a:bodyPr/>
          <a:lstStyle/>
          <a:p>
            <a:fld id="{B683DBE6-5D2C-4B29-AE0F-632E72A7528C}" type="datetime1">
              <a:rPr lang="lv-LV" smtClean="0"/>
              <a:t>27.10.2022</a:t>
            </a:fld>
            <a:endParaRPr lang="lv-LV"/>
          </a:p>
        </p:txBody>
      </p:sp>
      <p:sp>
        <p:nvSpPr>
          <p:cNvPr id="5" name="Footer Placeholder 4">
            <a:extLst>
              <a:ext uri="{FF2B5EF4-FFF2-40B4-BE49-F238E27FC236}">
                <a16:creationId xmlns:a16="http://schemas.microsoft.com/office/drawing/2014/main" id="{B7CEBA81-F13C-47A3-B442-2820B143BCA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E808635-382E-4466-BDA6-569E2A227626}"/>
              </a:ext>
            </a:extLst>
          </p:cNvPr>
          <p:cNvSpPr>
            <a:spLocks noGrp="1"/>
          </p:cNvSpPr>
          <p:nvPr>
            <p:ph type="sldNum" sz="quarter" idx="12"/>
          </p:nvPr>
        </p:nvSpPr>
        <p:spPr/>
        <p:txBody>
          <a:bodyPr/>
          <a:lstStyle/>
          <a:p>
            <a:fld id="{A1C7CE32-3076-4546-9EF1-F3E58DEDD15F}" type="slidenum">
              <a:rPr lang="lv-LV" smtClean="0"/>
              <a:t>‹#›</a:t>
            </a:fld>
            <a:endParaRPr lang="lv-LV"/>
          </a:p>
        </p:txBody>
      </p:sp>
    </p:spTree>
    <p:extLst>
      <p:ext uri="{BB962C8B-B14F-4D97-AF65-F5344CB8AC3E}">
        <p14:creationId xmlns:p14="http://schemas.microsoft.com/office/powerpoint/2010/main" val="311355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57303-C20F-853D-9480-8F1B14087A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50473B96-5D13-7227-8240-6E73A97F93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A32718-578A-A94F-B02B-8D4F1AA2222E}"/>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5" name="Footer Placeholder 4">
            <a:extLst>
              <a:ext uri="{FF2B5EF4-FFF2-40B4-BE49-F238E27FC236}">
                <a16:creationId xmlns:a16="http://schemas.microsoft.com/office/drawing/2014/main" id="{9FD74A0F-B57D-6A0E-67FF-B2C42C45967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3E16B35-C9AE-8672-6964-DE1E5151AB8F}"/>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182908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DF8B-68B1-1331-F72E-7933A9FC0B0A}"/>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DB05C90-B511-293F-17D8-97AE12CEB2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29CEA4A-1B58-92C2-19B6-F59741C0FC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22C1EBF3-41F9-E2A6-9FB9-83DB8A377B25}"/>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6" name="Footer Placeholder 5">
            <a:extLst>
              <a:ext uri="{FF2B5EF4-FFF2-40B4-BE49-F238E27FC236}">
                <a16:creationId xmlns:a16="http://schemas.microsoft.com/office/drawing/2014/main" id="{7BE02508-536A-F843-DEEA-0D833800B77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1C4A728-C707-3158-653C-38F6AA797316}"/>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300681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CE8A-372B-492E-B9D4-D5B8FC6D2A80}"/>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9F14B91D-ED4A-E1BD-80B3-CA703FB2FA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0EEDE-710D-B5F7-B8D9-BAEAEF1E2B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CC4A6588-205A-A666-AC79-836BE9E60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BC9FC8-DE6C-35E4-EFB6-78C86DC42E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CC49D7E4-F9DA-1C16-BA94-B8C1D2C9400C}"/>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8" name="Footer Placeholder 7">
            <a:extLst>
              <a:ext uri="{FF2B5EF4-FFF2-40B4-BE49-F238E27FC236}">
                <a16:creationId xmlns:a16="http://schemas.microsoft.com/office/drawing/2014/main" id="{58D6BF20-C91D-2BCE-0033-C36DC74B68A6}"/>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62B5F5E7-A251-B442-8A99-FF574117FE7A}"/>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12246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67EF-8621-2C6B-5159-BBF6FCB37F3D}"/>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878A9142-8401-0A86-5613-68244E86CAC7}"/>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4" name="Footer Placeholder 3">
            <a:extLst>
              <a:ext uri="{FF2B5EF4-FFF2-40B4-BE49-F238E27FC236}">
                <a16:creationId xmlns:a16="http://schemas.microsoft.com/office/drawing/2014/main" id="{C19CEF39-4B8A-060B-1D85-312E82AF55AE}"/>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21CBA2FD-BEE6-72F5-2928-D26A190680C8}"/>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402147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32721A-7419-3254-34A3-354D98B96475}"/>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3" name="Footer Placeholder 2">
            <a:extLst>
              <a:ext uri="{FF2B5EF4-FFF2-40B4-BE49-F238E27FC236}">
                <a16:creationId xmlns:a16="http://schemas.microsoft.com/office/drawing/2014/main" id="{68D3663B-5156-27AF-A5F0-881811369E5E}"/>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6404E881-91B0-412A-907C-C56B9AA3FF26}"/>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225259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5E7B-B173-C90D-9F97-58600D2E1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BAECBEAD-9F8B-A92D-62AB-5641E50D73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37AFC2F-39A8-004E-0E98-4159337AF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6A84C-AFC4-06CA-736E-036B1688A2D0}"/>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6" name="Footer Placeholder 5">
            <a:extLst>
              <a:ext uri="{FF2B5EF4-FFF2-40B4-BE49-F238E27FC236}">
                <a16:creationId xmlns:a16="http://schemas.microsoft.com/office/drawing/2014/main" id="{E44FFD33-72F4-1712-A411-25CF058C445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C96CA46-CA11-0667-8DDF-508DAF3BC385}"/>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165205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B03B-C1DF-3E63-A038-E2A7E2FB48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3562E14C-092F-04EC-DA23-79BCA4BB52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C879594F-E848-CB37-6FBF-4301B0A8B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156F6-49D5-6633-3A1C-6DF9FFA4E3FD}"/>
              </a:ext>
            </a:extLst>
          </p:cNvPr>
          <p:cNvSpPr>
            <a:spLocks noGrp="1"/>
          </p:cNvSpPr>
          <p:nvPr>
            <p:ph type="dt" sz="half" idx="10"/>
          </p:nvPr>
        </p:nvSpPr>
        <p:spPr/>
        <p:txBody>
          <a:bodyPr/>
          <a:lstStyle/>
          <a:p>
            <a:fld id="{4DE842B0-FD9F-4E83-B303-2386E64A23D6}" type="datetimeFigureOut">
              <a:rPr lang="lv-LV" smtClean="0"/>
              <a:t>27.10.2022</a:t>
            </a:fld>
            <a:endParaRPr lang="lv-LV"/>
          </a:p>
        </p:txBody>
      </p:sp>
      <p:sp>
        <p:nvSpPr>
          <p:cNvPr id="6" name="Footer Placeholder 5">
            <a:extLst>
              <a:ext uri="{FF2B5EF4-FFF2-40B4-BE49-F238E27FC236}">
                <a16:creationId xmlns:a16="http://schemas.microsoft.com/office/drawing/2014/main" id="{0DBFCD6A-141A-BDAC-FF4F-E43CB4C9C70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FFDC6BB-B492-FA56-46D3-317411BA8772}"/>
              </a:ext>
            </a:extLst>
          </p:cNvPr>
          <p:cNvSpPr>
            <a:spLocks noGrp="1"/>
          </p:cNvSpPr>
          <p:nvPr>
            <p:ph type="sldNum" sz="quarter" idx="12"/>
          </p:nvPr>
        </p:nvSpPr>
        <p:spPr/>
        <p:txBody>
          <a:bodyPr/>
          <a:lstStyle/>
          <a:p>
            <a:fld id="{F083A819-E956-4965-81B4-7D5054516264}" type="slidenum">
              <a:rPr lang="lv-LV" smtClean="0"/>
              <a:t>‹#›</a:t>
            </a:fld>
            <a:endParaRPr lang="lv-LV"/>
          </a:p>
        </p:txBody>
      </p:sp>
    </p:spTree>
    <p:extLst>
      <p:ext uri="{BB962C8B-B14F-4D97-AF65-F5344CB8AC3E}">
        <p14:creationId xmlns:p14="http://schemas.microsoft.com/office/powerpoint/2010/main" val="1562790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C7ECC9-4C90-D566-9AB0-4B5822CD3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BF3DB3CB-BEF6-B2D6-BDA1-A407AED990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9F3D902-010D-596D-52B8-0F10F5B252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842B0-FD9F-4E83-B303-2386E64A23D6}" type="datetimeFigureOut">
              <a:rPr lang="lv-LV" smtClean="0"/>
              <a:t>27.10.2022</a:t>
            </a:fld>
            <a:endParaRPr lang="lv-LV"/>
          </a:p>
        </p:txBody>
      </p:sp>
      <p:sp>
        <p:nvSpPr>
          <p:cNvPr id="5" name="Footer Placeholder 4">
            <a:extLst>
              <a:ext uri="{FF2B5EF4-FFF2-40B4-BE49-F238E27FC236}">
                <a16:creationId xmlns:a16="http://schemas.microsoft.com/office/drawing/2014/main" id="{1CAF4165-0715-BCB0-705C-8697281371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CBC518FB-7634-63C9-204D-E565B6399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3A819-E956-4965-81B4-7D5054516264}" type="slidenum">
              <a:rPr lang="lv-LV" smtClean="0"/>
              <a:t>‹#›</a:t>
            </a:fld>
            <a:endParaRPr lang="lv-LV"/>
          </a:p>
        </p:txBody>
      </p:sp>
    </p:spTree>
    <p:extLst>
      <p:ext uri="{BB962C8B-B14F-4D97-AF65-F5344CB8AC3E}">
        <p14:creationId xmlns:p14="http://schemas.microsoft.com/office/powerpoint/2010/main" val="3521478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09AC64-5EA0-4583-86D9-2B7E40F6A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452483C6-4854-4443-9C92-6613400F93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2545FDA-5483-43D5-A859-CFA3881283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FE8FC-F242-4BD0-80C6-C30C39ABF864}" type="datetime1">
              <a:rPr lang="lv-LV" smtClean="0"/>
              <a:t>27.10.2022</a:t>
            </a:fld>
            <a:endParaRPr lang="lv-LV"/>
          </a:p>
        </p:txBody>
      </p:sp>
      <p:sp>
        <p:nvSpPr>
          <p:cNvPr id="5" name="Footer Placeholder 4">
            <a:extLst>
              <a:ext uri="{FF2B5EF4-FFF2-40B4-BE49-F238E27FC236}">
                <a16:creationId xmlns:a16="http://schemas.microsoft.com/office/drawing/2014/main" id="{F84ABC4A-70BE-47C3-B5D0-74BECCF81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3BC635DD-66AF-46BE-B354-3BC3B33B33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7CE32-3076-4546-9EF1-F3E58DEDD15F}" type="slidenum">
              <a:rPr lang="lv-LV" smtClean="0"/>
              <a:t>‹#›</a:t>
            </a:fld>
            <a:endParaRPr lang="lv-LV"/>
          </a:p>
        </p:txBody>
      </p:sp>
    </p:spTree>
    <p:extLst>
      <p:ext uri="{BB962C8B-B14F-4D97-AF65-F5344CB8AC3E}">
        <p14:creationId xmlns:p14="http://schemas.microsoft.com/office/powerpoint/2010/main" val="1095262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5.svg"/><Relationship Id="rId5" Type="http://schemas.openxmlformats.org/officeDocument/2006/relationships/image" Target="../media/image23.png"/><Relationship Id="rId10" Type="http://schemas.openxmlformats.org/officeDocument/2006/relationships/image" Target="../media/image4.png"/><Relationship Id="rId4" Type="http://schemas.openxmlformats.org/officeDocument/2006/relationships/image" Target="../media/image22.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27.emf"/><Relationship Id="rId5" Type="http://schemas.openxmlformats.org/officeDocument/2006/relationships/image" Target="../media/image7.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1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0.png"/><Relationship Id="rId7"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9FCF8A-50A3-4470-A671-FCE866CA8FBA}"/>
              </a:ext>
            </a:extLst>
          </p:cNvPr>
          <p:cNvSpPr/>
          <p:nvPr/>
        </p:nvSpPr>
        <p:spPr>
          <a:xfrm>
            <a:off x="873760" y="9172575"/>
            <a:ext cx="1555750" cy="8128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49" name="Picture 5">
            <a:extLst>
              <a:ext uri="{FF2B5EF4-FFF2-40B4-BE49-F238E27FC236}">
                <a16:creationId xmlns:a16="http://schemas.microsoft.com/office/drawing/2014/main" id="{1C1742E0-0EBA-4D6B-8A6E-635CB0346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4050" y="5611812"/>
            <a:ext cx="1282700" cy="2555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5">
            <a:extLst>
              <a:ext uri="{FF2B5EF4-FFF2-40B4-BE49-F238E27FC236}">
                <a16:creationId xmlns:a16="http://schemas.microsoft.com/office/drawing/2014/main" id="{E7D5E99C-15D7-4481-8B2C-26F43E1E6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90" t="21545" r="6508" b="9499"/>
          <a:stretch>
            <a:fillRect/>
          </a:stretch>
        </p:blipFill>
        <p:spPr bwMode="auto">
          <a:xfrm>
            <a:off x="9544050" y="271462"/>
            <a:ext cx="1052513" cy="828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737ABEE7-6A89-4795-8D81-CF4A1F62ED4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8">
            <a:extLst>
              <a:ext uri="{FF2B5EF4-FFF2-40B4-BE49-F238E27FC236}">
                <a16:creationId xmlns:a16="http://schemas.microsoft.com/office/drawing/2014/main" id="{436BAA01-6042-47C9-89D4-556F4F8DC61F}"/>
              </a:ext>
            </a:extLst>
          </p:cNvPr>
          <p:cNvSpPr>
            <a:spLocks noChangeArrowheads="1"/>
          </p:cNvSpPr>
          <p:nvPr/>
        </p:nvSpPr>
        <p:spPr bwMode="auto">
          <a:xfrm>
            <a:off x="6867467" y="3351381"/>
            <a:ext cx="486733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defRPr/>
            </a:pPr>
            <a:br>
              <a:rPr kumimoji="0" lang="lv-LV" altLang="lv-LV"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lv-LV" altLang="lv-LV"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Prognozētās izmaksu un apjoma izmaiņas un pārkaršanas riski </a:t>
            </a:r>
            <a:r>
              <a:rPr kumimoji="0" lang="lv-LV" altLang="lv-LV"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Latvijas </a:t>
            </a:r>
            <a:r>
              <a:rPr lang="lv-LV" altLang="lv-LV" sz="2000" dirty="0">
                <a:solidFill>
                  <a:prstClr val="black"/>
                </a:solidFill>
                <a:latin typeface="Times New Roman" panose="02020603050405020304" pitchFamily="18" charset="0"/>
                <a:cs typeface="Times New Roman" panose="02020603050405020304" pitchFamily="18" charset="0"/>
              </a:rPr>
              <a:t>būvniecības nozarē 2022.-2026.</a:t>
            </a:r>
            <a:endParaRPr lang="lv-LV" altLang="lv-LV" sz="2400" dirty="0">
              <a:solidFill>
                <a:prstClr val="black"/>
              </a:solidFill>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lv-LV" altLang="lv-LV"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lv-LV" altLang="lv-LV"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Rectangle 9">
            <a:extLst>
              <a:ext uri="{FF2B5EF4-FFF2-40B4-BE49-F238E27FC236}">
                <a16:creationId xmlns:a16="http://schemas.microsoft.com/office/drawing/2014/main" id="{6EA6A91F-2FF7-41AA-BFBF-7FFE61074B2F}"/>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defRPr/>
            </a:pPr>
            <a:br>
              <a:rPr kumimoji="0" lang="lv-LV" altLang="lv-LV"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lv-LV" altLang="lv-LV"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lv-LV" altLang="lv-LV"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10">
            <a:extLst>
              <a:ext uri="{FF2B5EF4-FFF2-40B4-BE49-F238E27FC236}">
                <a16:creationId xmlns:a16="http://schemas.microsoft.com/office/drawing/2014/main" id="{426D08A0-590A-46C1-8273-A2F29066D247}"/>
              </a:ext>
            </a:extLst>
          </p:cNvPr>
          <p:cNvSpPr>
            <a:spLocks noChangeArrowheads="1"/>
          </p:cNvSpPr>
          <p:nvPr/>
        </p:nvSpPr>
        <p:spPr bwMode="auto">
          <a:xfrm rot="10800000" flipV="1">
            <a:off x="8195369" y="5551178"/>
            <a:ext cx="12827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defRPr/>
            </a:pPr>
            <a:r>
              <a:rPr kumimoji="0" lang="lv-LV" altLang="lv-LV"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2022. | </a:t>
            </a:r>
            <a:endParaRPr kumimoji="0" lang="lv-LV" altLang="lv-LV"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lv-LV" altLang="lv-LV"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8">
            <a:extLst>
              <a:ext uri="{FF2B5EF4-FFF2-40B4-BE49-F238E27FC236}">
                <a16:creationId xmlns:a16="http://schemas.microsoft.com/office/drawing/2014/main" id="{517B0DB0-E856-44DF-AFFB-DF25BFCA0F06}"/>
              </a:ext>
            </a:extLst>
          </p:cNvPr>
          <p:cNvSpPr>
            <a:spLocks noChangeArrowheads="1"/>
          </p:cNvSpPr>
          <p:nvPr/>
        </p:nvSpPr>
        <p:spPr bwMode="auto">
          <a:xfrm>
            <a:off x="6399288" y="2076964"/>
            <a:ext cx="43255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defRPr/>
            </a:pPr>
            <a:br>
              <a:rPr kumimoji="0" lang="lv-LV" altLang="lv-LV"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lv-LV" altLang="lv-LV"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457200" algn="l" defTabSz="914400" rtl="0" eaLnBrk="0" fontAlgn="base" latinLnBrk="0" hangingPunct="0">
              <a:lnSpc>
                <a:spcPct val="100000"/>
              </a:lnSpc>
              <a:spcBef>
                <a:spcPct val="0"/>
              </a:spcBef>
              <a:spcAft>
                <a:spcPct val="0"/>
              </a:spcAft>
              <a:buClrTx/>
              <a:buSzTx/>
              <a:buFontTx/>
              <a:buNone/>
              <a:tabLst/>
              <a:defRPr/>
            </a:pPr>
            <a:r>
              <a:rPr kumimoji="0" lang="lv-LV" altLang="lv-LV"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IZPĒTES REZULTĀTI</a:t>
            </a:r>
            <a:endParaRPr kumimoji="0" lang="lv-LV" altLang="lv-LV"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D8B8EF9B-228A-CDAA-0D56-BC9A64527E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446" b="20446"/>
          <a:stretch/>
        </p:blipFill>
        <p:spPr bwMode="auto">
          <a:xfrm>
            <a:off x="0" y="-3356"/>
            <a:ext cx="6474832" cy="6861355"/>
          </a:xfrm>
          <a:prstGeom prst="rect">
            <a:avLst/>
          </a:prstGeom>
          <a:noFill/>
          <a:ln>
            <a:noFill/>
          </a:ln>
        </p:spPr>
      </p:pic>
      <p:pic>
        <p:nvPicPr>
          <p:cNvPr id="16" name="Graphic 55" descr="A grid with small circles">
            <a:extLst>
              <a:ext uri="{FF2B5EF4-FFF2-40B4-BE49-F238E27FC236}">
                <a16:creationId xmlns:a16="http://schemas.microsoft.com/office/drawing/2014/main" id="{6A6009E4-84B7-9ACF-7893-2124CC1DA4DA}"/>
              </a:ext>
            </a:extLst>
          </p:cNvPr>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0624" b="18386"/>
          <a:stretch/>
        </p:blipFill>
        <p:spPr>
          <a:xfrm>
            <a:off x="3683911" y="-171717"/>
            <a:ext cx="4325530" cy="2739665"/>
          </a:xfrm>
          <a:prstGeom prst="rect">
            <a:avLst/>
          </a:prstGeom>
        </p:spPr>
      </p:pic>
      <p:pic>
        <p:nvPicPr>
          <p:cNvPr id="17" name="Picture 16">
            <a:extLst>
              <a:ext uri="{FF2B5EF4-FFF2-40B4-BE49-F238E27FC236}">
                <a16:creationId xmlns:a16="http://schemas.microsoft.com/office/drawing/2014/main" id="{D56C0748-35C1-67BB-7A6B-3CB6A23FBF9D}"/>
              </a:ext>
            </a:extLst>
          </p:cNvPr>
          <p:cNvPicPr>
            <a:picLocks noChangeAspect="1"/>
          </p:cNvPicPr>
          <p:nvPr/>
        </p:nvPicPr>
        <p:blipFill>
          <a:blip r:embed="rId7"/>
          <a:stretch>
            <a:fillRect/>
          </a:stretch>
        </p:blipFill>
        <p:spPr>
          <a:xfrm>
            <a:off x="-6869" y="-1"/>
            <a:ext cx="110198" cy="6881091"/>
          </a:xfrm>
          <a:prstGeom prst="rect">
            <a:avLst/>
          </a:prstGeom>
        </p:spPr>
      </p:pic>
    </p:spTree>
    <p:extLst>
      <p:ext uri="{BB962C8B-B14F-4D97-AF65-F5344CB8AC3E}">
        <p14:creationId xmlns:p14="http://schemas.microsoft.com/office/powerpoint/2010/main" val="260237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5506-D5CB-4118-A2E1-0C9B09A43567}"/>
              </a:ext>
            </a:extLst>
          </p:cNvPr>
          <p:cNvSpPr>
            <a:spLocks noGrp="1"/>
          </p:cNvSpPr>
          <p:nvPr>
            <p:ph type="title"/>
          </p:nvPr>
        </p:nvSpPr>
        <p:spPr>
          <a:xfrm>
            <a:off x="2250312" y="537017"/>
            <a:ext cx="10515600" cy="1325563"/>
          </a:xfrm>
        </p:spPr>
        <p:txBody>
          <a:bodyPr/>
          <a:lstStyle/>
          <a:p>
            <a:r>
              <a:rPr lang="lv-LV" b="1" dirty="0"/>
              <a:t>I</a:t>
            </a:r>
            <a:r>
              <a:rPr lang="lv-LV" sz="4400" b="1" dirty="0"/>
              <a:t>zmaksas ietekmējošie faktori 2022</a:t>
            </a:r>
            <a:endParaRPr lang="en-GB" dirty="0"/>
          </a:p>
        </p:txBody>
      </p:sp>
      <p:pic>
        <p:nvPicPr>
          <p:cNvPr id="14" name="Picture 13">
            <a:extLst>
              <a:ext uri="{FF2B5EF4-FFF2-40B4-BE49-F238E27FC236}">
                <a16:creationId xmlns:a16="http://schemas.microsoft.com/office/drawing/2014/main" id="{63A78D53-8A56-6EF6-9DAF-B12B780BAF94}"/>
              </a:ext>
            </a:extLst>
          </p:cNvPr>
          <p:cNvPicPr>
            <a:picLocks noChangeAspect="1"/>
          </p:cNvPicPr>
          <p:nvPr/>
        </p:nvPicPr>
        <p:blipFill>
          <a:blip r:embed="rId2"/>
          <a:stretch>
            <a:fillRect/>
          </a:stretch>
        </p:blipFill>
        <p:spPr>
          <a:xfrm>
            <a:off x="-6870" y="-1"/>
            <a:ext cx="551183" cy="6881091"/>
          </a:xfrm>
          <a:prstGeom prst="rect">
            <a:avLst/>
          </a:prstGeom>
        </p:spPr>
      </p:pic>
      <p:pic>
        <p:nvPicPr>
          <p:cNvPr id="15" name="Graphic 55" descr="A grid with small circles">
            <a:extLst>
              <a:ext uri="{FF2B5EF4-FFF2-40B4-BE49-F238E27FC236}">
                <a16:creationId xmlns:a16="http://schemas.microsoft.com/office/drawing/2014/main" id="{365CE0CC-A52D-9AED-DFB3-21FCABF586FC}"/>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041" y="162067"/>
            <a:ext cx="2850741" cy="2528383"/>
          </a:xfrm>
          <a:prstGeom prst="rect">
            <a:avLst/>
          </a:prstGeom>
        </p:spPr>
      </p:pic>
      <p:pic>
        <p:nvPicPr>
          <p:cNvPr id="19" name="Picture 18">
            <a:extLst>
              <a:ext uri="{FF2B5EF4-FFF2-40B4-BE49-F238E27FC236}">
                <a16:creationId xmlns:a16="http://schemas.microsoft.com/office/drawing/2014/main" id="{D05B1B35-56A0-ADF8-47E1-0D1FD58D7B41}"/>
              </a:ext>
            </a:extLst>
          </p:cNvPr>
          <p:cNvPicPr>
            <a:picLocks noChangeAspect="1"/>
          </p:cNvPicPr>
          <p:nvPr/>
        </p:nvPicPr>
        <p:blipFill>
          <a:blip r:embed="rId5"/>
          <a:stretch>
            <a:fillRect/>
          </a:stretch>
        </p:blipFill>
        <p:spPr>
          <a:xfrm>
            <a:off x="10848975" y="6476188"/>
            <a:ext cx="1017864" cy="203572"/>
          </a:xfrm>
          <a:prstGeom prst="rect">
            <a:avLst/>
          </a:prstGeom>
        </p:spPr>
      </p:pic>
      <p:sp>
        <p:nvSpPr>
          <p:cNvPr id="3" name="Rectangle: Diagonal Corners Rounded 2">
            <a:extLst>
              <a:ext uri="{FF2B5EF4-FFF2-40B4-BE49-F238E27FC236}">
                <a16:creationId xmlns:a16="http://schemas.microsoft.com/office/drawing/2014/main" id="{4D016403-479E-3C0F-93B4-9354B54F18E1}"/>
              </a:ext>
            </a:extLst>
          </p:cNvPr>
          <p:cNvSpPr/>
          <p:nvPr/>
        </p:nvSpPr>
        <p:spPr>
          <a:xfrm>
            <a:off x="1127329" y="2852518"/>
            <a:ext cx="6192328" cy="152400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lv-LV" sz="2000" dirty="0">
                <a:latin typeface="Times New Roman" panose="02020603050405020304" pitchFamily="18" charset="0"/>
                <a:cs typeface="Times New Roman" panose="02020603050405020304" pitchFamily="18" charset="0"/>
              </a:rPr>
              <a:t>Gada laikā saasinājusies metāla un kokmateriālu ietekme uz būvmateriālu izmaksām. Būtisks lēciens energoresursu cenu ietekmei.</a:t>
            </a:r>
          </a:p>
        </p:txBody>
      </p:sp>
      <p:sp>
        <p:nvSpPr>
          <p:cNvPr id="4" name="Rectangle: Diagonal Corners Rounded 3">
            <a:extLst>
              <a:ext uri="{FF2B5EF4-FFF2-40B4-BE49-F238E27FC236}">
                <a16:creationId xmlns:a16="http://schemas.microsoft.com/office/drawing/2014/main" id="{BCF5A07E-9E7D-2DCD-6A4A-B99106FECA91}"/>
              </a:ext>
            </a:extLst>
          </p:cNvPr>
          <p:cNvSpPr/>
          <p:nvPr/>
        </p:nvSpPr>
        <p:spPr>
          <a:xfrm>
            <a:off x="7319657" y="2852518"/>
            <a:ext cx="3943708" cy="304800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lv-LV" sz="2000">
                <a:latin typeface="Times New Roman" panose="02020603050405020304" pitchFamily="18" charset="0"/>
                <a:cs typeface="Times New Roman" panose="02020603050405020304" pitchFamily="18" charset="0"/>
              </a:rPr>
              <a:t>Krievijas-Ukrainas </a:t>
            </a:r>
            <a:r>
              <a:rPr lang="lv-LV" sz="2000" dirty="0">
                <a:latin typeface="Times New Roman" panose="02020603050405020304" pitchFamily="18" charset="0"/>
                <a:cs typeface="Times New Roman" panose="02020603050405020304" pitchFamily="18" charset="0"/>
              </a:rPr>
              <a:t>kara rezultātā nepieciešamība meklēt jaunus </a:t>
            </a:r>
            <a:r>
              <a:rPr lang="lv-LV" sz="2000">
                <a:latin typeface="Times New Roman" panose="02020603050405020304" pitchFamily="18" charset="0"/>
                <a:cs typeface="Times New Roman" panose="02020603050405020304" pitchFamily="18" charset="0"/>
              </a:rPr>
              <a:t>piegādes ceļus, pastarpināta kara ietekme uz galvenajām izmaksu pozīcijām.</a:t>
            </a:r>
            <a:endParaRPr lang="lv-LV" sz="2000" dirty="0">
              <a:latin typeface="Times New Roman" panose="02020603050405020304" pitchFamily="18" charset="0"/>
              <a:cs typeface="Times New Roman" panose="02020603050405020304" pitchFamily="18" charset="0"/>
            </a:endParaRPr>
          </a:p>
        </p:txBody>
      </p:sp>
      <p:sp>
        <p:nvSpPr>
          <p:cNvPr id="5" name="Rectangle: Diagonal Corners Rounded 4">
            <a:extLst>
              <a:ext uri="{FF2B5EF4-FFF2-40B4-BE49-F238E27FC236}">
                <a16:creationId xmlns:a16="http://schemas.microsoft.com/office/drawing/2014/main" id="{C80D0692-BE51-E169-AB06-5BF40733B56A}"/>
              </a:ext>
            </a:extLst>
          </p:cNvPr>
          <p:cNvSpPr/>
          <p:nvPr/>
        </p:nvSpPr>
        <p:spPr>
          <a:xfrm>
            <a:off x="1127329" y="4376518"/>
            <a:ext cx="6192328" cy="152400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Unikālu notikumu - COVID-19, Rail </a:t>
            </a:r>
            <a:r>
              <a:rPr kumimoji="0" lang="lv-LV"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Baltica</a:t>
            </a:r>
            <a:r>
              <a:rPr kumimoji="0" lang="lv-LV"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ēnu ekonomikas apkarošanas un </a:t>
            </a:r>
            <a:r>
              <a:rPr kumimoji="0" lang="lv-LV"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digitalizācijas</a:t>
            </a:r>
            <a:r>
              <a:rPr kumimoji="0" lang="lv-LV"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ietekme uz darbaspēka izmaksām novērtēta kā viduvēja.</a:t>
            </a:r>
          </a:p>
        </p:txBody>
      </p:sp>
    </p:spTree>
    <p:extLst>
      <p:ext uri="{BB962C8B-B14F-4D97-AF65-F5344CB8AC3E}">
        <p14:creationId xmlns:p14="http://schemas.microsoft.com/office/powerpoint/2010/main" val="402825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643BE6C-86B7-4AB9-91E8-9B5DB45A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24EB5B7-F220-2503-73C3-D13C411D2702}"/>
              </a:ext>
            </a:extLst>
          </p:cNvPr>
          <p:cNvSpPr>
            <a:spLocks noGrp="1"/>
          </p:cNvSpPr>
          <p:nvPr>
            <p:ph type="title"/>
          </p:nvPr>
        </p:nvSpPr>
        <p:spPr>
          <a:xfrm>
            <a:off x="1293026" y="713195"/>
            <a:ext cx="9605948" cy="2318665"/>
          </a:xfrm>
        </p:spPr>
        <p:txBody>
          <a:bodyPr vert="horz" lIns="91440" tIns="45720" rIns="91440" bIns="45720" rtlCol="0" anchor="b">
            <a:normAutofit/>
          </a:bodyPr>
          <a:lstStyle/>
          <a:p>
            <a:pPr algn="ctr"/>
            <a:r>
              <a:rPr lang="en-US" sz="5400" kern="1200">
                <a:solidFill>
                  <a:srgbClr val="FFFFFF"/>
                </a:solidFill>
                <a:latin typeface="+mj-lt"/>
                <a:ea typeface="+mj-ea"/>
                <a:cs typeface="+mj-cs"/>
              </a:rPr>
              <a:t>Latvijas būvniecības potenciālās pārkaršanas novērtējums 2022</a:t>
            </a:r>
          </a:p>
        </p:txBody>
      </p:sp>
      <p:pic>
        <p:nvPicPr>
          <p:cNvPr id="17" name="Picture 16">
            <a:extLst>
              <a:ext uri="{FF2B5EF4-FFF2-40B4-BE49-F238E27FC236}">
                <a16:creationId xmlns:a16="http://schemas.microsoft.com/office/drawing/2014/main" id="{DFED72D4-21F5-3FD4-D9FE-9D7FC8F3B49F}"/>
              </a:ext>
            </a:extLst>
          </p:cNvPr>
          <p:cNvPicPr>
            <a:picLocks noChangeAspect="1"/>
          </p:cNvPicPr>
          <p:nvPr/>
        </p:nvPicPr>
        <p:blipFill>
          <a:blip r:embed="rId2"/>
          <a:stretch>
            <a:fillRect/>
          </a:stretch>
        </p:blipFill>
        <p:spPr>
          <a:xfrm>
            <a:off x="10848975" y="6476188"/>
            <a:ext cx="1017864" cy="203572"/>
          </a:xfrm>
          <a:prstGeom prst="rect">
            <a:avLst/>
          </a:prstGeom>
        </p:spPr>
      </p:pic>
      <p:pic>
        <p:nvPicPr>
          <p:cNvPr id="18" name="Graphic 55" descr="A grid with small circles">
            <a:extLst>
              <a:ext uri="{FF2B5EF4-FFF2-40B4-BE49-F238E27FC236}">
                <a16:creationId xmlns:a16="http://schemas.microsoft.com/office/drawing/2014/main" id="{1313761D-FCBA-CB76-F81F-79AFF3B7CE2B}"/>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188" y="-389180"/>
            <a:ext cx="2568138" cy="2217980"/>
          </a:xfrm>
          <a:prstGeom prst="rect">
            <a:avLst/>
          </a:prstGeom>
        </p:spPr>
      </p:pic>
      <p:pic>
        <p:nvPicPr>
          <p:cNvPr id="5" name="Graphic 4" descr="Speedometer Low outline">
            <a:extLst>
              <a:ext uri="{FF2B5EF4-FFF2-40B4-BE49-F238E27FC236}">
                <a16:creationId xmlns:a16="http://schemas.microsoft.com/office/drawing/2014/main" id="{79B1B393-0582-F303-4A8C-3FB4D0612F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5230405"/>
            <a:ext cx="914400" cy="914400"/>
          </a:xfrm>
          <a:prstGeom prst="rect">
            <a:avLst/>
          </a:prstGeom>
        </p:spPr>
      </p:pic>
    </p:spTree>
    <p:extLst>
      <p:ext uri="{BB962C8B-B14F-4D97-AF65-F5344CB8AC3E}">
        <p14:creationId xmlns:p14="http://schemas.microsoft.com/office/powerpoint/2010/main" val="402712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5468801-6700-E684-4C4D-4947FC69B8A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5870775" y="919163"/>
            <a:ext cx="2649136" cy="1490663"/>
          </a:xfrm>
          <a:prstGeom prst="rect">
            <a:avLst/>
          </a:prstGeom>
        </p:spPr>
      </p:pic>
      <p:pic>
        <p:nvPicPr>
          <p:cNvPr id="8" name="Picture 7">
            <a:extLst>
              <a:ext uri="{FF2B5EF4-FFF2-40B4-BE49-F238E27FC236}">
                <a16:creationId xmlns:a16="http://schemas.microsoft.com/office/drawing/2014/main" id="{4B4DB710-C6BA-6E75-6408-09D268393A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686467" y="919163"/>
            <a:ext cx="2645716" cy="1490663"/>
          </a:xfrm>
          <a:prstGeom prst="rect">
            <a:avLst/>
          </a:prstGeom>
        </p:spPr>
      </p:pic>
      <p:pic>
        <p:nvPicPr>
          <p:cNvPr id="13" name="Picture 12">
            <a:extLst>
              <a:ext uri="{FF2B5EF4-FFF2-40B4-BE49-F238E27FC236}">
                <a16:creationId xmlns:a16="http://schemas.microsoft.com/office/drawing/2014/main" id="{C556DC0D-4279-50BF-A90F-2205801C6EA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19213" y="2785464"/>
            <a:ext cx="1661284" cy="998538"/>
          </a:xfrm>
          <a:prstGeom prst="rect">
            <a:avLst/>
          </a:prstGeom>
        </p:spPr>
      </p:pic>
      <p:pic>
        <p:nvPicPr>
          <p:cNvPr id="10" name="Picture 9">
            <a:extLst>
              <a:ext uri="{FF2B5EF4-FFF2-40B4-BE49-F238E27FC236}">
                <a16:creationId xmlns:a16="http://schemas.microsoft.com/office/drawing/2014/main" id="{814CCD53-C691-F352-3BC7-FC302AE3A77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7891433" y="2847975"/>
            <a:ext cx="1774555" cy="998538"/>
          </a:xfrm>
          <a:prstGeom prst="rect">
            <a:avLst/>
          </a:prstGeom>
        </p:spPr>
      </p:pic>
      <p:pic>
        <p:nvPicPr>
          <p:cNvPr id="15" name="Picture 14">
            <a:extLst>
              <a:ext uri="{FF2B5EF4-FFF2-40B4-BE49-F238E27FC236}">
                <a16:creationId xmlns:a16="http://schemas.microsoft.com/office/drawing/2014/main" id="{C758AB7C-6114-FD6D-8CE1-D2B185152B2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auto">
          <a:xfrm>
            <a:off x="9807240" y="2847975"/>
            <a:ext cx="1703811" cy="998538"/>
          </a:xfrm>
          <a:prstGeom prst="rect">
            <a:avLst/>
          </a:prstGeom>
        </p:spPr>
      </p:pic>
      <p:pic>
        <p:nvPicPr>
          <p:cNvPr id="7" name="Picture 6">
            <a:extLst>
              <a:ext uri="{FF2B5EF4-FFF2-40B4-BE49-F238E27FC236}">
                <a16:creationId xmlns:a16="http://schemas.microsoft.com/office/drawing/2014/main" id="{EE59A80B-27BF-5B2D-7A84-EB1E964B961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auto">
          <a:xfrm>
            <a:off x="5999852" y="4159640"/>
            <a:ext cx="2148607" cy="1212850"/>
          </a:xfrm>
          <a:prstGeom prst="rect">
            <a:avLst/>
          </a:prstGeom>
        </p:spPr>
      </p:pic>
      <p:pic>
        <p:nvPicPr>
          <p:cNvPr id="14" name="Picture 13" descr="Chart, waterfall chart&#10;&#10;Description automatically generated">
            <a:extLst>
              <a:ext uri="{FF2B5EF4-FFF2-40B4-BE49-F238E27FC236}">
                <a16:creationId xmlns:a16="http://schemas.microsoft.com/office/drawing/2014/main" id="{F6F6FE72-E97F-2D60-F973-2520EB77BC5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74733" y="4159640"/>
            <a:ext cx="3195638" cy="1212850"/>
          </a:xfrm>
          <a:prstGeom prst="rect">
            <a:avLst/>
          </a:prstGeom>
        </p:spPr>
      </p:pic>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a:xfrm>
            <a:off x="621629" y="640080"/>
            <a:ext cx="4225290" cy="5578816"/>
          </a:xfrm>
        </p:spPr>
        <p:txBody>
          <a:bodyPr vert="horz" lIns="91440" tIns="45720" rIns="91440" bIns="45720" rtlCol="0" anchor="ctr">
            <a:normAutofit/>
          </a:bodyPr>
          <a:lstStyle/>
          <a:p>
            <a:r>
              <a:rPr lang="lv-LV" sz="6000" kern="1200" dirty="0">
                <a:solidFill>
                  <a:srgbClr val="FFFFFF"/>
                </a:solidFill>
                <a:latin typeface="+mj-lt"/>
                <a:ea typeface="+mj-ea"/>
                <a:cs typeface="+mj-cs"/>
              </a:rPr>
              <a:t>7 </a:t>
            </a:r>
            <a:r>
              <a:rPr lang="lv-LV" dirty="0">
                <a:solidFill>
                  <a:srgbClr val="FFFFFF"/>
                </a:solidFill>
              </a:rPr>
              <a:t>p</a:t>
            </a:r>
            <a:r>
              <a:rPr lang="lv-LV" kern="1200" dirty="0">
                <a:solidFill>
                  <a:srgbClr val="FFFFFF"/>
                </a:solidFill>
                <a:latin typeface="+mj-lt"/>
                <a:ea typeface="+mj-ea"/>
                <a:cs typeface="+mj-cs"/>
              </a:rPr>
              <a:t>ārkaršanas riska indikatori</a:t>
            </a:r>
          </a:p>
        </p:txBody>
      </p:sp>
      <p:pic>
        <p:nvPicPr>
          <p:cNvPr id="16" name="Picture 15">
            <a:extLst>
              <a:ext uri="{FF2B5EF4-FFF2-40B4-BE49-F238E27FC236}">
                <a16:creationId xmlns:a16="http://schemas.microsoft.com/office/drawing/2014/main" id="{739E5EE5-73B1-325C-382E-25CC459498D0}"/>
              </a:ext>
            </a:extLst>
          </p:cNvPr>
          <p:cNvPicPr>
            <a:picLocks noChangeAspect="1"/>
          </p:cNvPicPr>
          <p:nvPr/>
        </p:nvPicPr>
        <p:blipFill>
          <a:blip r:embed="rId9"/>
          <a:stretch>
            <a:fillRect/>
          </a:stretch>
        </p:blipFill>
        <p:spPr>
          <a:xfrm>
            <a:off x="-6869" y="-1"/>
            <a:ext cx="328114" cy="6881091"/>
          </a:xfrm>
          <a:prstGeom prst="rect">
            <a:avLst/>
          </a:prstGeom>
          <a:ln>
            <a:solidFill>
              <a:schemeClr val="tx1"/>
            </a:solidFill>
          </a:ln>
        </p:spPr>
      </p:pic>
      <p:pic>
        <p:nvPicPr>
          <p:cNvPr id="17" name="Graphic 55" descr="A grid with small circles">
            <a:extLst>
              <a:ext uri="{FF2B5EF4-FFF2-40B4-BE49-F238E27FC236}">
                <a16:creationId xmlns:a16="http://schemas.microsoft.com/office/drawing/2014/main" id="{6E7825A0-A0E9-BA5F-D3DD-459DF763114B}"/>
              </a:ext>
            </a:extLst>
          </p:cNvPr>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4988" y="-446842"/>
            <a:ext cx="1885113" cy="1777003"/>
          </a:xfrm>
          <a:prstGeom prst="rect">
            <a:avLst/>
          </a:prstGeom>
        </p:spPr>
      </p:pic>
      <p:pic>
        <p:nvPicPr>
          <p:cNvPr id="18" name="Picture 17">
            <a:extLst>
              <a:ext uri="{FF2B5EF4-FFF2-40B4-BE49-F238E27FC236}">
                <a16:creationId xmlns:a16="http://schemas.microsoft.com/office/drawing/2014/main" id="{91172BDE-6630-4FA5-04AB-78FF295F13A1}"/>
              </a:ext>
            </a:extLst>
          </p:cNvPr>
          <p:cNvPicPr>
            <a:picLocks noChangeAspect="1"/>
          </p:cNvPicPr>
          <p:nvPr/>
        </p:nvPicPr>
        <p:blipFill>
          <a:blip r:embed="rId12"/>
          <a:stretch>
            <a:fillRect/>
          </a:stretch>
        </p:blipFill>
        <p:spPr>
          <a:xfrm>
            <a:off x="10848975" y="6476188"/>
            <a:ext cx="1017864" cy="203572"/>
          </a:xfrm>
          <a:prstGeom prst="rect">
            <a:avLst/>
          </a:prstGeom>
        </p:spPr>
      </p:pic>
    </p:spTree>
    <p:extLst>
      <p:ext uri="{BB962C8B-B14F-4D97-AF65-F5344CB8AC3E}">
        <p14:creationId xmlns:p14="http://schemas.microsoft.com/office/powerpoint/2010/main" val="3887920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BB39BB2-5929-83BF-D6FD-0B2580FBFE8F}"/>
              </a:ext>
            </a:extLst>
          </p:cNvPr>
          <p:cNvSpPr txBox="1"/>
          <p:nvPr/>
        </p:nvSpPr>
        <p:spPr>
          <a:xfrm>
            <a:off x="422560" y="1530125"/>
            <a:ext cx="1134688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Calibri" panose="020F0502020204030204"/>
                <a:ea typeface="+mn-ea"/>
                <a:cs typeface="+mn-cs"/>
              </a:rPr>
              <a:t>No septiņiem iekļautajiem indikatoriem vidējā svērtā to faktiskā vērtība ir 66% apjomā no vidēja pārkaršanas riska robežas un 45% no augstas robežas.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Calibri" panose="020F0502020204030204"/>
                <a:ea typeface="+mn-ea"/>
                <a:cs typeface="+mn-cs"/>
              </a:rPr>
              <a:t>No septiņiem aplūkotiem indikatoriem trīs atrodas tuvu ekspertu novērtētajai pārkaršanas robežai –mājokļu kredītu apjoms, IKP augšanas temps un budžeta iestāžu kapitālieguldījumi ēkās un konstrukcijās. Pārējie četri indikatori ir pašlaik drošā līmenī vai ar tendenci uz samazinātu risku. </a:t>
            </a:r>
          </a:p>
        </p:txBody>
      </p:sp>
      <p:sp>
        <p:nvSpPr>
          <p:cNvPr id="15" name="Title 1">
            <a:extLst>
              <a:ext uri="{FF2B5EF4-FFF2-40B4-BE49-F238E27FC236}">
                <a16:creationId xmlns:a16="http://schemas.microsoft.com/office/drawing/2014/main" id="{FA246EBD-2178-6096-C2CD-E6FF301B51D3}"/>
              </a:ext>
            </a:extLst>
          </p:cNvPr>
          <p:cNvSpPr txBox="1">
            <a:spLocks/>
          </p:cNvSpPr>
          <p:nvPr/>
        </p:nvSpPr>
        <p:spPr>
          <a:xfrm>
            <a:off x="586989" y="204562"/>
            <a:ext cx="1045248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v-LV" sz="3600" b="0" i="0" u="none" strike="noStrike" kern="1200" cap="none" spc="0" normalizeH="0" baseline="0" noProof="0" dirty="0">
                <a:ln>
                  <a:noFill/>
                </a:ln>
                <a:solidFill>
                  <a:prstClr val="black"/>
                </a:solidFill>
                <a:effectLst/>
                <a:uLnTx/>
                <a:uFillTx/>
                <a:latin typeface="Calibri" panose="020F0502020204030204"/>
                <a:ea typeface="+mj-ea"/>
                <a:cs typeface="Times New Roman" panose="02020603050405020304" pitchFamily="18" charset="0"/>
              </a:rPr>
              <a:t>Būvniecības pārkaršanas riska indekss–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lv-LV" sz="3600" b="1" i="0" u="none" strike="noStrike" kern="1200" cap="none" spc="0" normalizeH="0" baseline="0" noProof="0" dirty="0">
                <a:ln>
                  <a:noFill/>
                </a:ln>
                <a:solidFill>
                  <a:prstClr val="black"/>
                </a:solidFill>
                <a:effectLst/>
                <a:uLnTx/>
                <a:uFillTx/>
                <a:latin typeface="Calibri" panose="020F0502020204030204"/>
                <a:ea typeface="+mj-ea"/>
                <a:cs typeface="Times New Roman" panose="02020603050405020304" pitchFamily="18" charset="0"/>
              </a:rPr>
              <a:t>0,66 </a:t>
            </a:r>
            <a:r>
              <a:rPr kumimoji="0" lang="lv-LV" sz="3600" b="0" i="0" u="none" strike="noStrike" kern="1200" cap="none" spc="0" normalizeH="0" baseline="0" noProof="0" dirty="0">
                <a:ln>
                  <a:noFill/>
                </a:ln>
                <a:solidFill>
                  <a:prstClr val="black"/>
                </a:solidFill>
                <a:effectLst/>
                <a:uLnTx/>
                <a:uFillTx/>
                <a:latin typeface="Calibri" panose="020F0502020204030204"/>
                <a:ea typeface="+mj-ea"/>
                <a:cs typeface="Times New Roman" panose="02020603050405020304" pitchFamily="18" charset="0"/>
              </a:rPr>
              <a:t>vidējam riskam un </a:t>
            </a:r>
            <a:r>
              <a:rPr kumimoji="0" lang="lv-LV" sz="3600" b="1" i="0" u="none" strike="noStrike" kern="1200" cap="none" spc="0" normalizeH="0" baseline="0" noProof="0" dirty="0">
                <a:ln>
                  <a:noFill/>
                </a:ln>
                <a:solidFill>
                  <a:prstClr val="black"/>
                </a:solidFill>
                <a:effectLst/>
                <a:uLnTx/>
                <a:uFillTx/>
                <a:latin typeface="Calibri" panose="020F0502020204030204"/>
                <a:ea typeface="+mj-ea"/>
                <a:cs typeface="Times New Roman" panose="02020603050405020304" pitchFamily="18" charset="0"/>
              </a:rPr>
              <a:t>0,45</a:t>
            </a:r>
            <a:r>
              <a:rPr kumimoji="0" lang="lv-LV" sz="3600" b="0" i="0" u="none" strike="noStrike" kern="1200" cap="none" spc="0" normalizeH="0" baseline="0" noProof="0" dirty="0">
                <a:ln>
                  <a:noFill/>
                </a:ln>
                <a:solidFill>
                  <a:prstClr val="black"/>
                </a:solidFill>
                <a:effectLst/>
                <a:uLnTx/>
                <a:uFillTx/>
                <a:latin typeface="Calibri" panose="020F0502020204030204"/>
                <a:ea typeface="+mj-ea"/>
                <a:cs typeface="Times New Roman" panose="02020603050405020304" pitchFamily="18" charset="0"/>
              </a:rPr>
              <a:t> augstam riskam</a:t>
            </a:r>
          </a:p>
        </p:txBody>
      </p:sp>
      <p:pic>
        <p:nvPicPr>
          <p:cNvPr id="17" name="Picture 16">
            <a:extLst>
              <a:ext uri="{FF2B5EF4-FFF2-40B4-BE49-F238E27FC236}">
                <a16:creationId xmlns:a16="http://schemas.microsoft.com/office/drawing/2014/main" id="{DA492E63-F7DE-5F27-29E2-D2F61779BCF1}"/>
              </a:ext>
            </a:extLst>
          </p:cNvPr>
          <p:cNvPicPr>
            <a:picLocks noChangeAspect="1"/>
          </p:cNvPicPr>
          <p:nvPr/>
        </p:nvPicPr>
        <p:blipFill>
          <a:blip r:embed="rId2"/>
          <a:stretch>
            <a:fillRect/>
          </a:stretch>
        </p:blipFill>
        <p:spPr>
          <a:xfrm>
            <a:off x="-6869" y="-1"/>
            <a:ext cx="328114" cy="6881091"/>
          </a:xfrm>
          <a:prstGeom prst="rect">
            <a:avLst/>
          </a:prstGeom>
        </p:spPr>
      </p:pic>
      <p:pic>
        <p:nvPicPr>
          <p:cNvPr id="18" name="Graphic 55" descr="A grid with small circles">
            <a:extLst>
              <a:ext uri="{FF2B5EF4-FFF2-40B4-BE49-F238E27FC236}">
                <a16:creationId xmlns:a16="http://schemas.microsoft.com/office/drawing/2014/main" id="{38681A8D-F39B-E7A8-3CA6-2BAD99414600}"/>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613" y="2115383"/>
            <a:ext cx="1885113" cy="1777003"/>
          </a:xfrm>
          <a:prstGeom prst="rect">
            <a:avLst/>
          </a:prstGeom>
        </p:spPr>
      </p:pic>
      <p:pic>
        <p:nvPicPr>
          <p:cNvPr id="19" name="Picture 18">
            <a:extLst>
              <a:ext uri="{FF2B5EF4-FFF2-40B4-BE49-F238E27FC236}">
                <a16:creationId xmlns:a16="http://schemas.microsoft.com/office/drawing/2014/main" id="{8F28C4F8-7184-F24D-5111-8949A9A4B3AA}"/>
              </a:ext>
            </a:extLst>
          </p:cNvPr>
          <p:cNvPicPr>
            <a:picLocks noChangeAspect="1"/>
          </p:cNvPicPr>
          <p:nvPr/>
        </p:nvPicPr>
        <p:blipFill>
          <a:blip r:embed="rId5"/>
          <a:stretch>
            <a:fillRect/>
          </a:stretch>
        </p:blipFill>
        <p:spPr>
          <a:xfrm>
            <a:off x="10848975" y="6476188"/>
            <a:ext cx="1017864" cy="203572"/>
          </a:xfrm>
          <a:prstGeom prst="rect">
            <a:avLst/>
          </a:prstGeom>
        </p:spPr>
      </p:pic>
      <p:pic>
        <p:nvPicPr>
          <p:cNvPr id="6" name="Picture 5">
            <a:extLst>
              <a:ext uri="{FF2B5EF4-FFF2-40B4-BE49-F238E27FC236}">
                <a16:creationId xmlns:a16="http://schemas.microsoft.com/office/drawing/2014/main" id="{A687FC3A-BBA1-7439-A76B-E5D1E1EB7024}"/>
              </a:ext>
            </a:extLst>
          </p:cNvPr>
          <p:cNvPicPr>
            <a:picLocks noChangeAspect="1"/>
          </p:cNvPicPr>
          <p:nvPr/>
        </p:nvPicPr>
        <p:blipFill>
          <a:blip r:embed="rId6"/>
          <a:stretch>
            <a:fillRect/>
          </a:stretch>
        </p:blipFill>
        <p:spPr>
          <a:xfrm>
            <a:off x="1496753" y="2714215"/>
            <a:ext cx="8715072" cy="3761973"/>
          </a:xfrm>
          <a:prstGeom prst="rect">
            <a:avLst/>
          </a:prstGeom>
        </p:spPr>
      </p:pic>
    </p:spTree>
    <p:extLst>
      <p:ext uri="{BB962C8B-B14F-4D97-AF65-F5344CB8AC3E}">
        <p14:creationId xmlns:p14="http://schemas.microsoft.com/office/powerpoint/2010/main" val="3437259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5">
            <a:extLst>
              <a:ext uri="{FF2B5EF4-FFF2-40B4-BE49-F238E27FC236}">
                <a16:creationId xmlns:a16="http://schemas.microsoft.com/office/drawing/2014/main" id="{1C1742E0-0EBA-4D6B-8A6E-635CB0346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2405" y="5578045"/>
            <a:ext cx="1282700" cy="2555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5">
            <a:extLst>
              <a:ext uri="{FF2B5EF4-FFF2-40B4-BE49-F238E27FC236}">
                <a16:creationId xmlns:a16="http://schemas.microsoft.com/office/drawing/2014/main" id="{E7D5E99C-15D7-4481-8B2C-26F43E1E6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90" t="21545" r="6508" b="9499"/>
          <a:stretch>
            <a:fillRect/>
          </a:stretch>
        </p:blipFill>
        <p:spPr bwMode="auto">
          <a:xfrm>
            <a:off x="10413047" y="250141"/>
            <a:ext cx="1052513" cy="828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737ABEE7-6A89-4795-8D81-CF4A1F62ED4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9">
            <a:extLst>
              <a:ext uri="{FF2B5EF4-FFF2-40B4-BE49-F238E27FC236}">
                <a16:creationId xmlns:a16="http://schemas.microsoft.com/office/drawing/2014/main" id="{6EA6A91F-2FF7-41AA-BFBF-7FFE61074B2F}"/>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defRPr/>
            </a:pPr>
            <a:br>
              <a:rPr kumimoji="0" lang="lv-LV" altLang="lv-LV"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lv-LV" altLang="lv-LV"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lv-LV" altLang="lv-LV"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10">
            <a:extLst>
              <a:ext uri="{FF2B5EF4-FFF2-40B4-BE49-F238E27FC236}">
                <a16:creationId xmlns:a16="http://schemas.microsoft.com/office/drawing/2014/main" id="{426D08A0-590A-46C1-8273-A2F29066D247}"/>
              </a:ext>
            </a:extLst>
          </p:cNvPr>
          <p:cNvSpPr>
            <a:spLocks noChangeArrowheads="1"/>
          </p:cNvSpPr>
          <p:nvPr/>
        </p:nvSpPr>
        <p:spPr bwMode="auto">
          <a:xfrm>
            <a:off x="7329705" y="5524499"/>
            <a:ext cx="12827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defRPr/>
            </a:pPr>
            <a:r>
              <a:rPr kumimoji="0" lang="lv-LV" altLang="lv-LV"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2022. | </a:t>
            </a:r>
            <a:endParaRPr kumimoji="0" lang="lv-LV" altLang="lv-LV"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457200" algn="l" defTabSz="914400" rtl="0" eaLnBrk="0" fontAlgn="base" latinLnBrk="0" hangingPunct="0">
              <a:lnSpc>
                <a:spcPct val="100000"/>
              </a:lnSpc>
              <a:spcBef>
                <a:spcPct val="0"/>
              </a:spcBef>
              <a:spcAft>
                <a:spcPct val="0"/>
              </a:spcAft>
              <a:buClrTx/>
              <a:buSzTx/>
              <a:buFontTx/>
              <a:buNone/>
              <a:tabLst/>
              <a:defRPr/>
            </a:pPr>
            <a:endParaRPr kumimoji="0" lang="lv-LV" altLang="lv-LV"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Title 4">
            <a:extLst>
              <a:ext uri="{FF2B5EF4-FFF2-40B4-BE49-F238E27FC236}">
                <a16:creationId xmlns:a16="http://schemas.microsoft.com/office/drawing/2014/main" id="{68E704F6-6102-4512-8677-36E66A6FD905}"/>
              </a:ext>
            </a:extLst>
          </p:cNvPr>
          <p:cNvSpPr txBox="1">
            <a:spLocks/>
          </p:cNvSpPr>
          <p:nvPr/>
        </p:nvSpPr>
        <p:spPr>
          <a:xfrm>
            <a:off x="6810301" y="2350162"/>
            <a:ext cx="4004258" cy="75859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lv-LV" sz="4800" b="0" i="0" u="none" strike="noStrike" kern="1200" cap="none" spc="0" normalizeH="0" baseline="0" noProof="0" dirty="0">
                <a:ln>
                  <a:noFill/>
                </a:ln>
                <a:solidFill>
                  <a:prstClr val="black"/>
                </a:solidFill>
                <a:effectLst/>
                <a:uLnTx/>
                <a:uFillTx/>
                <a:latin typeface="Calibri Light" panose="020F0302020204030204"/>
                <a:ea typeface="+mj-ea"/>
                <a:cs typeface="+mj-cs"/>
              </a:rPr>
              <a:t>Paldies!</a:t>
            </a:r>
          </a:p>
        </p:txBody>
      </p:sp>
      <p:sp>
        <p:nvSpPr>
          <p:cNvPr id="14" name="Rectangle 8">
            <a:extLst>
              <a:ext uri="{FF2B5EF4-FFF2-40B4-BE49-F238E27FC236}">
                <a16:creationId xmlns:a16="http://schemas.microsoft.com/office/drawing/2014/main" id="{0DABA8C1-EBF8-468C-8113-755576EB71E0}"/>
              </a:ext>
            </a:extLst>
          </p:cNvPr>
          <p:cNvSpPr>
            <a:spLocks noChangeArrowheads="1"/>
          </p:cNvSpPr>
          <p:nvPr/>
        </p:nvSpPr>
        <p:spPr bwMode="auto">
          <a:xfrm>
            <a:off x="7764079" y="3659246"/>
            <a:ext cx="3138674"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defTabSz="914400" rtl="0" eaLnBrk="0" fontAlgn="base" latinLnBrk="0" hangingPunct="0">
              <a:lnSpc>
                <a:spcPct val="100000"/>
              </a:lnSpc>
              <a:spcBef>
                <a:spcPct val="0"/>
              </a:spcBef>
              <a:spcAft>
                <a:spcPct val="0"/>
              </a:spcAft>
              <a:buClrTx/>
              <a:buSzTx/>
              <a:buFontTx/>
              <a:buNone/>
              <a:tabLst/>
              <a:defRPr/>
            </a:pPr>
            <a:br>
              <a:rPr kumimoji="0" lang="lv-LV" alt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lv-LV" altLang="lv-LV"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Prognozētās izmaiņas darbaspēka un būvmateriālu izmaksās un pārkaršanas risku novērtējums</a:t>
            </a:r>
            <a:r>
              <a:rPr kumimoji="0" lang="lv-LV" altLang="lv-LV" sz="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lv-LV" altLang="lv-LV" sz="1600" dirty="0">
                <a:solidFill>
                  <a:prstClr val="black"/>
                </a:solidFill>
                <a:latin typeface="Times New Roman" panose="02020603050405020304" pitchFamily="18" charset="0"/>
                <a:cs typeface="Times New Roman" panose="02020603050405020304" pitchFamily="18" charset="0"/>
              </a:rPr>
              <a:t> </a:t>
            </a:r>
            <a:r>
              <a:rPr lang="lv-LV" altLang="lv-LV" sz="1200" dirty="0">
                <a:solidFill>
                  <a:prstClr val="black"/>
                </a:solidFill>
                <a:latin typeface="Times New Roman" panose="02020603050405020304" pitchFamily="18" charset="0"/>
                <a:cs typeface="Times New Roman" panose="02020603050405020304" pitchFamily="18" charset="0"/>
              </a:rPr>
              <a:t>būvniecības nozarē Latvijā 2022.-2026.</a:t>
            </a:r>
          </a:p>
          <a:p>
            <a:pPr marL="0" marR="0" lvl="0" indent="457200" defTabSz="914400" rtl="0" eaLnBrk="0" fontAlgn="base" latinLnBrk="0" hangingPunct="0">
              <a:lnSpc>
                <a:spcPct val="100000"/>
              </a:lnSpc>
              <a:spcBef>
                <a:spcPct val="0"/>
              </a:spcBef>
              <a:spcAft>
                <a:spcPct val="0"/>
              </a:spcAft>
              <a:buClrTx/>
              <a:buSzTx/>
              <a:buFontTx/>
              <a:buNone/>
              <a:tabLst/>
              <a:defRPr/>
            </a:pPr>
            <a:endParaRPr kumimoji="0" lang="lv-LV" alt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5" name="Picture 14">
            <a:extLst>
              <a:ext uri="{FF2B5EF4-FFF2-40B4-BE49-F238E27FC236}">
                <a16:creationId xmlns:a16="http://schemas.microsoft.com/office/drawing/2014/main" id="{C6B40EAD-9DF0-34AA-10C8-26D6665144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446" b="20446"/>
          <a:stretch/>
        </p:blipFill>
        <p:spPr bwMode="auto">
          <a:xfrm>
            <a:off x="0" y="-3356"/>
            <a:ext cx="6474832" cy="6861355"/>
          </a:xfrm>
          <a:prstGeom prst="rect">
            <a:avLst/>
          </a:prstGeom>
          <a:noFill/>
          <a:ln>
            <a:noFill/>
          </a:ln>
        </p:spPr>
      </p:pic>
      <p:pic>
        <p:nvPicPr>
          <p:cNvPr id="17" name="Picture 16">
            <a:extLst>
              <a:ext uri="{FF2B5EF4-FFF2-40B4-BE49-F238E27FC236}">
                <a16:creationId xmlns:a16="http://schemas.microsoft.com/office/drawing/2014/main" id="{D8840EB9-F21A-2EB6-2CC6-9D2D7E976AB9}"/>
              </a:ext>
            </a:extLst>
          </p:cNvPr>
          <p:cNvPicPr>
            <a:picLocks noChangeAspect="1"/>
          </p:cNvPicPr>
          <p:nvPr/>
        </p:nvPicPr>
        <p:blipFill>
          <a:blip r:embed="rId5"/>
          <a:stretch>
            <a:fillRect/>
          </a:stretch>
        </p:blipFill>
        <p:spPr>
          <a:xfrm>
            <a:off x="-6869" y="-1"/>
            <a:ext cx="102119" cy="6881091"/>
          </a:xfrm>
          <a:prstGeom prst="rect">
            <a:avLst/>
          </a:prstGeom>
        </p:spPr>
      </p:pic>
      <p:pic>
        <p:nvPicPr>
          <p:cNvPr id="18" name="Graphic 55" descr="A grid with small circles">
            <a:extLst>
              <a:ext uri="{FF2B5EF4-FFF2-40B4-BE49-F238E27FC236}">
                <a16:creationId xmlns:a16="http://schemas.microsoft.com/office/drawing/2014/main" id="{C2A6CD12-A306-B4E1-B6EE-E5E1FC983E34}"/>
              </a:ext>
            </a:extLst>
          </p:cNvPr>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20624" b="18386"/>
          <a:stretch/>
        </p:blipFill>
        <p:spPr>
          <a:xfrm>
            <a:off x="3659564" y="-3356"/>
            <a:ext cx="5177155" cy="3157538"/>
          </a:xfrm>
          <a:prstGeom prst="rect">
            <a:avLst/>
          </a:prstGeom>
        </p:spPr>
      </p:pic>
    </p:spTree>
    <p:extLst>
      <p:ext uri="{BB962C8B-B14F-4D97-AF65-F5344CB8AC3E}">
        <p14:creationId xmlns:p14="http://schemas.microsoft.com/office/powerpoint/2010/main" val="2841908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4">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6"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80A9CF7C-C70B-9E3C-17BE-0E44C2F636DD}"/>
              </a:ext>
            </a:extLst>
          </p:cNvPr>
          <p:cNvPicPr>
            <a:picLocks noChangeAspect="1"/>
          </p:cNvPicPr>
          <p:nvPr/>
        </p:nvPicPr>
        <p:blipFill rotWithShape="1">
          <a:blip r:embed="rId2">
            <a:extLst>
              <a:ext uri="{28A0092B-C50C-407E-A947-70E740481C1C}">
                <a14:useLocalDpi xmlns:a14="http://schemas.microsoft.com/office/drawing/2010/main" val="0"/>
              </a:ext>
            </a:extLst>
          </a:blip>
          <a:srcRect r="6031"/>
          <a:stretch/>
        </p:blipFill>
        <p:spPr bwMode="auto">
          <a:xfrm>
            <a:off x="6432204" y="145308"/>
            <a:ext cx="5152825" cy="3086319"/>
          </a:xfrm>
          <a:prstGeom prst="rect">
            <a:avLst/>
          </a:prstGeom>
          <a:noFill/>
        </p:spPr>
      </p:pic>
      <p:sp>
        <p:nvSpPr>
          <p:cNvPr id="37" name="Rectangle 3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B3A9ED7-57A2-F598-9ABB-27CF6B3BCF14}"/>
              </a:ext>
            </a:extLst>
          </p:cNvPr>
          <p:cNvPicPr>
            <a:picLocks noChangeAspect="1"/>
          </p:cNvPicPr>
          <p:nvPr/>
        </p:nvPicPr>
        <p:blipFill rotWithShape="1">
          <a:blip r:embed="rId3">
            <a:extLst>
              <a:ext uri="{28A0092B-C50C-407E-A947-70E740481C1C}">
                <a14:useLocalDpi xmlns:a14="http://schemas.microsoft.com/office/drawing/2010/main" val="0"/>
              </a:ext>
            </a:extLst>
          </a:blip>
          <a:srcRect r="2233" b="1735"/>
          <a:stretch/>
        </p:blipFill>
        <p:spPr bwMode="auto">
          <a:xfrm>
            <a:off x="880864" y="3229271"/>
            <a:ext cx="4538861" cy="3428704"/>
          </a:xfrm>
          <a:prstGeom prst="rect">
            <a:avLst/>
          </a:prstGeom>
          <a:noFill/>
        </p:spPr>
      </p:pic>
      <p:pic>
        <p:nvPicPr>
          <p:cNvPr id="6" name="Picture 5">
            <a:extLst>
              <a:ext uri="{FF2B5EF4-FFF2-40B4-BE49-F238E27FC236}">
                <a16:creationId xmlns:a16="http://schemas.microsoft.com/office/drawing/2014/main" id="{C0637E92-B0C0-2580-CA80-CC6E60A3B333}"/>
              </a:ext>
            </a:extLst>
          </p:cNvPr>
          <p:cNvPicPr>
            <a:picLocks noChangeAspect="1"/>
          </p:cNvPicPr>
          <p:nvPr/>
        </p:nvPicPr>
        <p:blipFill rotWithShape="1">
          <a:blip r:embed="rId4">
            <a:extLst>
              <a:ext uri="{28A0092B-C50C-407E-A947-70E740481C1C}">
                <a14:useLocalDpi xmlns:a14="http://schemas.microsoft.com/office/drawing/2010/main" val="0"/>
              </a:ext>
            </a:extLst>
          </a:blip>
          <a:srcRect r="1801" b="778"/>
          <a:stretch/>
        </p:blipFill>
        <p:spPr bwMode="auto">
          <a:xfrm>
            <a:off x="6432204" y="3229271"/>
            <a:ext cx="4538861" cy="3428704"/>
          </a:xfrm>
          <a:prstGeom prst="rect">
            <a:avLst/>
          </a:prstGeom>
          <a:noFill/>
        </p:spPr>
      </p:pic>
      <p:sp>
        <p:nvSpPr>
          <p:cNvPr id="40" name="TextBox 39">
            <a:extLst>
              <a:ext uri="{FF2B5EF4-FFF2-40B4-BE49-F238E27FC236}">
                <a16:creationId xmlns:a16="http://schemas.microsoft.com/office/drawing/2014/main" id="{50D89714-EF59-0CE2-3436-52F4DA7FEC46}"/>
              </a:ext>
            </a:extLst>
          </p:cNvPr>
          <p:cNvSpPr txBox="1"/>
          <p:nvPr/>
        </p:nvSpPr>
        <p:spPr>
          <a:xfrm>
            <a:off x="736315" y="1546208"/>
            <a:ext cx="5566545" cy="1569660"/>
          </a:xfrm>
          <a:prstGeom prst="rect">
            <a:avLst/>
          </a:prstGeom>
          <a:noFill/>
        </p:spPr>
        <p:txBody>
          <a:bodyPr wrap="square">
            <a:spAutoFit/>
          </a:bodyPr>
          <a:lstStyle/>
          <a:p>
            <a:r>
              <a:rPr lang="lv-LV" sz="1400" dirty="0">
                <a:latin typeface="Times New Roman" panose="02020603050405020304" pitchFamily="18" charset="0"/>
                <a:cs typeface="Times New Roman" panose="02020603050405020304" pitchFamily="18" charset="0"/>
              </a:rPr>
              <a:t>Eksperti paredz būtisku celtniecības pamata materiālu izmaksu pieaugumu 2022.gadā un </a:t>
            </a:r>
            <a:r>
              <a:rPr lang="lv-LV" sz="1400" b="1" dirty="0">
                <a:latin typeface="Times New Roman" panose="02020603050405020304" pitchFamily="18" charset="0"/>
                <a:cs typeface="Times New Roman" panose="02020603050405020304" pitchFamily="18" charset="0"/>
              </a:rPr>
              <a:t>izmaksu pieauguma kritumu 2023.-2026.gadu periodā </a:t>
            </a:r>
            <a:r>
              <a:rPr lang="lv-LV" sz="1400" dirty="0">
                <a:latin typeface="Times New Roman" panose="02020603050405020304" pitchFamily="18" charset="0"/>
                <a:cs typeface="Times New Roman" panose="02020603050405020304" pitchFamily="18" charset="0"/>
              </a:rPr>
              <a:t>visās pozīcijās</a:t>
            </a:r>
          </a:p>
          <a:p>
            <a:endParaRPr lang="lv-LV" sz="1400" b="1" dirty="0">
              <a:latin typeface="Times New Roman" panose="02020603050405020304" pitchFamily="18" charset="0"/>
              <a:cs typeface="Times New Roman" panose="02020603050405020304" pitchFamily="18" charset="0"/>
            </a:endParaRPr>
          </a:p>
          <a:p>
            <a:r>
              <a:rPr lang="lv-LV" sz="1400" b="1" dirty="0">
                <a:effectLst/>
                <a:latin typeface="Times New Roman" panose="02020603050405020304" pitchFamily="18" charset="0"/>
                <a:ea typeface="Times New Roman" panose="02020603050405020304" pitchFamily="18" charset="0"/>
                <a:cs typeface="Times New Roman" panose="02020603050405020304" pitchFamily="18" charset="0"/>
              </a:rPr>
              <a:t>Būtiskākais izmaksu pieaugums </a:t>
            </a:r>
            <a:r>
              <a:rPr lang="lv-LV" sz="1400" dirty="0">
                <a:effectLst/>
                <a:latin typeface="Times New Roman" panose="02020603050405020304" pitchFamily="18" charset="0"/>
                <a:ea typeface="Times New Roman" panose="02020603050405020304" pitchFamily="18" charset="0"/>
                <a:cs typeface="Times New Roman" panose="02020603050405020304" pitchFamily="18" charset="0"/>
              </a:rPr>
              <a:t>tieši ārējās apdares materiāliem. Paredzēta izmaksu stabilizācija 2023.-2026.gadā.</a:t>
            </a:r>
            <a:endParaRPr lang="lv-LV" sz="1400" dirty="0">
              <a:latin typeface="Times New Roman" panose="02020603050405020304" pitchFamily="18" charset="0"/>
              <a:cs typeface="Times New Roman" panose="02020603050405020304" pitchFamily="18" charset="0"/>
            </a:endParaRPr>
          </a:p>
          <a:p>
            <a:endParaRPr lang="en-GB" sz="1200" dirty="0"/>
          </a:p>
        </p:txBody>
      </p:sp>
      <p:sp>
        <p:nvSpPr>
          <p:cNvPr id="8" name="Rectangle 7">
            <a:extLst>
              <a:ext uri="{FF2B5EF4-FFF2-40B4-BE49-F238E27FC236}">
                <a16:creationId xmlns:a16="http://schemas.microsoft.com/office/drawing/2014/main" id="{C4C3633B-E4DB-BD1D-9D3C-1636D0FD9B39}"/>
              </a:ext>
            </a:extLst>
          </p:cNvPr>
          <p:cNvSpPr/>
          <p:nvPr/>
        </p:nvSpPr>
        <p:spPr>
          <a:xfrm>
            <a:off x="1081598" y="9663"/>
            <a:ext cx="1642552" cy="409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Connector 41">
            <a:extLst>
              <a:ext uri="{FF2B5EF4-FFF2-40B4-BE49-F238E27FC236}">
                <a16:creationId xmlns:a16="http://schemas.microsoft.com/office/drawing/2014/main" id="{0845E436-C4C8-51B7-ACEA-3ADBD153A310}"/>
              </a:ext>
            </a:extLst>
          </p:cNvPr>
          <p:cNvCxnSpPr/>
          <p:nvPr/>
        </p:nvCxnSpPr>
        <p:spPr>
          <a:xfrm>
            <a:off x="606971" y="3231627"/>
            <a:ext cx="11308804" cy="0"/>
          </a:xfrm>
          <a:prstGeom prst="line">
            <a:avLst/>
          </a:prstGeom>
        </p:spPr>
        <p:style>
          <a:lnRef idx="1">
            <a:schemeClr val="dk1"/>
          </a:lnRef>
          <a:fillRef idx="0">
            <a:schemeClr val="dk1"/>
          </a:fillRef>
          <a:effectRef idx="0">
            <a:schemeClr val="dk1"/>
          </a:effectRef>
          <a:fontRef idx="minor">
            <a:schemeClr val="tx1"/>
          </a:fontRef>
        </p:style>
      </p:cxnSp>
      <p:sp>
        <p:nvSpPr>
          <p:cNvPr id="45" name="Title 1">
            <a:extLst>
              <a:ext uri="{FF2B5EF4-FFF2-40B4-BE49-F238E27FC236}">
                <a16:creationId xmlns:a16="http://schemas.microsoft.com/office/drawing/2014/main" id="{5190063F-F3A7-0F87-56C0-C38C4EA5273B}"/>
              </a:ext>
            </a:extLst>
          </p:cNvPr>
          <p:cNvSpPr txBox="1">
            <a:spLocks/>
          </p:cNvSpPr>
          <p:nvPr/>
        </p:nvSpPr>
        <p:spPr>
          <a:xfrm>
            <a:off x="775790" y="116503"/>
            <a:ext cx="5554265" cy="12794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600" dirty="0">
                <a:latin typeface="+mn-lt"/>
                <a:cs typeface="Times New Roman" panose="02020603050405020304" pitchFamily="18" charset="0"/>
              </a:rPr>
              <a:t>Nozīmīgāko būvmateriālu izmaksas</a:t>
            </a:r>
            <a:endParaRPr lang="en-US" sz="3600" dirty="0">
              <a:latin typeface="+mn-lt"/>
            </a:endParaRPr>
          </a:p>
        </p:txBody>
      </p:sp>
      <p:pic>
        <p:nvPicPr>
          <p:cNvPr id="46" name="Graphic 55" descr="A grid with small circles">
            <a:extLst>
              <a:ext uri="{FF2B5EF4-FFF2-40B4-BE49-F238E27FC236}">
                <a16:creationId xmlns:a16="http://schemas.microsoft.com/office/drawing/2014/main" id="{01504175-2AD7-83D9-6F52-7D65A488F50F}"/>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239" y="2728138"/>
            <a:ext cx="1401760" cy="1401723"/>
          </a:xfrm>
          <a:prstGeom prst="rect">
            <a:avLst/>
          </a:prstGeom>
        </p:spPr>
      </p:pic>
      <p:pic>
        <p:nvPicPr>
          <p:cNvPr id="48" name="Picture 47">
            <a:extLst>
              <a:ext uri="{FF2B5EF4-FFF2-40B4-BE49-F238E27FC236}">
                <a16:creationId xmlns:a16="http://schemas.microsoft.com/office/drawing/2014/main" id="{229E0124-AADA-0851-7B97-5F6043145B78}"/>
              </a:ext>
            </a:extLst>
          </p:cNvPr>
          <p:cNvPicPr>
            <a:picLocks noChangeAspect="1"/>
          </p:cNvPicPr>
          <p:nvPr/>
        </p:nvPicPr>
        <p:blipFill>
          <a:blip r:embed="rId7"/>
          <a:stretch>
            <a:fillRect/>
          </a:stretch>
        </p:blipFill>
        <p:spPr>
          <a:xfrm>
            <a:off x="10848975" y="6476188"/>
            <a:ext cx="1017864" cy="203572"/>
          </a:xfrm>
          <a:prstGeom prst="rect">
            <a:avLst/>
          </a:prstGeom>
        </p:spPr>
      </p:pic>
    </p:spTree>
    <p:extLst>
      <p:ext uri="{BB962C8B-B14F-4D97-AF65-F5344CB8AC3E}">
        <p14:creationId xmlns:p14="http://schemas.microsoft.com/office/powerpoint/2010/main" val="211981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p:txBody>
          <a:bodyPr/>
          <a:lstStyle/>
          <a:p>
            <a:r>
              <a:rPr lang="lv-LV" dirty="0">
                <a:latin typeface="+mn-lt"/>
                <a:cs typeface="Times New Roman" panose="02020603050405020304" pitchFamily="18" charset="0"/>
              </a:rPr>
              <a:t>Būvmateriālu izmaksu izmaiņas ietekmējošie faktori</a:t>
            </a:r>
          </a:p>
        </p:txBody>
      </p:sp>
      <p:graphicFrame>
        <p:nvGraphicFramePr>
          <p:cNvPr id="4" name="Content Placeholder 3">
            <a:extLst>
              <a:ext uri="{FF2B5EF4-FFF2-40B4-BE49-F238E27FC236}">
                <a16:creationId xmlns:a16="http://schemas.microsoft.com/office/drawing/2014/main" id="{A9D0C4EF-7B7F-1198-D362-85C6E2B4FBB1}"/>
              </a:ext>
            </a:extLst>
          </p:cNvPr>
          <p:cNvGraphicFramePr>
            <a:graphicFrameLocks noGrp="1"/>
          </p:cNvGraphicFramePr>
          <p:nvPr>
            <p:ph idx="1"/>
            <p:extLst>
              <p:ext uri="{D42A27DB-BD31-4B8C-83A1-F6EECF244321}">
                <p14:modId xmlns:p14="http://schemas.microsoft.com/office/powerpoint/2010/main" val="3773476394"/>
              </p:ext>
            </p:extLst>
          </p:nvPr>
        </p:nvGraphicFramePr>
        <p:xfrm>
          <a:off x="838200" y="1952752"/>
          <a:ext cx="10515599" cy="1440000"/>
        </p:xfrm>
        <a:graphic>
          <a:graphicData uri="http://schemas.openxmlformats.org/drawingml/2006/table">
            <a:tbl>
              <a:tblPr firstRow="1">
                <a:tableStyleId>{00A15C55-8517-42AA-B614-E9B94910E393}</a:tableStyleId>
              </a:tblPr>
              <a:tblGrid>
                <a:gridCol w="613296">
                  <a:extLst>
                    <a:ext uri="{9D8B030D-6E8A-4147-A177-3AD203B41FA5}">
                      <a16:colId xmlns:a16="http://schemas.microsoft.com/office/drawing/2014/main" val="2244084788"/>
                    </a:ext>
                  </a:extLst>
                </a:gridCol>
                <a:gridCol w="6978826">
                  <a:extLst>
                    <a:ext uri="{9D8B030D-6E8A-4147-A177-3AD203B41FA5}">
                      <a16:colId xmlns:a16="http://schemas.microsoft.com/office/drawing/2014/main" val="2710099382"/>
                    </a:ext>
                  </a:extLst>
                </a:gridCol>
                <a:gridCol w="2923477">
                  <a:extLst>
                    <a:ext uri="{9D8B030D-6E8A-4147-A177-3AD203B41FA5}">
                      <a16:colId xmlns:a16="http://schemas.microsoft.com/office/drawing/2014/main" val="2001451747"/>
                    </a:ext>
                  </a:extLst>
                </a:gridCol>
              </a:tblGrid>
              <a:tr h="360000">
                <a:tc>
                  <a:txBody>
                    <a:bodyPr/>
                    <a:lstStyle/>
                    <a:p>
                      <a:pPr algn="ctr">
                        <a:lnSpc>
                          <a:spcPct val="115000"/>
                        </a:lnSpc>
                        <a:spcAft>
                          <a:spcPts val="600"/>
                        </a:spcAft>
                      </a:pP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Būtiskākie būvmateriālu izmaksas ietekmējošie faktori</a:t>
                      </a:r>
                    </a:p>
                  </a:txBody>
                  <a:tcPr marL="68580" marR="68580" marT="0" marB="0"/>
                </a:tc>
                <a:tc>
                  <a:txBody>
                    <a:bodyPr/>
                    <a:lstStyle/>
                    <a:p>
                      <a:pPr algn="ctr">
                        <a:lnSpc>
                          <a:spcPct val="115000"/>
                        </a:lnSpc>
                        <a:spcAft>
                          <a:spcPts val="600"/>
                        </a:spcAft>
                      </a:pPr>
                      <a:r>
                        <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Vidējais ekspert-vērtējums</a:t>
                      </a:r>
                    </a:p>
                  </a:txBody>
                  <a:tcPr marL="68580" marR="68580" marT="0" marB="0" anchor="ctr"/>
                </a:tc>
                <a:extLst>
                  <a:ext uri="{0D108BD9-81ED-4DB2-BD59-A6C34878D82A}">
                    <a16:rowId xmlns:a16="http://schemas.microsoft.com/office/drawing/2014/main" val="214141558"/>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1</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Vidējā gada metāla izstrādājumu cena Latvijā </a:t>
                      </a:r>
                    </a:p>
                  </a:txBody>
                  <a:tcPr marL="68580" marR="68580" marT="0" marB="0" anchor="ctr"/>
                </a:tc>
                <a:tc>
                  <a:txBody>
                    <a:bodyPr/>
                    <a:lstStyle/>
                    <a:p>
                      <a:pPr algn="ctr">
                        <a:lnSpc>
                          <a:spcPct val="115000"/>
                        </a:lnSpc>
                        <a:spcAft>
                          <a:spcPts val="600"/>
                        </a:spcAft>
                      </a:pPr>
                      <a:r>
                        <a:rPr lang="lv-LV" sz="1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8,51</a:t>
                      </a:r>
                    </a:p>
                  </a:txBody>
                  <a:tcPr marL="68580" marR="68580" marT="0" marB="0" anchor="ctr"/>
                </a:tc>
                <a:extLst>
                  <a:ext uri="{0D108BD9-81ED-4DB2-BD59-A6C34878D82A}">
                    <a16:rowId xmlns:a16="http://schemas.microsoft.com/office/drawing/2014/main" val="1589111673"/>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2</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Vidējā gada kokmateriālu cena Latvijā</a:t>
                      </a:r>
                    </a:p>
                  </a:txBody>
                  <a:tcPr marL="68580" marR="68580" marT="0" marB="0" anchor="ctr"/>
                </a:tc>
                <a:tc>
                  <a:txBody>
                    <a:bodyPr/>
                    <a:lstStyle/>
                    <a:p>
                      <a:pPr algn="ctr">
                        <a:lnSpc>
                          <a:spcPct val="115000"/>
                        </a:lnSpc>
                        <a:spcAft>
                          <a:spcPts val="600"/>
                        </a:spcAft>
                      </a:pPr>
                      <a:r>
                        <a:rPr lang="lv-LV" sz="1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8,07</a:t>
                      </a:r>
                    </a:p>
                  </a:txBody>
                  <a:tcPr marL="68580" marR="68580" marT="0" marB="0" anchor="ctr"/>
                </a:tc>
                <a:extLst>
                  <a:ext uri="{0D108BD9-81ED-4DB2-BD59-A6C34878D82A}">
                    <a16:rowId xmlns:a16="http://schemas.microsoft.com/office/drawing/2014/main" val="1342898676"/>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3</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Vidējā gada energoresursu cena Latvijā</a:t>
                      </a:r>
                    </a:p>
                  </a:txBody>
                  <a:tcPr marL="68580" marR="68580" marT="0" marB="0" anchor="ctr"/>
                </a:tc>
                <a:tc>
                  <a:txBody>
                    <a:bodyPr/>
                    <a:lstStyle/>
                    <a:p>
                      <a:pPr algn="ctr">
                        <a:lnSpc>
                          <a:spcPct val="115000"/>
                        </a:lnSpc>
                        <a:spcAft>
                          <a:spcPts val="600"/>
                        </a:spcAft>
                      </a:pPr>
                      <a:r>
                        <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a:t>
                      </a:r>
                    </a:p>
                  </a:txBody>
                  <a:tcPr marL="68580" marR="68580" marT="0" marB="0" anchor="ctr"/>
                </a:tc>
                <a:extLst>
                  <a:ext uri="{0D108BD9-81ED-4DB2-BD59-A6C34878D82A}">
                    <a16:rowId xmlns:a16="http://schemas.microsoft.com/office/drawing/2014/main" val="143192635"/>
                  </a:ext>
                </a:extLst>
              </a:tr>
            </a:tbl>
          </a:graphicData>
        </a:graphic>
      </p:graphicFrame>
      <p:sp>
        <p:nvSpPr>
          <p:cNvPr id="6" name="Rectangle: Diagonal Corners Rounded 5">
            <a:extLst>
              <a:ext uri="{FF2B5EF4-FFF2-40B4-BE49-F238E27FC236}">
                <a16:creationId xmlns:a16="http://schemas.microsoft.com/office/drawing/2014/main" id="{50C5385F-1C3C-2CA8-0149-9438BEEC0AE4}"/>
              </a:ext>
            </a:extLst>
          </p:cNvPr>
          <p:cNvSpPr/>
          <p:nvPr/>
        </p:nvSpPr>
        <p:spPr>
          <a:xfrm>
            <a:off x="838200" y="3552832"/>
            <a:ext cx="6192328" cy="152400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lv-LV" dirty="0">
                <a:latin typeface="Times New Roman" panose="02020603050405020304" pitchFamily="18" charset="0"/>
                <a:cs typeface="Times New Roman" panose="02020603050405020304" pitchFamily="18" charset="0"/>
              </a:rPr>
              <a:t>Gada laikā saasinājusies metāla un kokmateriālu ietekme uz būvmateriālu izmaksām. Būtisks lēciens energoresursu cenu ietekmē.</a:t>
            </a:r>
          </a:p>
        </p:txBody>
      </p:sp>
      <p:sp>
        <p:nvSpPr>
          <p:cNvPr id="7" name="Rectangle: Diagonal Corners Rounded 6">
            <a:extLst>
              <a:ext uri="{FF2B5EF4-FFF2-40B4-BE49-F238E27FC236}">
                <a16:creationId xmlns:a16="http://schemas.microsoft.com/office/drawing/2014/main" id="{1425D2E0-541D-30D5-20E1-FCAAC6AD481B}"/>
              </a:ext>
            </a:extLst>
          </p:cNvPr>
          <p:cNvSpPr/>
          <p:nvPr/>
        </p:nvSpPr>
        <p:spPr>
          <a:xfrm>
            <a:off x="838199" y="4876800"/>
            <a:ext cx="6192327" cy="152400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lv-LV" dirty="0">
                <a:latin typeface="Times New Roman" panose="02020603050405020304" pitchFamily="18" charset="0"/>
                <a:cs typeface="Times New Roman" panose="02020603050405020304" pitchFamily="18" charset="0"/>
              </a:rPr>
              <a:t>Būvniecības apjoms vairs nav tik būtisks faktors, kā materiālu un enerģijas cenas. Pilsētsaimniecības infrastruktūras būvniecībā augstāka jutība pret COVID-19 globālo ietekmi.</a:t>
            </a:r>
          </a:p>
        </p:txBody>
      </p:sp>
      <p:sp>
        <p:nvSpPr>
          <p:cNvPr id="8" name="Rectangle: Diagonal Corners Rounded 7">
            <a:extLst>
              <a:ext uri="{FF2B5EF4-FFF2-40B4-BE49-F238E27FC236}">
                <a16:creationId xmlns:a16="http://schemas.microsoft.com/office/drawing/2014/main" id="{4695C85C-B00A-29C8-9E5C-F38FC21293AC}"/>
              </a:ext>
            </a:extLst>
          </p:cNvPr>
          <p:cNvSpPr/>
          <p:nvPr/>
        </p:nvSpPr>
        <p:spPr>
          <a:xfrm>
            <a:off x="7410092" y="3552832"/>
            <a:ext cx="3943708" cy="2847968"/>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lv-LV">
                <a:latin typeface="Times New Roman" panose="02020603050405020304" pitchFamily="18" charset="0"/>
                <a:cs typeface="Times New Roman" panose="02020603050405020304" pitchFamily="18" charset="0"/>
              </a:rPr>
              <a:t>Krievijas-Ukrainas </a:t>
            </a:r>
            <a:r>
              <a:rPr lang="lv-LV" dirty="0">
                <a:latin typeface="Times New Roman" panose="02020603050405020304" pitchFamily="18" charset="0"/>
                <a:cs typeface="Times New Roman" panose="02020603050405020304" pitchFamily="18" charset="0"/>
              </a:rPr>
              <a:t>kara rezultātā nepieciešamība meklēt jaunus </a:t>
            </a:r>
            <a:r>
              <a:rPr lang="lv-LV">
                <a:latin typeface="Times New Roman" panose="02020603050405020304" pitchFamily="18" charset="0"/>
                <a:cs typeface="Times New Roman" panose="02020603050405020304" pitchFamily="18" charset="0"/>
              </a:rPr>
              <a:t>piegādes ceļus, pastarpināta kara ietekme uz galvenajām izmaksu pozīcijām.</a:t>
            </a:r>
            <a:endParaRPr lang="lv-LV"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8E751A1-8A4B-E58D-7454-CDDAB134A8CC}"/>
              </a:ext>
            </a:extLst>
          </p:cNvPr>
          <p:cNvPicPr>
            <a:picLocks noChangeAspect="1"/>
          </p:cNvPicPr>
          <p:nvPr/>
        </p:nvPicPr>
        <p:blipFill>
          <a:blip r:embed="rId2"/>
          <a:stretch>
            <a:fillRect/>
          </a:stretch>
        </p:blipFill>
        <p:spPr>
          <a:xfrm>
            <a:off x="-6870" y="-1"/>
            <a:ext cx="551183" cy="6881091"/>
          </a:xfrm>
          <a:prstGeom prst="rect">
            <a:avLst/>
          </a:prstGeom>
        </p:spPr>
      </p:pic>
      <p:pic>
        <p:nvPicPr>
          <p:cNvPr id="10" name="Picture 9">
            <a:extLst>
              <a:ext uri="{FF2B5EF4-FFF2-40B4-BE49-F238E27FC236}">
                <a16:creationId xmlns:a16="http://schemas.microsoft.com/office/drawing/2014/main" id="{20F7A873-D170-67DB-6FF8-BC82DA762335}"/>
              </a:ext>
            </a:extLst>
          </p:cNvPr>
          <p:cNvPicPr>
            <a:picLocks noChangeAspect="1"/>
          </p:cNvPicPr>
          <p:nvPr/>
        </p:nvPicPr>
        <p:blipFill>
          <a:blip r:embed="rId3"/>
          <a:stretch>
            <a:fillRect/>
          </a:stretch>
        </p:blipFill>
        <p:spPr>
          <a:xfrm>
            <a:off x="10848975" y="6476188"/>
            <a:ext cx="1017864" cy="203572"/>
          </a:xfrm>
          <a:prstGeom prst="rect">
            <a:avLst/>
          </a:prstGeom>
        </p:spPr>
      </p:pic>
      <p:pic>
        <p:nvPicPr>
          <p:cNvPr id="11" name="Graphic 55" descr="A grid with small circles">
            <a:extLst>
              <a:ext uri="{FF2B5EF4-FFF2-40B4-BE49-F238E27FC236}">
                <a16:creationId xmlns:a16="http://schemas.microsoft.com/office/drawing/2014/main" id="{535E9966-21C1-FD7C-C5A3-9C3DDC88DAAE}"/>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57" y="5317441"/>
            <a:ext cx="1885113" cy="1777003"/>
          </a:xfrm>
          <a:prstGeom prst="rect">
            <a:avLst/>
          </a:prstGeom>
        </p:spPr>
      </p:pic>
    </p:spTree>
    <p:extLst>
      <p:ext uri="{BB962C8B-B14F-4D97-AF65-F5344CB8AC3E}">
        <p14:creationId xmlns:p14="http://schemas.microsoft.com/office/powerpoint/2010/main" val="3820426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p:txBody>
          <a:bodyPr>
            <a:normAutofit/>
          </a:bodyPr>
          <a:lstStyle/>
          <a:p>
            <a:r>
              <a:rPr lang="lv-LV" dirty="0">
                <a:latin typeface="+mn-lt"/>
                <a:cs typeface="Times New Roman" panose="02020603050405020304" pitchFamily="18" charset="0"/>
              </a:rPr>
              <a:t>Mašīnu un mehānismu izmaksu izmaiņas ietekmējošie faktori</a:t>
            </a:r>
          </a:p>
        </p:txBody>
      </p:sp>
      <p:graphicFrame>
        <p:nvGraphicFramePr>
          <p:cNvPr id="4" name="Content Placeholder 3">
            <a:extLst>
              <a:ext uri="{FF2B5EF4-FFF2-40B4-BE49-F238E27FC236}">
                <a16:creationId xmlns:a16="http://schemas.microsoft.com/office/drawing/2014/main" id="{A9D0C4EF-7B7F-1198-D362-85C6E2B4FBB1}"/>
              </a:ext>
            </a:extLst>
          </p:cNvPr>
          <p:cNvGraphicFramePr>
            <a:graphicFrameLocks noGrp="1"/>
          </p:cNvGraphicFramePr>
          <p:nvPr>
            <p:ph idx="1"/>
            <p:extLst>
              <p:ext uri="{D42A27DB-BD31-4B8C-83A1-F6EECF244321}">
                <p14:modId xmlns:p14="http://schemas.microsoft.com/office/powerpoint/2010/main" val="1400878400"/>
              </p:ext>
            </p:extLst>
          </p:nvPr>
        </p:nvGraphicFramePr>
        <p:xfrm>
          <a:off x="838200" y="1952752"/>
          <a:ext cx="10515599" cy="1440000"/>
        </p:xfrm>
        <a:graphic>
          <a:graphicData uri="http://schemas.openxmlformats.org/drawingml/2006/table">
            <a:tbl>
              <a:tblPr firstRow="1">
                <a:tableStyleId>{00A15C55-8517-42AA-B614-E9B94910E393}</a:tableStyleId>
              </a:tblPr>
              <a:tblGrid>
                <a:gridCol w="613296">
                  <a:extLst>
                    <a:ext uri="{9D8B030D-6E8A-4147-A177-3AD203B41FA5}">
                      <a16:colId xmlns:a16="http://schemas.microsoft.com/office/drawing/2014/main" val="2244084788"/>
                    </a:ext>
                  </a:extLst>
                </a:gridCol>
                <a:gridCol w="6978826">
                  <a:extLst>
                    <a:ext uri="{9D8B030D-6E8A-4147-A177-3AD203B41FA5}">
                      <a16:colId xmlns:a16="http://schemas.microsoft.com/office/drawing/2014/main" val="2710099382"/>
                    </a:ext>
                  </a:extLst>
                </a:gridCol>
                <a:gridCol w="2923477">
                  <a:extLst>
                    <a:ext uri="{9D8B030D-6E8A-4147-A177-3AD203B41FA5}">
                      <a16:colId xmlns:a16="http://schemas.microsoft.com/office/drawing/2014/main" val="2001451747"/>
                    </a:ext>
                  </a:extLst>
                </a:gridCol>
              </a:tblGrid>
              <a:tr h="360000">
                <a:tc>
                  <a:txBody>
                    <a:bodyPr/>
                    <a:lstStyle/>
                    <a:p>
                      <a:pPr algn="ctr">
                        <a:lnSpc>
                          <a:spcPct val="115000"/>
                        </a:lnSpc>
                        <a:spcAft>
                          <a:spcPts val="600"/>
                        </a:spcAft>
                      </a:pP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Būtiskākie mašīnu un mehānismu izmaksas ietekmējošie faktori</a:t>
                      </a:r>
                    </a:p>
                  </a:txBody>
                  <a:tcPr marL="68580" marR="68580" marT="0" marB="0"/>
                </a:tc>
                <a:tc>
                  <a:txBody>
                    <a:bodyPr/>
                    <a:lstStyle/>
                    <a:p>
                      <a:pPr algn="ctr">
                        <a:lnSpc>
                          <a:spcPct val="115000"/>
                        </a:lnSpc>
                        <a:spcAft>
                          <a:spcPts val="600"/>
                        </a:spcAft>
                      </a:pPr>
                      <a:r>
                        <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Vidējais ekspert-vērtējums</a:t>
                      </a:r>
                    </a:p>
                  </a:txBody>
                  <a:tcPr marL="68580" marR="68580" marT="0" marB="0" anchor="ctr"/>
                </a:tc>
                <a:extLst>
                  <a:ext uri="{0D108BD9-81ED-4DB2-BD59-A6C34878D82A}">
                    <a16:rowId xmlns:a16="http://schemas.microsoft.com/office/drawing/2014/main" val="214141558"/>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1</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lv-LV" sz="1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Vidējā degvielas cena Latvijā</a:t>
                      </a:r>
                    </a:p>
                  </a:txBody>
                  <a:tcPr marL="68580" marR="68580" marT="0" marB="0" anchor="ctr"/>
                </a:tc>
                <a:tc>
                  <a:txBody>
                    <a:bodyPr/>
                    <a:lstStyle/>
                    <a:p>
                      <a:pPr algn="ctr">
                        <a:lnSpc>
                          <a:spcPct val="115000"/>
                        </a:lnSpc>
                        <a:spcAft>
                          <a:spcPts val="600"/>
                        </a:spcAft>
                      </a:pPr>
                      <a:r>
                        <a:rPr lang="lv-LV" sz="1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8,33</a:t>
                      </a:r>
                    </a:p>
                  </a:txBody>
                  <a:tcPr marL="68580" marR="68580" marT="0" marB="0" anchor="ctr"/>
                </a:tc>
                <a:extLst>
                  <a:ext uri="{0D108BD9-81ED-4DB2-BD59-A6C34878D82A}">
                    <a16:rowId xmlns:a16="http://schemas.microsoft.com/office/drawing/2014/main" val="1589111673"/>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2</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lv-LV" sz="1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Vidējā gada energoresursu cena Latvijā</a:t>
                      </a:r>
                    </a:p>
                  </a:txBody>
                  <a:tcPr marL="68580" marR="68580" marT="0" marB="0" anchor="ctr"/>
                </a:tc>
                <a:tc>
                  <a:txBody>
                    <a:bodyPr/>
                    <a:lstStyle/>
                    <a:p>
                      <a:pPr algn="ctr">
                        <a:lnSpc>
                          <a:spcPct val="115000"/>
                        </a:lnSpc>
                        <a:spcAft>
                          <a:spcPts val="600"/>
                        </a:spcAft>
                      </a:pPr>
                      <a:r>
                        <a:rPr lang="lv-LV" sz="1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7,92</a:t>
                      </a:r>
                    </a:p>
                  </a:txBody>
                  <a:tcPr marL="68580" marR="68580" marT="0" marB="0" anchor="ctr"/>
                </a:tc>
                <a:extLst>
                  <a:ext uri="{0D108BD9-81ED-4DB2-BD59-A6C34878D82A}">
                    <a16:rowId xmlns:a16="http://schemas.microsoft.com/office/drawing/2014/main" val="1342898676"/>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3</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Konkurences koncentrācijas rādītāji mašīnu un mehānismu tirgū Latvijā</a:t>
                      </a:r>
                    </a:p>
                  </a:txBody>
                  <a:tcPr marL="68580" marR="68580" marT="0" marB="0" anchor="ctr"/>
                </a:tc>
                <a:tc>
                  <a:txBody>
                    <a:bodyPr/>
                    <a:lstStyle/>
                    <a:p>
                      <a:pPr algn="ctr">
                        <a:lnSpc>
                          <a:spcPct val="115000"/>
                        </a:lnSpc>
                        <a:spcAft>
                          <a:spcPts val="600"/>
                        </a:spcAft>
                      </a:pPr>
                      <a:r>
                        <a:rPr lang="lv-LV"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6,22</a:t>
                      </a:r>
                    </a:p>
                  </a:txBody>
                  <a:tcPr marL="68580" marR="68580" marT="0" marB="0" anchor="ctr"/>
                </a:tc>
                <a:extLst>
                  <a:ext uri="{0D108BD9-81ED-4DB2-BD59-A6C34878D82A}">
                    <a16:rowId xmlns:a16="http://schemas.microsoft.com/office/drawing/2014/main" val="143192635"/>
                  </a:ext>
                </a:extLst>
              </a:tr>
            </a:tbl>
          </a:graphicData>
        </a:graphic>
      </p:graphicFrame>
      <p:sp>
        <p:nvSpPr>
          <p:cNvPr id="6" name="Rectangle: Diagonal Corners Rounded 5">
            <a:extLst>
              <a:ext uri="{FF2B5EF4-FFF2-40B4-BE49-F238E27FC236}">
                <a16:creationId xmlns:a16="http://schemas.microsoft.com/office/drawing/2014/main" id="{50C5385F-1C3C-2CA8-0149-9438BEEC0AE4}"/>
              </a:ext>
            </a:extLst>
          </p:cNvPr>
          <p:cNvSpPr/>
          <p:nvPr/>
        </p:nvSpPr>
        <p:spPr>
          <a:xfrm>
            <a:off x="838200" y="3552832"/>
            <a:ext cx="6192328" cy="152400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lv-LV" dirty="0">
                <a:latin typeface="Times New Roman" panose="02020603050405020304" pitchFamily="18" charset="0"/>
                <a:cs typeface="Times New Roman" panose="02020603050405020304" pitchFamily="18" charset="0"/>
              </a:rPr>
              <a:t>Jauns faktors ar vidēju ietekmi ir konkurences trūkums mašīnu un mehānismu tirgū.</a:t>
            </a:r>
          </a:p>
        </p:txBody>
      </p:sp>
      <p:sp>
        <p:nvSpPr>
          <p:cNvPr id="7" name="Rectangle: Diagonal Corners Rounded 6">
            <a:extLst>
              <a:ext uri="{FF2B5EF4-FFF2-40B4-BE49-F238E27FC236}">
                <a16:creationId xmlns:a16="http://schemas.microsoft.com/office/drawing/2014/main" id="{1425D2E0-541D-30D5-20E1-FCAAC6AD481B}"/>
              </a:ext>
            </a:extLst>
          </p:cNvPr>
          <p:cNvSpPr/>
          <p:nvPr/>
        </p:nvSpPr>
        <p:spPr>
          <a:xfrm>
            <a:off x="838199" y="4876800"/>
            <a:ext cx="6192327" cy="152400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lv-LV" dirty="0">
                <a:latin typeface="Times New Roman" panose="02020603050405020304" pitchFamily="18" charset="0"/>
                <a:cs typeface="Times New Roman" panose="02020603050405020304" pitchFamily="18" charset="0"/>
              </a:rPr>
              <a:t>Specifiski faktori ir problēmas ar rezerves daļu un atsevišķu zīmolu mašīnu un mehānismu pieejamību.</a:t>
            </a:r>
          </a:p>
        </p:txBody>
      </p:sp>
      <p:pic>
        <p:nvPicPr>
          <p:cNvPr id="8" name="Picture 7">
            <a:extLst>
              <a:ext uri="{FF2B5EF4-FFF2-40B4-BE49-F238E27FC236}">
                <a16:creationId xmlns:a16="http://schemas.microsoft.com/office/drawing/2014/main" id="{74EC8100-ED21-7746-4F7E-F61612A96839}"/>
              </a:ext>
            </a:extLst>
          </p:cNvPr>
          <p:cNvPicPr>
            <a:picLocks noChangeAspect="1"/>
          </p:cNvPicPr>
          <p:nvPr/>
        </p:nvPicPr>
        <p:blipFill>
          <a:blip r:embed="rId2"/>
          <a:stretch>
            <a:fillRect/>
          </a:stretch>
        </p:blipFill>
        <p:spPr>
          <a:xfrm>
            <a:off x="-6870" y="-1"/>
            <a:ext cx="551183" cy="6881091"/>
          </a:xfrm>
          <a:prstGeom prst="rect">
            <a:avLst/>
          </a:prstGeom>
        </p:spPr>
      </p:pic>
      <p:pic>
        <p:nvPicPr>
          <p:cNvPr id="9" name="Picture 8">
            <a:extLst>
              <a:ext uri="{FF2B5EF4-FFF2-40B4-BE49-F238E27FC236}">
                <a16:creationId xmlns:a16="http://schemas.microsoft.com/office/drawing/2014/main" id="{C9725C75-BDFE-D530-CD73-D8CE3CF8DC30}"/>
              </a:ext>
            </a:extLst>
          </p:cNvPr>
          <p:cNvPicPr>
            <a:picLocks noChangeAspect="1"/>
          </p:cNvPicPr>
          <p:nvPr/>
        </p:nvPicPr>
        <p:blipFill>
          <a:blip r:embed="rId3"/>
          <a:stretch>
            <a:fillRect/>
          </a:stretch>
        </p:blipFill>
        <p:spPr>
          <a:xfrm>
            <a:off x="10848975" y="6476188"/>
            <a:ext cx="1017864" cy="203572"/>
          </a:xfrm>
          <a:prstGeom prst="rect">
            <a:avLst/>
          </a:prstGeom>
        </p:spPr>
      </p:pic>
      <p:pic>
        <p:nvPicPr>
          <p:cNvPr id="10" name="Graphic 55" descr="A grid with small circles">
            <a:extLst>
              <a:ext uri="{FF2B5EF4-FFF2-40B4-BE49-F238E27FC236}">
                <a16:creationId xmlns:a16="http://schemas.microsoft.com/office/drawing/2014/main" id="{B4C6AD08-D797-6402-431D-B1C356F9B80E}"/>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57" y="5317441"/>
            <a:ext cx="1885113" cy="1777003"/>
          </a:xfrm>
          <a:prstGeom prst="rect">
            <a:avLst/>
          </a:prstGeom>
        </p:spPr>
      </p:pic>
    </p:spTree>
    <p:extLst>
      <p:ext uri="{BB962C8B-B14F-4D97-AF65-F5344CB8AC3E}">
        <p14:creationId xmlns:p14="http://schemas.microsoft.com/office/powerpoint/2010/main" val="548917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p:txBody>
          <a:bodyPr/>
          <a:lstStyle/>
          <a:p>
            <a:r>
              <a:rPr lang="lv-LV" dirty="0">
                <a:latin typeface="+mn-lt"/>
                <a:cs typeface="Times New Roman" panose="02020603050405020304" pitchFamily="18" charset="0"/>
              </a:rPr>
              <a:t>Darbaspēka izmaksu izmaiņas ietekmējošie faktori</a:t>
            </a:r>
          </a:p>
        </p:txBody>
      </p:sp>
      <p:graphicFrame>
        <p:nvGraphicFramePr>
          <p:cNvPr id="4" name="Content Placeholder 3">
            <a:extLst>
              <a:ext uri="{FF2B5EF4-FFF2-40B4-BE49-F238E27FC236}">
                <a16:creationId xmlns:a16="http://schemas.microsoft.com/office/drawing/2014/main" id="{A9D0C4EF-7B7F-1198-D362-85C6E2B4FBB1}"/>
              </a:ext>
            </a:extLst>
          </p:cNvPr>
          <p:cNvGraphicFramePr>
            <a:graphicFrameLocks noGrp="1"/>
          </p:cNvGraphicFramePr>
          <p:nvPr>
            <p:ph idx="1"/>
          </p:nvPr>
        </p:nvGraphicFramePr>
        <p:xfrm>
          <a:off x="838200" y="1952752"/>
          <a:ext cx="10515599" cy="1440000"/>
        </p:xfrm>
        <a:graphic>
          <a:graphicData uri="http://schemas.openxmlformats.org/drawingml/2006/table">
            <a:tbl>
              <a:tblPr firstRow="1">
                <a:tableStyleId>{00A15C55-8517-42AA-B614-E9B94910E393}</a:tableStyleId>
              </a:tblPr>
              <a:tblGrid>
                <a:gridCol w="613296">
                  <a:extLst>
                    <a:ext uri="{9D8B030D-6E8A-4147-A177-3AD203B41FA5}">
                      <a16:colId xmlns:a16="http://schemas.microsoft.com/office/drawing/2014/main" val="2244084788"/>
                    </a:ext>
                  </a:extLst>
                </a:gridCol>
                <a:gridCol w="6978826">
                  <a:extLst>
                    <a:ext uri="{9D8B030D-6E8A-4147-A177-3AD203B41FA5}">
                      <a16:colId xmlns:a16="http://schemas.microsoft.com/office/drawing/2014/main" val="2710099382"/>
                    </a:ext>
                  </a:extLst>
                </a:gridCol>
                <a:gridCol w="2923477">
                  <a:extLst>
                    <a:ext uri="{9D8B030D-6E8A-4147-A177-3AD203B41FA5}">
                      <a16:colId xmlns:a16="http://schemas.microsoft.com/office/drawing/2014/main" val="2001451747"/>
                    </a:ext>
                  </a:extLst>
                </a:gridCol>
              </a:tblGrid>
              <a:tr h="360000">
                <a:tc>
                  <a:txBody>
                    <a:bodyPr/>
                    <a:lstStyle/>
                    <a:p>
                      <a:pPr algn="ctr">
                        <a:lnSpc>
                          <a:spcPct val="115000"/>
                        </a:lnSpc>
                        <a:spcAft>
                          <a:spcPts val="600"/>
                        </a:spcAft>
                      </a:pP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Būtiskākie darbaspēka izmaksas ietekmējošie faktori</a:t>
                      </a:r>
                    </a:p>
                  </a:txBody>
                  <a:tcPr marL="68580" marR="68580" marT="0" marB="0"/>
                </a:tc>
                <a:tc>
                  <a:txBody>
                    <a:bodyPr/>
                    <a:lstStyle/>
                    <a:p>
                      <a:pPr algn="ctr">
                        <a:lnSpc>
                          <a:spcPct val="115000"/>
                        </a:lnSpc>
                        <a:spcAft>
                          <a:spcPts val="600"/>
                        </a:spcAft>
                      </a:pPr>
                      <a:r>
                        <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Vidējais ekspert-vērtējums</a:t>
                      </a:r>
                    </a:p>
                  </a:txBody>
                  <a:tcPr marL="68580" marR="68580" marT="0" marB="0" anchor="ctr"/>
                </a:tc>
                <a:extLst>
                  <a:ext uri="{0D108BD9-81ED-4DB2-BD59-A6C34878D82A}">
                    <a16:rowId xmlns:a16="http://schemas.microsoft.com/office/drawing/2014/main" val="214141558"/>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1</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lv-LV" sz="1800" dirty="0">
                          <a:effectLst/>
                          <a:latin typeface="Times New Roman" panose="02020603050405020304" pitchFamily="18" charset="0"/>
                          <a:cs typeface="Times New Roman" panose="02020603050405020304" pitchFamily="18" charset="0"/>
                        </a:rPr>
                        <a:t>Būvniecības apjoms Latvijā</a:t>
                      </a: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7,33</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9111673"/>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2</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lv-LV" sz="1800">
                          <a:effectLst/>
                          <a:latin typeface="Times New Roman" panose="02020603050405020304" pitchFamily="18" charset="0"/>
                          <a:cs typeface="Times New Roman" panose="02020603050405020304" pitchFamily="18" charset="0"/>
                        </a:rPr>
                        <a:t>Darbaspēka samaksas līmenis ES valstīs būvniecības nozarē</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7,29</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2898676"/>
                  </a:ext>
                </a:extLst>
              </a:tr>
              <a:tr h="360000">
                <a:tc>
                  <a:txBody>
                    <a:bodyPr/>
                    <a:lstStyle/>
                    <a:p>
                      <a:pPr algn="ctr">
                        <a:lnSpc>
                          <a:spcPct val="115000"/>
                        </a:lnSpc>
                        <a:spcAft>
                          <a:spcPts val="600"/>
                        </a:spcAft>
                      </a:pPr>
                      <a:r>
                        <a:rPr lang="lv-LV" sz="1800">
                          <a:effectLst/>
                          <a:latin typeface="Times New Roman" panose="02020603050405020304" pitchFamily="18" charset="0"/>
                          <a:cs typeface="Times New Roman" panose="02020603050405020304" pitchFamily="18" charset="0"/>
                        </a:rPr>
                        <a:t>3</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600"/>
                        </a:spcAft>
                      </a:pPr>
                      <a:r>
                        <a:rPr lang="lv-LV" sz="1800">
                          <a:effectLst/>
                          <a:latin typeface="Times New Roman" panose="02020603050405020304" pitchFamily="18" charset="0"/>
                          <a:cs typeface="Times New Roman" panose="02020603050405020304" pitchFamily="18" charset="0"/>
                        </a:rPr>
                        <a:t>ES darbaspēka pieprasījums būvniecības nozarē</a:t>
                      </a:r>
                      <a:endParaRPr lang="lv-LV"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800" dirty="0">
                          <a:effectLst/>
                          <a:latin typeface="Times New Roman" panose="02020603050405020304" pitchFamily="18" charset="0"/>
                          <a:cs typeface="Times New Roman" panose="02020603050405020304" pitchFamily="18" charset="0"/>
                        </a:rPr>
                        <a:t>6,94</a:t>
                      </a:r>
                      <a:endParaRPr lang="lv-LV"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192635"/>
                  </a:ext>
                </a:extLst>
              </a:tr>
            </a:tbl>
          </a:graphicData>
        </a:graphic>
      </p:graphicFrame>
      <p:sp>
        <p:nvSpPr>
          <p:cNvPr id="6" name="Rectangle: Diagonal Corners Rounded 5">
            <a:extLst>
              <a:ext uri="{FF2B5EF4-FFF2-40B4-BE49-F238E27FC236}">
                <a16:creationId xmlns:a16="http://schemas.microsoft.com/office/drawing/2014/main" id="{50C5385F-1C3C-2CA8-0149-9438BEEC0AE4}"/>
              </a:ext>
            </a:extLst>
          </p:cNvPr>
          <p:cNvSpPr/>
          <p:nvPr/>
        </p:nvSpPr>
        <p:spPr>
          <a:xfrm>
            <a:off x="838200" y="3552832"/>
            <a:ext cx="6192328" cy="152400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Unikālu notikumu - COVID-19, Rail </a:t>
            </a:r>
            <a:r>
              <a:rPr kumimoji="0" lang="lv-LV"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Baltica</a:t>
            </a:r>
            <a:r>
              <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ēnu ekonomikas apkarošanas un </a:t>
            </a:r>
            <a:r>
              <a:rPr kumimoji="0" lang="lv-LV"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digitalizācijas</a:t>
            </a:r>
            <a:r>
              <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ietekme uz darbaspēka izmaksām novērtēta kā viduvēja.</a:t>
            </a:r>
          </a:p>
        </p:txBody>
      </p:sp>
      <p:sp>
        <p:nvSpPr>
          <p:cNvPr id="7" name="Rectangle: Diagonal Corners Rounded 6">
            <a:extLst>
              <a:ext uri="{FF2B5EF4-FFF2-40B4-BE49-F238E27FC236}">
                <a16:creationId xmlns:a16="http://schemas.microsoft.com/office/drawing/2014/main" id="{1425D2E0-541D-30D5-20E1-FCAAC6AD481B}"/>
              </a:ext>
            </a:extLst>
          </p:cNvPr>
          <p:cNvSpPr/>
          <p:nvPr/>
        </p:nvSpPr>
        <p:spPr>
          <a:xfrm>
            <a:off x="838199" y="4876800"/>
            <a:ext cx="6192327" cy="1524000"/>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Transporta objektu būvniecība vairāk jutīga pret darbaspēka pieprasījumu citu ES valstu būvniecības nozarēs.</a:t>
            </a:r>
          </a:p>
        </p:txBody>
      </p:sp>
      <p:sp>
        <p:nvSpPr>
          <p:cNvPr id="8" name="Rectangle: Diagonal Corners Rounded 7">
            <a:extLst>
              <a:ext uri="{FF2B5EF4-FFF2-40B4-BE49-F238E27FC236}">
                <a16:creationId xmlns:a16="http://schemas.microsoft.com/office/drawing/2014/main" id="{4695C85C-B00A-29C8-9E5C-F38FC21293AC}"/>
              </a:ext>
            </a:extLst>
          </p:cNvPr>
          <p:cNvSpPr/>
          <p:nvPr/>
        </p:nvSpPr>
        <p:spPr>
          <a:xfrm>
            <a:off x="7410092" y="3552832"/>
            <a:ext cx="3943708" cy="2847968"/>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Specifiskas problēmas – speciālistu trūkums atsevišķās profesijās, vidēja līmeņa vadībā, viesstrādnieku piesaistes sarežģītība un prasību apjoma pieaugums.</a:t>
            </a:r>
          </a:p>
        </p:txBody>
      </p:sp>
      <p:pic>
        <p:nvPicPr>
          <p:cNvPr id="9" name="Picture 8">
            <a:extLst>
              <a:ext uri="{FF2B5EF4-FFF2-40B4-BE49-F238E27FC236}">
                <a16:creationId xmlns:a16="http://schemas.microsoft.com/office/drawing/2014/main" id="{3440DD0C-3302-2095-8D42-961AFF49EDE7}"/>
              </a:ext>
            </a:extLst>
          </p:cNvPr>
          <p:cNvPicPr>
            <a:picLocks noChangeAspect="1"/>
          </p:cNvPicPr>
          <p:nvPr/>
        </p:nvPicPr>
        <p:blipFill>
          <a:blip r:embed="rId2"/>
          <a:stretch>
            <a:fillRect/>
          </a:stretch>
        </p:blipFill>
        <p:spPr>
          <a:xfrm>
            <a:off x="-6870" y="-1"/>
            <a:ext cx="551183" cy="6881091"/>
          </a:xfrm>
          <a:prstGeom prst="rect">
            <a:avLst/>
          </a:prstGeom>
        </p:spPr>
      </p:pic>
      <p:pic>
        <p:nvPicPr>
          <p:cNvPr id="10" name="Picture 9">
            <a:extLst>
              <a:ext uri="{FF2B5EF4-FFF2-40B4-BE49-F238E27FC236}">
                <a16:creationId xmlns:a16="http://schemas.microsoft.com/office/drawing/2014/main" id="{3837B2F9-ED16-2260-5195-E065874A17A5}"/>
              </a:ext>
            </a:extLst>
          </p:cNvPr>
          <p:cNvPicPr>
            <a:picLocks noChangeAspect="1"/>
          </p:cNvPicPr>
          <p:nvPr/>
        </p:nvPicPr>
        <p:blipFill>
          <a:blip r:embed="rId3"/>
          <a:stretch>
            <a:fillRect/>
          </a:stretch>
        </p:blipFill>
        <p:spPr>
          <a:xfrm>
            <a:off x="10848975" y="6476188"/>
            <a:ext cx="1017864" cy="203572"/>
          </a:xfrm>
          <a:prstGeom prst="rect">
            <a:avLst/>
          </a:prstGeom>
        </p:spPr>
      </p:pic>
      <p:pic>
        <p:nvPicPr>
          <p:cNvPr id="11" name="Graphic 55" descr="A grid with small circles">
            <a:extLst>
              <a:ext uri="{FF2B5EF4-FFF2-40B4-BE49-F238E27FC236}">
                <a16:creationId xmlns:a16="http://schemas.microsoft.com/office/drawing/2014/main" id="{0A47A23D-535A-23FE-7D59-A1C841C0EE77}"/>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57" y="5317441"/>
            <a:ext cx="1885113" cy="1777003"/>
          </a:xfrm>
          <a:prstGeom prst="rect">
            <a:avLst/>
          </a:prstGeom>
        </p:spPr>
      </p:pic>
    </p:spTree>
    <p:extLst>
      <p:ext uri="{BB962C8B-B14F-4D97-AF65-F5344CB8AC3E}">
        <p14:creationId xmlns:p14="http://schemas.microsoft.com/office/powerpoint/2010/main" val="3944407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p:txBody>
          <a:bodyPr>
            <a:normAutofit/>
          </a:bodyPr>
          <a:lstStyle/>
          <a:p>
            <a:r>
              <a:rPr lang="lv-LV" dirty="0">
                <a:latin typeface="+mn-lt"/>
                <a:cs typeface="Times New Roman" panose="02020603050405020304" pitchFamily="18" charset="0"/>
              </a:rPr>
              <a:t>Ēnu ekonomikas apkarošanas ietekme</a:t>
            </a:r>
          </a:p>
        </p:txBody>
      </p:sp>
      <p:pic>
        <p:nvPicPr>
          <p:cNvPr id="4" name="Picture 3">
            <a:extLst>
              <a:ext uri="{FF2B5EF4-FFF2-40B4-BE49-F238E27FC236}">
                <a16:creationId xmlns:a16="http://schemas.microsoft.com/office/drawing/2014/main" id="{13ECFAE4-5D75-7752-AFC8-5FF1033F952A}"/>
              </a:ext>
            </a:extLst>
          </p:cNvPr>
          <p:cNvPicPr>
            <a:picLocks noChangeAspect="1"/>
          </p:cNvPicPr>
          <p:nvPr/>
        </p:nvPicPr>
        <p:blipFill rotWithShape="1">
          <a:blip r:embed="rId2">
            <a:extLst>
              <a:ext uri="{28A0092B-C50C-407E-A947-70E740481C1C}">
                <a14:useLocalDpi xmlns:a14="http://schemas.microsoft.com/office/drawing/2010/main" val="0"/>
              </a:ext>
            </a:extLst>
          </a:blip>
          <a:srcRect l="102" t="4455" r="3272" b="792"/>
          <a:stretch/>
        </p:blipFill>
        <p:spPr bwMode="auto">
          <a:xfrm>
            <a:off x="914399" y="1487919"/>
            <a:ext cx="7953375" cy="4323780"/>
          </a:xfrm>
          <a:prstGeom prst="rect">
            <a:avLst/>
          </a:prstGeom>
          <a:noFill/>
        </p:spPr>
      </p:pic>
      <p:pic>
        <p:nvPicPr>
          <p:cNvPr id="5" name="Picture 4">
            <a:extLst>
              <a:ext uri="{FF2B5EF4-FFF2-40B4-BE49-F238E27FC236}">
                <a16:creationId xmlns:a16="http://schemas.microsoft.com/office/drawing/2014/main" id="{494F96BD-ECF4-FDB7-EA6F-7AC5597DAE96}"/>
              </a:ext>
            </a:extLst>
          </p:cNvPr>
          <p:cNvPicPr>
            <a:picLocks noChangeAspect="1"/>
          </p:cNvPicPr>
          <p:nvPr/>
        </p:nvPicPr>
        <p:blipFill>
          <a:blip r:embed="rId3"/>
          <a:stretch>
            <a:fillRect/>
          </a:stretch>
        </p:blipFill>
        <p:spPr>
          <a:xfrm>
            <a:off x="-6870" y="-1"/>
            <a:ext cx="551183" cy="6881091"/>
          </a:xfrm>
          <a:prstGeom prst="rect">
            <a:avLst/>
          </a:prstGeom>
        </p:spPr>
      </p:pic>
      <p:pic>
        <p:nvPicPr>
          <p:cNvPr id="6" name="Picture 5">
            <a:extLst>
              <a:ext uri="{FF2B5EF4-FFF2-40B4-BE49-F238E27FC236}">
                <a16:creationId xmlns:a16="http://schemas.microsoft.com/office/drawing/2014/main" id="{B5143919-8ACC-67AA-66C9-D296A28E4B28}"/>
              </a:ext>
            </a:extLst>
          </p:cNvPr>
          <p:cNvPicPr>
            <a:picLocks noChangeAspect="1"/>
          </p:cNvPicPr>
          <p:nvPr/>
        </p:nvPicPr>
        <p:blipFill>
          <a:blip r:embed="rId4"/>
          <a:stretch>
            <a:fillRect/>
          </a:stretch>
        </p:blipFill>
        <p:spPr>
          <a:xfrm>
            <a:off x="10848975" y="6476188"/>
            <a:ext cx="1017864" cy="203572"/>
          </a:xfrm>
          <a:prstGeom prst="rect">
            <a:avLst/>
          </a:prstGeom>
        </p:spPr>
      </p:pic>
      <p:pic>
        <p:nvPicPr>
          <p:cNvPr id="7" name="Graphic 55" descr="A grid with small circles">
            <a:extLst>
              <a:ext uri="{FF2B5EF4-FFF2-40B4-BE49-F238E27FC236}">
                <a16:creationId xmlns:a16="http://schemas.microsoft.com/office/drawing/2014/main" id="{8E7F9779-ADE2-991E-2673-B3C57D0264EE}"/>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69" y="4922074"/>
            <a:ext cx="1885113" cy="1777003"/>
          </a:xfrm>
          <a:prstGeom prst="rect">
            <a:avLst/>
          </a:prstGeom>
        </p:spPr>
      </p:pic>
    </p:spTree>
    <p:extLst>
      <p:ext uri="{BB962C8B-B14F-4D97-AF65-F5344CB8AC3E}">
        <p14:creationId xmlns:p14="http://schemas.microsoft.com/office/powerpoint/2010/main" val="207545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492DF2-009C-4559-B0E1-F7DBC0AB0DFB}"/>
              </a:ext>
            </a:extLst>
          </p:cNvPr>
          <p:cNvPicPr>
            <a:picLocks noChangeAspect="1"/>
          </p:cNvPicPr>
          <p:nvPr/>
        </p:nvPicPr>
        <p:blipFill>
          <a:blip r:embed="rId2"/>
          <a:stretch>
            <a:fillRect/>
          </a:stretch>
        </p:blipFill>
        <p:spPr>
          <a:xfrm>
            <a:off x="10859405" y="6550938"/>
            <a:ext cx="933799" cy="186759"/>
          </a:xfrm>
          <a:prstGeom prst="rect">
            <a:avLst/>
          </a:prstGeom>
        </p:spPr>
      </p:pic>
      <p:sp>
        <p:nvSpPr>
          <p:cNvPr id="3" name="Rectangle: Rounded Corners 2">
            <a:extLst>
              <a:ext uri="{FF2B5EF4-FFF2-40B4-BE49-F238E27FC236}">
                <a16:creationId xmlns:a16="http://schemas.microsoft.com/office/drawing/2014/main" id="{01880365-7BD2-4C77-94BC-A61ECB321D54}"/>
              </a:ext>
            </a:extLst>
          </p:cNvPr>
          <p:cNvSpPr/>
          <p:nvPr/>
        </p:nvSpPr>
        <p:spPr>
          <a:xfrm>
            <a:off x="321245" y="695882"/>
            <a:ext cx="4317097" cy="3112601"/>
          </a:xfrm>
          <a:prstGeom prst="round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1971452-DBF9-45BE-A8C1-0A3232FE7319}"/>
              </a:ext>
            </a:extLst>
          </p:cNvPr>
          <p:cNvSpPr/>
          <p:nvPr/>
        </p:nvSpPr>
        <p:spPr>
          <a:xfrm>
            <a:off x="561820" y="1085795"/>
            <a:ext cx="3672840" cy="24622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cap="none" spc="0" normalizeH="0" baseline="0" noProof="0" dirty="0">
                <a:ln>
                  <a:noFill/>
                </a:ln>
                <a:solidFill>
                  <a:srgbClr val="4472C4"/>
                </a:solidFill>
                <a:effectLst/>
                <a:uLnTx/>
                <a:uFillTx/>
                <a:latin typeface="Calibri" panose="020F0502020204030204"/>
                <a:ea typeface="+mn-ea"/>
                <a:cs typeface="+mn-cs"/>
              </a:rPr>
              <a:t>Izpētes mērķis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2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Prognozēt darbaspēka un  būvmateriālu izmaksu izmaiņas un iespējamos pārkaršanas riskus </a:t>
            </a:r>
            <a:r>
              <a:rPr kumimoji="0" lang="lv-LV"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būvniecības nozarē Latvijā laika periodā no 2022. līdz 2026. gadam, lai </a:t>
            </a:r>
            <a:r>
              <a:rPr kumimoji="0" lang="lv-LV"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varētu</a:t>
            </a:r>
            <a:r>
              <a:rPr kumimoji="0" lang="lv-LV"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lv-LV"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efektīvāk plānot publisko būvniecības </a:t>
            </a:r>
            <a:r>
              <a:rPr kumimoji="0" lang="lv-LV"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iepirkumu potenciālās izmaksas un novērtētu iespējamās cenu izmaiņas tuvākajos gados</a:t>
            </a:r>
            <a:endParaRPr kumimoji="0" lang="lv-LV"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0ACD2E9F-CCA4-47D1-A8B7-C2576E3317BD}"/>
              </a:ext>
            </a:extLst>
          </p:cNvPr>
          <p:cNvSpPr/>
          <p:nvPr/>
        </p:nvSpPr>
        <p:spPr>
          <a:xfrm>
            <a:off x="4797908" y="695881"/>
            <a:ext cx="7124643" cy="3112601"/>
          </a:xfrm>
          <a:prstGeom prst="roundRect">
            <a:avLst/>
          </a:prstGeom>
          <a:solidFill>
            <a:schemeClr val="accent1">
              <a:lumMod val="40000"/>
              <a:lumOff val="6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A4402C9-6346-4319-A139-3869594B2390}"/>
              </a:ext>
            </a:extLst>
          </p:cNvPr>
          <p:cNvSpPr/>
          <p:nvPr/>
        </p:nvSpPr>
        <p:spPr>
          <a:xfrm>
            <a:off x="5060451" y="1160093"/>
            <a:ext cx="6599558"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cap="none" spc="0" normalizeH="0" baseline="0" noProof="0" dirty="0">
                <a:ln>
                  <a:noFill/>
                </a:ln>
                <a:solidFill>
                  <a:srgbClr val="4472C4"/>
                </a:solidFill>
                <a:effectLst/>
                <a:uLnTx/>
                <a:uFillTx/>
                <a:latin typeface="Calibri" panose="020F0502020204030204"/>
                <a:ea typeface="+mn-ea"/>
                <a:cs typeface="+mn-cs"/>
              </a:rPr>
              <a:t>Iesaistīti 83 būvniecības un ekonomikas jomas eksperti: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24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lv-LV" sz="1100" dirty="0">
                <a:effectLst/>
                <a:ea typeface="Times New Roman" panose="02020603050405020304" pitchFamily="18" charset="0"/>
              </a:rPr>
              <a:t>Latvijas Banka; Finanšu Ministrija; Konkurences padome; Latvijas Arhitektu savienība; Latvijas Elektroenerģētiķu un </a:t>
            </a:r>
            <a:r>
              <a:rPr lang="lv-LV" sz="1100" dirty="0" err="1">
                <a:effectLst/>
                <a:ea typeface="Times New Roman" panose="02020603050405020304" pitchFamily="18" charset="0"/>
              </a:rPr>
              <a:t>Energobūvnieku</a:t>
            </a:r>
            <a:r>
              <a:rPr lang="lv-LV" sz="1100" dirty="0">
                <a:effectLst/>
                <a:ea typeface="Times New Roman" panose="02020603050405020304" pitchFamily="18" charset="0"/>
              </a:rPr>
              <a:t> asociācija; Latvijas </a:t>
            </a:r>
            <a:r>
              <a:rPr lang="lv-LV" sz="1100" dirty="0" err="1">
                <a:effectLst/>
                <a:ea typeface="Times New Roman" panose="02020603050405020304" pitchFamily="18" charset="0"/>
              </a:rPr>
              <a:t>Ģeotehniķu</a:t>
            </a:r>
            <a:r>
              <a:rPr lang="lv-LV" sz="1100" dirty="0">
                <a:effectLst/>
                <a:ea typeface="Times New Roman" panose="02020603050405020304" pitchFamily="18" charset="0"/>
              </a:rPr>
              <a:t> savienība; AS “Latvijas valsts meži”; Latvijas Būvnieku asociācija; Latvijas Tirgotāju asociācija; Latvijas Būvuzņēmēju partnerība; Latvijas Būvinženieru savienība; Vides aizsardzības un reģionālās attīstības ministrija; Latvijas Universitāte; RTU; Ventspils augstskola; RISEBA, AS “</a:t>
            </a:r>
            <a:r>
              <a:rPr lang="lv-LV" sz="1100" dirty="0" err="1">
                <a:effectLst/>
                <a:ea typeface="Times New Roman" panose="02020603050405020304" pitchFamily="18" charset="0"/>
              </a:rPr>
              <a:t>Sakret</a:t>
            </a:r>
            <a:r>
              <a:rPr lang="lv-LV" sz="1100" dirty="0">
                <a:effectLst/>
                <a:ea typeface="Times New Roman" panose="02020603050405020304" pitchFamily="18" charset="0"/>
              </a:rPr>
              <a:t> Holdings”; AS “SEB banka”; AS “</a:t>
            </a:r>
            <a:r>
              <a:rPr lang="lv-LV" sz="1100" dirty="0" err="1">
                <a:effectLst/>
                <a:ea typeface="Times New Roman" panose="02020603050405020304" pitchFamily="18" charset="0"/>
              </a:rPr>
              <a:t>Swedbank</a:t>
            </a:r>
            <a:r>
              <a:rPr lang="lv-LV" sz="1100" dirty="0">
                <a:effectLst/>
                <a:ea typeface="Times New Roman" panose="02020603050405020304" pitchFamily="18" charset="0"/>
              </a:rPr>
              <a:t>”, SIA “</a:t>
            </a:r>
            <a:r>
              <a:rPr lang="lv-LV" sz="1100" dirty="0" err="1">
                <a:effectLst/>
                <a:ea typeface="Times New Roman" panose="02020603050405020304" pitchFamily="18" charset="0"/>
              </a:rPr>
              <a:t>Citrus</a:t>
            </a:r>
            <a:r>
              <a:rPr lang="lv-LV" sz="1100" dirty="0">
                <a:effectLst/>
                <a:ea typeface="Times New Roman" panose="02020603050405020304" pitchFamily="18" charset="0"/>
              </a:rPr>
              <a:t> </a:t>
            </a:r>
            <a:r>
              <a:rPr lang="lv-LV" sz="1100" dirty="0" err="1">
                <a:effectLst/>
                <a:ea typeface="Times New Roman" panose="02020603050405020304" pitchFamily="18" charset="0"/>
              </a:rPr>
              <a:t>Solutions</a:t>
            </a:r>
            <a:r>
              <a:rPr lang="lv-LV" sz="1100" dirty="0">
                <a:effectLst/>
                <a:ea typeface="Times New Roman" panose="02020603050405020304" pitchFamily="18" charset="0"/>
              </a:rPr>
              <a:t>”; Ogres novada būvvalde; SIA “Ostas celtnieks”; Latvijas valsts ceļi, SIA “Limbažu ceļi”;  biedrība “Latvijas ceļu būvētājs”, SIA “</a:t>
            </a:r>
            <a:r>
              <a:rPr lang="lv-LV" sz="1100" dirty="0" err="1">
                <a:effectLst/>
                <a:ea typeface="Times New Roman" panose="02020603050405020304" pitchFamily="18" charset="0"/>
              </a:rPr>
              <a:t>Optimera</a:t>
            </a:r>
            <a:r>
              <a:rPr lang="lv-LV" sz="1100" dirty="0">
                <a:effectLst/>
                <a:ea typeface="Times New Roman" panose="02020603050405020304" pitchFamily="18" charset="0"/>
              </a:rPr>
              <a:t> Latvia” </a:t>
            </a:r>
            <a:r>
              <a:rPr kumimoji="0" lang="lv-LV" sz="1100" b="0" i="0" u="none" strike="noStrike" kern="1200" cap="none" spc="0" normalizeH="0" baseline="0" noProof="0" dirty="0">
                <a:ln>
                  <a:noFill/>
                </a:ln>
                <a:solidFill>
                  <a:prstClr val="black"/>
                </a:solidFill>
                <a:effectLst/>
                <a:uLnTx/>
                <a:uFillTx/>
                <a:ea typeface="Times New Roman" panose="02020603050405020304" pitchFamily="18" charset="0"/>
                <a:cs typeface="+mn-cs"/>
              </a:rPr>
              <a:t>u.c.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sp>
        <p:nvSpPr>
          <p:cNvPr id="21" name="Rectangle: Rounded Corners 20">
            <a:extLst>
              <a:ext uri="{FF2B5EF4-FFF2-40B4-BE49-F238E27FC236}">
                <a16:creationId xmlns:a16="http://schemas.microsoft.com/office/drawing/2014/main" id="{1F02EECD-D535-40DA-AB5B-99324B13BB9C}"/>
              </a:ext>
            </a:extLst>
          </p:cNvPr>
          <p:cNvSpPr/>
          <p:nvPr/>
        </p:nvSpPr>
        <p:spPr>
          <a:xfrm>
            <a:off x="303772" y="4610255"/>
            <a:ext cx="2535549" cy="1802417"/>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BA37CA5-4732-45AA-8EB5-7F511EE4AC9A}"/>
              </a:ext>
            </a:extLst>
          </p:cNvPr>
          <p:cNvSpPr/>
          <p:nvPr/>
        </p:nvSpPr>
        <p:spPr>
          <a:xfrm>
            <a:off x="561820" y="4779423"/>
            <a:ext cx="2019455" cy="12618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4472C4"/>
                </a:solidFill>
                <a:effectLst/>
                <a:uLnTx/>
                <a:uFillTx/>
                <a:latin typeface="Calibri" panose="020F0502020204030204"/>
                <a:ea typeface="+mn-ea"/>
                <a:cs typeface="+mn-cs"/>
              </a:rPr>
              <a:t>Pētījums veikts: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2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2022. gada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maijā, jūnijā un jūlijā</a:t>
            </a:r>
            <a:endParaRPr kumimoji="0" lang="lv-LV"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F67A6CA7-8BB3-4394-8318-A6AE300F251D}"/>
              </a:ext>
            </a:extLst>
          </p:cNvPr>
          <p:cNvSpPr/>
          <p:nvPr/>
        </p:nvSpPr>
        <p:spPr>
          <a:xfrm>
            <a:off x="3079896" y="4602658"/>
            <a:ext cx="4053925" cy="179610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0CE61E1-F00B-4B62-B39E-ACA4A05E13AF}"/>
              </a:ext>
            </a:extLst>
          </p:cNvPr>
          <p:cNvSpPr/>
          <p:nvPr/>
        </p:nvSpPr>
        <p:spPr>
          <a:xfrm>
            <a:off x="3149962" y="4762045"/>
            <a:ext cx="3839642" cy="14773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4472C4"/>
                </a:solidFill>
                <a:effectLst/>
                <a:uLnTx/>
                <a:uFillTx/>
                <a:latin typeface="Calibri" panose="020F0502020204030204"/>
                <a:ea typeface="+mn-ea"/>
                <a:cs typeface="+mn-cs"/>
              </a:rPr>
              <a:t>Metodoloģija: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2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Atjaunināta prognozēšanas metodika (anno2018), kas ietver gan </a:t>
            </a:r>
            <a:r>
              <a:rPr kumimoji="0" lang="lv-LV"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ekspertu</a:t>
            </a:r>
            <a:r>
              <a:rPr kumimoji="0" lang="lv-LV"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gan </a:t>
            </a:r>
            <a:r>
              <a:rPr kumimoji="0" lang="lv-LV"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statistiskās</a:t>
            </a:r>
            <a:r>
              <a:rPr kumimoji="0" lang="lv-LV"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gan </a:t>
            </a:r>
            <a:r>
              <a:rPr kumimoji="0" lang="lv-LV"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kombinētās</a:t>
            </a:r>
            <a:r>
              <a:rPr kumimoji="0" lang="lv-LV"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prognozes.</a:t>
            </a:r>
            <a:endParaRPr kumimoji="0" lang="lv-LV"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07FBEA83-004D-4C5D-B8D7-BF7AB3F48F0A}"/>
              </a:ext>
            </a:extLst>
          </p:cNvPr>
          <p:cNvSpPr/>
          <p:nvPr/>
        </p:nvSpPr>
        <p:spPr>
          <a:xfrm>
            <a:off x="7374396" y="4565689"/>
            <a:ext cx="4418808" cy="179610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AC6F16D-5C78-4354-A818-C2D2C7DCD83A}"/>
              </a:ext>
            </a:extLst>
          </p:cNvPr>
          <p:cNvSpPr/>
          <p:nvPr/>
        </p:nvSpPr>
        <p:spPr>
          <a:xfrm>
            <a:off x="7648762" y="4779423"/>
            <a:ext cx="3759650" cy="12618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4472C4"/>
                </a:solidFill>
                <a:effectLst/>
                <a:uLnTx/>
                <a:uFillTx/>
                <a:latin typeface="Calibri" panose="020F0502020204030204"/>
                <a:ea typeface="+mn-ea"/>
                <a:cs typeface="+mn-cs"/>
              </a:rPr>
              <a:t>Pētījuma veicēji: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2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a:solidFill>
                  <a:prstClr val="black"/>
                </a:solidFill>
                <a:latin typeface="Calibri" panose="020F0502020204030204"/>
              </a:rPr>
              <a:t>I</a:t>
            </a:r>
            <a:r>
              <a:rPr kumimoji="0" lang="lv-LV" sz="1400" b="0" i="0" u="none" strike="noStrike" kern="1200" cap="none" spc="0" normalizeH="0" baseline="0" noProof="0" dirty="0" err="1">
                <a:ln>
                  <a:noFill/>
                </a:ln>
                <a:solidFill>
                  <a:prstClr val="black"/>
                </a:solidFill>
                <a:effectLst/>
                <a:uLnTx/>
                <a:uFillTx/>
                <a:latin typeface="Calibri" panose="020F0502020204030204"/>
                <a:ea typeface="+mn-ea"/>
                <a:cs typeface="+mn-cs"/>
              </a:rPr>
              <a:t>zpētes</a:t>
            </a:r>
            <a:r>
              <a:rPr kumimoji="0" lang="lv-LV" sz="1400" b="0" i="0" u="none" strike="noStrike" kern="1200" cap="none" spc="0" normalizeH="0" baseline="0" noProof="0" dirty="0">
                <a:ln>
                  <a:noFill/>
                </a:ln>
                <a:solidFill>
                  <a:prstClr val="black"/>
                </a:solidFill>
                <a:effectLst/>
                <a:uLnTx/>
                <a:uFillTx/>
                <a:latin typeface="Calibri" panose="020F0502020204030204"/>
                <a:ea typeface="+mn-ea"/>
                <a:cs typeface="+mn-cs"/>
              </a:rPr>
              <a:t> organizācijas </a:t>
            </a:r>
            <a:r>
              <a:rPr kumimoji="0" lang="lv-LV" sz="1400" b="1" i="0" u="none" strike="noStrike" kern="1200" cap="none" spc="0" normalizeH="0" baseline="0" noProof="0" dirty="0">
                <a:ln>
                  <a:noFill/>
                </a:ln>
                <a:solidFill>
                  <a:prstClr val="black"/>
                </a:solidFill>
                <a:effectLst/>
                <a:uLnTx/>
                <a:uFillTx/>
                <a:latin typeface="Calibri" panose="020F0502020204030204"/>
                <a:ea typeface="+mn-ea"/>
                <a:cs typeface="+mn-cs"/>
              </a:rPr>
              <a:t>InnoMatrix</a:t>
            </a:r>
            <a:r>
              <a:rPr kumimoji="0" lang="lv-LV"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lv-LV" sz="1400" b="1" i="0" u="none" strike="noStrike" kern="1200" cap="none" spc="0" normalizeH="0" baseline="0" noProof="0" dirty="0">
                <a:ln>
                  <a:noFill/>
                </a:ln>
                <a:solidFill>
                  <a:prstClr val="black"/>
                </a:solidFill>
                <a:effectLst/>
                <a:uLnTx/>
                <a:uFillTx/>
                <a:latin typeface="Calibri" panose="020F0502020204030204"/>
                <a:ea typeface="+mn-ea"/>
                <a:cs typeface="+mn-cs"/>
              </a:rPr>
              <a:t>ekonomikas jomas zinātnieki</a:t>
            </a:r>
          </a:p>
        </p:txBody>
      </p:sp>
      <p:pic>
        <p:nvPicPr>
          <p:cNvPr id="17" name="Picture 16">
            <a:extLst>
              <a:ext uri="{FF2B5EF4-FFF2-40B4-BE49-F238E27FC236}">
                <a16:creationId xmlns:a16="http://schemas.microsoft.com/office/drawing/2014/main" id="{CF884D46-DBCA-9827-1B13-BD223AF7737A}"/>
              </a:ext>
            </a:extLst>
          </p:cNvPr>
          <p:cNvPicPr>
            <a:picLocks noChangeAspect="1"/>
          </p:cNvPicPr>
          <p:nvPr/>
        </p:nvPicPr>
        <p:blipFill>
          <a:blip r:embed="rId3"/>
          <a:stretch>
            <a:fillRect/>
          </a:stretch>
        </p:blipFill>
        <p:spPr>
          <a:xfrm>
            <a:off x="-6869" y="-1"/>
            <a:ext cx="328114" cy="6881091"/>
          </a:xfrm>
          <a:prstGeom prst="rect">
            <a:avLst/>
          </a:prstGeom>
        </p:spPr>
      </p:pic>
      <p:pic>
        <p:nvPicPr>
          <p:cNvPr id="18" name="Graphic 55" descr="A grid with small circles">
            <a:extLst>
              <a:ext uri="{FF2B5EF4-FFF2-40B4-BE49-F238E27FC236}">
                <a16:creationId xmlns:a16="http://schemas.microsoft.com/office/drawing/2014/main" id="{CBD1D4C6-8385-91D5-1540-FD04ED9B833C}"/>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988" y="-446842"/>
            <a:ext cx="1885113" cy="1777003"/>
          </a:xfrm>
          <a:prstGeom prst="rect">
            <a:avLst/>
          </a:prstGeom>
        </p:spPr>
      </p:pic>
    </p:spTree>
    <p:extLst>
      <p:ext uri="{BB962C8B-B14F-4D97-AF65-F5344CB8AC3E}">
        <p14:creationId xmlns:p14="http://schemas.microsoft.com/office/powerpoint/2010/main" val="149231778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p:txBody>
          <a:bodyPr>
            <a:normAutofit/>
          </a:bodyPr>
          <a:lstStyle/>
          <a:p>
            <a:r>
              <a:rPr lang="lv-LV" dirty="0">
                <a:latin typeface="+mn-lt"/>
                <a:cs typeface="Times New Roman" panose="02020603050405020304" pitchFamily="18" charset="0"/>
              </a:rPr>
              <a:t>COVID-19 ietekme</a:t>
            </a:r>
          </a:p>
        </p:txBody>
      </p:sp>
      <p:pic>
        <p:nvPicPr>
          <p:cNvPr id="4" name="Picture 3">
            <a:extLst>
              <a:ext uri="{FF2B5EF4-FFF2-40B4-BE49-F238E27FC236}">
                <a16:creationId xmlns:a16="http://schemas.microsoft.com/office/drawing/2014/main" id="{13ECFAE4-5D75-7752-AFC8-5FF1033F952A}"/>
              </a:ext>
            </a:extLst>
          </p:cNvPr>
          <p:cNvPicPr>
            <a:picLocks noChangeAspect="1"/>
          </p:cNvPicPr>
          <p:nvPr/>
        </p:nvPicPr>
        <p:blipFill rotWithShape="1">
          <a:blip r:embed="rId2">
            <a:extLst>
              <a:ext uri="{28A0092B-C50C-407E-A947-70E740481C1C}">
                <a14:useLocalDpi xmlns:a14="http://schemas.microsoft.com/office/drawing/2010/main" val="0"/>
              </a:ext>
            </a:extLst>
          </a:blip>
          <a:srcRect l="859" t="2444" r="926" b="1770"/>
          <a:stretch/>
        </p:blipFill>
        <p:spPr bwMode="auto">
          <a:xfrm>
            <a:off x="838200" y="1690688"/>
            <a:ext cx="8210550" cy="4515255"/>
          </a:xfrm>
          <a:prstGeom prst="rect">
            <a:avLst/>
          </a:prstGeom>
          <a:noFill/>
        </p:spPr>
      </p:pic>
      <p:pic>
        <p:nvPicPr>
          <p:cNvPr id="5" name="Picture 4">
            <a:extLst>
              <a:ext uri="{FF2B5EF4-FFF2-40B4-BE49-F238E27FC236}">
                <a16:creationId xmlns:a16="http://schemas.microsoft.com/office/drawing/2014/main" id="{EE964360-7528-B9EA-C28B-1F6B3C49CB76}"/>
              </a:ext>
            </a:extLst>
          </p:cNvPr>
          <p:cNvPicPr>
            <a:picLocks noChangeAspect="1"/>
          </p:cNvPicPr>
          <p:nvPr/>
        </p:nvPicPr>
        <p:blipFill>
          <a:blip r:embed="rId3"/>
          <a:stretch>
            <a:fillRect/>
          </a:stretch>
        </p:blipFill>
        <p:spPr>
          <a:xfrm>
            <a:off x="-6870" y="-1"/>
            <a:ext cx="551183" cy="6881091"/>
          </a:xfrm>
          <a:prstGeom prst="rect">
            <a:avLst/>
          </a:prstGeom>
        </p:spPr>
      </p:pic>
      <p:pic>
        <p:nvPicPr>
          <p:cNvPr id="6" name="Picture 5">
            <a:extLst>
              <a:ext uri="{FF2B5EF4-FFF2-40B4-BE49-F238E27FC236}">
                <a16:creationId xmlns:a16="http://schemas.microsoft.com/office/drawing/2014/main" id="{F2E555D0-615C-82BA-A726-5F9C468CC18E}"/>
              </a:ext>
            </a:extLst>
          </p:cNvPr>
          <p:cNvPicPr>
            <a:picLocks noChangeAspect="1"/>
          </p:cNvPicPr>
          <p:nvPr/>
        </p:nvPicPr>
        <p:blipFill>
          <a:blip r:embed="rId4"/>
          <a:stretch>
            <a:fillRect/>
          </a:stretch>
        </p:blipFill>
        <p:spPr>
          <a:xfrm>
            <a:off x="10848975" y="6476188"/>
            <a:ext cx="1017864" cy="203572"/>
          </a:xfrm>
          <a:prstGeom prst="rect">
            <a:avLst/>
          </a:prstGeom>
        </p:spPr>
      </p:pic>
      <p:pic>
        <p:nvPicPr>
          <p:cNvPr id="7" name="Graphic 55" descr="A grid with small circles">
            <a:extLst>
              <a:ext uri="{FF2B5EF4-FFF2-40B4-BE49-F238E27FC236}">
                <a16:creationId xmlns:a16="http://schemas.microsoft.com/office/drawing/2014/main" id="{E5F56F3B-79B7-1FB3-6E7C-6A704FE6E894}"/>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57" y="5317441"/>
            <a:ext cx="1885113" cy="1777003"/>
          </a:xfrm>
          <a:prstGeom prst="rect">
            <a:avLst/>
          </a:prstGeom>
        </p:spPr>
      </p:pic>
    </p:spTree>
    <p:extLst>
      <p:ext uri="{BB962C8B-B14F-4D97-AF65-F5344CB8AC3E}">
        <p14:creationId xmlns:p14="http://schemas.microsoft.com/office/powerpoint/2010/main" val="2514420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a:xfrm>
            <a:off x="857250" y="314326"/>
            <a:ext cx="10496550" cy="1280882"/>
          </a:xfrm>
        </p:spPr>
        <p:txBody>
          <a:bodyPr>
            <a:normAutofit/>
          </a:bodyPr>
          <a:lstStyle/>
          <a:p>
            <a:r>
              <a:rPr lang="lv-LV" dirty="0">
                <a:latin typeface="+mn-lt"/>
                <a:cs typeface="Times New Roman" panose="02020603050405020304" pitchFamily="18" charset="0"/>
              </a:rPr>
              <a:t>Krievijas-Ukrainas kara ietekme</a:t>
            </a:r>
          </a:p>
        </p:txBody>
      </p:sp>
      <p:pic>
        <p:nvPicPr>
          <p:cNvPr id="4" name="Picture 3">
            <a:extLst>
              <a:ext uri="{FF2B5EF4-FFF2-40B4-BE49-F238E27FC236}">
                <a16:creationId xmlns:a16="http://schemas.microsoft.com/office/drawing/2014/main" id="{13ECFAE4-5D75-7752-AFC8-5FF1033F952A}"/>
              </a:ext>
            </a:extLst>
          </p:cNvPr>
          <p:cNvPicPr>
            <a:picLocks noChangeAspect="1"/>
          </p:cNvPicPr>
          <p:nvPr/>
        </p:nvPicPr>
        <p:blipFill rotWithShape="1">
          <a:blip r:embed="rId2">
            <a:extLst>
              <a:ext uri="{28A0092B-C50C-407E-A947-70E740481C1C}">
                <a14:useLocalDpi xmlns:a14="http://schemas.microsoft.com/office/drawing/2010/main" val="0"/>
              </a:ext>
            </a:extLst>
          </a:blip>
          <a:srcRect l="858" t="3139" r="1841" b="843"/>
          <a:stretch/>
        </p:blipFill>
        <p:spPr bwMode="auto">
          <a:xfrm>
            <a:off x="857250" y="1595208"/>
            <a:ext cx="7934325" cy="4415068"/>
          </a:xfrm>
          <a:prstGeom prst="rect">
            <a:avLst/>
          </a:prstGeom>
          <a:noFill/>
        </p:spPr>
      </p:pic>
      <p:pic>
        <p:nvPicPr>
          <p:cNvPr id="5" name="Picture 4">
            <a:extLst>
              <a:ext uri="{FF2B5EF4-FFF2-40B4-BE49-F238E27FC236}">
                <a16:creationId xmlns:a16="http://schemas.microsoft.com/office/drawing/2014/main" id="{79453E03-0D80-56FA-A9C3-64BF128F15C3}"/>
              </a:ext>
            </a:extLst>
          </p:cNvPr>
          <p:cNvPicPr>
            <a:picLocks noChangeAspect="1"/>
          </p:cNvPicPr>
          <p:nvPr/>
        </p:nvPicPr>
        <p:blipFill>
          <a:blip r:embed="rId3"/>
          <a:stretch>
            <a:fillRect/>
          </a:stretch>
        </p:blipFill>
        <p:spPr>
          <a:xfrm>
            <a:off x="-6870" y="-1"/>
            <a:ext cx="551183" cy="6881091"/>
          </a:xfrm>
          <a:prstGeom prst="rect">
            <a:avLst/>
          </a:prstGeom>
        </p:spPr>
      </p:pic>
      <p:pic>
        <p:nvPicPr>
          <p:cNvPr id="6" name="Picture 5">
            <a:extLst>
              <a:ext uri="{FF2B5EF4-FFF2-40B4-BE49-F238E27FC236}">
                <a16:creationId xmlns:a16="http://schemas.microsoft.com/office/drawing/2014/main" id="{BBE05C6E-EB6E-01EC-5EF2-7FA5F79218D3}"/>
              </a:ext>
            </a:extLst>
          </p:cNvPr>
          <p:cNvPicPr>
            <a:picLocks noChangeAspect="1"/>
          </p:cNvPicPr>
          <p:nvPr/>
        </p:nvPicPr>
        <p:blipFill>
          <a:blip r:embed="rId4"/>
          <a:stretch>
            <a:fillRect/>
          </a:stretch>
        </p:blipFill>
        <p:spPr>
          <a:xfrm>
            <a:off x="10848975" y="6476188"/>
            <a:ext cx="1017864" cy="203572"/>
          </a:xfrm>
          <a:prstGeom prst="rect">
            <a:avLst/>
          </a:prstGeom>
        </p:spPr>
      </p:pic>
      <p:pic>
        <p:nvPicPr>
          <p:cNvPr id="7" name="Graphic 55" descr="A grid with small circles">
            <a:extLst>
              <a:ext uri="{FF2B5EF4-FFF2-40B4-BE49-F238E27FC236}">
                <a16:creationId xmlns:a16="http://schemas.microsoft.com/office/drawing/2014/main" id="{B24A0D8E-AE43-AA66-E0B8-BBD6BDE727AA}"/>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57" y="5317441"/>
            <a:ext cx="1885113" cy="1777003"/>
          </a:xfrm>
          <a:prstGeom prst="rect">
            <a:avLst/>
          </a:prstGeom>
        </p:spPr>
      </p:pic>
    </p:spTree>
    <p:extLst>
      <p:ext uri="{BB962C8B-B14F-4D97-AF65-F5344CB8AC3E}">
        <p14:creationId xmlns:p14="http://schemas.microsoft.com/office/powerpoint/2010/main" val="4224563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a:xfrm>
            <a:off x="904875" y="0"/>
            <a:ext cx="10515600" cy="1325563"/>
          </a:xfrm>
        </p:spPr>
        <p:txBody>
          <a:bodyPr>
            <a:normAutofit/>
          </a:bodyPr>
          <a:lstStyle/>
          <a:p>
            <a:r>
              <a:rPr lang="lv-LV" dirty="0">
                <a:latin typeface="+mn-lt"/>
                <a:cs typeface="Times New Roman" panose="02020603050405020304" pitchFamily="18" charset="0"/>
              </a:rPr>
              <a:t>Priekšlikumi</a:t>
            </a:r>
          </a:p>
        </p:txBody>
      </p:sp>
      <p:sp>
        <p:nvSpPr>
          <p:cNvPr id="7" name="TextBox 6">
            <a:extLst>
              <a:ext uri="{FF2B5EF4-FFF2-40B4-BE49-F238E27FC236}">
                <a16:creationId xmlns:a16="http://schemas.microsoft.com/office/drawing/2014/main" id="{377C1660-F76B-2E6A-69AA-55D6A1FA280C}"/>
              </a:ext>
            </a:extLst>
          </p:cNvPr>
          <p:cNvSpPr txBox="1"/>
          <p:nvPr/>
        </p:nvSpPr>
        <p:spPr>
          <a:xfrm>
            <a:off x="904875" y="1141238"/>
            <a:ext cx="10758390" cy="5163593"/>
          </a:xfrm>
          <a:prstGeom prst="rect">
            <a:avLst/>
          </a:prstGeom>
          <a:noFill/>
        </p:spPr>
        <p:txBody>
          <a:bodyPr wrap="square">
            <a:spAutoFit/>
          </a:bodyPr>
          <a:lstStyle/>
          <a:p>
            <a:pPr marL="342900" lvl="0" indent="-342900" algn="just">
              <a:lnSpc>
                <a:spcPct val="115000"/>
              </a:lnSpc>
              <a:buClr>
                <a:schemeClr val="accent5">
                  <a:lumMod val="75000"/>
                </a:schemeClr>
              </a:buClr>
              <a:buSzPct val="150000"/>
              <a:buFont typeface="+mj-lt"/>
              <a:buAutoNum type="arabicPeriod"/>
            </a:pPr>
            <a:r>
              <a:rPr lang="lv-LV" dirty="0">
                <a:effectLst/>
                <a:latin typeface="Times New Roman" panose="02020603050405020304" pitchFamily="18" charset="0"/>
                <a:ea typeface="Times New Roman" panose="02020603050405020304" pitchFamily="18" charset="0"/>
                <a:cs typeface="Times New Roman" panose="02020603050405020304" pitchFamily="18" charset="0"/>
              </a:rPr>
              <a:t>Konkurences uzraudzības institūcijām analizēt tirgus koncentrācijas rādītājus mašīnu un mehānismu tirdzniecības nozarē un izstrādāt pasākumus konkurences veicināšanai (piem. cenu vienošanās novēršana, cenu kontrole dominējošiem uzņēmumiem u.c.), lai mazinātu mašīnu un mehānismu izmaksas.</a:t>
            </a:r>
          </a:p>
          <a:p>
            <a:pPr marL="342900" lvl="0" indent="-342900" algn="just">
              <a:lnSpc>
                <a:spcPct val="115000"/>
              </a:lnSpc>
              <a:buClr>
                <a:schemeClr val="accent5">
                  <a:lumMod val="75000"/>
                </a:schemeClr>
              </a:buClr>
              <a:buSzPct val="150000"/>
              <a:buFont typeface="+mj-lt"/>
              <a:buAutoNum type="arabicPeriod"/>
            </a:pPr>
            <a:r>
              <a:rPr lang="lv-LV" dirty="0">
                <a:effectLst/>
                <a:latin typeface="Times New Roman" panose="02020603050405020304" pitchFamily="18" charset="0"/>
                <a:ea typeface="Times New Roman" panose="02020603050405020304" pitchFamily="18" charset="0"/>
                <a:cs typeface="Times New Roman" panose="02020603050405020304" pitchFamily="18" charset="0"/>
              </a:rPr>
              <a:t>Ņemot vērā, ka Pētījumā konstatēts, ka būtisks darbaspēka izmaksas ietekmējošs faktors ir darbaspēka pieprasījums citās ES valstīs, kompensēt to veicinot darbaspēka piedāvājuma pieplūdumu no trešajām valstīm (piem. atvieglojot procedūras, mazinot barjeras u.c.), tādējādi mazinot darbaspēka izmaksu pieaugumu.  </a:t>
            </a:r>
          </a:p>
          <a:p>
            <a:pPr marL="342900" lvl="0" indent="-342900" algn="just">
              <a:lnSpc>
                <a:spcPct val="115000"/>
              </a:lnSpc>
              <a:buClr>
                <a:schemeClr val="accent5">
                  <a:lumMod val="75000"/>
                </a:schemeClr>
              </a:buClr>
              <a:buSzPct val="150000"/>
              <a:buFont typeface="+mj-lt"/>
              <a:buAutoNum type="arabicPeriod"/>
            </a:pPr>
            <a:r>
              <a:rPr lang="lv-LV" dirty="0">
                <a:effectLst/>
                <a:latin typeface="Times New Roman" panose="02020603050405020304" pitchFamily="18" charset="0"/>
                <a:ea typeface="Times New Roman" panose="02020603050405020304" pitchFamily="18" charset="0"/>
                <a:cs typeface="Times New Roman" panose="02020603050405020304" pitchFamily="18" charset="0"/>
              </a:rPr>
              <a:t>Sniegt atbalstu uzņēmumiem   jaunu izejvielu, būvmateriālu un mehānismu piegādes partneru piesaistei valstīm ārpus Krievijas-Ukrainas karā iesaistītajām valstīm, jo būvmateriālu izmaksu pieaugumu ietekmējusi esošo piegādes kanālu zaudēšana un nepieciešamība meklēt jaunus piegādes ceļus.</a:t>
            </a:r>
          </a:p>
          <a:p>
            <a:pPr marL="342900" lvl="0" indent="-342900" algn="just">
              <a:lnSpc>
                <a:spcPct val="115000"/>
              </a:lnSpc>
              <a:buClr>
                <a:schemeClr val="accent5">
                  <a:lumMod val="75000"/>
                </a:schemeClr>
              </a:buClr>
              <a:buSzPct val="150000"/>
              <a:buFont typeface="+mj-lt"/>
              <a:buAutoNum type="arabicPeriod"/>
            </a:pPr>
            <a:r>
              <a:rPr lang="lv-LV" dirty="0">
                <a:effectLst/>
                <a:latin typeface="Times New Roman" panose="02020603050405020304" pitchFamily="18" charset="0"/>
                <a:ea typeface="Times New Roman" panose="02020603050405020304" pitchFamily="18" charset="0"/>
                <a:cs typeface="Times New Roman" panose="02020603050405020304" pitchFamily="18" charset="0"/>
              </a:rPr>
              <a:t>Vadoties pēc Pētījuma ekspertu novērtējumiem būvniecības pārkaršanas riska indeksa izstrādes posmā, tiek ieteikts izstrādāt pasākumu mājokļu kreditēšanas bremzēšanai, ja to apjoms nonāk 200-250 milj. eiro ceturksnī apjomā, tajā pašā laikā veicinot aizdevumu pārvirzīšanos uz mājokļiem ārpus Rīgas un Pierīgas.  </a:t>
            </a:r>
          </a:p>
          <a:p>
            <a:pPr marL="342900" lvl="0" indent="-342900" algn="just">
              <a:lnSpc>
                <a:spcPct val="115000"/>
              </a:lnSpc>
              <a:buClr>
                <a:schemeClr val="accent5">
                  <a:lumMod val="75000"/>
                </a:schemeClr>
              </a:buClr>
              <a:buSzPct val="150000"/>
              <a:buFont typeface="+mj-lt"/>
              <a:buAutoNum type="arabicPeriod"/>
            </a:pPr>
            <a:r>
              <a:rPr lang="lv-LV" dirty="0">
                <a:effectLst/>
                <a:latin typeface="Times New Roman" panose="02020603050405020304" pitchFamily="18" charset="0"/>
                <a:ea typeface="Times New Roman" panose="02020603050405020304" pitchFamily="18" charset="0"/>
                <a:cs typeface="Times New Roman" panose="02020603050405020304" pitchFamily="18" charset="0"/>
              </a:rPr>
              <a:t>Turpināt iesāktos pasākumus ēnu ekonomikas apkarošanai un izstrādāt jaunus, ņemot vērā īslaicīgo tendenci būvniecības sektorā pieaugt ēnu ekonomikas īpatsvaram.</a:t>
            </a:r>
          </a:p>
          <a:p>
            <a:pPr marL="342900" lvl="0" indent="-342900" algn="just">
              <a:lnSpc>
                <a:spcPct val="115000"/>
              </a:lnSpc>
              <a:buClr>
                <a:schemeClr val="accent5">
                  <a:lumMod val="75000"/>
                </a:schemeClr>
              </a:buClr>
              <a:buSzPct val="150000"/>
              <a:buFont typeface="+mj-lt"/>
              <a:buAutoNum type="arabicPeriod"/>
            </a:pPr>
            <a:r>
              <a:rPr lang="lv-LV" dirty="0">
                <a:effectLst/>
                <a:latin typeface="Times New Roman" panose="02020603050405020304" pitchFamily="18" charset="0"/>
                <a:ea typeface="Times New Roman" panose="02020603050405020304" pitchFamily="18" charset="0"/>
                <a:cs typeface="Times New Roman" panose="02020603050405020304" pitchFamily="18" charset="0"/>
              </a:rPr>
              <a:t>Attīstīt pētījuma metodoloģiju, samazinot jautājumu skaitu ekspertu aptaujās, veicot pārkaršanas indikatoru izvērstāku analīzi un veidojot būvniecības nozari raksturojošo rādītāju monitoringa tiešsaistes rīkus.</a:t>
            </a:r>
          </a:p>
        </p:txBody>
      </p:sp>
      <p:pic>
        <p:nvPicPr>
          <p:cNvPr id="4" name="Picture 3">
            <a:extLst>
              <a:ext uri="{FF2B5EF4-FFF2-40B4-BE49-F238E27FC236}">
                <a16:creationId xmlns:a16="http://schemas.microsoft.com/office/drawing/2014/main" id="{70281EC3-5679-3822-D269-CA484ABD99C9}"/>
              </a:ext>
            </a:extLst>
          </p:cNvPr>
          <p:cNvPicPr>
            <a:picLocks noChangeAspect="1"/>
          </p:cNvPicPr>
          <p:nvPr/>
        </p:nvPicPr>
        <p:blipFill>
          <a:blip r:embed="rId2"/>
          <a:stretch>
            <a:fillRect/>
          </a:stretch>
        </p:blipFill>
        <p:spPr>
          <a:xfrm>
            <a:off x="-6870" y="-1"/>
            <a:ext cx="551183" cy="6881091"/>
          </a:xfrm>
          <a:prstGeom prst="rect">
            <a:avLst/>
          </a:prstGeom>
        </p:spPr>
      </p:pic>
      <p:pic>
        <p:nvPicPr>
          <p:cNvPr id="5" name="Picture 4">
            <a:extLst>
              <a:ext uri="{FF2B5EF4-FFF2-40B4-BE49-F238E27FC236}">
                <a16:creationId xmlns:a16="http://schemas.microsoft.com/office/drawing/2014/main" id="{E3CE6C04-FF37-F748-096F-8DA2114AC9BE}"/>
              </a:ext>
            </a:extLst>
          </p:cNvPr>
          <p:cNvPicPr>
            <a:picLocks noChangeAspect="1"/>
          </p:cNvPicPr>
          <p:nvPr/>
        </p:nvPicPr>
        <p:blipFill>
          <a:blip r:embed="rId3"/>
          <a:stretch>
            <a:fillRect/>
          </a:stretch>
        </p:blipFill>
        <p:spPr>
          <a:xfrm>
            <a:off x="10848975" y="6476188"/>
            <a:ext cx="1017864" cy="203572"/>
          </a:xfrm>
          <a:prstGeom prst="rect">
            <a:avLst/>
          </a:prstGeom>
        </p:spPr>
      </p:pic>
      <p:pic>
        <p:nvPicPr>
          <p:cNvPr id="6" name="Graphic 55" descr="A grid with small circles">
            <a:extLst>
              <a:ext uri="{FF2B5EF4-FFF2-40B4-BE49-F238E27FC236}">
                <a16:creationId xmlns:a16="http://schemas.microsoft.com/office/drawing/2014/main" id="{9018A7DD-BB03-4074-FD6D-4842FB9B1122}"/>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407" y="5416329"/>
            <a:ext cx="1885113" cy="1777003"/>
          </a:xfrm>
          <a:prstGeom prst="rect">
            <a:avLst/>
          </a:prstGeom>
        </p:spPr>
      </p:pic>
    </p:spTree>
    <p:extLst>
      <p:ext uri="{BB962C8B-B14F-4D97-AF65-F5344CB8AC3E}">
        <p14:creationId xmlns:p14="http://schemas.microsoft.com/office/powerpoint/2010/main" val="402911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87400-763A-F3D1-48DD-035FEDEC1AF6}"/>
              </a:ext>
            </a:extLst>
          </p:cNvPr>
          <p:cNvSpPr>
            <a:spLocks noGrp="1"/>
          </p:cNvSpPr>
          <p:nvPr>
            <p:ph type="title"/>
          </p:nvPr>
        </p:nvSpPr>
        <p:spPr>
          <a:xfrm>
            <a:off x="1166650" y="1332952"/>
            <a:ext cx="3926898" cy="3921176"/>
          </a:xfrm>
        </p:spPr>
        <p:txBody>
          <a:bodyPr anchor="ctr">
            <a:normAutofit/>
          </a:bodyPr>
          <a:lstStyle/>
          <a:p>
            <a:r>
              <a:rPr lang="lv-LV" sz="5400" dirty="0"/>
              <a:t>Aprobācija</a:t>
            </a:r>
            <a:endParaRPr lang="en-GB" sz="5400" dirty="0"/>
          </a:p>
        </p:txBody>
      </p:sp>
      <p:grpSp>
        <p:nvGrpSpPr>
          <p:cNvPr id="16" name="Group 15">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B240636-C2C8-8603-96A0-7E2E0B07196C}"/>
              </a:ext>
            </a:extLst>
          </p:cNvPr>
          <p:cNvSpPr>
            <a:spLocks noGrp="1"/>
          </p:cNvSpPr>
          <p:nvPr>
            <p:ph idx="1"/>
          </p:nvPr>
        </p:nvSpPr>
        <p:spPr>
          <a:xfrm>
            <a:off x="6421120" y="499833"/>
            <a:ext cx="5100320" cy="5581226"/>
          </a:xfrm>
        </p:spPr>
        <p:txBody>
          <a:bodyPr anchor="ctr">
            <a:normAutofit/>
          </a:bodyPr>
          <a:lstStyle/>
          <a:p>
            <a:pPr marL="457200" indent="-457200">
              <a:buFont typeface="+mj-lt"/>
              <a:buAutoNum type="arabicPeriod"/>
            </a:pPr>
            <a:r>
              <a:rPr lang="lv-LV" sz="2200" dirty="0"/>
              <a:t>Pētījumā izmantotā metodoloģija prezentēta starptautiskajā konferencē «</a:t>
            </a:r>
            <a:r>
              <a:rPr lang="lv-LV" sz="2200" dirty="0" err="1"/>
              <a:t>Intelligent</a:t>
            </a:r>
            <a:r>
              <a:rPr lang="lv-LV" sz="2200" dirty="0"/>
              <a:t> </a:t>
            </a:r>
            <a:r>
              <a:rPr lang="lv-LV" sz="2200" dirty="0" err="1"/>
              <a:t>Human</a:t>
            </a:r>
            <a:r>
              <a:rPr lang="lv-LV" sz="2200" dirty="0"/>
              <a:t> </a:t>
            </a:r>
            <a:r>
              <a:rPr lang="lv-LV" sz="2200" dirty="0" err="1"/>
              <a:t>Systems</a:t>
            </a:r>
            <a:r>
              <a:rPr lang="lv-LV" sz="2200" dirty="0"/>
              <a:t> </a:t>
            </a:r>
            <a:r>
              <a:rPr lang="lv-LV" sz="2200" dirty="0" err="1"/>
              <a:t>Integration</a:t>
            </a:r>
            <a:r>
              <a:rPr lang="lv-LV" sz="2200" dirty="0"/>
              <a:t> (IHSI 2022): </a:t>
            </a:r>
            <a:r>
              <a:rPr lang="lv-LV" sz="2200" dirty="0" err="1"/>
              <a:t>Integrating</a:t>
            </a:r>
            <a:r>
              <a:rPr lang="lv-LV" sz="2200" dirty="0"/>
              <a:t> </a:t>
            </a:r>
            <a:r>
              <a:rPr lang="lv-LV" sz="2200" dirty="0" err="1"/>
              <a:t>People</a:t>
            </a:r>
            <a:r>
              <a:rPr lang="lv-LV" sz="2200" dirty="0"/>
              <a:t> </a:t>
            </a:r>
            <a:r>
              <a:rPr lang="lv-LV" sz="2200" dirty="0" err="1"/>
              <a:t>and</a:t>
            </a:r>
            <a:r>
              <a:rPr lang="lv-LV" sz="2200" dirty="0"/>
              <a:t> </a:t>
            </a:r>
            <a:r>
              <a:rPr lang="lv-LV" sz="2200" dirty="0" err="1"/>
              <a:t>Intelligent</a:t>
            </a:r>
            <a:r>
              <a:rPr lang="lv-LV" sz="2200" dirty="0"/>
              <a:t> </a:t>
            </a:r>
            <a:r>
              <a:rPr lang="lv-LV" sz="2200" dirty="0" err="1"/>
              <a:t>Systems</a:t>
            </a:r>
            <a:r>
              <a:rPr lang="lv-LV" sz="2200" dirty="0"/>
              <a:t>» un iekļauta recenzētā rakstu krājumā.</a:t>
            </a:r>
          </a:p>
          <a:p>
            <a:pPr marL="457200" indent="-457200">
              <a:buFont typeface="+mj-lt"/>
              <a:buAutoNum type="arabicPeriod"/>
            </a:pPr>
            <a:r>
              <a:rPr lang="lv-LV" sz="2200" dirty="0"/>
              <a:t>Pētījumā iegūtā 2021. gada būvniecības izmaksu prognoze novirzījusies no faktiskajām izmaksu izmaiņām par 0,1 procentpunktu.</a:t>
            </a:r>
            <a:endParaRPr lang="en-GB" sz="2200" dirty="0"/>
          </a:p>
        </p:txBody>
      </p:sp>
      <p:pic>
        <p:nvPicPr>
          <p:cNvPr id="6" name="Picture 5">
            <a:extLst>
              <a:ext uri="{FF2B5EF4-FFF2-40B4-BE49-F238E27FC236}">
                <a16:creationId xmlns:a16="http://schemas.microsoft.com/office/drawing/2014/main" id="{DB963F5A-FB25-ED7C-B28D-4C83955D9C95}"/>
              </a:ext>
            </a:extLst>
          </p:cNvPr>
          <p:cNvPicPr>
            <a:picLocks noChangeAspect="1"/>
          </p:cNvPicPr>
          <p:nvPr/>
        </p:nvPicPr>
        <p:blipFill>
          <a:blip r:embed="rId2"/>
          <a:stretch>
            <a:fillRect/>
          </a:stretch>
        </p:blipFill>
        <p:spPr>
          <a:xfrm>
            <a:off x="1000480" y="42569"/>
            <a:ext cx="2991267" cy="914528"/>
          </a:xfrm>
          <a:prstGeom prst="rect">
            <a:avLst/>
          </a:prstGeom>
        </p:spPr>
      </p:pic>
      <p:pic>
        <p:nvPicPr>
          <p:cNvPr id="62" name="Picture 61">
            <a:extLst>
              <a:ext uri="{FF2B5EF4-FFF2-40B4-BE49-F238E27FC236}">
                <a16:creationId xmlns:a16="http://schemas.microsoft.com/office/drawing/2014/main" id="{ED467701-B801-8E74-FC83-532CB7FB638D}"/>
              </a:ext>
            </a:extLst>
          </p:cNvPr>
          <p:cNvPicPr>
            <a:picLocks noChangeAspect="1"/>
          </p:cNvPicPr>
          <p:nvPr/>
        </p:nvPicPr>
        <p:blipFill>
          <a:blip r:embed="rId3"/>
          <a:stretch>
            <a:fillRect/>
          </a:stretch>
        </p:blipFill>
        <p:spPr>
          <a:xfrm>
            <a:off x="10859405" y="6550938"/>
            <a:ext cx="933799" cy="186759"/>
          </a:xfrm>
          <a:prstGeom prst="rect">
            <a:avLst/>
          </a:prstGeom>
        </p:spPr>
      </p:pic>
      <p:pic>
        <p:nvPicPr>
          <p:cNvPr id="9" name="Picture 8">
            <a:extLst>
              <a:ext uri="{FF2B5EF4-FFF2-40B4-BE49-F238E27FC236}">
                <a16:creationId xmlns:a16="http://schemas.microsoft.com/office/drawing/2014/main" id="{47459351-90D2-B2B5-7945-F0BE4BFB41BB}"/>
              </a:ext>
            </a:extLst>
          </p:cNvPr>
          <p:cNvPicPr>
            <a:picLocks noChangeAspect="1"/>
          </p:cNvPicPr>
          <p:nvPr/>
        </p:nvPicPr>
        <p:blipFill>
          <a:blip r:embed="rId4"/>
          <a:stretch>
            <a:fillRect/>
          </a:stretch>
        </p:blipFill>
        <p:spPr>
          <a:xfrm rot="20800773">
            <a:off x="1234950" y="4159279"/>
            <a:ext cx="5045084" cy="45952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83107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0E4BFD-5C30-454D-A8FC-8D08B567CDC0}"/>
              </a:ext>
            </a:extLst>
          </p:cNvPr>
          <p:cNvPicPr>
            <a:picLocks noChangeAspect="1"/>
          </p:cNvPicPr>
          <p:nvPr/>
        </p:nvPicPr>
        <p:blipFill>
          <a:blip r:embed="rId2"/>
          <a:stretch>
            <a:fillRect/>
          </a:stretch>
        </p:blipFill>
        <p:spPr>
          <a:xfrm>
            <a:off x="652020" y="6529161"/>
            <a:ext cx="1008105" cy="201620"/>
          </a:xfrm>
          <a:prstGeom prst="rect">
            <a:avLst/>
          </a:prstGeom>
        </p:spPr>
      </p:pic>
      <p:sp>
        <p:nvSpPr>
          <p:cNvPr id="22" name="Title 1">
            <a:extLst>
              <a:ext uri="{FF2B5EF4-FFF2-40B4-BE49-F238E27FC236}">
                <a16:creationId xmlns:a16="http://schemas.microsoft.com/office/drawing/2014/main" id="{F049345A-5CDB-49EF-B6DA-71FEF2DE175D}"/>
              </a:ext>
            </a:extLst>
          </p:cNvPr>
          <p:cNvSpPr txBox="1">
            <a:spLocks/>
          </p:cNvSpPr>
          <p:nvPr/>
        </p:nvSpPr>
        <p:spPr>
          <a:xfrm>
            <a:off x="429936" y="579008"/>
            <a:ext cx="11287126" cy="6135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v-LV" sz="3600" i="0" u="none" strike="noStrike" kern="1200" cap="none" spc="0" normalizeH="0" baseline="0" noProof="0" dirty="0">
                <a:ln>
                  <a:noFill/>
                </a:ln>
                <a:solidFill>
                  <a:prstClr val="black"/>
                </a:solidFill>
                <a:effectLst/>
                <a:uLnTx/>
                <a:uFillTx/>
                <a:latin typeface="+mn-lt"/>
                <a:cs typeface="Times New Roman" panose="02020603050405020304" pitchFamily="18" charset="0"/>
              </a:rPr>
              <a:t>2022. gada būvniecības produkcijas pieauguma prognoze </a:t>
            </a:r>
            <a:r>
              <a:rPr lang="lv-LV" sz="3600" b="1" dirty="0">
                <a:solidFill>
                  <a:prstClr val="black"/>
                </a:solidFill>
                <a:latin typeface="+mn-lt"/>
                <a:cs typeface="Times New Roman" panose="02020603050405020304" pitchFamily="18" charset="0"/>
              </a:rPr>
              <a:t>0,9</a:t>
            </a:r>
            <a:r>
              <a:rPr kumimoji="0" lang="lv-LV" sz="3600" b="1" i="0" u="none" strike="noStrike" kern="1200" cap="none" spc="0" normalizeH="0" baseline="0" noProof="0" dirty="0">
                <a:ln>
                  <a:noFill/>
                </a:ln>
                <a:solidFill>
                  <a:prstClr val="black"/>
                </a:solidFill>
                <a:effectLst/>
                <a:uLnTx/>
                <a:uFillTx/>
                <a:latin typeface="+mn-lt"/>
                <a:cs typeface="Times New Roman" panose="02020603050405020304" pitchFamily="18" charset="0"/>
              </a:rPr>
              <a:t>% </a:t>
            </a:r>
            <a:r>
              <a:rPr kumimoji="0" lang="lv-LV" sz="3600" i="0" u="none" strike="noStrike" kern="1200" cap="none" spc="0" normalizeH="0" baseline="0" noProof="0" dirty="0">
                <a:ln>
                  <a:noFill/>
                </a:ln>
                <a:solidFill>
                  <a:prstClr val="black"/>
                </a:solidFill>
                <a:effectLst/>
                <a:uLnTx/>
                <a:uFillTx/>
                <a:latin typeface="+mn-lt"/>
                <a:cs typeface="Times New Roman" panose="02020603050405020304" pitchFamily="18" charset="0"/>
              </a:rPr>
              <a:t>apjomā un </a:t>
            </a:r>
            <a:r>
              <a:rPr kumimoji="0" lang="lv-LV" sz="3600" b="1" i="0" u="none" strike="noStrike" kern="1200" cap="none" spc="0" normalizeH="0" baseline="0" noProof="0" dirty="0">
                <a:ln>
                  <a:noFill/>
                </a:ln>
                <a:solidFill>
                  <a:prstClr val="black"/>
                </a:solidFill>
                <a:effectLst/>
                <a:uLnTx/>
                <a:uFillTx/>
                <a:latin typeface="+mn-lt"/>
                <a:cs typeface="Times New Roman" panose="02020603050405020304" pitchFamily="18" charset="0"/>
              </a:rPr>
              <a:t>20,5% </a:t>
            </a:r>
            <a:r>
              <a:rPr kumimoji="0" lang="lv-LV" sz="3600" i="0" u="none" strike="noStrike" kern="1200" cap="none" spc="0" normalizeH="0" baseline="0" noProof="0" dirty="0">
                <a:ln>
                  <a:noFill/>
                </a:ln>
                <a:solidFill>
                  <a:prstClr val="black"/>
                </a:solidFill>
                <a:effectLst/>
                <a:uLnTx/>
                <a:uFillTx/>
                <a:latin typeface="+mn-lt"/>
                <a:cs typeface="Times New Roman" panose="02020603050405020304" pitchFamily="18" charset="0"/>
              </a:rPr>
              <a:t>izmaksu pieaugums gada griezumā</a:t>
            </a:r>
            <a:endParaRPr kumimoji="0" lang="en-GB" sz="3600" i="0" u="none" strike="noStrike" kern="1200" cap="none" spc="0" normalizeH="0" baseline="0" noProof="0" dirty="0">
              <a:ln>
                <a:noFill/>
              </a:ln>
              <a:solidFill>
                <a:prstClr val="black"/>
              </a:solidFill>
              <a:effectLst/>
              <a:uLnTx/>
              <a:uFillTx/>
              <a:latin typeface="+mn-lt"/>
              <a:cs typeface="Times New Roman" panose="02020603050405020304" pitchFamily="18" charset="0"/>
            </a:endParaRPr>
          </a:p>
        </p:txBody>
      </p:sp>
      <p:pic>
        <p:nvPicPr>
          <p:cNvPr id="2" name="Picture 1">
            <a:extLst>
              <a:ext uri="{FF2B5EF4-FFF2-40B4-BE49-F238E27FC236}">
                <a16:creationId xmlns:a16="http://schemas.microsoft.com/office/drawing/2014/main" id="{B84A0AD9-45FA-3963-87C3-934EE592EC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58050" y="1806233"/>
            <a:ext cx="3916091" cy="1945331"/>
          </a:xfrm>
          <a:prstGeom prst="rect">
            <a:avLst/>
          </a:prstGeom>
        </p:spPr>
      </p:pic>
      <p:pic>
        <p:nvPicPr>
          <p:cNvPr id="16" name="Picture 15">
            <a:extLst>
              <a:ext uri="{FF2B5EF4-FFF2-40B4-BE49-F238E27FC236}">
                <a16:creationId xmlns:a16="http://schemas.microsoft.com/office/drawing/2014/main" id="{DF95A934-6839-C666-CF78-A3B6B6CD86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7280819" y="3957177"/>
            <a:ext cx="3893321" cy="2143150"/>
          </a:xfrm>
          <a:prstGeom prst="rect">
            <a:avLst/>
          </a:prstGeom>
          <a:noFill/>
        </p:spPr>
      </p:pic>
      <p:cxnSp>
        <p:nvCxnSpPr>
          <p:cNvPr id="17" name="Straight Connector 16">
            <a:extLst>
              <a:ext uri="{FF2B5EF4-FFF2-40B4-BE49-F238E27FC236}">
                <a16:creationId xmlns:a16="http://schemas.microsoft.com/office/drawing/2014/main" id="{377741BD-C638-3293-9FFD-AA83B8EB92A0}"/>
              </a:ext>
            </a:extLst>
          </p:cNvPr>
          <p:cNvCxnSpPr>
            <a:cxnSpLocks/>
          </p:cNvCxnSpPr>
          <p:nvPr/>
        </p:nvCxnSpPr>
        <p:spPr>
          <a:xfrm flipV="1">
            <a:off x="7245260" y="1399620"/>
            <a:ext cx="12790" cy="5129541"/>
          </a:xfrm>
          <a:prstGeom prst="line">
            <a:avLst/>
          </a:prstGeom>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59FC4430-D77E-A0CF-CE7D-CF6E3954E9B3}"/>
              </a:ext>
            </a:extLst>
          </p:cNvPr>
          <p:cNvPicPr>
            <a:picLocks noChangeAspect="1"/>
          </p:cNvPicPr>
          <p:nvPr/>
        </p:nvPicPr>
        <p:blipFill>
          <a:blip r:embed="rId5"/>
          <a:stretch>
            <a:fillRect/>
          </a:stretch>
        </p:blipFill>
        <p:spPr>
          <a:xfrm>
            <a:off x="-6869" y="-1"/>
            <a:ext cx="218686" cy="6881091"/>
          </a:xfrm>
          <a:prstGeom prst="rect">
            <a:avLst/>
          </a:prstGeom>
        </p:spPr>
      </p:pic>
      <p:pic>
        <p:nvPicPr>
          <p:cNvPr id="24" name="Graphic 55" descr="A grid with small circles">
            <a:extLst>
              <a:ext uri="{FF2B5EF4-FFF2-40B4-BE49-F238E27FC236}">
                <a16:creationId xmlns:a16="http://schemas.microsoft.com/office/drawing/2014/main" id="{3602661D-4583-BDAB-CB4C-1E5ACE788D34}"/>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69" y="4922074"/>
            <a:ext cx="1885113" cy="1777003"/>
          </a:xfrm>
          <a:prstGeom prst="rect">
            <a:avLst/>
          </a:prstGeom>
        </p:spPr>
      </p:pic>
      <p:pic>
        <p:nvPicPr>
          <p:cNvPr id="3" name="Picture 2">
            <a:extLst>
              <a:ext uri="{FF2B5EF4-FFF2-40B4-BE49-F238E27FC236}">
                <a16:creationId xmlns:a16="http://schemas.microsoft.com/office/drawing/2014/main" id="{BC58BB9A-F431-7462-0224-5A4D121FACD5}"/>
              </a:ext>
            </a:extLst>
          </p:cNvPr>
          <p:cNvPicPr>
            <a:picLocks noChangeAspect="1"/>
          </p:cNvPicPr>
          <p:nvPr/>
        </p:nvPicPr>
        <p:blipFill>
          <a:blip r:embed="rId8"/>
          <a:stretch>
            <a:fillRect/>
          </a:stretch>
        </p:blipFill>
        <p:spPr>
          <a:xfrm>
            <a:off x="860878" y="1741808"/>
            <a:ext cx="5740400" cy="1137920"/>
          </a:xfrm>
          <a:prstGeom prst="rect">
            <a:avLst/>
          </a:prstGeom>
        </p:spPr>
      </p:pic>
      <p:pic>
        <p:nvPicPr>
          <p:cNvPr id="7" name="Picture 6">
            <a:extLst>
              <a:ext uri="{FF2B5EF4-FFF2-40B4-BE49-F238E27FC236}">
                <a16:creationId xmlns:a16="http://schemas.microsoft.com/office/drawing/2014/main" id="{3F221D77-03E5-F371-63C8-81BA23CEC7C4}"/>
              </a:ext>
            </a:extLst>
          </p:cNvPr>
          <p:cNvPicPr>
            <a:picLocks noChangeAspect="1"/>
          </p:cNvPicPr>
          <p:nvPr/>
        </p:nvPicPr>
        <p:blipFill>
          <a:blip r:embed="rId9"/>
          <a:stretch>
            <a:fillRect/>
          </a:stretch>
        </p:blipFill>
        <p:spPr>
          <a:xfrm>
            <a:off x="855798" y="3246566"/>
            <a:ext cx="5745480" cy="1126236"/>
          </a:xfrm>
          <a:prstGeom prst="rect">
            <a:avLst/>
          </a:prstGeom>
        </p:spPr>
      </p:pic>
      <p:sp>
        <p:nvSpPr>
          <p:cNvPr id="4" name="Flowchart: Alternate Process 3">
            <a:extLst>
              <a:ext uri="{FF2B5EF4-FFF2-40B4-BE49-F238E27FC236}">
                <a16:creationId xmlns:a16="http://schemas.microsoft.com/office/drawing/2014/main" id="{DCD26C59-BE99-AD72-F861-A00F613D09F9}"/>
              </a:ext>
            </a:extLst>
          </p:cNvPr>
          <p:cNvSpPr/>
          <p:nvPr/>
        </p:nvSpPr>
        <p:spPr>
          <a:xfrm>
            <a:off x="2406291" y="4864772"/>
            <a:ext cx="4194987" cy="1414220"/>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lv-LV" dirty="0"/>
              <a:t>Īstermiņā izaugsme ēku būvniecībā, vidējā termiņa zemāka izaugsme.</a:t>
            </a:r>
          </a:p>
          <a:p>
            <a:pPr algn="ctr"/>
            <a:r>
              <a:rPr lang="lv-LV" dirty="0"/>
              <a:t>Īstermiņā kritums transporta objektu būvniecībā, vidējā termiņā pieaugums.</a:t>
            </a:r>
            <a:endParaRPr lang="en-GB" dirty="0"/>
          </a:p>
        </p:txBody>
      </p:sp>
    </p:spTree>
    <p:extLst>
      <p:ext uri="{BB962C8B-B14F-4D97-AF65-F5344CB8AC3E}">
        <p14:creationId xmlns:p14="http://schemas.microsoft.com/office/powerpoint/2010/main" val="359671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a:xfrm>
            <a:off x="688975" y="416084"/>
            <a:ext cx="10515600" cy="1325563"/>
          </a:xfrm>
        </p:spPr>
        <p:txBody>
          <a:bodyPr>
            <a:normAutofit/>
          </a:bodyPr>
          <a:lstStyle/>
          <a:p>
            <a:r>
              <a:rPr lang="lv-LV" sz="3600" b="1" dirty="0">
                <a:latin typeface="+mn-lt"/>
                <a:cs typeface="Times New Roman" panose="02020603050405020304" pitchFamily="18" charset="0"/>
              </a:rPr>
              <a:t>Izteiktas variācijas </a:t>
            </a:r>
            <a:r>
              <a:rPr lang="lv-LV" sz="3600" dirty="0">
                <a:latin typeface="+mn-lt"/>
                <a:cs typeface="Times New Roman" panose="02020603050405020304" pitchFamily="18" charset="0"/>
              </a:rPr>
              <a:t>starp būvniecības produkcijas apjoma un izmaksu izmaiņu prognozēm</a:t>
            </a:r>
          </a:p>
        </p:txBody>
      </p:sp>
      <p:graphicFrame>
        <p:nvGraphicFramePr>
          <p:cNvPr id="3" name="Table 2">
            <a:extLst>
              <a:ext uri="{FF2B5EF4-FFF2-40B4-BE49-F238E27FC236}">
                <a16:creationId xmlns:a16="http://schemas.microsoft.com/office/drawing/2014/main" id="{F930710D-E09E-C0EF-6518-610C717556D8}"/>
              </a:ext>
            </a:extLst>
          </p:cNvPr>
          <p:cNvGraphicFramePr>
            <a:graphicFrameLocks noGrp="1"/>
          </p:cNvGraphicFramePr>
          <p:nvPr>
            <p:extLst>
              <p:ext uri="{D42A27DB-BD31-4B8C-83A1-F6EECF244321}">
                <p14:modId xmlns:p14="http://schemas.microsoft.com/office/powerpoint/2010/main" val="1603322464"/>
              </p:ext>
            </p:extLst>
          </p:nvPr>
        </p:nvGraphicFramePr>
        <p:xfrm>
          <a:off x="544313" y="1900714"/>
          <a:ext cx="10276840" cy="4274028"/>
        </p:xfrm>
        <a:graphic>
          <a:graphicData uri="http://schemas.openxmlformats.org/drawingml/2006/table">
            <a:tbl>
              <a:tblPr>
                <a:tableStyleId>{8FD4443E-F989-4FC4-A0C8-D5A2AF1F390B}</a:tableStyleId>
              </a:tblPr>
              <a:tblGrid>
                <a:gridCol w="1467796">
                  <a:extLst>
                    <a:ext uri="{9D8B030D-6E8A-4147-A177-3AD203B41FA5}">
                      <a16:colId xmlns:a16="http://schemas.microsoft.com/office/drawing/2014/main" val="842681615"/>
                    </a:ext>
                  </a:extLst>
                </a:gridCol>
                <a:gridCol w="1467796">
                  <a:extLst>
                    <a:ext uri="{9D8B030D-6E8A-4147-A177-3AD203B41FA5}">
                      <a16:colId xmlns:a16="http://schemas.microsoft.com/office/drawing/2014/main" val="1552170340"/>
                    </a:ext>
                  </a:extLst>
                </a:gridCol>
                <a:gridCol w="1467796">
                  <a:extLst>
                    <a:ext uri="{9D8B030D-6E8A-4147-A177-3AD203B41FA5}">
                      <a16:colId xmlns:a16="http://schemas.microsoft.com/office/drawing/2014/main" val="660060778"/>
                    </a:ext>
                  </a:extLst>
                </a:gridCol>
                <a:gridCol w="1468930">
                  <a:extLst>
                    <a:ext uri="{9D8B030D-6E8A-4147-A177-3AD203B41FA5}">
                      <a16:colId xmlns:a16="http://schemas.microsoft.com/office/drawing/2014/main" val="1129336163"/>
                    </a:ext>
                  </a:extLst>
                </a:gridCol>
                <a:gridCol w="1467796">
                  <a:extLst>
                    <a:ext uri="{9D8B030D-6E8A-4147-A177-3AD203B41FA5}">
                      <a16:colId xmlns:a16="http://schemas.microsoft.com/office/drawing/2014/main" val="1134617434"/>
                    </a:ext>
                  </a:extLst>
                </a:gridCol>
                <a:gridCol w="1467796">
                  <a:extLst>
                    <a:ext uri="{9D8B030D-6E8A-4147-A177-3AD203B41FA5}">
                      <a16:colId xmlns:a16="http://schemas.microsoft.com/office/drawing/2014/main" val="1734034868"/>
                    </a:ext>
                  </a:extLst>
                </a:gridCol>
                <a:gridCol w="1468930">
                  <a:extLst>
                    <a:ext uri="{9D8B030D-6E8A-4147-A177-3AD203B41FA5}">
                      <a16:colId xmlns:a16="http://schemas.microsoft.com/office/drawing/2014/main" val="3306995558"/>
                    </a:ext>
                  </a:extLst>
                </a:gridCol>
              </a:tblGrid>
              <a:tr h="356169">
                <a:tc gridSpan="7">
                  <a:txBody>
                    <a:bodyPr/>
                    <a:lstStyle/>
                    <a:p>
                      <a:pPr algn="ctr">
                        <a:lnSpc>
                          <a:spcPct val="115000"/>
                        </a:lnSpc>
                        <a:spcAft>
                          <a:spcPts val="600"/>
                        </a:spcAft>
                      </a:pPr>
                      <a:r>
                        <a:rPr lang="lv-LV" sz="1600" u="none" dirty="0">
                          <a:effectLst/>
                        </a:rPr>
                        <a:t>Būvniecības </a:t>
                      </a:r>
                      <a:r>
                        <a:rPr lang="lv-LV" sz="1600" u="sng" dirty="0">
                          <a:effectLst/>
                        </a:rPr>
                        <a:t>produkcijas apjoma</a:t>
                      </a:r>
                      <a:r>
                        <a:rPr lang="lv-LV" sz="1600" u="none" dirty="0">
                          <a:effectLst/>
                        </a:rPr>
                        <a:t> izmaiņas pret iepriekšējo gadu</a:t>
                      </a:r>
                      <a:endParaRPr lang="lv-LV" sz="20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85788341"/>
                  </a:ext>
                </a:extLst>
              </a:tr>
              <a:tr h="356169">
                <a:tc>
                  <a:txBody>
                    <a:bodyPr/>
                    <a:lstStyle/>
                    <a:p>
                      <a:pPr algn="ctr">
                        <a:lnSpc>
                          <a:spcPct val="115000"/>
                        </a:lnSpc>
                        <a:spcAft>
                          <a:spcPts val="600"/>
                        </a:spcAft>
                      </a:pPr>
                      <a:r>
                        <a:rPr lang="lv-LV" sz="1600">
                          <a:effectLst/>
                        </a:rPr>
                        <a:t>2020.</a:t>
                      </a:r>
                      <a:endParaRPr lang="lv-LV"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600">
                          <a:effectLst/>
                        </a:rPr>
                        <a:t>2021.</a:t>
                      </a:r>
                      <a:endParaRPr lang="lv-LV"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600">
                          <a:effectLst/>
                        </a:rPr>
                        <a:t>2022.</a:t>
                      </a:r>
                      <a:endParaRPr lang="lv-LV"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600">
                          <a:effectLst/>
                        </a:rPr>
                        <a:t>2023.</a:t>
                      </a:r>
                      <a:endParaRPr lang="lv-LV"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600">
                          <a:effectLst/>
                        </a:rPr>
                        <a:t>2024.</a:t>
                      </a:r>
                      <a:endParaRPr lang="lv-LV"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600">
                          <a:effectLst/>
                        </a:rPr>
                        <a:t>2025.</a:t>
                      </a:r>
                      <a:endParaRPr lang="lv-LV"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600">
                          <a:effectLst/>
                        </a:rPr>
                        <a:t>2026.</a:t>
                      </a:r>
                      <a:endParaRPr lang="lv-LV"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6763588"/>
                  </a:ext>
                </a:extLst>
              </a:tr>
              <a:tr h="356169">
                <a:tc>
                  <a:txBody>
                    <a:bodyPr/>
                    <a:lstStyle/>
                    <a:p>
                      <a:pPr algn="ctr">
                        <a:lnSpc>
                          <a:spcPct val="115000"/>
                        </a:lnSpc>
                        <a:spcAft>
                          <a:spcPts val="600"/>
                        </a:spcAft>
                      </a:pPr>
                      <a:r>
                        <a:rPr lang="lv-LV" sz="1600" dirty="0">
                          <a:solidFill>
                            <a:srgbClr val="002060"/>
                          </a:solidFill>
                          <a:effectLst/>
                        </a:rPr>
                        <a:t>+2,7%</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15000"/>
                        </a:lnSpc>
                        <a:spcAft>
                          <a:spcPts val="600"/>
                        </a:spcAft>
                      </a:pPr>
                      <a:r>
                        <a:rPr lang="lv-LV" sz="1600" dirty="0">
                          <a:solidFill>
                            <a:srgbClr val="002060"/>
                          </a:solidFill>
                          <a:effectLst/>
                        </a:rPr>
                        <a:t>-6,2%</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gridSpan="5">
                  <a:txBody>
                    <a:bodyPr/>
                    <a:lstStyle/>
                    <a:p>
                      <a:pPr algn="ctr">
                        <a:lnSpc>
                          <a:spcPct val="115000"/>
                        </a:lnSpc>
                        <a:spcAft>
                          <a:spcPts val="600"/>
                        </a:spcAft>
                      </a:pPr>
                      <a:r>
                        <a:rPr lang="lv-LV" sz="1600" dirty="0">
                          <a:solidFill>
                            <a:srgbClr val="002060"/>
                          </a:solidFill>
                          <a:effectLst/>
                        </a:rPr>
                        <a:t> </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501375926"/>
                  </a:ext>
                </a:extLst>
              </a:tr>
              <a:tr h="356169">
                <a:tc gridSpan="2">
                  <a:txBody>
                    <a:bodyPr/>
                    <a:lstStyle/>
                    <a:p>
                      <a:pPr algn="r">
                        <a:lnSpc>
                          <a:spcPct val="115000"/>
                        </a:lnSpc>
                        <a:spcAft>
                          <a:spcPts val="600"/>
                        </a:spcAft>
                      </a:pPr>
                      <a:r>
                        <a:rPr lang="lv-LV" sz="1600">
                          <a:solidFill>
                            <a:srgbClr val="002060"/>
                          </a:solidFill>
                          <a:effectLst/>
                        </a:rPr>
                        <a:t>Statistiskā prognoze </a:t>
                      </a:r>
                      <a:r>
                        <a:rPr lang="lv-LV" sz="1600">
                          <a:solidFill>
                            <a:srgbClr val="002060"/>
                          </a:solidFill>
                          <a:effectLst/>
                          <a:sym typeface="Wingdings" panose="05000000000000000000" pitchFamily="2" charset="2"/>
                        </a:rPr>
                        <a:t></a:t>
                      </a:r>
                      <a:endParaRPr lang="lv-LV"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hMerge="1">
                  <a:txBody>
                    <a:bodyPr/>
                    <a:lstStyle/>
                    <a:p>
                      <a:endParaRPr lang="lv-LV"/>
                    </a:p>
                  </a:txBody>
                  <a:tcPr/>
                </a:tc>
                <a:tc>
                  <a:txBody>
                    <a:bodyPr/>
                    <a:lstStyle/>
                    <a:p>
                      <a:pPr marL="0" indent="0" algn="ctr" defTabSz="914400" rtl="0" eaLnBrk="1" latinLnBrk="0" hangingPunct="1">
                        <a:lnSpc>
                          <a:spcPct val="115000"/>
                        </a:lnSpc>
                        <a:spcAft>
                          <a:spcPts val="0"/>
                        </a:spcAft>
                      </a:pPr>
                      <a:r>
                        <a:rPr lang="lv-LV" sz="1600" kern="1200" dirty="0">
                          <a:solidFill>
                            <a:srgbClr val="002060"/>
                          </a:solidFill>
                          <a:effectLst/>
                          <a:latin typeface="+mn-lt"/>
                          <a:ea typeface="+mn-ea"/>
                          <a:cs typeface="+mn-cs"/>
                        </a:rPr>
                        <a:t>+1,3%</a:t>
                      </a:r>
                    </a:p>
                  </a:txBody>
                  <a:tcPr marL="68580" marR="68580" marT="0" marB="0" anchor="ctr">
                    <a:solidFill>
                      <a:schemeClr val="accent1">
                        <a:lumMod val="20000"/>
                        <a:lumOff val="80000"/>
                      </a:schemeClr>
                    </a:solidFill>
                  </a:tcPr>
                </a:tc>
                <a:tc>
                  <a:txBody>
                    <a:bodyPr/>
                    <a:lstStyle/>
                    <a:p>
                      <a:pPr marL="0" indent="0" algn="ctr" defTabSz="914400" rtl="0" eaLnBrk="1" latinLnBrk="0" hangingPunct="1">
                        <a:lnSpc>
                          <a:spcPct val="115000"/>
                        </a:lnSpc>
                        <a:spcAft>
                          <a:spcPts val="0"/>
                        </a:spcAft>
                      </a:pPr>
                      <a:r>
                        <a:rPr lang="lv-LV" sz="1600" kern="1200" dirty="0">
                          <a:solidFill>
                            <a:srgbClr val="002060"/>
                          </a:solidFill>
                          <a:effectLst/>
                          <a:latin typeface="+mn-lt"/>
                          <a:ea typeface="+mn-ea"/>
                          <a:cs typeface="+mn-cs"/>
                        </a:rPr>
                        <a:t>+0,9%</a:t>
                      </a:r>
                    </a:p>
                  </a:txBody>
                  <a:tcPr marL="68580" marR="68580" marT="0" marB="0" anchor="ctr">
                    <a:solidFill>
                      <a:schemeClr val="accent1">
                        <a:lumMod val="20000"/>
                        <a:lumOff val="80000"/>
                      </a:schemeClr>
                    </a:solidFill>
                  </a:tcPr>
                </a:tc>
                <a:tc>
                  <a:txBody>
                    <a:bodyPr/>
                    <a:lstStyle/>
                    <a:p>
                      <a:pPr marL="0" indent="0" algn="ctr" defTabSz="914400" rtl="0" eaLnBrk="1" latinLnBrk="0" hangingPunct="1">
                        <a:lnSpc>
                          <a:spcPct val="115000"/>
                        </a:lnSpc>
                        <a:spcAft>
                          <a:spcPts val="0"/>
                        </a:spcAft>
                      </a:pPr>
                      <a:r>
                        <a:rPr lang="lv-LV" sz="1600" kern="1200" dirty="0">
                          <a:solidFill>
                            <a:srgbClr val="002060"/>
                          </a:solidFill>
                          <a:effectLst/>
                          <a:latin typeface="+mn-lt"/>
                          <a:ea typeface="+mn-ea"/>
                          <a:cs typeface="+mn-cs"/>
                        </a:rPr>
                        <a:t>+0,5%</a:t>
                      </a:r>
                    </a:p>
                  </a:txBody>
                  <a:tcPr marL="68580" marR="68580" marT="0" marB="0" anchor="ctr">
                    <a:solidFill>
                      <a:schemeClr val="accent1">
                        <a:lumMod val="20000"/>
                        <a:lumOff val="80000"/>
                      </a:schemeClr>
                    </a:solidFill>
                  </a:tcPr>
                </a:tc>
                <a:tc>
                  <a:txBody>
                    <a:bodyPr/>
                    <a:lstStyle/>
                    <a:p>
                      <a:pPr marL="0" indent="0" algn="ctr" defTabSz="914400" rtl="0" eaLnBrk="1" latinLnBrk="0" hangingPunct="1">
                        <a:lnSpc>
                          <a:spcPct val="115000"/>
                        </a:lnSpc>
                        <a:spcAft>
                          <a:spcPts val="0"/>
                        </a:spcAft>
                      </a:pPr>
                      <a:r>
                        <a:rPr lang="lv-LV" sz="1600" kern="1200">
                          <a:solidFill>
                            <a:srgbClr val="002060"/>
                          </a:solidFill>
                          <a:effectLst/>
                          <a:latin typeface="+mn-lt"/>
                          <a:ea typeface="+mn-ea"/>
                          <a:cs typeface="+mn-cs"/>
                        </a:rPr>
                        <a:t>+0,1%</a:t>
                      </a:r>
                    </a:p>
                  </a:txBody>
                  <a:tcPr marL="68580" marR="68580" marT="0" marB="0" anchor="ctr">
                    <a:solidFill>
                      <a:schemeClr val="accent1">
                        <a:lumMod val="20000"/>
                        <a:lumOff val="80000"/>
                      </a:schemeClr>
                    </a:solidFill>
                  </a:tcPr>
                </a:tc>
                <a:tc>
                  <a:txBody>
                    <a:bodyPr/>
                    <a:lstStyle/>
                    <a:p>
                      <a:pPr marL="0" indent="0" algn="ctr" defTabSz="914400" rtl="0" eaLnBrk="1" latinLnBrk="0" hangingPunct="1">
                        <a:lnSpc>
                          <a:spcPct val="115000"/>
                        </a:lnSpc>
                        <a:spcAft>
                          <a:spcPts val="0"/>
                        </a:spcAft>
                      </a:pPr>
                      <a:r>
                        <a:rPr lang="lv-LV" sz="1600" kern="1200">
                          <a:solidFill>
                            <a:srgbClr val="002060"/>
                          </a:solidFill>
                          <a:effectLst/>
                          <a:latin typeface="+mn-lt"/>
                          <a:ea typeface="+mn-ea"/>
                          <a:cs typeface="+mn-cs"/>
                        </a:rPr>
                        <a:t>-0,2%</a:t>
                      </a:r>
                    </a:p>
                  </a:txBody>
                  <a:tcPr marL="68580" marR="68580" marT="0" marB="0" anchor="ctr">
                    <a:solidFill>
                      <a:schemeClr val="accent1">
                        <a:lumMod val="20000"/>
                        <a:lumOff val="80000"/>
                      </a:schemeClr>
                    </a:solidFill>
                  </a:tcPr>
                </a:tc>
                <a:extLst>
                  <a:ext uri="{0D108BD9-81ED-4DB2-BD59-A6C34878D82A}">
                    <a16:rowId xmlns:a16="http://schemas.microsoft.com/office/drawing/2014/main" val="3213633227"/>
                  </a:ext>
                </a:extLst>
              </a:tr>
              <a:tr h="356169">
                <a:tc gridSpan="2">
                  <a:txBody>
                    <a:bodyPr/>
                    <a:lstStyle/>
                    <a:p>
                      <a:pPr algn="r">
                        <a:lnSpc>
                          <a:spcPct val="115000"/>
                        </a:lnSpc>
                        <a:spcAft>
                          <a:spcPts val="600"/>
                        </a:spcAft>
                      </a:pPr>
                      <a:r>
                        <a:rPr lang="lv-LV" sz="1600" dirty="0">
                          <a:solidFill>
                            <a:srgbClr val="002060"/>
                          </a:solidFill>
                          <a:effectLst/>
                        </a:rPr>
                        <a:t>Kombinētā prognoze </a:t>
                      </a:r>
                      <a:r>
                        <a:rPr lang="lv-LV" sz="1600" dirty="0">
                          <a:solidFill>
                            <a:srgbClr val="002060"/>
                          </a:solidFill>
                          <a:effectLst/>
                          <a:sym typeface="Wingdings" panose="05000000000000000000" pitchFamily="2" charset="2"/>
                        </a:rPr>
                        <a:t></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hMerge="1">
                  <a:txBody>
                    <a:bodyPr/>
                    <a:lstStyle/>
                    <a:p>
                      <a:endParaRPr lang="lv-LV"/>
                    </a:p>
                  </a:txBody>
                  <a:tcPr/>
                </a:tc>
                <a:tc>
                  <a:txBody>
                    <a:bodyPr/>
                    <a:lstStyle/>
                    <a:p>
                      <a:pPr marL="0" indent="0" algn="ctr" defTabSz="914400" rtl="0" eaLnBrk="1" latinLnBrk="0" hangingPunct="1">
                        <a:lnSpc>
                          <a:spcPct val="115000"/>
                        </a:lnSpc>
                        <a:spcAft>
                          <a:spcPts val="0"/>
                        </a:spcAft>
                      </a:pPr>
                      <a:r>
                        <a:rPr lang="lv-LV" sz="1600" kern="1200">
                          <a:solidFill>
                            <a:srgbClr val="002060"/>
                          </a:solidFill>
                          <a:effectLst/>
                          <a:latin typeface="+mn-lt"/>
                          <a:ea typeface="+mn-ea"/>
                          <a:cs typeface="+mn-cs"/>
                        </a:rPr>
                        <a:t>+1,1%</a:t>
                      </a:r>
                    </a:p>
                  </a:txBody>
                  <a:tcPr marL="68580" marR="68580" marT="0" marB="0" anchor="ctr">
                    <a:solidFill>
                      <a:schemeClr val="accent1">
                        <a:lumMod val="20000"/>
                        <a:lumOff val="80000"/>
                      </a:schemeClr>
                    </a:solidFill>
                  </a:tcPr>
                </a:tc>
                <a:tc>
                  <a:txBody>
                    <a:bodyPr/>
                    <a:lstStyle/>
                    <a:p>
                      <a:pPr marL="0" indent="0" algn="ctr" defTabSz="914400" rtl="0" eaLnBrk="1" latinLnBrk="0" hangingPunct="1">
                        <a:lnSpc>
                          <a:spcPct val="115000"/>
                        </a:lnSpc>
                        <a:spcAft>
                          <a:spcPts val="0"/>
                        </a:spcAft>
                      </a:pPr>
                      <a:r>
                        <a:rPr lang="lv-LV" sz="1600" kern="1200" dirty="0">
                          <a:solidFill>
                            <a:srgbClr val="002060"/>
                          </a:solidFill>
                          <a:effectLst/>
                          <a:latin typeface="+mn-lt"/>
                          <a:ea typeface="+mn-ea"/>
                          <a:cs typeface="+mn-cs"/>
                        </a:rPr>
                        <a:t>-0,2%</a:t>
                      </a:r>
                    </a:p>
                  </a:txBody>
                  <a:tcPr marL="68580" marR="68580" marT="0" marB="0" anchor="ctr">
                    <a:solidFill>
                      <a:schemeClr val="accent1">
                        <a:lumMod val="20000"/>
                        <a:lumOff val="80000"/>
                      </a:schemeClr>
                    </a:solidFill>
                  </a:tcPr>
                </a:tc>
                <a:tc>
                  <a:txBody>
                    <a:bodyPr/>
                    <a:lstStyle/>
                    <a:p>
                      <a:pPr marL="0" indent="0" algn="ctr" defTabSz="914400" rtl="0" eaLnBrk="1" latinLnBrk="0" hangingPunct="1">
                        <a:lnSpc>
                          <a:spcPct val="115000"/>
                        </a:lnSpc>
                        <a:spcAft>
                          <a:spcPts val="0"/>
                        </a:spcAft>
                      </a:pPr>
                      <a:r>
                        <a:rPr lang="lv-LV" sz="1600" kern="1200" dirty="0">
                          <a:solidFill>
                            <a:srgbClr val="002060"/>
                          </a:solidFill>
                          <a:effectLst/>
                          <a:latin typeface="+mn-lt"/>
                          <a:ea typeface="+mn-ea"/>
                          <a:cs typeface="+mn-cs"/>
                        </a:rPr>
                        <a:t>+2,3%</a:t>
                      </a:r>
                    </a:p>
                  </a:txBody>
                  <a:tcPr marL="68580" marR="68580" marT="0" marB="0" anchor="ctr">
                    <a:solidFill>
                      <a:schemeClr val="accent1">
                        <a:lumMod val="20000"/>
                        <a:lumOff val="80000"/>
                      </a:schemeClr>
                    </a:solidFill>
                  </a:tcPr>
                </a:tc>
                <a:tc>
                  <a:txBody>
                    <a:bodyPr/>
                    <a:lstStyle/>
                    <a:p>
                      <a:pPr marL="0" indent="0" algn="ctr" defTabSz="914400" rtl="0" eaLnBrk="1" latinLnBrk="0" hangingPunct="1">
                        <a:lnSpc>
                          <a:spcPct val="115000"/>
                        </a:lnSpc>
                        <a:spcAft>
                          <a:spcPts val="0"/>
                        </a:spcAft>
                      </a:pPr>
                      <a:r>
                        <a:rPr lang="lv-LV" sz="1600" kern="1200" dirty="0">
                          <a:solidFill>
                            <a:srgbClr val="002060"/>
                          </a:solidFill>
                          <a:effectLst/>
                          <a:latin typeface="+mn-lt"/>
                          <a:ea typeface="+mn-ea"/>
                          <a:cs typeface="+mn-cs"/>
                        </a:rPr>
                        <a:t>+1,6%</a:t>
                      </a:r>
                    </a:p>
                  </a:txBody>
                  <a:tcPr marL="68580" marR="68580" marT="0" marB="0" anchor="ctr">
                    <a:solidFill>
                      <a:schemeClr val="accent1">
                        <a:lumMod val="20000"/>
                        <a:lumOff val="80000"/>
                      </a:schemeClr>
                    </a:solidFill>
                  </a:tcPr>
                </a:tc>
                <a:tc>
                  <a:txBody>
                    <a:bodyPr/>
                    <a:lstStyle/>
                    <a:p>
                      <a:pPr marL="0" indent="0" algn="ctr" defTabSz="914400" rtl="0" eaLnBrk="1" latinLnBrk="0" hangingPunct="1">
                        <a:lnSpc>
                          <a:spcPct val="115000"/>
                        </a:lnSpc>
                        <a:spcAft>
                          <a:spcPts val="0"/>
                        </a:spcAft>
                      </a:pPr>
                      <a:r>
                        <a:rPr lang="lv-LV" sz="1600" kern="1200">
                          <a:solidFill>
                            <a:srgbClr val="002060"/>
                          </a:solidFill>
                          <a:effectLst/>
                          <a:latin typeface="+mn-lt"/>
                          <a:ea typeface="+mn-ea"/>
                          <a:cs typeface="+mn-cs"/>
                        </a:rPr>
                        <a:t>+2,2%</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59233107"/>
                  </a:ext>
                </a:extLst>
              </a:tr>
              <a:tr h="356169">
                <a:tc gridSpan="2">
                  <a:txBody>
                    <a:bodyPr/>
                    <a:lstStyle/>
                    <a:p>
                      <a:pPr algn="r">
                        <a:lnSpc>
                          <a:spcPct val="115000"/>
                        </a:lnSpc>
                        <a:spcAft>
                          <a:spcPts val="600"/>
                        </a:spcAft>
                      </a:pPr>
                      <a:r>
                        <a:rPr lang="lv-LV" sz="1600" dirty="0">
                          <a:solidFill>
                            <a:srgbClr val="002060"/>
                          </a:solidFill>
                          <a:effectLst/>
                        </a:rPr>
                        <a:t>Ekspertu prognoze </a:t>
                      </a:r>
                      <a:r>
                        <a:rPr lang="lv-LV" sz="1600" dirty="0">
                          <a:solidFill>
                            <a:srgbClr val="002060"/>
                          </a:solidFill>
                          <a:effectLst/>
                          <a:sym typeface="Wingdings" panose="05000000000000000000" pitchFamily="2" charset="2"/>
                        </a:rPr>
                        <a:t></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hMerge="1">
                  <a:txBody>
                    <a:bodyPr/>
                    <a:lstStyle/>
                    <a:p>
                      <a:endParaRPr lang="lv-LV"/>
                    </a:p>
                  </a:txBody>
                  <a:tcPr/>
                </a:tc>
                <a:tc>
                  <a:txBody>
                    <a:bodyPr/>
                    <a:lstStyle/>
                    <a:p>
                      <a:pPr marL="0" indent="0" algn="ctr" defTabSz="914400" rtl="0" eaLnBrk="1" latinLnBrk="0" hangingPunct="1">
                        <a:lnSpc>
                          <a:spcPct val="115000"/>
                        </a:lnSpc>
                        <a:spcAft>
                          <a:spcPts val="0"/>
                        </a:spcAft>
                      </a:pPr>
                      <a:r>
                        <a:rPr lang="lv-LV" sz="1600" b="1" kern="1200" dirty="0">
                          <a:solidFill>
                            <a:srgbClr val="002060"/>
                          </a:solidFill>
                          <a:effectLst/>
                          <a:latin typeface="+mn-lt"/>
                          <a:ea typeface="+mn-ea"/>
                          <a:cs typeface="+mn-cs"/>
                        </a:rPr>
                        <a:t>+0,9%</a:t>
                      </a:r>
                    </a:p>
                  </a:txBody>
                  <a:tcPr marL="68580" marR="68580" marT="0" marB="0" anchor="ctr">
                    <a:solidFill>
                      <a:schemeClr val="accent1">
                        <a:lumMod val="20000"/>
                        <a:lumOff val="80000"/>
                      </a:schemeClr>
                    </a:solidFill>
                  </a:tcPr>
                </a:tc>
                <a:tc>
                  <a:txBody>
                    <a:bodyPr/>
                    <a:lstStyle/>
                    <a:p>
                      <a:pPr marL="0" indent="0" algn="ctr" defTabSz="914400" rtl="0" eaLnBrk="1" latinLnBrk="0" hangingPunct="1">
                        <a:lnSpc>
                          <a:spcPct val="115000"/>
                        </a:lnSpc>
                        <a:spcAft>
                          <a:spcPts val="0"/>
                        </a:spcAft>
                      </a:pPr>
                      <a:r>
                        <a:rPr lang="lv-LV" sz="1600" b="1" kern="1200" dirty="0">
                          <a:solidFill>
                            <a:srgbClr val="002060"/>
                          </a:solidFill>
                          <a:effectLst/>
                          <a:latin typeface="+mn-lt"/>
                          <a:ea typeface="+mn-ea"/>
                          <a:cs typeface="+mn-cs"/>
                        </a:rPr>
                        <a:t>-1,4%</a:t>
                      </a:r>
                    </a:p>
                  </a:txBody>
                  <a:tcPr marL="68580" marR="68580" marT="0" marB="0" anchor="ctr">
                    <a:solidFill>
                      <a:schemeClr val="accent1">
                        <a:lumMod val="20000"/>
                        <a:lumOff val="80000"/>
                      </a:schemeClr>
                    </a:solidFill>
                  </a:tcPr>
                </a:tc>
                <a:tc>
                  <a:txBody>
                    <a:bodyPr/>
                    <a:lstStyle/>
                    <a:p>
                      <a:pPr marL="0" indent="0" algn="ctr" defTabSz="914400" rtl="0" eaLnBrk="1" latinLnBrk="0" hangingPunct="1">
                        <a:lnSpc>
                          <a:spcPct val="115000"/>
                        </a:lnSpc>
                        <a:spcAft>
                          <a:spcPts val="0"/>
                        </a:spcAft>
                      </a:pPr>
                      <a:r>
                        <a:rPr lang="lv-LV" sz="1600" b="1" kern="1200" dirty="0">
                          <a:solidFill>
                            <a:srgbClr val="002060"/>
                          </a:solidFill>
                          <a:effectLst/>
                          <a:latin typeface="+mn-lt"/>
                          <a:ea typeface="+mn-ea"/>
                          <a:cs typeface="+mn-cs"/>
                        </a:rPr>
                        <a:t>+4,0%</a:t>
                      </a:r>
                    </a:p>
                  </a:txBody>
                  <a:tcPr marL="68580" marR="68580" marT="0" marB="0" anchor="ctr">
                    <a:solidFill>
                      <a:schemeClr val="accent1">
                        <a:lumMod val="20000"/>
                        <a:lumOff val="80000"/>
                      </a:schemeClr>
                    </a:solidFill>
                  </a:tcPr>
                </a:tc>
                <a:tc>
                  <a:txBody>
                    <a:bodyPr/>
                    <a:lstStyle/>
                    <a:p>
                      <a:pPr marL="0" indent="0" algn="ctr" defTabSz="914400" rtl="0" eaLnBrk="1" latinLnBrk="0" hangingPunct="1">
                        <a:lnSpc>
                          <a:spcPct val="115000"/>
                        </a:lnSpc>
                        <a:spcAft>
                          <a:spcPts val="0"/>
                        </a:spcAft>
                      </a:pPr>
                      <a:r>
                        <a:rPr lang="lv-LV" sz="1600" b="1" kern="1200" dirty="0">
                          <a:solidFill>
                            <a:srgbClr val="002060"/>
                          </a:solidFill>
                          <a:effectLst/>
                          <a:latin typeface="+mn-lt"/>
                          <a:ea typeface="+mn-ea"/>
                          <a:cs typeface="+mn-cs"/>
                        </a:rPr>
                        <a:t>+3,0%</a:t>
                      </a:r>
                    </a:p>
                  </a:txBody>
                  <a:tcPr marL="68580" marR="68580" marT="0" marB="0" anchor="ctr">
                    <a:solidFill>
                      <a:schemeClr val="accent1">
                        <a:lumMod val="20000"/>
                        <a:lumOff val="80000"/>
                      </a:schemeClr>
                    </a:solidFill>
                  </a:tcPr>
                </a:tc>
                <a:tc>
                  <a:txBody>
                    <a:bodyPr/>
                    <a:lstStyle/>
                    <a:p>
                      <a:pPr marL="0" indent="0" algn="ctr" defTabSz="914400" rtl="0" eaLnBrk="1" latinLnBrk="0" hangingPunct="1">
                        <a:lnSpc>
                          <a:spcPct val="115000"/>
                        </a:lnSpc>
                        <a:spcAft>
                          <a:spcPts val="0"/>
                        </a:spcAft>
                      </a:pPr>
                      <a:r>
                        <a:rPr lang="lv-LV" sz="1600" b="1" kern="1200" dirty="0">
                          <a:solidFill>
                            <a:srgbClr val="002060"/>
                          </a:solidFill>
                          <a:effectLst/>
                          <a:latin typeface="+mn-lt"/>
                          <a:ea typeface="+mn-ea"/>
                          <a:cs typeface="+mn-cs"/>
                        </a:rPr>
                        <a:t>+4,6%</a:t>
                      </a:r>
                    </a:p>
                  </a:txBody>
                  <a:tcPr marL="68580" marR="68580" marT="0" marB="0" anchor="ctr">
                    <a:solidFill>
                      <a:schemeClr val="accent1">
                        <a:lumMod val="20000"/>
                        <a:lumOff val="80000"/>
                      </a:schemeClr>
                    </a:solidFill>
                  </a:tcPr>
                </a:tc>
                <a:extLst>
                  <a:ext uri="{0D108BD9-81ED-4DB2-BD59-A6C34878D82A}">
                    <a16:rowId xmlns:a16="http://schemas.microsoft.com/office/drawing/2014/main" val="4197208406"/>
                  </a:ext>
                </a:extLst>
              </a:tr>
              <a:tr h="356169">
                <a:tc gridSpan="7">
                  <a:txBody>
                    <a:bodyPr/>
                    <a:lstStyle/>
                    <a:p>
                      <a:pPr algn="ctr">
                        <a:lnSpc>
                          <a:spcPct val="115000"/>
                        </a:lnSpc>
                        <a:spcAft>
                          <a:spcPts val="600"/>
                        </a:spcAft>
                      </a:pPr>
                      <a:r>
                        <a:rPr lang="lv-LV" sz="1600" dirty="0">
                          <a:effectLst/>
                        </a:rPr>
                        <a:t>Būvniecības </a:t>
                      </a:r>
                      <a:r>
                        <a:rPr lang="lv-LV" sz="1600" u="sng" dirty="0">
                          <a:effectLst/>
                        </a:rPr>
                        <a:t>izmaksu</a:t>
                      </a:r>
                      <a:r>
                        <a:rPr lang="lv-LV" sz="1600" dirty="0">
                          <a:effectLst/>
                        </a:rPr>
                        <a:t> izmaiņas pret iepriekšējo gadu</a:t>
                      </a:r>
                      <a:endParaRPr lang="lv-LV"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876390428"/>
                  </a:ext>
                </a:extLst>
              </a:tr>
              <a:tr h="356169">
                <a:tc>
                  <a:txBody>
                    <a:bodyPr/>
                    <a:lstStyle/>
                    <a:p>
                      <a:pPr algn="ctr">
                        <a:lnSpc>
                          <a:spcPct val="115000"/>
                        </a:lnSpc>
                        <a:spcAft>
                          <a:spcPts val="600"/>
                        </a:spcAft>
                      </a:pPr>
                      <a:r>
                        <a:rPr lang="lv-LV" sz="1600">
                          <a:effectLst/>
                        </a:rPr>
                        <a:t>2020.</a:t>
                      </a:r>
                      <a:endParaRPr lang="lv-LV"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600">
                          <a:effectLst/>
                        </a:rPr>
                        <a:t>2021.</a:t>
                      </a:r>
                      <a:endParaRPr lang="lv-LV"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600">
                          <a:effectLst/>
                        </a:rPr>
                        <a:t>2022.</a:t>
                      </a:r>
                      <a:endParaRPr lang="lv-LV"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600">
                          <a:effectLst/>
                        </a:rPr>
                        <a:t>2023.</a:t>
                      </a:r>
                      <a:endParaRPr lang="lv-LV"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600">
                          <a:effectLst/>
                        </a:rPr>
                        <a:t>2024.</a:t>
                      </a:r>
                      <a:endParaRPr lang="lv-LV"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600">
                          <a:effectLst/>
                        </a:rPr>
                        <a:t>2025.</a:t>
                      </a:r>
                      <a:endParaRPr lang="lv-LV"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lv-LV" sz="1600">
                          <a:effectLst/>
                        </a:rPr>
                        <a:t>2026.</a:t>
                      </a:r>
                      <a:endParaRPr lang="lv-LV"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8369975"/>
                  </a:ext>
                </a:extLst>
              </a:tr>
              <a:tr h="356169">
                <a:tc>
                  <a:txBody>
                    <a:bodyPr/>
                    <a:lstStyle/>
                    <a:p>
                      <a:pPr algn="ctr">
                        <a:lnSpc>
                          <a:spcPct val="115000"/>
                        </a:lnSpc>
                        <a:spcAft>
                          <a:spcPts val="600"/>
                        </a:spcAft>
                      </a:pPr>
                      <a:r>
                        <a:rPr lang="lv-LV" sz="1600" dirty="0">
                          <a:solidFill>
                            <a:srgbClr val="002060"/>
                          </a:solidFill>
                          <a:effectLst/>
                        </a:rPr>
                        <a:t>+1,3%</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15000"/>
                        </a:lnSpc>
                        <a:spcAft>
                          <a:spcPts val="600"/>
                        </a:spcAft>
                      </a:pPr>
                      <a:r>
                        <a:rPr lang="lv-LV" sz="1600" dirty="0">
                          <a:solidFill>
                            <a:srgbClr val="002060"/>
                          </a:solidFill>
                          <a:effectLst/>
                        </a:rPr>
                        <a:t>+6,7%</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gridSpan="5">
                  <a:txBody>
                    <a:bodyPr/>
                    <a:lstStyle/>
                    <a:p>
                      <a:pPr algn="ctr">
                        <a:lnSpc>
                          <a:spcPct val="115000"/>
                        </a:lnSpc>
                        <a:spcAft>
                          <a:spcPts val="600"/>
                        </a:spcAft>
                      </a:pPr>
                      <a:r>
                        <a:rPr lang="lv-LV" sz="1600" dirty="0">
                          <a:solidFill>
                            <a:srgbClr val="002060"/>
                          </a:solidFill>
                          <a:effectLst/>
                        </a:rPr>
                        <a:t> </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335511920"/>
                  </a:ext>
                </a:extLst>
              </a:tr>
              <a:tr h="356169">
                <a:tc gridSpan="2">
                  <a:txBody>
                    <a:bodyPr/>
                    <a:lstStyle/>
                    <a:p>
                      <a:pPr algn="r">
                        <a:lnSpc>
                          <a:spcPct val="115000"/>
                        </a:lnSpc>
                        <a:spcAft>
                          <a:spcPts val="600"/>
                        </a:spcAft>
                      </a:pPr>
                      <a:r>
                        <a:rPr lang="lv-LV" sz="1600" dirty="0">
                          <a:solidFill>
                            <a:srgbClr val="002060"/>
                          </a:solidFill>
                          <a:effectLst/>
                        </a:rPr>
                        <a:t>Statistiskā prognoze </a:t>
                      </a:r>
                      <a:r>
                        <a:rPr lang="lv-LV" sz="1600" dirty="0">
                          <a:solidFill>
                            <a:srgbClr val="002060"/>
                          </a:solidFill>
                          <a:effectLst/>
                          <a:sym typeface="Wingdings" panose="05000000000000000000" pitchFamily="2" charset="2"/>
                        </a:rPr>
                        <a:t></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hMerge="1">
                  <a:txBody>
                    <a:bodyPr/>
                    <a:lstStyle/>
                    <a:p>
                      <a:endParaRPr lang="lv-LV"/>
                    </a:p>
                  </a:txBody>
                  <a:tcPr/>
                </a:tc>
                <a:tc>
                  <a:txBody>
                    <a:bodyPr/>
                    <a:lstStyle/>
                    <a:p>
                      <a:pPr algn="ctr">
                        <a:lnSpc>
                          <a:spcPct val="115000"/>
                        </a:lnSpc>
                        <a:spcAft>
                          <a:spcPts val="600"/>
                        </a:spcAft>
                      </a:pPr>
                      <a:r>
                        <a:rPr lang="lv-LV" sz="1600" dirty="0">
                          <a:solidFill>
                            <a:srgbClr val="002060"/>
                          </a:solidFill>
                          <a:effectLst/>
                        </a:rPr>
                        <a:t>+9,2%</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15000"/>
                        </a:lnSpc>
                        <a:spcAft>
                          <a:spcPts val="600"/>
                        </a:spcAft>
                      </a:pPr>
                      <a:r>
                        <a:rPr lang="lv-LV" sz="1600" dirty="0">
                          <a:solidFill>
                            <a:srgbClr val="002060"/>
                          </a:solidFill>
                          <a:effectLst/>
                        </a:rPr>
                        <a:t>+10,4%</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15000"/>
                        </a:lnSpc>
                        <a:spcAft>
                          <a:spcPts val="600"/>
                        </a:spcAft>
                      </a:pPr>
                      <a:r>
                        <a:rPr lang="lv-LV" sz="1600" dirty="0">
                          <a:solidFill>
                            <a:srgbClr val="002060"/>
                          </a:solidFill>
                          <a:effectLst/>
                        </a:rPr>
                        <a:t>+11,6%</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15000"/>
                        </a:lnSpc>
                        <a:spcAft>
                          <a:spcPts val="600"/>
                        </a:spcAft>
                      </a:pPr>
                      <a:r>
                        <a:rPr lang="lv-LV" sz="1600" dirty="0">
                          <a:solidFill>
                            <a:srgbClr val="002060"/>
                          </a:solidFill>
                          <a:effectLst/>
                        </a:rPr>
                        <a:t>+12,9%</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15000"/>
                        </a:lnSpc>
                        <a:spcAft>
                          <a:spcPts val="600"/>
                        </a:spcAft>
                      </a:pPr>
                      <a:r>
                        <a:rPr lang="lv-LV" sz="1600" dirty="0">
                          <a:solidFill>
                            <a:srgbClr val="002060"/>
                          </a:solidFill>
                          <a:effectLst/>
                        </a:rPr>
                        <a:t>+14,1%</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057130203"/>
                  </a:ext>
                </a:extLst>
              </a:tr>
              <a:tr h="356169">
                <a:tc gridSpan="2">
                  <a:txBody>
                    <a:bodyPr/>
                    <a:lstStyle/>
                    <a:p>
                      <a:pPr algn="r">
                        <a:lnSpc>
                          <a:spcPct val="115000"/>
                        </a:lnSpc>
                        <a:spcAft>
                          <a:spcPts val="600"/>
                        </a:spcAft>
                      </a:pPr>
                      <a:r>
                        <a:rPr lang="lv-LV" sz="1600" dirty="0">
                          <a:solidFill>
                            <a:srgbClr val="002060"/>
                          </a:solidFill>
                          <a:effectLst/>
                        </a:rPr>
                        <a:t>Kombinētā prognoze </a:t>
                      </a:r>
                      <a:r>
                        <a:rPr lang="lv-LV" sz="1600" dirty="0">
                          <a:solidFill>
                            <a:srgbClr val="002060"/>
                          </a:solidFill>
                          <a:effectLst/>
                          <a:sym typeface="Wingdings" panose="05000000000000000000" pitchFamily="2" charset="2"/>
                        </a:rPr>
                        <a:t></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hMerge="1">
                  <a:txBody>
                    <a:bodyPr/>
                    <a:lstStyle/>
                    <a:p>
                      <a:endParaRPr lang="lv-LV"/>
                    </a:p>
                  </a:txBody>
                  <a:tcPr/>
                </a:tc>
                <a:tc>
                  <a:txBody>
                    <a:bodyPr/>
                    <a:lstStyle/>
                    <a:p>
                      <a:pPr algn="ctr">
                        <a:lnSpc>
                          <a:spcPct val="115000"/>
                        </a:lnSpc>
                        <a:spcAft>
                          <a:spcPts val="600"/>
                        </a:spcAft>
                      </a:pPr>
                      <a:r>
                        <a:rPr lang="lv-LV" sz="1600" dirty="0">
                          <a:solidFill>
                            <a:srgbClr val="002060"/>
                          </a:solidFill>
                          <a:effectLst/>
                        </a:rPr>
                        <a:t>+14,9%</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15000"/>
                        </a:lnSpc>
                        <a:spcAft>
                          <a:spcPts val="600"/>
                        </a:spcAft>
                      </a:pPr>
                      <a:r>
                        <a:rPr lang="lv-LV" sz="1600" dirty="0">
                          <a:solidFill>
                            <a:srgbClr val="002060"/>
                          </a:solidFill>
                          <a:effectLst/>
                        </a:rPr>
                        <a:t>+9,9%</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15000"/>
                        </a:lnSpc>
                        <a:spcAft>
                          <a:spcPts val="600"/>
                        </a:spcAft>
                      </a:pPr>
                      <a:r>
                        <a:rPr lang="lv-LV" sz="1600" dirty="0">
                          <a:solidFill>
                            <a:srgbClr val="002060"/>
                          </a:solidFill>
                          <a:effectLst/>
                        </a:rPr>
                        <a:t>+8,2%</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15000"/>
                        </a:lnSpc>
                        <a:spcAft>
                          <a:spcPts val="600"/>
                        </a:spcAft>
                      </a:pPr>
                      <a:r>
                        <a:rPr lang="lv-LV" sz="1600" dirty="0">
                          <a:solidFill>
                            <a:srgbClr val="002060"/>
                          </a:solidFill>
                          <a:effectLst/>
                        </a:rPr>
                        <a:t>+8,6%</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15000"/>
                        </a:lnSpc>
                        <a:spcAft>
                          <a:spcPts val="600"/>
                        </a:spcAft>
                      </a:pPr>
                      <a:r>
                        <a:rPr lang="lv-LV" sz="1600" dirty="0">
                          <a:solidFill>
                            <a:srgbClr val="002060"/>
                          </a:solidFill>
                          <a:effectLst/>
                        </a:rPr>
                        <a:t>+9,3%</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243785008"/>
                  </a:ext>
                </a:extLst>
              </a:tr>
              <a:tr h="356169">
                <a:tc gridSpan="2">
                  <a:txBody>
                    <a:bodyPr/>
                    <a:lstStyle/>
                    <a:p>
                      <a:pPr algn="r">
                        <a:lnSpc>
                          <a:spcPct val="115000"/>
                        </a:lnSpc>
                        <a:spcAft>
                          <a:spcPts val="600"/>
                        </a:spcAft>
                      </a:pPr>
                      <a:r>
                        <a:rPr lang="lv-LV" sz="1600" dirty="0">
                          <a:solidFill>
                            <a:srgbClr val="002060"/>
                          </a:solidFill>
                          <a:effectLst/>
                        </a:rPr>
                        <a:t>Ekspertu prognoze </a:t>
                      </a:r>
                      <a:r>
                        <a:rPr lang="lv-LV" sz="1600" dirty="0">
                          <a:solidFill>
                            <a:srgbClr val="002060"/>
                          </a:solidFill>
                          <a:effectLst/>
                          <a:sym typeface="Wingdings" panose="05000000000000000000" pitchFamily="2" charset="2"/>
                        </a:rPr>
                        <a:t></a:t>
                      </a:r>
                      <a:endParaRPr lang="lv-LV"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hMerge="1">
                  <a:txBody>
                    <a:bodyPr/>
                    <a:lstStyle/>
                    <a:p>
                      <a:endParaRPr lang="lv-LV"/>
                    </a:p>
                  </a:txBody>
                  <a:tcPr/>
                </a:tc>
                <a:tc>
                  <a:txBody>
                    <a:bodyPr/>
                    <a:lstStyle/>
                    <a:p>
                      <a:pPr algn="ctr">
                        <a:lnSpc>
                          <a:spcPct val="115000"/>
                        </a:lnSpc>
                        <a:spcAft>
                          <a:spcPts val="600"/>
                        </a:spcAft>
                      </a:pPr>
                      <a:r>
                        <a:rPr lang="lv-LV" sz="1600" b="1" dirty="0">
                          <a:solidFill>
                            <a:srgbClr val="002060"/>
                          </a:solidFill>
                          <a:effectLst/>
                        </a:rPr>
                        <a:t>+20,5%</a:t>
                      </a:r>
                      <a:endParaRPr lang="lv-LV"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15000"/>
                        </a:lnSpc>
                        <a:spcAft>
                          <a:spcPts val="600"/>
                        </a:spcAft>
                      </a:pPr>
                      <a:r>
                        <a:rPr lang="lv-LV" sz="1600" b="1" dirty="0">
                          <a:solidFill>
                            <a:srgbClr val="002060"/>
                          </a:solidFill>
                          <a:effectLst/>
                        </a:rPr>
                        <a:t>+9,4%</a:t>
                      </a:r>
                      <a:endParaRPr lang="lv-LV"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15000"/>
                        </a:lnSpc>
                        <a:spcAft>
                          <a:spcPts val="600"/>
                        </a:spcAft>
                      </a:pPr>
                      <a:r>
                        <a:rPr lang="lv-LV" sz="1600" b="1" dirty="0">
                          <a:solidFill>
                            <a:srgbClr val="002060"/>
                          </a:solidFill>
                          <a:effectLst/>
                        </a:rPr>
                        <a:t>+4,7%</a:t>
                      </a:r>
                      <a:endParaRPr lang="lv-LV"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15000"/>
                        </a:lnSpc>
                        <a:spcAft>
                          <a:spcPts val="600"/>
                        </a:spcAft>
                      </a:pPr>
                      <a:r>
                        <a:rPr lang="lv-LV" sz="1600" b="1" dirty="0">
                          <a:solidFill>
                            <a:srgbClr val="002060"/>
                          </a:solidFill>
                          <a:effectLst/>
                        </a:rPr>
                        <a:t>+4,4%</a:t>
                      </a:r>
                      <a:endParaRPr lang="lv-LV"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lnSpc>
                          <a:spcPct val="115000"/>
                        </a:lnSpc>
                        <a:spcAft>
                          <a:spcPts val="600"/>
                        </a:spcAft>
                      </a:pPr>
                      <a:r>
                        <a:rPr lang="lv-LV" sz="1600" b="1" dirty="0">
                          <a:solidFill>
                            <a:srgbClr val="002060"/>
                          </a:solidFill>
                          <a:effectLst/>
                        </a:rPr>
                        <a:t>+4,4%</a:t>
                      </a:r>
                      <a:endParaRPr lang="lv-LV"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987359175"/>
                  </a:ext>
                </a:extLst>
              </a:tr>
            </a:tbl>
          </a:graphicData>
        </a:graphic>
      </p:graphicFrame>
      <p:pic>
        <p:nvPicPr>
          <p:cNvPr id="4" name="Picture 3">
            <a:extLst>
              <a:ext uri="{FF2B5EF4-FFF2-40B4-BE49-F238E27FC236}">
                <a16:creationId xmlns:a16="http://schemas.microsoft.com/office/drawing/2014/main" id="{B9171B47-1BE5-F2E8-A6F8-704BC6CAA813}"/>
              </a:ext>
            </a:extLst>
          </p:cNvPr>
          <p:cNvPicPr>
            <a:picLocks noChangeAspect="1"/>
          </p:cNvPicPr>
          <p:nvPr/>
        </p:nvPicPr>
        <p:blipFill>
          <a:blip r:embed="rId2"/>
          <a:stretch>
            <a:fillRect/>
          </a:stretch>
        </p:blipFill>
        <p:spPr>
          <a:xfrm>
            <a:off x="-6870" y="-1"/>
            <a:ext cx="551183" cy="6881091"/>
          </a:xfrm>
          <a:prstGeom prst="rect">
            <a:avLst/>
          </a:prstGeom>
        </p:spPr>
      </p:pic>
      <p:pic>
        <p:nvPicPr>
          <p:cNvPr id="5" name="Picture 5">
            <a:extLst>
              <a:ext uri="{FF2B5EF4-FFF2-40B4-BE49-F238E27FC236}">
                <a16:creationId xmlns:a16="http://schemas.microsoft.com/office/drawing/2014/main" id="{465A33EA-9BFC-64FB-2279-D40F3A3EB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0849" y="6502365"/>
            <a:ext cx="1235075" cy="246097"/>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55" descr="A grid with small circles">
            <a:extLst>
              <a:ext uri="{FF2B5EF4-FFF2-40B4-BE49-F238E27FC236}">
                <a16:creationId xmlns:a16="http://schemas.microsoft.com/office/drawing/2014/main" id="{CDD7C421-5ADD-BF15-682C-C47438297AA6}"/>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70" y="5365774"/>
            <a:ext cx="1885113" cy="1777003"/>
          </a:xfrm>
          <a:prstGeom prst="rect">
            <a:avLst/>
          </a:prstGeom>
        </p:spPr>
      </p:pic>
    </p:spTree>
    <p:extLst>
      <p:ext uri="{BB962C8B-B14F-4D97-AF65-F5344CB8AC3E}">
        <p14:creationId xmlns:p14="http://schemas.microsoft.com/office/powerpoint/2010/main" val="311367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a:xfrm>
            <a:off x="544313" y="148595"/>
            <a:ext cx="10515600" cy="1325563"/>
          </a:xfrm>
        </p:spPr>
        <p:txBody>
          <a:bodyPr>
            <a:normAutofit/>
          </a:bodyPr>
          <a:lstStyle/>
          <a:p>
            <a:r>
              <a:rPr lang="lv-LV" sz="3600" dirty="0">
                <a:latin typeface="+mn-lt"/>
                <a:cs typeface="Times New Roman" panose="02020603050405020304" pitchFamily="18" charset="0"/>
              </a:rPr>
              <a:t>Salīdzinoši straujākais izmaksu pieaugums sagaidāms ēku būvniecībā</a:t>
            </a:r>
          </a:p>
        </p:txBody>
      </p:sp>
      <p:graphicFrame>
        <p:nvGraphicFramePr>
          <p:cNvPr id="3" name="Table 2">
            <a:extLst>
              <a:ext uri="{FF2B5EF4-FFF2-40B4-BE49-F238E27FC236}">
                <a16:creationId xmlns:a16="http://schemas.microsoft.com/office/drawing/2014/main" id="{09A232C7-83F9-4B05-0B25-0B088B6FBC00}"/>
              </a:ext>
            </a:extLst>
          </p:cNvPr>
          <p:cNvGraphicFramePr>
            <a:graphicFrameLocks noGrp="1"/>
          </p:cNvGraphicFramePr>
          <p:nvPr>
            <p:extLst>
              <p:ext uri="{D42A27DB-BD31-4B8C-83A1-F6EECF244321}">
                <p14:modId xmlns:p14="http://schemas.microsoft.com/office/powerpoint/2010/main" val="2430586714"/>
              </p:ext>
            </p:extLst>
          </p:nvPr>
        </p:nvGraphicFramePr>
        <p:xfrm>
          <a:off x="544313" y="1474158"/>
          <a:ext cx="10515600" cy="4887468"/>
        </p:xfrm>
        <a:graphic>
          <a:graphicData uri="http://schemas.openxmlformats.org/drawingml/2006/table">
            <a:tbl>
              <a:tblPr firstRow="1">
                <a:tableStyleId>{7DF18680-E054-41AD-8BC1-D1AEF772440D}</a:tableStyleId>
              </a:tblPr>
              <a:tblGrid>
                <a:gridCol w="4647296">
                  <a:extLst>
                    <a:ext uri="{9D8B030D-6E8A-4147-A177-3AD203B41FA5}">
                      <a16:colId xmlns:a16="http://schemas.microsoft.com/office/drawing/2014/main" val="1491173224"/>
                    </a:ext>
                  </a:extLst>
                </a:gridCol>
                <a:gridCol w="1173194">
                  <a:extLst>
                    <a:ext uri="{9D8B030D-6E8A-4147-A177-3AD203B41FA5}">
                      <a16:colId xmlns:a16="http://schemas.microsoft.com/office/drawing/2014/main" val="1487682540"/>
                    </a:ext>
                  </a:extLst>
                </a:gridCol>
                <a:gridCol w="1173194">
                  <a:extLst>
                    <a:ext uri="{9D8B030D-6E8A-4147-A177-3AD203B41FA5}">
                      <a16:colId xmlns:a16="http://schemas.microsoft.com/office/drawing/2014/main" val="4232440009"/>
                    </a:ext>
                  </a:extLst>
                </a:gridCol>
                <a:gridCol w="1174361">
                  <a:extLst>
                    <a:ext uri="{9D8B030D-6E8A-4147-A177-3AD203B41FA5}">
                      <a16:colId xmlns:a16="http://schemas.microsoft.com/office/drawing/2014/main" val="4245297560"/>
                    </a:ext>
                  </a:extLst>
                </a:gridCol>
                <a:gridCol w="1173194">
                  <a:extLst>
                    <a:ext uri="{9D8B030D-6E8A-4147-A177-3AD203B41FA5}">
                      <a16:colId xmlns:a16="http://schemas.microsoft.com/office/drawing/2014/main" val="2185134729"/>
                    </a:ext>
                  </a:extLst>
                </a:gridCol>
                <a:gridCol w="1174361">
                  <a:extLst>
                    <a:ext uri="{9D8B030D-6E8A-4147-A177-3AD203B41FA5}">
                      <a16:colId xmlns:a16="http://schemas.microsoft.com/office/drawing/2014/main" val="1307917473"/>
                    </a:ext>
                  </a:extLst>
                </a:gridCol>
              </a:tblGrid>
              <a:tr h="239268">
                <a:tc>
                  <a:txBody>
                    <a:bodyPr/>
                    <a:lstStyle/>
                    <a:p>
                      <a:pPr algn="ctr">
                        <a:lnSpc>
                          <a:spcPct val="115000"/>
                        </a:lnSpc>
                        <a:spcAft>
                          <a:spcPts val="600"/>
                        </a:spcAft>
                      </a:pPr>
                      <a:r>
                        <a:rPr lang="lv-LV" sz="1600" dirty="0">
                          <a:effectLst/>
                        </a:rPr>
                        <a:t> </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600">
                          <a:effectLst/>
                        </a:rPr>
                        <a:t>2022.</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600">
                          <a:effectLst/>
                        </a:rPr>
                        <a:t>2023.</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600">
                          <a:effectLst/>
                        </a:rPr>
                        <a:t>2024.</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600">
                          <a:effectLst/>
                        </a:rPr>
                        <a:t>2025.</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600"/>
                        </a:spcAft>
                      </a:pPr>
                      <a:r>
                        <a:rPr lang="lv-LV" sz="1600">
                          <a:effectLst/>
                        </a:rPr>
                        <a:t>2026.</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2209996"/>
                  </a:ext>
                </a:extLst>
              </a:tr>
              <a:tr h="399006">
                <a:tc>
                  <a:txBody>
                    <a:bodyPr/>
                    <a:lstStyle/>
                    <a:p>
                      <a:pPr algn="l">
                        <a:lnSpc>
                          <a:spcPct val="115000"/>
                        </a:lnSpc>
                        <a:spcAft>
                          <a:spcPts val="600"/>
                        </a:spcAft>
                      </a:pPr>
                      <a:r>
                        <a:rPr lang="lv-LV" sz="1600" dirty="0">
                          <a:effectLst/>
                        </a:rPr>
                        <a:t>Dzīvojamo ēku būvniecības izmaksu izmaiņu ekspertprognoze</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ctr" defTabSz="914400" rtl="0" eaLnBrk="1" latinLnBrk="0" hangingPunct="1">
                        <a:lnSpc>
                          <a:spcPct val="115000"/>
                        </a:lnSpc>
                        <a:spcAft>
                          <a:spcPts val="0"/>
                        </a:spcAft>
                      </a:pPr>
                      <a:r>
                        <a:rPr lang="lv-LV" sz="1600" kern="1200" dirty="0">
                          <a:solidFill>
                            <a:schemeClr val="dk1"/>
                          </a:solidFill>
                          <a:effectLst/>
                          <a:latin typeface="+mn-lt"/>
                          <a:ea typeface="+mn-ea"/>
                          <a:cs typeface="+mn-cs"/>
                        </a:rPr>
                        <a:t>+25,1%</a:t>
                      </a:r>
                    </a:p>
                  </a:txBody>
                  <a:tcPr marL="68580" marR="68580" marT="0" marB="0" anchor="ctr"/>
                </a:tc>
                <a:tc>
                  <a:txBody>
                    <a:bodyPr/>
                    <a:lstStyle/>
                    <a:p>
                      <a:pPr marL="0" indent="0" algn="ctr" defTabSz="914400" rtl="0" eaLnBrk="1" latinLnBrk="0" hangingPunct="1">
                        <a:lnSpc>
                          <a:spcPct val="115000"/>
                        </a:lnSpc>
                        <a:spcAft>
                          <a:spcPts val="0"/>
                        </a:spcAft>
                      </a:pPr>
                      <a:r>
                        <a:rPr lang="lv-LV" sz="1600" kern="1200" dirty="0">
                          <a:solidFill>
                            <a:schemeClr val="dk1"/>
                          </a:solidFill>
                          <a:effectLst/>
                          <a:latin typeface="+mn-lt"/>
                          <a:ea typeface="+mn-ea"/>
                          <a:cs typeface="+mn-cs"/>
                        </a:rPr>
                        <a:t>+14,3%</a:t>
                      </a:r>
                    </a:p>
                  </a:txBody>
                  <a:tcPr marL="68580" marR="68580" marT="0" marB="0" anchor="ctr"/>
                </a:tc>
                <a:tc>
                  <a:txBody>
                    <a:bodyPr/>
                    <a:lstStyle/>
                    <a:p>
                      <a:pPr marL="0" indent="0" algn="ctr" defTabSz="914400" rtl="0" eaLnBrk="1" latinLnBrk="0" hangingPunct="1">
                        <a:lnSpc>
                          <a:spcPct val="115000"/>
                        </a:lnSpc>
                        <a:spcAft>
                          <a:spcPts val="0"/>
                        </a:spcAft>
                      </a:pPr>
                      <a:r>
                        <a:rPr lang="lv-LV" sz="1600" kern="1200" dirty="0">
                          <a:solidFill>
                            <a:schemeClr val="dk1"/>
                          </a:solidFill>
                          <a:effectLst/>
                          <a:latin typeface="+mn-lt"/>
                          <a:ea typeface="+mn-ea"/>
                          <a:cs typeface="+mn-cs"/>
                        </a:rPr>
                        <a:t>+8,7%</a:t>
                      </a:r>
                    </a:p>
                  </a:txBody>
                  <a:tcPr marL="68580" marR="68580" marT="0" marB="0" anchor="ctr"/>
                </a:tc>
                <a:tc>
                  <a:txBody>
                    <a:bodyPr/>
                    <a:lstStyle/>
                    <a:p>
                      <a:pPr marL="0" indent="0" algn="ctr" defTabSz="914400" rtl="0" eaLnBrk="1" latinLnBrk="0" hangingPunct="1">
                        <a:lnSpc>
                          <a:spcPct val="115000"/>
                        </a:lnSpc>
                        <a:spcAft>
                          <a:spcPts val="0"/>
                        </a:spcAft>
                      </a:pPr>
                      <a:r>
                        <a:rPr lang="lv-LV" sz="1600" kern="1200" dirty="0">
                          <a:solidFill>
                            <a:schemeClr val="dk1"/>
                          </a:solidFill>
                          <a:effectLst/>
                          <a:latin typeface="+mn-lt"/>
                          <a:ea typeface="+mn-ea"/>
                          <a:cs typeface="+mn-cs"/>
                        </a:rPr>
                        <a:t>+8,6%</a:t>
                      </a:r>
                    </a:p>
                  </a:txBody>
                  <a:tcPr marL="68580" marR="68580" marT="0" marB="0" anchor="ctr"/>
                </a:tc>
                <a:tc>
                  <a:txBody>
                    <a:bodyPr/>
                    <a:lstStyle/>
                    <a:p>
                      <a:pPr marL="0" indent="0" algn="ctr" defTabSz="914400" rtl="0" eaLnBrk="1" latinLnBrk="0" hangingPunct="1">
                        <a:lnSpc>
                          <a:spcPct val="115000"/>
                        </a:lnSpc>
                        <a:spcAft>
                          <a:spcPts val="0"/>
                        </a:spcAft>
                      </a:pPr>
                      <a:r>
                        <a:rPr lang="lv-LV" sz="1600" kern="1200" dirty="0">
                          <a:solidFill>
                            <a:schemeClr val="dk1"/>
                          </a:solidFill>
                          <a:effectLst/>
                          <a:latin typeface="+mn-lt"/>
                          <a:ea typeface="+mn-ea"/>
                          <a:cs typeface="+mn-cs"/>
                        </a:rPr>
                        <a:t>+7,8%</a:t>
                      </a:r>
                    </a:p>
                  </a:txBody>
                  <a:tcPr marL="68580" marR="68580" marT="0" marB="0" anchor="ctr"/>
                </a:tc>
                <a:extLst>
                  <a:ext uri="{0D108BD9-81ED-4DB2-BD59-A6C34878D82A}">
                    <a16:rowId xmlns:a16="http://schemas.microsoft.com/office/drawing/2014/main" val="3749823429"/>
                  </a:ext>
                </a:extLst>
              </a:tr>
              <a:tr h="399006">
                <a:tc>
                  <a:txBody>
                    <a:bodyPr/>
                    <a:lstStyle/>
                    <a:p>
                      <a:pPr algn="l">
                        <a:lnSpc>
                          <a:spcPct val="115000"/>
                        </a:lnSpc>
                        <a:spcAft>
                          <a:spcPts val="600"/>
                        </a:spcAft>
                      </a:pPr>
                      <a:r>
                        <a:rPr lang="lv-LV" sz="1600" dirty="0">
                          <a:effectLst/>
                        </a:rPr>
                        <a:t>Nedzīvojamo ēku būvniecības izmaksu izmaiņu ekspertprognoze</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ctr" defTabSz="914400" rtl="0" eaLnBrk="1" latinLnBrk="0" hangingPunct="1">
                        <a:lnSpc>
                          <a:spcPct val="115000"/>
                        </a:lnSpc>
                        <a:spcAft>
                          <a:spcPts val="0"/>
                        </a:spcAft>
                      </a:pPr>
                      <a:r>
                        <a:rPr lang="lv-LV" sz="1600" kern="1200" dirty="0">
                          <a:solidFill>
                            <a:schemeClr val="dk1"/>
                          </a:solidFill>
                          <a:effectLst/>
                          <a:latin typeface="+mn-lt"/>
                          <a:ea typeface="+mn-ea"/>
                          <a:cs typeface="+mn-cs"/>
                        </a:rPr>
                        <a:t>+26,6%</a:t>
                      </a:r>
                    </a:p>
                  </a:txBody>
                  <a:tcPr marL="68580" marR="68580" marT="0" marB="0" anchor="ctr"/>
                </a:tc>
                <a:tc>
                  <a:txBody>
                    <a:bodyPr/>
                    <a:lstStyle/>
                    <a:p>
                      <a:pPr marL="0" indent="0" algn="ctr" defTabSz="914400" rtl="0" eaLnBrk="1" latinLnBrk="0" hangingPunct="1">
                        <a:lnSpc>
                          <a:spcPct val="115000"/>
                        </a:lnSpc>
                        <a:spcAft>
                          <a:spcPts val="0"/>
                        </a:spcAft>
                      </a:pPr>
                      <a:r>
                        <a:rPr lang="lv-LV" sz="1600" kern="1200" dirty="0">
                          <a:solidFill>
                            <a:schemeClr val="dk1"/>
                          </a:solidFill>
                          <a:effectLst/>
                          <a:latin typeface="+mn-lt"/>
                          <a:ea typeface="+mn-ea"/>
                          <a:cs typeface="+mn-cs"/>
                        </a:rPr>
                        <a:t>+15,3%</a:t>
                      </a:r>
                    </a:p>
                  </a:txBody>
                  <a:tcPr marL="68580" marR="68580" marT="0" marB="0" anchor="ctr"/>
                </a:tc>
                <a:tc>
                  <a:txBody>
                    <a:bodyPr/>
                    <a:lstStyle/>
                    <a:p>
                      <a:pPr marL="0" indent="0" algn="ctr" defTabSz="914400" rtl="0" eaLnBrk="1" latinLnBrk="0" hangingPunct="1">
                        <a:lnSpc>
                          <a:spcPct val="115000"/>
                        </a:lnSpc>
                        <a:spcAft>
                          <a:spcPts val="0"/>
                        </a:spcAft>
                      </a:pPr>
                      <a:r>
                        <a:rPr lang="lv-LV" sz="1600" kern="1200" dirty="0">
                          <a:solidFill>
                            <a:schemeClr val="dk1"/>
                          </a:solidFill>
                          <a:effectLst/>
                          <a:latin typeface="+mn-lt"/>
                          <a:ea typeface="+mn-ea"/>
                          <a:cs typeface="+mn-cs"/>
                        </a:rPr>
                        <a:t>+9,0%</a:t>
                      </a:r>
                    </a:p>
                  </a:txBody>
                  <a:tcPr marL="68580" marR="68580" marT="0" marB="0" anchor="ctr"/>
                </a:tc>
                <a:tc>
                  <a:txBody>
                    <a:bodyPr/>
                    <a:lstStyle/>
                    <a:p>
                      <a:pPr marL="0" indent="0" algn="ctr" defTabSz="914400" rtl="0" eaLnBrk="1" latinLnBrk="0" hangingPunct="1">
                        <a:lnSpc>
                          <a:spcPct val="115000"/>
                        </a:lnSpc>
                        <a:spcAft>
                          <a:spcPts val="0"/>
                        </a:spcAft>
                      </a:pPr>
                      <a:r>
                        <a:rPr lang="lv-LV" sz="1600" kern="1200" dirty="0">
                          <a:solidFill>
                            <a:schemeClr val="dk1"/>
                          </a:solidFill>
                          <a:effectLst/>
                          <a:latin typeface="+mn-lt"/>
                          <a:ea typeface="+mn-ea"/>
                          <a:cs typeface="+mn-cs"/>
                        </a:rPr>
                        <a:t>+8,6%</a:t>
                      </a:r>
                    </a:p>
                  </a:txBody>
                  <a:tcPr marL="68580" marR="68580" marT="0" marB="0" anchor="ctr"/>
                </a:tc>
                <a:tc>
                  <a:txBody>
                    <a:bodyPr/>
                    <a:lstStyle/>
                    <a:p>
                      <a:pPr marL="0" indent="0" algn="ctr" defTabSz="914400" rtl="0" eaLnBrk="1" latinLnBrk="0" hangingPunct="1">
                        <a:lnSpc>
                          <a:spcPct val="115000"/>
                        </a:lnSpc>
                        <a:spcAft>
                          <a:spcPts val="0"/>
                        </a:spcAft>
                      </a:pPr>
                      <a:r>
                        <a:rPr lang="lv-LV" sz="1600" kern="1200" dirty="0">
                          <a:solidFill>
                            <a:schemeClr val="dk1"/>
                          </a:solidFill>
                          <a:effectLst/>
                          <a:latin typeface="+mn-lt"/>
                          <a:ea typeface="+mn-ea"/>
                          <a:cs typeface="+mn-cs"/>
                        </a:rPr>
                        <a:t>+8,2%</a:t>
                      </a:r>
                    </a:p>
                  </a:txBody>
                  <a:tcPr marL="68580" marR="68580" marT="0" marB="0" anchor="ctr"/>
                </a:tc>
                <a:extLst>
                  <a:ext uri="{0D108BD9-81ED-4DB2-BD59-A6C34878D82A}">
                    <a16:rowId xmlns:a16="http://schemas.microsoft.com/office/drawing/2014/main" val="4093405269"/>
                  </a:ext>
                </a:extLst>
              </a:tr>
              <a:tr h="399006">
                <a:tc>
                  <a:txBody>
                    <a:bodyPr/>
                    <a:lstStyle/>
                    <a:p>
                      <a:pPr algn="l">
                        <a:lnSpc>
                          <a:spcPct val="115000"/>
                        </a:lnSpc>
                        <a:spcAft>
                          <a:spcPts val="600"/>
                        </a:spcAft>
                      </a:pPr>
                      <a:r>
                        <a:rPr lang="lv-LV" sz="1600" dirty="0">
                          <a:effectLst/>
                        </a:rPr>
                        <a:t>Ceļu un maģistrāļu būvniecības izmaksu izmaiņu ekspertprognoze</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lnSpc>
                          <a:spcPct val="115000"/>
                        </a:lnSpc>
                        <a:spcAft>
                          <a:spcPts val="0"/>
                        </a:spcAft>
                      </a:pPr>
                      <a:r>
                        <a:rPr lang="lv-LV" sz="1600" dirty="0">
                          <a:effectLst/>
                        </a:rPr>
                        <a:t>+23,3%</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dirty="0">
                          <a:effectLst/>
                        </a:rPr>
                        <a:t>+9,7%</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a:effectLst/>
                        </a:rPr>
                        <a:t>+6,7%</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dirty="0">
                          <a:effectLst/>
                        </a:rPr>
                        <a:t>+6,0%</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dirty="0">
                          <a:effectLst/>
                        </a:rPr>
                        <a:t>+4,7%</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49750518"/>
                  </a:ext>
                </a:extLst>
              </a:tr>
              <a:tr h="399006">
                <a:tc>
                  <a:txBody>
                    <a:bodyPr/>
                    <a:lstStyle/>
                    <a:p>
                      <a:pPr algn="l">
                        <a:lnSpc>
                          <a:spcPct val="115000"/>
                        </a:lnSpc>
                        <a:spcAft>
                          <a:spcPts val="600"/>
                        </a:spcAft>
                      </a:pPr>
                      <a:r>
                        <a:rPr lang="lv-LV" sz="1600">
                          <a:effectLst/>
                        </a:rPr>
                        <a:t>Dzelzceļu un metro būvniecības izmaksu izmaiņu ekspertprognoze</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lnSpc>
                          <a:spcPct val="115000"/>
                        </a:lnSpc>
                        <a:spcAft>
                          <a:spcPts val="0"/>
                        </a:spcAft>
                      </a:pPr>
                      <a:r>
                        <a:rPr lang="lv-LV" sz="1600" dirty="0">
                          <a:effectLst/>
                        </a:rPr>
                        <a:t>+25,0%</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dirty="0">
                          <a:effectLst/>
                        </a:rPr>
                        <a:t>+12,5%</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dirty="0">
                          <a:effectLst/>
                        </a:rPr>
                        <a:t>+8,5%</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dirty="0">
                          <a:effectLst/>
                        </a:rPr>
                        <a:t>+5,0%</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dirty="0">
                          <a:effectLst/>
                        </a:rPr>
                        <a:t>+3,5%</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6385559"/>
                  </a:ext>
                </a:extLst>
              </a:tr>
              <a:tr h="399006">
                <a:tc>
                  <a:txBody>
                    <a:bodyPr/>
                    <a:lstStyle/>
                    <a:p>
                      <a:pPr algn="l">
                        <a:lnSpc>
                          <a:spcPct val="115000"/>
                        </a:lnSpc>
                        <a:spcAft>
                          <a:spcPts val="600"/>
                        </a:spcAft>
                      </a:pPr>
                      <a:r>
                        <a:rPr lang="lv-LV" sz="1600">
                          <a:effectLst/>
                        </a:rPr>
                        <a:t>Tiltu un tuneļu būvniecības izmaksu izmaiņu ekspertprognoze</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lnSpc>
                          <a:spcPct val="115000"/>
                        </a:lnSpc>
                        <a:spcAft>
                          <a:spcPts val="0"/>
                        </a:spcAft>
                      </a:pPr>
                      <a:r>
                        <a:rPr lang="lv-LV" sz="1600" dirty="0">
                          <a:effectLst/>
                        </a:rPr>
                        <a:t>+25,0%</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dirty="0">
                          <a:effectLst/>
                        </a:rPr>
                        <a:t>+11,0%</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dirty="0">
                          <a:effectLst/>
                        </a:rPr>
                        <a:t>+7,5%</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dirty="0">
                          <a:effectLst/>
                        </a:rPr>
                        <a:t>+5,0%</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dirty="0">
                          <a:effectLst/>
                        </a:rPr>
                        <a:t>+3,5%</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4654621"/>
                  </a:ext>
                </a:extLst>
              </a:tr>
              <a:tr h="399006">
                <a:tc>
                  <a:txBody>
                    <a:bodyPr/>
                    <a:lstStyle/>
                    <a:p>
                      <a:pPr algn="l">
                        <a:lnSpc>
                          <a:spcPct val="115000"/>
                        </a:lnSpc>
                        <a:spcAft>
                          <a:spcPts val="600"/>
                        </a:spcAft>
                      </a:pPr>
                      <a:r>
                        <a:rPr lang="lv-LV" sz="1600">
                          <a:effectLst/>
                        </a:rPr>
                        <a:t>Pilsētsaimniecības infrastruktūras objektu būvniecības izmaksu izmaiņu ekspertprognoze</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lnSpc>
                          <a:spcPct val="115000"/>
                        </a:lnSpc>
                        <a:spcAft>
                          <a:spcPts val="0"/>
                        </a:spcAft>
                      </a:pPr>
                      <a:r>
                        <a:rPr lang="lv-LV" sz="1600">
                          <a:effectLst/>
                        </a:rPr>
                        <a:t>+21,3%</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a:effectLst/>
                        </a:rPr>
                        <a:t>+18,8%</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dirty="0">
                          <a:effectLst/>
                        </a:rPr>
                        <a:t>+8,0%</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a:effectLst/>
                        </a:rPr>
                        <a:t>+5,8%</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dirty="0">
                          <a:effectLst/>
                        </a:rPr>
                        <a:t>+4,5%</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9232455"/>
                  </a:ext>
                </a:extLst>
              </a:tr>
              <a:tr h="399006">
                <a:tc>
                  <a:txBody>
                    <a:bodyPr/>
                    <a:lstStyle/>
                    <a:p>
                      <a:pPr algn="l">
                        <a:lnSpc>
                          <a:spcPct val="115000"/>
                        </a:lnSpc>
                        <a:spcAft>
                          <a:spcPts val="600"/>
                        </a:spcAft>
                      </a:pPr>
                      <a:r>
                        <a:rPr lang="lv-LV" sz="1600">
                          <a:effectLst/>
                        </a:rPr>
                        <a:t>Specializēto būvdarbu izmaksu izmaiņu ekspertprognoze</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lnSpc>
                          <a:spcPct val="115000"/>
                        </a:lnSpc>
                        <a:spcAft>
                          <a:spcPts val="0"/>
                        </a:spcAft>
                      </a:pPr>
                      <a:r>
                        <a:rPr lang="lv-LV" sz="1600" dirty="0">
                          <a:effectLst/>
                        </a:rPr>
                        <a:t>+17,5%</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a:effectLst/>
                        </a:rPr>
                        <a:t>+12,0%</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a:effectLst/>
                        </a:rPr>
                        <a:t>+9,3%</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dirty="0">
                          <a:effectLst/>
                        </a:rPr>
                        <a:t>+5,3%</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dirty="0">
                          <a:effectLst/>
                        </a:rPr>
                        <a:t>+4,7%</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5391322"/>
                  </a:ext>
                </a:extLst>
              </a:tr>
              <a:tr h="605041">
                <a:tc>
                  <a:txBody>
                    <a:bodyPr/>
                    <a:lstStyle/>
                    <a:p>
                      <a:pPr algn="l">
                        <a:lnSpc>
                          <a:spcPct val="115000"/>
                        </a:lnSpc>
                        <a:spcAft>
                          <a:spcPts val="600"/>
                        </a:spcAft>
                      </a:pPr>
                      <a:r>
                        <a:rPr lang="lv-LV" sz="1600">
                          <a:effectLst/>
                        </a:rPr>
                        <a:t>Arhitektūras un inženiertehnisko pakalpojumu, tehniskās pārbaudes un analīzes izmaksu izmaiņu ekspertprognoze</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lnSpc>
                          <a:spcPct val="115000"/>
                        </a:lnSpc>
                        <a:spcAft>
                          <a:spcPts val="0"/>
                        </a:spcAft>
                      </a:pPr>
                      <a:r>
                        <a:rPr lang="lv-LV" sz="1600">
                          <a:effectLst/>
                        </a:rPr>
                        <a:t>+14,0%</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dirty="0">
                          <a:effectLst/>
                        </a:rPr>
                        <a:t>+7,6%</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a:effectLst/>
                        </a:rPr>
                        <a:t>+8,8%</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a:effectLst/>
                        </a:rPr>
                        <a:t>+6,4%</a:t>
                      </a:r>
                      <a:endParaRPr lang="lv-LV"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15000"/>
                        </a:lnSpc>
                        <a:spcAft>
                          <a:spcPts val="0"/>
                        </a:spcAft>
                      </a:pPr>
                      <a:r>
                        <a:rPr lang="lv-LV" sz="1600" dirty="0">
                          <a:effectLst/>
                        </a:rPr>
                        <a:t>+7,6%</a:t>
                      </a:r>
                      <a:endParaRPr lang="lv-LV"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234713"/>
                  </a:ext>
                </a:extLst>
              </a:tr>
            </a:tbl>
          </a:graphicData>
        </a:graphic>
      </p:graphicFrame>
      <p:pic>
        <p:nvPicPr>
          <p:cNvPr id="5" name="Picture 4">
            <a:extLst>
              <a:ext uri="{FF2B5EF4-FFF2-40B4-BE49-F238E27FC236}">
                <a16:creationId xmlns:a16="http://schemas.microsoft.com/office/drawing/2014/main" id="{441F7ACC-80FC-E393-992E-D35C03075E70}"/>
              </a:ext>
            </a:extLst>
          </p:cNvPr>
          <p:cNvPicPr>
            <a:picLocks noChangeAspect="1"/>
          </p:cNvPicPr>
          <p:nvPr/>
        </p:nvPicPr>
        <p:blipFill>
          <a:blip r:embed="rId2"/>
          <a:stretch>
            <a:fillRect/>
          </a:stretch>
        </p:blipFill>
        <p:spPr>
          <a:xfrm>
            <a:off x="-6870" y="-1"/>
            <a:ext cx="551183" cy="6881091"/>
          </a:xfrm>
          <a:prstGeom prst="rect">
            <a:avLst/>
          </a:prstGeom>
        </p:spPr>
      </p:pic>
      <p:pic>
        <p:nvPicPr>
          <p:cNvPr id="6" name="Picture 5">
            <a:extLst>
              <a:ext uri="{FF2B5EF4-FFF2-40B4-BE49-F238E27FC236}">
                <a16:creationId xmlns:a16="http://schemas.microsoft.com/office/drawing/2014/main" id="{E57763CC-4E94-3431-563D-798AFE7FF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9900" y="6559189"/>
            <a:ext cx="1282700" cy="255587"/>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55" descr="A grid with small circles">
            <a:extLst>
              <a:ext uri="{FF2B5EF4-FFF2-40B4-BE49-F238E27FC236}">
                <a16:creationId xmlns:a16="http://schemas.microsoft.com/office/drawing/2014/main" id="{3C1DACF8-C957-9BF3-678F-F5AC1B218A4C}"/>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68812" y="-192851"/>
            <a:ext cx="1885113" cy="1777003"/>
          </a:xfrm>
          <a:prstGeom prst="rect">
            <a:avLst/>
          </a:prstGeom>
        </p:spPr>
      </p:pic>
    </p:spTree>
    <p:extLst>
      <p:ext uri="{BB962C8B-B14F-4D97-AF65-F5344CB8AC3E}">
        <p14:creationId xmlns:p14="http://schemas.microsoft.com/office/powerpoint/2010/main" val="2558611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D306A0-4A4D-4C26-B917-DEBF87D3F751}"/>
              </a:ext>
            </a:extLst>
          </p:cNvPr>
          <p:cNvPicPr>
            <a:picLocks noChangeAspect="1"/>
          </p:cNvPicPr>
          <p:nvPr/>
        </p:nvPicPr>
        <p:blipFill>
          <a:blip r:embed="rId2"/>
          <a:stretch>
            <a:fillRect/>
          </a:stretch>
        </p:blipFill>
        <p:spPr>
          <a:xfrm>
            <a:off x="10848975" y="6476188"/>
            <a:ext cx="1017864" cy="203572"/>
          </a:xfrm>
          <a:prstGeom prst="rect">
            <a:avLst/>
          </a:prstGeom>
        </p:spPr>
      </p:pic>
      <p:sp>
        <p:nvSpPr>
          <p:cNvPr id="19" name="Title 2">
            <a:extLst>
              <a:ext uri="{FF2B5EF4-FFF2-40B4-BE49-F238E27FC236}">
                <a16:creationId xmlns:a16="http://schemas.microsoft.com/office/drawing/2014/main" id="{5347FBC8-94EB-4B8A-8131-AD9C05462928}"/>
              </a:ext>
            </a:extLst>
          </p:cNvPr>
          <p:cNvSpPr txBox="1">
            <a:spLocks/>
          </p:cNvSpPr>
          <p:nvPr/>
        </p:nvSpPr>
        <p:spPr>
          <a:xfrm>
            <a:off x="472334" y="419538"/>
            <a:ext cx="11394505" cy="599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lv-LV" sz="3600" dirty="0">
                <a:solidFill>
                  <a:prstClr val="black"/>
                </a:solidFill>
                <a:latin typeface="+mn-lt"/>
              </a:rPr>
              <a:t>Izteikti augsts </a:t>
            </a:r>
            <a:r>
              <a:rPr kumimoji="0" lang="lv-LV" sz="3600" i="0" u="none" strike="noStrike" kern="1200" cap="none" spc="0" normalizeH="0" baseline="0" noProof="0" dirty="0">
                <a:ln>
                  <a:noFill/>
                </a:ln>
                <a:solidFill>
                  <a:prstClr val="black"/>
                </a:solidFill>
                <a:effectLst/>
                <a:uLnTx/>
                <a:uFillTx/>
                <a:latin typeface="+mn-lt"/>
                <a:ea typeface="+mj-ea"/>
                <a:cs typeface="+mj-cs"/>
              </a:rPr>
              <a:t>izmaksu pieaugums 2022. gadā sagaidāms </a:t>
            </a:r>
            <a:r>
              <a:rPr kumimoji="0" lang="lv-LV" sz="3600" b="1" i="0" u="none" strike="noStrike" kern="1200" cap="none" spc="0" normalizeH="0" baseline="0" noProof="0" dirty="0">
                <a:ln>
                  <a:noFill/>
                </a:ln>
                <a:solidFill>
                  <a:prstClr val="black"/>
                </a:solidFill>
                <a:effectLst/>
                <a:uLnTx/>
                <a:uFillTx/>
                <a:latin typeface="+mn-lt"/>
                <a:ea typeface="+mj-ea"/>
                <a:cs typeface="+mj-cs"/>
              </a:rPr>
              <a:t>būvmateriāliem</a:t>
            </a:r>
            <a:r>
              <a:rPr kumimoji="0" lang="lv-LV" sz="3600" i="0" u="none" strike="noStrike" kern="1200" cap="none" spc="0" normalizeH="0" baseline="0" noProof="0" dirty="0">
                <a:ln>
                  <a:noFill/>
                </a:ln>
                <a:solidFill>
                  <a:prstClr val="black"/>
                </a:solidFill>
                <a:effectLst/>
                <a:uLnTx/>
                <a:uFillTx/>
                <a:latin typeface="+mn-lt"/>
                <a:ea typeface="+mj-ea"/>
                <a:cs typeface="+mj-cs"/>
              </a:rPr>
              <a:t> un </a:t>
            </a:r>
            <a:r>
              <a:rPr kumimoji="0" lang="lv-LV" sz="3600" b="1" i="0" u="none" strike="noStrike" kern="1200" cap="none" spc="0" normalizeH="0" baseline="0" noProof="0" dirty="0">
                <a:ln>
                  <a:noFill/>
                </a:ln>
                <a:solidFill>
                  <a:prstClr val="black"/>
                </a:solidFill>
                <a:effectLst/>
                <a:uLnTx/>
                <a:uFillTx/>
                <a:latin typeface="+mn-lt"/>
                <a:ea typeface="+mj-ea"/>
                <a:cs typeface="+mj-cs"/>
              </a:rPr>
              <a:t>mašīnu </a:t>
            </a:r>
            <a:r>
              <a:rPr lang="lv-LV" sz="3600" b="1" dirty="0">
                <a:solidFill>
                  <a:prstClr val="black"/>
                </a:solidFill>
                <a:latin typeface="+mn-lt"/>
              </a:rPr>
              <a:t>un</a:t>
            </a:r>
            <a:r>
              <a:rPr kumimoji="0" lang="lv-LV" sz="3600" b="1" i="0" u="none" strike="noStrike" kern="1200" cap="none" spc="0" normalizeH="0" baseline="0" noProof="0" dirty="0">
                <a:ln>
                  <a:noFill/>
                </a:ln>
                <a:solidFill>
                  <a:prstClr val="black"/>
                </a:solidFill>
                <a:effectLst/>
                <a:uLnTx/>
                <a:uFillTx/>
                <a:latin typeface="+mn-lt"/>
                <a:ea typeface="+mj-ea"/>
                <a:cs typeface="+mj-cs"/>
              </a:rPr>
              <a:t> mehānismu </a:t>
            </a:r>
            <a:r>
              <a:rPr kumimoji="0" lang="lv-LV" sz="3600" i="0" u="none" strike="noStrike" kern="1200" cap="none" spc="0" normalizeH="0" baseline="0" noProof="0" dirty="0">
                <a:ln>
                  <a:noFill/>
                </a:ln>
                <a:solidFill>
                  <a:prstClr val="black"/>
                </a:solidFill>
                <a:effectLst/>
                <a:uLnTx/>
                <a:uFillTx/>
                <a:latin typeface="+mn-lt"/>
                <a:ea typeface="+mj-ea"/>
                <a:cs typeface="+mj-cs"/>
              </a:rPr>
              <a:t>izmaksās</a:t>
            </a:r>
          </a:p>
        </p:txBody>
      </p:sp>
      <p:pic>
        <p:nvPicPr>
          <p:cNvPr id="6" name="Picture 5">
            <a:extLst>
              <a:ext uri="{FF2B5EF4-FFF2-40B4-BE49-F238E27FC236}">
                <a16:creationId xmlns:a16="http://schemas.microsoft.com/office/drawing/2014/main" id="{014FF891-4083-8CDB-4D1D-6BCCA7D00D86}"/>
              </a:ext>
            </a:extLst>
          </p:cNvPr>
          <p:cNvPicPr>
            <a:picLocks noChangeAspect="1"/>
          </p:cNvPicPr>
          <p:nvPr/>
        </p:nvPicPr>
        <p:blipFill rotWithShape="1">
          <a:blip r:embed="rId3"/>
          <a:srcRect l="2204" t="1056" r="1573" b="722"/>
          <a:stretch/>
        </p:blipFill>
        <p:spPr>
          <a:xfrm>
            <a:off x="634014" y="1456766"/>
            <a:ext cx="6738336" cy="4859719"/>
          </a:xfrm>
          <a:prstGeom prst="rect">
            <a:avLst/>
          </a:prstGeom>
        </p:spPr>
      </p:pic>
      <p:sp>
        <p:nvSpPr>
          <p:cNvPr id="8" name="Rectangle: Rounded Corners 7">
            <a:extLst>
              <a:ext uri="{FF2B5EF4-FFF2-40B4-BE49-F238E27FC236}">
                <a16:creationId xmlns:a16="http://schemas.microsoft.com/office/drawing/2014/main" id="{CD517AB5-47F6-B18B-7299-2087BD226ECC}"/>
              </a:ext>
            </a:extLst>
          </p:cNvPr>
          <p:cNvSpPr/>
          <p:nvPr/>
        </p:nvSpPr>
        <p:spPr>
          <a:xfrm>
            <a:off x="3181350" y="2257425"/>
            <a:ext cx="752475" cy="40590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A6C3A1E-2EDB-33FA-BE9F-5DB2BF51CE6F}"/>
              </a:ext>
            </a:extLst>
          </p:cNvPr>
          <p:cNvSpPr/>
          <p:nvPr/>
        </p:nvSpPr>
        <p:spPr>
          <a:xfrm>
            <a:off x="7685119" y="3810000"/>
            <a:ext cx="2266950" cy="2247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Identificēts augsts izmaksu pieaugums VISOS resursu veidos! </a:t>
            </a:r>
            <a:endParaRPr lang="en-GB" dirty="0"/>
          </a:p>
        </p:txBody>
      </p:sp>
      <p:pic>
        <p:nvPicPr>
          <p:cNvPr id="26" name="Picture 25">
            <a:extLst>
              <a:ext uri="{FF2B5EF4-FFF2-40B4-BE49-F238E27FC236}">
                <a16:creationId xmlns:a16="http://schemas.microsoft.com/office/drawing/2014/main" id="{6FF46D0E-C012-D2F9-78EF-343ACA7F9750}"/>
              </a:ext>
            </a:extLst>
          </p:cNvPr>
          <p:cNvPicPr>
            <a:picLocks noChangeAspect="1"/>
          </p:cNvPicPr>
          <p:nvPr/>
        </p:nvPicPr>
        <p:blipFill>
          <a:blip r:embed="rId4"/>
          <a:stretch>
            <a:fillRect/>
          </a:stretch>
        </p:blipFill>
        <p:spPr>
          <a:xfrm>
            <a:off x="-6869" y="-1"/>
            <a:ext cx="328114" cy="6881091"/>
          </a:xfrm>
          <a:prstGeom prst="rect">
            <a:avLst/>
          </a:prstGeom>
        </p:spPr>
      </p:pic>
      <p:pic>
        <p:nvPicPr>
          <p:cNvPr id="27" name="Graphic 55" descr="A grid with small circles">
            <a:extLst>
              <a:ext uri="{FF2B5EF4-FFF2-40B4-BE49-F238E27FC236}">
                <a16:creationId xmlns:a16="http://schemas.microsoft.com/office/drawing/2014/main" id="{D687D0EC-C785-E428-298A-742FA1165B85}"/>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213" y="719342"/>
            <a:ext cx="1885113" cy="1777003"/>
          </a:xfrm>
          <a:prstGeom prst="rect">
            <a:avLst/>
          </a:prstGeom>
        </p:spPr>
      </p:pic>
    </p:spTree>
    <p:extLst>
      <p:ext uri="{BB962C8B-B14F-4D97-AF65-F5344CB8AC3E}">
        <p14:creationId xmlns:p14="http://schemas.microsoft.com/office/powerpoint/2010/main" val="25102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E5BE91-CF7C-34C9-0ABE-3C5697DCA954}"/>
              </a:ext>
            </a:extLst>
          </p:cNvPr>
          <p:cNvPicPr>
            <a:picLocks noChangeAspect="1"/>
          </p:cNvPicPr>
          <p:nvPr/>
        </p:nvPicPr>
        <p:blipFill>
          <a:blip r:embed="rId2"/>
          <a:stretch>
            <a:fillRect/>
          </a:stretch>
        </p:blipFill>
        <p:spPr>
          <a:xfrm>
            <a:off x="873695" y="1604796"/>
            <a:ext cx="8498905" cy="4793563"/>
          </a:xfrm>
          <a:prstGeom prst="rect">
            <a:avLst/>
          </a:prstGeom>
        </p:spPr>
      </p:pic>
      <p:sp>
        <p:nvSpPr>
          <p:cNvPr id="8" name="Title 1">
            <a:extLst>
              <a:ext uri="{FF2B5EF4-FFF2-40B4-BE49-F238E27FC236}">
                <a16:creationId xmlns:a16="http://schemas.microsoft.com/office/drawing/2014/main" id="{8CF700E0-B478-28A0-A584-672C7DBEB822}"/>
              </a:ext>
            </a:extLst>
          </p:cNvPr>
          <p:cNvSpPr>
            <a:spLocks noGrp="1"/>
          </p:cNvSpPr>
          <p:nvPr>
            <p:ph type="title"/>
          </p:nvPr>
        </p:nvSpPr>
        <p:spPr>
          <a:xfrm>
            <a:off x="470337" y="185654"/>
            <a:ext cx="9877425" cy="1300163"/>
          </a:xfrm>
        </p:spPr>
        <p:txBody>
          <a:bodyPr>
            <a:normAutofit/>
          </a:bodyPr>
          <a:lstStyle/>
          <a:p>
            <a:r>
              <a:rPr lang="lv-LV" sz="3600" dirty="0">
                <a:latin typeface="+mn-lt"/>
                <a:cs typeface="Times New Roman" panose="02020603050405020304" pitchFamily="18" charset="0"/>
              </a:rPr>
              <a:t>1/3 būvmateriālu realizācijā veido kokmateriāli un metālizstrādājumi</a:t>
            </a:r>
          </a:p>
        </p:txBody>
      </p:sp>
      <p:pic>
        <p:nvPicPr>
          <p:cNvPr id="10" name="Picture 9">
            <a:extLst>
              <a:ext uri="{FF2B5EF4-FFF2-40B4-BE49-F238E27FC236}">
                <a16:creationId xmlns:a16="http://schemas.microsoft.com/office/drawing/2014/main" id="{E31E0D34-4309-D398-2196-EB4BB6857C9F}"/>
              </a:ext>
            </a:extLst>
          </p:cNvPr>
          <p:cNvPicPr>
            <a:picLocks noChangeAspect="1"/>
          </p:cNvPicPr>
          <p:nvPr/>
        </p:nvPicPr>
        <p:blipFill>
          <a:blip r:embed="rId3"/>
          <a:stretch>
            <a:fillRect/>
          </a:stretch>
        </p:blipFill>
        <p:spPr>
          <a:xfrm>
            <a:off x="-6869" y="-1"/>
            <a:ext cx="328114" cy="6881091"/>
          </a:xfrm>
          <a:prstGeom prst="rect">
            <a:avLst/>
          </a:prstGeom>
        </p:spPr>
      </p:pic>
      <p:pic>
        <p:nvPicPr>
          <p:cNvPr id="11" name="Graphic 55" descr="A grid with small circles">
            <a:extLst>
              <a:ext uri="{FF2B5EF4-FFF2-40B4-BE49-F238E27FC236}">
                <a16:creationId xmlns:a16="http://schemas.microsoft.com/office/drawing/2014/main" id="{9430417D-193C-4C03-B60A-3EF025448FE6}"/>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15350" y="-291186"/>
            <a:ext cx="1885113" cy="1777003"/>
          </a:xfrm>
          <a:prstGeom prst="rect">
            <a:avLst/>
          </a:prstGeom>
        </p:spPr>
      </p:pic>
      <p:pic>
        <p:nvPicPr>
          <p:cNvPr id="12" name="Picture 11">
            <a:extLst>
              <a:ext uri="{FF2B5EF4-FFF2-40B4-BE49-F238E27FC236}">
                <a16:creationId xmlns:a16="http://schemas.microsoft.com/office/drawing/2014/main" id="{4B7F9998-5B00-D786-5D18-D856D95BBFF9}"/>
              </a:ext>
            </a:extLst>
          </p:cNvPr>
          <p:cNvPicPr>
            <a:picLocks noChangeAspect="1"/>
          </p:cNvPicPr>
          <p:nvPr/>
        </p:nvPicPr>
        <p:blipFill>
          <a:blip r:embed="rId6"/>
          <a:stretch>
            <a:fillRect/>
          </a:stretch>
        </p:blipFill>
        <p:spPr>
          <a:xfrm>
            <a:off x="10848975" y="6476188"/>
            <a:ext cx="1017864" cy="203572"/>
          </a:xfrm>
          <a:prstGeom prst="rect">
            <a:avLst/>
          </a:prstGeom>
        </p:spPr>
      </p:pic>
    </p:spTree>
    <p:extLst>
      <p:ext uri="{BB962C8B-B14F-4D97-AF65-F5344CB8AC3E}">
        <p14:creationId xmlns:p14="http://schemas.microsoft.com/office/powerpoint/2010/main" val="2227338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5CB649E-E4C7-82BE-24D0-316548613317}"/>
              </a:ext>
            </a:extLst>
          </p:cNvPr>
          <p:cNvPicPr>
            <a:picLocks noChangeAspect="1"/>
          </p:cNvPicPr>
          <p:nvPr/>
        </p:nvPicPr>
        <p:blipFill>
          <a:blip r:embed="rId2">
            <a:extLst>
              <a:ext uri="{28A0092B-C50C-407E-A947-70E740481C1C}">
                <a14:useLocalDpi xmlns:a14="http://schemas.microsoft.com/office/drawing/2010/main" val="0"/>
              </a:ext>
            </a:extLst>
          </a:blip>
          <a:stretch/>
        </p:blipFill>
        <p:spPr bwMode="auto">
          <a:xfrm>
            <a:off x="5885232" y="276634"/>
            <a:ext cx="5392659" cy="2968185"/>
          </a:xfrm>
          <a:prstGeom prst="rect">
            <a:avLst/>
          </a:prstGeom>
        </p:spPr>
      </p:pic>
      <p:pic>
        <p:nvPicPr>
          <p:cNvPr id="5" name="Picture 4">
            <a:extLst>
              <a:ext uri="{FF2B5EF4-FFF2-40B4-BE49-F238E27FC236}">
                <a16:creationId xmlns:a16="http://schemas.microsoft.com/office/drawing/2014/main" id="{6C7B5D00-330D-A9A7-14F2-FD10E4C80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885232" y="3429000"/>
            <a:ext cx="5474430" cy="3013193"/>
          </a:xfrm>
          <a:prstGeom prst="rect">
            <a:avLst/>
          </a:prstGeom>
        </p:spPr>
      </p:pic>
      <p:sp>
        <p:nvSpPr>
          <p:cNvPr id="2" name="Title 1">
            <a:extLst>
              <a:ext uri="{FF2B5EF4-FFF2-40B4-BE49-F238E27FC236}">
                <a16:creationId xmlns:a16="http://schemas.microsoft.com/office/drawing/2014/main" id="{0BE08A1F-3FDF-70FA-1887-52C4A104E106}"/>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lv-LV" sz="3600" kern="1200" dirty="0">
                <a:solidFill>
                  <a:srgbClr val="FFFFFF"/>
                </a:solidFill>
                <a:latin typeface="+mn-lt"/>
                <a:ea typeface="+mj-ea"/>
                <a:cs typeface="+mj-cs"/>
              </a:rPr>
              <a:t>Atsevišķu kokmateriālu un </a:t>
            </a:r>
            <a:r>
              <a:rPr lang="lv-LV" sz="3600" dirty="0">
                <a:solidFill>
                  <a:srgbClr val="FFFFFF"/>
                </a:solidFill>
                <a:latin typeface="+mn-lt"/>
              </a:rPr>
              <a:t>m</a:t>
            </a:r>
            <a:r>
              <a:rPr lang="lv-LV" sz="3600" kern="1200" dirty="0">
                <a:solidFill>
                  <a:srgbClr val="FFFFFF"/>
                </a:solidFill>
                <a:latin typeface="+mn-lt"/>
                <a:ea typeface="+mj-ea"/>
                <a:cs typeface="+mj-cs"/>
              </a:rPr>
              <a:t>etālizstrādājumu cenu dinamika </a:t>
            </a:r>
          </a:p>
        </p:txBody>
      </p:sp>
      <p:pic>
        <p:nvPicPr>
          <p:cNvPr id="16" name="Graphic 55" descr="A grid with small circles">
            <a:extLst>
              <a:ext uri="{FF2B5EF4-FFF2-40B4-BE49-F238E27FC236}">
                <a16:creationId xmlns:a16="http://schemas.microsoft.com/office/drawing/2014/main" id="{EF3DA8BA-7C89-C7F3-6346-6640687F1E28}"/>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1188" y="-389180"/>
            <a:ext cx="2568138" cy="2217980"/>
          </a:xfrm>
          <a:prstGeom prst="rect">
            <a:avLst/>
          </a:prstGeom>
        </p:spPr>
      </p:pic>
      <p:pic>
        <p:nvPicPr>
          <p:cNvPr id="17" name="Picture 16">
            <a:extLst>
              <a:ext uri="{FF2B5EF4-FFF2-40B4-BE49-F238E27FC236}">
                <a16:creationId xmlns:a16="http://schemas.microsoft.com/office/drawing/2014/main" id="{0DC5202C-CB44-6F88-0541-92C2BEABBBF1}"/>
              </a:ext>
            </a:extLst>
          </p:cNvPr>
          <p:cNvPicPr>
            <a:picLocks noChangeAspect="1"/>
          </p:cNvPicPr>
          <p:nvPr/>
        </p:nvPicPr>
        <p:blipFill>
          <a:blip r:embed="rId6"/>
          <a:stretch>
            <a:fillRect/>
          </a:stretch>
        </p:blipFill>
        <p:spPr>
          <a:xfrm>
            <a:off x="-6869" y="-1"/>
            <a:ext cx="328114" cy="6881091"/>
          </a:xfrm>
          <a:prstGeom prst="rect">
            <a:avLst/>
          </a:prstGeom>
          <a:ln>
            <a:solidFill>
              <a:schemeClr val="tx1"/>
            </a:solidFill>
          </a:ln>
        </p:spPr>
      </p:pic>
      <p:pic>
        <p:nvPicPr>
          <p:cNvPr id="18" name="Picture 17">
            <a:extLst>
              <a:ext uri="{FF2B5EF4-FFF2-40B4-BE49-F238E27FC236}">
                <a16:creationId xmlns:a16="http://schemas.microsoft.com/office/drawing/2014/main" id="{35F50E01-90AD-6E5F-C272-7999A392398C}"/>
              </a:ext>
            </a:extLst>
          </p:cNvPr>
          <p:cNvPicPr>
            <a:picLocks noChangeAspect="1"/>
          </p:cNvPicPr>
          <p:nvPr/>
        </p:nvPicPr>
        <p:blipFill>
          <a:blip r:embed="rId7"/>
          <a:stretch>
            <a:fillRect/>
          </a:stretch>
        </p:blipFill>
        <p:spPr>
          <a:xfrm>
            <a:off x="10850730" y="6542454"/>
            <a:ext cx="1017864" cy="203572"/>
          </a:xfrm>
          <a:prstGeom prst="rect">
            <a:avLst/>
          </a:prstGeom>
        </p:spPr>
      </p:pic>
    </p:spTree>
    <p:extLst>
      <p:ext uri="{BB962C8B-B14F-4D97-AF65-F5344CB8AC3E}">
        <p14:creationId xmlns:p14="http://schemas.microsoft.com/office/powerpoint/2010/main" val="2154813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1395</Words>
  <Application>Microsoft Office PowerPoint</Application>
  <PresentationFormat>Widescreen</PresentationFormat>
  <Paragraphs>219</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Times New Roman</vt:lpstr>
      <vt:lpstr>Wingdings</vt:lpstr>
      <vt:lpstr>Office Theme</vt:lpstr>
      <vt:lpstr>1_Office Theme</vt:lpstr>
      <vt:lpstr>PowerPoint Presentation</vt:lpstr>
      <vt:lpstr>PowerPoint Presentation</vt:lpstr>
      <vt:lpstr>Aprobācija</vt:lpstr>
      <vt:lpstr>PowerPoint Presentation</vt:lpstr>
      <vt:lpstr>Izteiktas variācijas starp būvniecības produkcijas apjoma un izmaksu izmaiņu prognozēm</vt:lpstr>
      <vt:lpstr>Salīdzinoši straujākais izmaksu pieaugums sagaidāms ēku būvniecībā</vt:lpstr>
      <vt:lpstr>PowerPoint Presentation</vt:lpstr>
      <vt:lpstr>1/3 būvmateriālu realizācijā veido kokmateriāli un metālizstrādājumi</vt:lpstr>
      <vt:lpstr>Atsevišķu kokmateriālu un metālizstrādājumu cenu dinamika </vt:lpstr>
      <vt:lpstr>Izmaksas ietekmējošie faktori 2022</vt:lpstr>
      <vt:lpstr>Latvijas būvniecības potenciālās pārkaršanas novērtējums 2022</vt:lpstr>
      <vt:lpstr>7 pārkaršanas riska indikatori</vt:lpstr>
      <vt:lpstr>PowerPoint Presentation</vt:lpstr>
      <vt:lpstr>PowerPoint Presentation</vt:lpstr>
      <vt:lpstr>PowerPoint Presentation</vt:lpstr>
      <vt:lpstr>Būvmateriālu izmaksu izmaiņas ietekmējošie faktori</vt:lpstr>
      <vt:lpstr>Mašīnu un mehānismu izmaksu izmaiņas ietekmējošie faktori</vt:lpstr>
      <vt:lpstr>Darbaspēka izmaksu izmaiņas ietekmējošie faktori</vt:lpstr>
      <vt:lpstr>Ēnu ekonomikas apkarošanas ietekme</vt:lpstr>
      <vt:lpstr>COVID-19 ietekme</vt:lpstr>
      <vt:lpstr>Krievijas-Ukrainas kara ietekme</vt:lpstr>
      <vt:lpstr>Priekšlikumi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Mārtiņš Danusēvičs</dc:creator>
  <cp:lastModifiedBy>Inese Biukšāne</cp:lastModifiedBy>
  <cp:revision>30</cp:revision>
  <dcterms:created xsi:type="dcterms:W3CDTF">2022-07-26T12:13:58Z</dcterms:created>
  <dcterms:modified xsi:type="dcterms:W3CDTF">2022-10-27T10:52:22Z</dcterms:modified>
</cp:coreProperties>
</file>