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8" r:id="rId3"/>
    <p:sldId id="310" r:id="rId4"/>
    <p:sldId id="344" r:id="rId5"/>
    <p:sldId id="336" r:id="rId6"/>
    <p:sldId id="266" r:id="rId7"/>
    <p:sldId id="277" r:id="rId8"/>
    <p:sldId id="315" r:id="rId9"/>
    <p:sldId id="337" r:id="rId10"/>
    <p:sldId id="263" r:id="rId11"/>
    <p:sldId id="265" r:id="rId12"/>
    <p:sldId id="322" r:id="rId13"/>
    <p:sldId id="258" r:id="rId14"/>
    <p:sldId id="259" r:id="rId15"/>
    <p:sldId id="257" r:id="rId16"/>
    <p:sldId id="269" r:id="rId17"/>
    <p:sldId id="270" r:id="rId18"/>
    <p:sldId id="271" r:id="rId19"/>
    <p:sldId id="338" r:id="rId20"/>
    <p:sldId id="272" r:id="rId21"/>
    <p:sldId id="275" r:id="rId22"/>
    <p:sldId id="273" r:id="rId23"/>
    <p:sldId id="342" r:id="rId2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07E10-FCE5-407F-A29A-4353D07CBE09}" v="3" dt="2022-10-23T18:30:42.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B2A7-F1A7-A766-ABB6-9B9824925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5FBEE81E-F276-9903-E058-19FB134E0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F8197E30-E198-EF34-D17E-89C4A58FC41C}"/>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38B50553-D250-4E1D-DC0E-0FF25B932EE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8C84E87-F97E-1301-91A6-4E22A7C4AC2D}"/>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262740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E7EF-A43F-65D5-2219-6185A3A7D817}"/>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32C4AFC-6CE3-D149-CA54-B0FFDCB32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2503497-C6DC-EAD2-E0FD-3A079C5D3929}"/>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9F5C2004-1423-F256-EFCC-DABC46D1EFA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B71BC38-3201-325F-22D8-E05A5FE0C096}"/>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78787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5EFDA0-369E-B3A1-82AF-47BD6E7517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225AE46-D16B-49DE-EDB4-4DB53C4F7A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C0882BB-09BB-E663-65AA-71DA91BE4092}"/>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45D1A29B-64A0-EC19-5499-550BE2B5CFA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FC65304-207D-E825-A6E0-8ABA084AA36D}"/>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2117404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0AD1-811D-455E-9D5B-094E51B83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935E3221-0BE4-4786-8DA7-D73359F85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757601A4-AAF0-4BD1-AEB0-220C6219F137}"/>
              </a:ext>
            </a:extLst>
          </p:cNvPr>
          <p:cNvSpPr>
            <a:spLocks noGrp="1"/>
          </p:cNvSpPr>
          <p:nvPr>
            <p:ph type="dt" sz="half" idx="10"/>
          </p:nvPr>
        </p:nvSpPr>
        <p:spPr/>
        <p:txBody>
          <a:bodyPr/>
          <a:lstStyle/>
          <a:p>
            <a:fld id="{4B0E605E-1A81-4382-9074-71D3530A44CA}" type="datetime1">
              <a:rPr lang="lv-LV" smtClean="0"/>
              <a:t>27.10.2022</a:t>
            </a:fld>
            <a:endParaRPr lang="lv-LV"/>
          </a:p>
        </p:txBody>
      </p:sp>
      <p:sp>
        <p:nvSpPr>
          <p:cNvPr id="5" name="Footer Placeholder 4">
            <a:extLst>
              <a:ext uri="{FF2B5EF4-FFF2-40B4-BE49-F238E27FC236}">
                <a16:creationId xmlns:a16="http://schemas.microsoft.com/office/drawing/2014/main" id="{26E6C1CE-ED8D-4EC0-AA92-C64AD3B2618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5CF8D24-5A86-4919-AE85-929340E34781}"/>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2847962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01A4-13CF-4555-8407-B36EC744030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B66A74F-E786-4AD5-9A7D-E6E79E527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AE1D7DA-542A-487B-9C12-2570309D8BE9}"/>
              </a:ext>
            </a:extLst>
          </p:cNvPr>
          <p:cNvSpPr>
            <a:spLocks noGrp="1"/>
          </p:cNvSpPr>
          <p:nvPr>
            <p:ph type="dt" sz="half" idx="10"/>
          </p:nvPr>
        </p:nvSpPr>
        <p:spPr/>
        <p:txBody>
          <a:bodyPr/>
          <a:lstStyle/>
          <a:p>
            <a:fld id="{EEDF5DC5-5843-4F07-A409-A7420CB4764F}" type="datetime1">
              <a:rPr lang="lv-LV" smtClean="0"/>
              <a:t>27.10.2022</a:t>
            </a:fld>
            <a:endParaRPr lang="lv-LV"/>
          </a:p>
        </p:txBody>
      </p:sp>
      <p:sp>
        <p:nvSpPr>
          <p:cNvPr id="5" name="Footer Placeholder 4">
            <a:extLst>
              <a:ext uri="{FF2B5EF4-FFF2-40B4-BE49-F238E27FC236}">
                <a16:creationId xmlns:a16="http://schemas.microsoft.com/office/drawing/2014/main" id="{CE164CE7-871E-4C92-88E3-3955E89B262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586791D-E7A7-495B-A9EF-1F62CFCDE12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209647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5985-AE28-4E42-8451-513F9DBF23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86FA443-F906-4970-A689-ECD392ED0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77DF7-35B5-4887-A0B9-0748F1DB8E61}"/>
              </a:ext>
            </a:extLst>
          </p:cNvPr>
          <p:cNvSpPr>
            <a:spLocks noGrp="1"/>
          </p:cNvSpPr>
          <p:nvPr>
            <p:ph type="dt" sz="half" idx="10"/>
          </p:nvPr>
        </p:nvSpPr>
        <p:spPr/>
        <p:txBody>
          <a:bodyPr/>
          <a:lstStyle/>
          <a:p>
            <a:fld id="{8110C8FC-F28B-4C0D-81CF-ABB8B47BDD30}" type="datetime1">
              <a:rPr lang="lv-LV" smtClean="0"/>
              <a:t>27.10.2022</a:t>
            </a:fld>
            <a:endParaRPr lang="lv-LV"/>
          </a:p>
        </p:txBody>
      </p:sp>
      <p:sp>
        <p:nvSpPr>
          <p:cNvPr id="5" name="Footer Placeholder 4">
            <a:extLst>
              <a:ext uri="{FF2B5EF4-FFF2-40B4-BE49-F238E27FC236}">
                <a16:creationId xmlns:a16="http://schemas.microsoft.com/office/drawing/2014/main" id="{2F83CB55-E8A3-46E0-BFA5-BBC8E7AFDAC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C7DF6B4-E0F3-4135-869E-1C5EC0463B3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33551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4E17-5A56-459D-9C7A-C5AEF919ADC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8C32DB6-933F-40AE-8DF3-018257D90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0192AFC-04F8-4CA3-A23B-6E85451165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F090DAE-8D1E-4CA4-B57D-305D3BA3DD65}"/>
              </a:ext>
            </a:extLst>
          </p:cNvPr>
          <p:cNvSpPr>
            <a:spLocks noGrp="1"/>
          </p:cNvSpPr>
          <p:nvPr>
            <p:ph type="dt" sz="half" idx="10"/>
          </p:nvPr>
        </p:nvSpPr>
        <p:spPr/>
        <p:txBody>
          <a:bodyPr/>
          <a:lstStyle/>
          <a:p>
            <a:fld id="{EEBE0E56-335D-495A-9A1E-3A8773F6C852}" type="datetime1">
              <a:rPr lang="lv-LV" smtClean="0"/>
              <a:t>27.10.2022</a:t>
            </a:fld>
            <a:endParaRPr lang="lv-LV"/>
          </a:p>
        </p:txBody>
      </p:sp>
      <p:sp>
        <p:nvSpPr>
          <p:cNvPr id="6" name="Footer Placeholder 5">
            <a:extLst>
              <a:ext uri="{FF2B5EF4-FFF2-40B4-BE49-F238E27FC236}">
                <a16:creationId xmlns:a16="http://schemas.microsoft.com/office/drawing/2014/main" id="{DF6136DB-FA18-4CE3-84F8-E426BE24973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DD3C004-CEF7-4903-9F8A-544631D2FCF1}"/>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29912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04E8-E855-4646-865B-B22F594F926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ED7D8C2-3118-4E2D-B9C4-2DDD974F8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6A48AE-E881-4998-A79B-AD23ADB46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4858999D-B7F0-4EB4-948E-6C269AA62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FC1F6-3383-4227-B579-D7A2643B18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2D994D89-615C-4E50-B7E6-9CD964C901E4}"/>
              </a:ext>
            </a:extLst>
          </p:cNvPr>
          <p:cNvSpPr>
            <a:spLocks noGrp="1"/>
          </p:cNvSpPr>
          <p:nvPr>
            <p:ph type="dt" sz="half" idx="10"/>
          </p:nvPr>
        </p:nvSpPr>
        <p:spPr/>
        <p:txBody>
          <a:bodyPr/>
          <a:lstStyle/>
          <a:p>
            <a:fld id="{F0862C15-E785-412A-AA3A-2FF21084B186}" type="datetime1">
              <a:rPr lang="lv-LV" smtClean="0"/>
              <a:t>27.10.2022</a:t>
            </a:fld>
            <a:endParaRPr lang="lv-LV"/>
          </a:p>
        </p:txBody>
      </p:sp>
      <p:sp>
        <p:nvSpPr>
          <p:cNvPr id="8" name="Footer Placeholder 7">
            <a:extLst>
              <a:ext uri="{FF2B5EF4-FFF2-40B4-BE49-F238E27FC236}">
                <a16:creationId xmlns:a16="http://schemas.microsoft.com/office/drawing/2014/main" id="{2FF2DB1E-1C45-4460-83E6-5E630D38BF4D}"/>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2C430FAF-1610-4AAB-A380-9DCB33C790B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51545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BBB2-7FF7-469E-8CFF-8CAA90700EBB}"/>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B389DCFB-0AB9-4606-B111-3DB058CA9F96}"/>
              </a:ext>
            </a:extLst>
          </p:cNvPr>
          <p:cNvSpPr>
            <a:spLocks noGrp="1"/>
          </p:cNvSpPr>
          <p:nvPr>
            <p:ph type="dt" sz="half" idx="10"/>
          </p:nvPr>
        </p:nvSpPr>
        <p:spPr/>
        <p:txBody>
          <a:bodyPr/>
          <a:lstStyle/>
          <a:p>
            <a:fld id="{105DB376-FDBF-4112-B07A-A700CE6E6F85}" type="datetime1">
              <a:rPr lang="lv-LV" smtClean="0"/>
              <a:t>27.10.2022</a:t>
            </a:fld>
            <a:endParaRPr lang="lv-LV"/>
          </a:p>
        </p:txBody>
      </p:sp>
      <p:sp>
        <p:nvSpPr>
          <p:cNvPr id="4" name="Footer Placeholder 3">
            <a:extLst>
              <a:ext uri="{FF2B5EF4-FFF2-40B4-BE49-F238E27FC236}">
                <a16:creationId xmlns:a16="http://schemas.microsoft.com/office/drawing/2014/main" id="{4F379971-8852-4069-A2BF-1C54254F6F3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5C622E83-A1AD-4874-A3B3-AB844D9EAB2B}"/>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261945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629CC-4979-4C5A-BA9C-D42E4A9DD4B1}"/>
              </a:ext>
            </a:extLst>
          </p:cNvPr>
          <p:cNvSpPr>
            <a:spLocks noGrp="1"/>
          </p:cNvSpPr>
          <p:nvPr>
            <p:ph type="dt" sz="half" idx="10"/>
          </p:nvPr>
        </p:nvSpPr>
        <p:spPr/>
        <p:txBody>
          <a:bodyPr/>
          <a:lstStyle/>
          <a:p>
            <a:fld id="{6A243673-EA68-4BDF-9C99-216ABDA88A90}" type="datetime1">
              <a:rPr lang="lv-LV" smtClean="0"/>
              <a:t>27.10.2022</a:t>
            </a:fld>
            <a:endParaRPr lang="lv-LV"/>
          </a:p>
        </p:txBody>
      </p:sp>
      <p:sp>
        <p:nvSpPr>
          <p:cNvPr id="3" name="Footer Placeholder 2">
            <a:extLst>
              <a:ext uri="{FF2B5EF4-FFF2-40B4-BE49-F238E27FC236}">
                <a16:creationId xmlns:a16="http://schemas.microsoft.com/office/drawing/2014/main" id="{605C7A49-1DCF-4FD7-AC9C-E4ABEE528DA5}"/>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3E3E49D4-7B84-46B6-8796-A40ECC56E4F8}"/>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693557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A6E9-48EA-401D-99BB-E55485CB9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5953DB08-1960-4744-9D92-0665F408C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50B3EBF-1553-4C06-87B4-A7B6DF0F4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903C0-A729-4BF1-9E61-D1551EF679DC}"/>
              </a:ext>
            </a:extLst>
          </p:cNvPr>
          <p:cNvSpPr>
            <a:spLocks noGrp="1"/>
          </p:cNvSpPr>
          <p:nvPr>
            <p:ph type="dt" sz="half" idx="10"/>
          </p:nvPr>
        </p:nvSpPr>
        <p:spPr/>
        <p:txBody>
          <a:bodyPr/>
          <a:lstStyle/>
          <a:p>
            <a:fld id="{0F8B74F3-353D-450C-ABA9-7438264A646B}" type="datetime1">
              <a:rPr lang="lv-LV" smtClean="0"/>
              <a:t>27.10.2022</a:t>
            </a:fld>
            <a:endParaRPr lang="lv-LV"/>
          </a:p>
        </p:txBody>
      </p:sp>
      <p:sp>
        <p:nvSpPr>
          <p:cNvPr id="6" name="Footer Placeholder 5">
            <a:extLst>
              <a:ext uri="{FF2B5EF4-FFF2-40B4-BE49-F238E27FC236}">
                <a16:creationId xmlns:a16="http://schemas.microsoft.com/office/drawing/2014/main" id="{08803E01-E0F7-4ACA-BE4D-5F788A6F161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778D5DC-052B-4FB3-A1AC-FBCE4ED80DBC}"/>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410677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EA3A-7AF6-38F4-6C55-563E59EE05F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28E842A-3F2D-8B4E-605D-6FD405DF4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1DDC13D-6293-66B7-A23D-53336F06D025}"/>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9FE62B62-3006-B32E-9948-ECA2A01C0BC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E5CD053-D17B-CDD6-CD3B-DDAC01788FA7}"/>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3515877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61C1-49B2-42A9-B1EC-E2F0E1558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76D6A8E7-78B3-471D-85E5-F5C04C13C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68D2E859-1A63-4C82-8D51-20BAC09DF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0BAF0-60C9-48BB-906F-72B948B514E2}"/>
              </a:ext>
            </a:extLst>
          </p:cNvPr>
          <p:cNvSpPr>
            <a:spLocks noGrp="1"/>
          </p:cNvSpPr>
          <p:nvPr>
            <p:ph type="dt" sz="half" idx="10"/>
          </p:nvPr>
        </p:nvSpPr>
        <p:spPr/>
        <p:txBody>
          <a:bodyPr/>
          <a:lstStyle/>
          <a:p>
            <a:fld id="{C5C5E8D3-ECE1-46C6-BFFB-5C78C93D8361}" type="datetime1">
              <a:rPr lang="lv-LV" smtClean="0"/>
              <a:t>27.10.2022</a:t>
            </a:fld>
            <a:endParaRPr lang="lv-LV"/>
          </a:p>
        </p:txBody>
      </p:sp>
      <p:sp>
        <p:nvSpPr>
          <p:cNvPr id="6" name="Footer Placeholder 5">
            <a:extLst>
              <a:ext uri="{FF2B5EF4-FFF2-40B4-BE49-F238E27FC236}">
                <a16:creationId xmlns:a16="http://schemas.microsoft.com/office/drawing/2014/main" id="{DEE1358E-1B1B-43A1-AF96-8B1BC0912EA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64591A2-CA91-4B9F-A13C-EE77BEEBE95E}"/>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265021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CB43-D55A-4E6A-AA51-907675353BCB}"/>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480B5D1-F817-41F0-8C90-3BA37BA471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9C93B19-FD80-461A-8952-D05B6B033064}"/>
              </a:ext>
            </a:extLst>
          </p:cNvPr>
          <p:cNvSpPr>
            <a:spLocks noGrp="1"/>
          </p:cNvSpPr>
          <p:nvPr>
            <p:ph type="dt" sz="half" idx="10"/>
          </p:nvPr>
        </p:nvSpPr>
        <p:spPr/>
        <p:txBody>
          <a:bodyPr/>
          <a:lstStyle/>
          <a:p>
            <a:fld id="{58A4C6AB-9D2A-4195-83DB-781AF80333C4}" type="datetime1">
              <a:rPr lang="lv-LV" smtClean="0"/>
              <a:t>27.10.2022</a:t>
            </a:fld>
            <a:endParaRPr lang="lv-LV"/>
          </a:p>
        </p:txBody>
      </p:sp>
      <p:sp>
        <p:nvSpPr>
          <p:cNvPr id="5" name="Footer Placeholder 4">
            <a:extLst>
              <a:ext uri="{FF2B5EF4-FFF2-40B4-BE49-F238E27FC236}">
                <a16:creationId xmlns:a16="http://schemas.microsoft.com/office/drawing/2014/main" id="{5C2560CA-B763-4E1C-8D5C-B223A56A88A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6F05903-3EE9-4D23-AE61-DACB414307C7}"/>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24048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0846BB-A7DE-44EE-A779-CFE71C6136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F31B919-8F56-44EA-A7E1-808E81BE8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563E573-3062-4596-B3EE-72B5F453B781}"/>
              </a:ext>
            </a:extLst>
          </p:cNvPr>
          <p:cNvSpPr>
            <a:spLocks noGrp="1"/>
          </p:cNvSpPr>
          <p:nvPr>
            <p:ph type="dt" sz="half" idx="10"/>
          </p:nvPr>
        </p:nvSpPr>
        <p:spPr/>
        <p:txBody>
          <a:bodyPr/>
          <a:lstStyle/>
          <a:p>
            <a:fld id="{B683DBE6-5D2C-4B29-AE0F-632E72A7528C}" type="datetime1">
              <a:rPr lang="lv-LV" smtClean="0"/>
              <a:t>27.10.2022</a:t>
            </a:fld>
            <a:endParaRPr lang="lv-LV"/>
          </a:p>
        </p:txBody>
      </p:sp>
      <p:sp>
        <p:nvSpPr>
          <p:cNvPr id="5" name="Footer Placeholder 4">
            <a:extLst>
              <a:ext uri="{FF2B5EF4-FFF2-40B4-BE49-F238E27FC236}">
                <a16:creationId xmlns:a16="http://schemas.microsoft.com/office/drawing/2014/main" id="{B7CEBA81-F13C-47A3-B442-2820B143BC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808635-382E-4466-BDA6-569E2A22762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311355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7303-C20F-853D-9480-8F1B14087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50473B96-5D13-7227-8240-6E73A97F9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A32718-578A-A94F-B02B-8D4F1AA2222E}"/>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9FD74A0F-B57D-6A0E-67FF-B2C42C459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3E16B35-C9AE-8672-6964-DE1E5151AB8F}"/>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82908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DF8B-68B1-1331-F72E-7933A9FC0B0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DB05C90-B511-293F-17D8-97AE12CEB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29CEA4A-1B58-92C2-19B6-F59741C0FC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22C1EBF3-41F9-E2A6-9FB9-83DB8A377B25}"/>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6" name="Footer Placeholder 5">
            <a:extLst>
              <a:ext uri="{FF2B5EF4-FFF2-40B4-BE49-F238E27FC236}">
                <a16:creationId xmlns:a16="http://schemas.microsoft.com/office/drawing/2014/main" id="{7BE02508-536A-F843-DEEA-0D833800B77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1C4A728-C707-3158-653C-38F6AA797316}"/>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300681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CE8A-372B-492E-B9D4-D5B8FC6D2A8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F14B91D-ED4A-E1BD-80B3-CA703FB2FA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0EEDE-710D-B5F7-B8D9-BAEAEF1E2B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CC4A6588-205A-A666-AC79-836BE9E60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BC9FC8-DE6C-35E4-EFB6-78C86DC42E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CC49D7E4-F9DA-1C16-BA94-B8C1D2C9400C}"/>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8" name="Footer Placeholder 7">
            <a:extLst>
              <a:ext uri="{FF2B5EF4-FFF2-40B4-BE49-F238E27FC236}">
                <a16:creationId xmlns:a16="http://schemas.microsoft.com/office/drawing/2014/main" id="{58D6BF20-C91D-2BCE-0033-C36DC74B68A6}"/>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62B5F5E7-A251-B442-8A99-FF574117FE7A}"/>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2246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67EF-8621-2C6B-5159-BBF6FCB37F3D}"/>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78A9142-8401-0A86-5613-68244E86CAC7}"/>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4" name="Footer Placeholder 3">
            <a:extLst>
              <a:ext uri="{FF2B5EF4-FFF2-40B4-BE49-F238E27FC236}">
                <a16:creationId xmlns:a16="http://schemas.microsoft.com/office/drawing/2014/main" id="{C19CEF39-4B8A-060B-1D85-312E82AF55A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1CBA2FD-BEE6-72F5-2928-D26A190680C8}"/>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402147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2721A-7419-3254-34A3-354D98B96475}"/>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3" name="Footer Placeholder 2">
            <a:extLst>
              <a:ext uri="{FF2B5EF4-FFF2-40B4-BE49-F238E27FC236}">
                <a16:creationId xmlns:a16="http://schemas.microsoft.com/office/drawing/2014/main" id="{68D3663B-5156-27AF-A5F0-881811369E5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6404E881-91B0-412A-907C-C56B9AA3FF26}"/>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225259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5E7B-B173-C90D-9F97-58600D2E1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AECBEAD-9F8B-A92D-62AB-5641E50D7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37AFC2F-39A8-004E-0E98-4159337AF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6A84C-AFC4-06CA-736E-036B1688A2D0}"/>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6" name="Footer Placeholder 5">
            <a:extLst>
              <a:ext uri="{FF2B5EF4-FFF2-40B4-BE49-F238E27FC236}">
                <a16:creationId xmlns:a16="http://schemas.microsoft.com/office/drawing/2014/main" id="{E44FFD33-72F4-1712-A411-25CF058C445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C96CA46-CA11-0667-8DDF-508DAF3BC385}"/>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65205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B03B-C1DF-3E63-A038-E2A7E2FB4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562E14C-092F-04EC-DA23-79BCA4BB52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879594F-E848-CB37-6FBF-4301B0A8B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156F6-49D5-6633-3A1C-6DF9FFA4E3FD}"/>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6" name="Footer Placeholder 5">
            <a:extLst>
              <a:ext uri="{FF2B5EF4-FFF2-40B4-BE49-F238E27FC236}">
                <a16:creationId xmlns:a16="http://schemas.microsoft.com/office/drawing/2014/main" id="{0DBFCD6A-141A-BDAC-FF4F-E43CB4C9C70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FFDC6BB-B492-FA56-46D3-317411BA8772}"/>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56279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7ECC9-4C90-D566-9AB0-4B5822CD3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BF3DB3CB-BEF6-B2D6-BDA1-A407AED99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9F3D902-010D-596D-52B8-0F10F5B25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1CAF4165-0715-BCB0-705C-869728137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CBC518FB-7634-63C9-204D-E565B6399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3A819-E956-4965-81B4-7D5054516264}" type="slidenum">
              <a:rPr lang="lv-LV" smtClean="0"/>
              <a:t>‹#›</a:t>
            </a:fld>
            <a:endParaRPr lang="lv-LV"/>
          </a:p>
        </p:txBody>
      </p:sp>
    </p:spTree>
    <p:extLst>
      <p:ext uri="{BB962C8B-B14F-4D97-AF65-F5344CB8AC3E}">
        <p14:creationId xmlns:p14="http://schemas.microsoft.com/office/powerpoint/2010/main" val="352147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9AC64-5EA0-4583-86D9-2B7E40F6A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52483C6-4854-4443-9C92-6613400F9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2545FDA-5483-43D5-A859-CFA3881283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FE8FC-F242-4BD0-80C6-C30C39ABF864}" type="datetime1">
              <a:rPr lang="lv-LV" smtClean="0"/>
              <a:t>27.10.2022</a:t>
            </a:fld>
            <a:endParaRPr lang="lv-LV"/>
          </a:p>
        </p:txBody>
      </p:sp>
      <p:sp>
        <p:nvSpPr>
          <p:cNvPr id="5" name="Footer Placeholder 4">
            <a:extLst>
              <a:ext uri="{FF2B5EF4-FFF2-40B4-BE49-F238E27FC236}">
                <a16:creationId xmlns:a16="http://schemas.microsoft.com/office/drawing/2014/main" id="{F84ABC4A-70BE-47C3-B5D0-74BECCF81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BC635DD-66AF-46BE-B354-3BC3B33B3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7CE32-3076-4546-9EF1-F3E58DEDD15F}" type="slidenum">
              <a:rPr lang="lv-LV" smtClean="0"/>
              <a:t>‹#›</a:t>
            </a:fld>
            <a:endParaRPr lang="lv-LV"/>
          </a:p>
        </p:txBody>
      </p:sp>
    </p:spTree>
    <p:extLst>
      <p:ext uri="{BB962C8B-B14F-4D97-AF65-F5344CB8AC3E}">
        <p14:creationId xmlns:p14="http://schemas.microsoft.com/office/powerpoint/2010/main" val="1095262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5.sv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32.emf"/><Relationship Id="rId5" Type="http://schemas.openxmlformats.org/officeDocument/2006/relationships/image" Target="../media/image7.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9FCF8A-50A3-4470-A671-FCE866CA8FBA}"/>
              </a:ext>
            </a:extLst>
          </p:cNvPr>
          <p:cNvSpPr/>
          <p:nvPr/>
        </p:nvSpPr>
        <p:spPr>
          <a:xfrm>
            <a:off x="873760" y="9172575"/>
            <a:ext cx="1555750" cy="8128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9" name="Picture 5">
            <a:extLst>
              <a:ext uri="{FF2B5EF4-FFF2-40B4-BE49-F238E27FC236}">
                <a16:creationId xmlns:a16="http://schemas.microsoft.com/office/drawing/2014/main" id="{1C1742E0-0EBA-4D6B-8A6E-635CB0346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050" y="5611812"/>
            <a:ext cx="1282700" cy="2555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5">
            <a:extLst>
              <a:ext uri="{FF2B5EF4-FFF2-40B4-BE49-F238E27FC236}">
                <a16:creationId xmlns:a16="http://schemas.microsoft.com/office/drawing/2014/main" id="{E7D5E99C-15D7-4481-8B2C-26F43E1E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90" t="21545" r="6508" b="9499"/>
          <a:stretch>
            <a:fillRect/>
          </a:stretch>
        </p:blipFill>
        <p:spPr bwMode="auto">
          <a:xfrm>
            <a:off x="9544050" y="271462"/>
            <a:ext cx="1052513" cy="828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737ABEE7-6A89-4795-8D81-CF4A1F62E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8">
            <a:extLst>
              <a:ext uri="{FF2B5EF4-FFF2-40B4-BE49-F238E27FC236}">
                <a16:creationId xmlns:a16="http://schemas.microsoft.com/office/drawing/2014/main" id="{436BAA01-6042-47C9-89D4-556F4F8DC61F}"/>
              </a:ext>
            </a:extLst>
          </p:cNvPr>
          <p:cNvSpPr>
            <a:spLocks noChangeArrowheads="1"/>
          </p:cNvSpPr>
          <p:nvPr/>
        </p:nvSpPr>
        <p:spPr bwMode="auto">
          <a:xfrm>
            <a:off x="6867467" y="3412936"/>
            <a:ext cx="4867333"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br>
              <a:rPr kumimoji="0" lang="lv-LV" altLang="lv-LV"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lang="en-US" altLang="lv-LV"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Projected changes in costs and volumes and overheating risks </a:t>
            </a:r>
            <a:r>
              <a:rPr lang="lv-LV" altLang="lv-LV"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Latvian</a:t>
            </a:r>
            <a:r>
              <a:rPr lang="lv-LV" altLang="lv-LV"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lv-LV" altLang="lv-LV"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construction</a:t>
            </a:r>
            <a:r>
              <a:rPr lang="lv-LV" altLang="lv-LV"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lv-LV" altLang="lv-LV"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industry</a:t>
            </a:r>
            <a:r>
              <a:rPr lang="lv-LV" altLang="lv-LV"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2022-2026.
</a:t>
            </a:r>
            <a:endParaRPr kumimoji="0" lang="lv-LV" altLang="lv-LV"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Rectangle 9">
            <a:extLst>
              <a:ext uri="{FF2B5EF4-FFF2-40B4-BE49-F238E27FC236}">
                <a16:creationId xmlns:a16="http://schemas.microsoft.com/office/drawing/2014/main" id="{6EA6A91F-2FF7-41AA-BFBF-7FFE61074B2F}"/>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br>
              <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0">
            <a:extLst>
              <a:ext uri="{FF2B5EF4-FFF2-40B4-BE49-F238E27FC236}">
                <a16:creationId xmlns:a16="http://schemas.microsoft.com/office/drawing/2014/main" id="{426D08A0-590A-46C1-8273-A2F29066D247}"/>
              </a:ext>
            </a:extLst>
          </p:cNvPr>
          <p:cNvSpPr>
            <a:spLocks noChangeArrowheads="1"/>
          </p:cNvSpPr>
          <p:nvPr/>
        </p:nvSpPr>
        <p:spPr bwMode="auto">
          <a:xfrm rot="10800000" flipV="1">
            <a:off x="8195369" y="5551178"/>
            <a:ext cx="12827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lv-LV" altLang="lv-LV"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2022 | </a:t>
            </a:r>
            <a:endParaRPr kumimoji="0" lang="lv-LV" altLang="lv-LV"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8">
            <a:extLst>
              <a:ext uri="{FF2B5EF4-FFF2-40B4-BE49-F238E27FC236}">
                <a16:creationId xmlns:a16="http://schemas.microsoft.com/office/drawing/2014/main" id="{517B0DB0-E856-44DF-AFFB-DF25BFCA0F06}"/>
              </a:ext>
            </a:extLst>
          </p:cNvPr>
          <p:cNvSpPr>
            <a:spLocks noChangeArrowheads="1"/>
          </p:cNvSpPr>
          <p:nvPr/>
        </p:nvSpPr>
        <p:spPr bwMode="auto">
          <a:xfrm>
            <a:off x="6399288" y="1861521"/>
            <a:ext cx="432553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br>
              <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0">
              <a:defRPr/>
            </a:pPr>
            <a:r>
              <a:rPr lang="lv-LV" altLang="lv-LV"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RESEARCH RESULTS
</a:t>
            </a:r>
            <a:endPar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D8B8EF9B-228A-CDAA-0D56-BC9A64527E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446" b="20446"/>
          <a:stretch/>
        </p:blipFill>
        <p:spPr bwMode="auto">
          <a:xfrm>
            <a:off x="0" y="-3356"/>
            <a:ext cx="6474832" cy="6861355"/>
          </a:xfrm>
          <a:prstGeom prst="rect">
            <a:avLst/>
          </a:prstGeom>
          <a:noFill/>
          <a:ln>
            <a:noFill/>
          </a:ln>
        </p:spPr>
      </p:pic>
      <p:pic>
        <p:nvPicPr>
          <p:cNvPr id="16" name="Graphic 55" descr="A grid with small circles">
            <a:extLst>
              <a:ext uri="{FF2B5EF4-FFF2-40B4-BE49-F238E27FC236}">
                <a16:creationId xmlns:a16="http://schemas.microsoft.com/office/drawing/2014/main" id="{6A6009E4-84B7-9ACF-7893-2124CC1DA4DA}"/>
              </a:ext>
            </a:extLst>
          </p:cNvPr>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0624" b="18386"/>
          <a:stretch/>
        </p:blipFill>
        <p:spPr>
          <a:xfrm>
            <a:off x="3683911" y="-171717"/>
            <a:ext cx="4325530" cy="2739665"/>
          </a:xfrm>
          <a:prstGeom prst="rect">
            <a:avLst/>
          </a:prstGeom>
        </p:spPr>
      </p:pic>
      <p:pic>
        <p:nvPicPr>
          <p:cNvPr id="17" name="Picture 16">
            <a:extLst>
              <a:ext uri="{FF2B5EF4-FFF2-40B4-BE49-F238E27FC236}">
                <a16:creationId xmlns:a16="http://schemas.microsoft.com/office/drawing/2014/main" id="{D56C0748-35C1-67BB-7A6B-3CB6A23FBF9D}"/>
              </a:ext>
            </a:extLst>
          </p:cNvPr>
          <p:cNvPicPr>
            <a:picLocks noChangeAspect="1"/>
          </p:cNvPicPr>
          <p:nvPr/>
        </p:nvPicPr>
        <p:blipFill>
          <a:blip r:embed="rId7"/>
          <a:stretch>
            <a:fillRect/>
          </a:stretch>
        </p:blipFill>
        <p:spPr>
          <a:xfrm>
            <a:off x="-6869" y="-1"/>
            <a:ext cx="110198" cy="6881091"/>
          </a:xfrm>
          <a:prstGeom prst="rect">
            <a:avLst/>
          </a:prstGeom>
        </p:spPr>
      </p:pic>
    </p:spTree>
    <p:extLst>
      <p:ext uri="{BB962C8B-B14F-4D97-AF65-F5344CB8AC3E}">
        <p14:creationId xmlns:p14="http://schemas.microsoft.com/office/powerpoint/2010/main" val="26023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CB649E-E4C7-82BE-24D0-3165486133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949660" y="276634"/>
            <a:ext cx="5349609" cy="3016570"/>
          </a:xfrm>
          <a:prstGeom prst="rect">
            <a:avLst/>
          </a:prstGeom>
        </p:spPr>
      </p:pic>
      <p:pic>
        <p:nvPicPr>
          <p:cNvPr id="5" name="Picture 4">
            <a:extLst>
              <a:ext uri="{FF2B5EF4-FFF2-40B4-BE49-F238E27FC236}">
                <a16:creationId xmlns:a16="http://schemas.microsoft.com/office/drawing/2014/main" id="{6C7B5D00-330D-A9A7-14F2-FD10E4C802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945624" y="3429000"/>
            <a:ext cx="5353645" cy="3013193"/>
          </a:xfrm>
          <a:prstGeom prst="rect">
            <a:avLst/>
          </a:prstGeom>
        </p:spPr>
      </p:pic>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3600" dirty="0">
                <a:solidFill>
                  <a:srgbClr val="FFFFFF"/>
                </a:solidFill>
                <a:latin typeface="+mn-lt"/>
              </a:rPr>
              <a:t>Price dynamics of selected timber and metal products 
</a:t>
            </a:r>
            <a:endParaRPr lang="lv-LV" sz="3600" kern="1200" dirty="0">
              <a:solidFill>
                <a:srgbClr val="FFFFFF"/>
              </a:solidFill>
              <a:latin typeface="+mn-lt"/>
              <a:ea typeface="+mj-ea"/>
              <a:cs typeface="+mj-cs"/>
            </a:endParaRPr>
          </a:p>
        </p:txBody>
      </p:sp>
      <p:pic>
        <p:nvPicPr>
          <p:cNvPr id="16" name="Graphic 55" descr="A grid with small circles">
            <a:extLst>
              <a:ext uri="{FF2B5EF4-FFF2-40B4-BE49-F238E27FC236}">
                <a16:creationId xmlns:a16="http://schemas.microsoft.com/office/drawing/2014/main" id="{EF3DA8BA-7C89-C7F3-6346-6640687F1E28}"/>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1188" y="-389180"/>
            <a:ext cx="2568138" cy="2217980"/>
          </a:xfrm>
          <a:prstGeom prst="rect">
            <a:avLst/>
          </a:prstGeom>
        </p:spPr>
      </p:pic>
      <p:pic>
        <p:nvPicPr>
          <p:cNvPr id="17" name="Picture 16">
            <a:extLst>
              <a:ext uri="{FF2B5EF4-FFF2-40B4-BE49-F238E27FC236}">
                <a16:creationId xmlns:a16="http://schemas.microsoft.com/office/drawing/2014/main" id="{0DC5202C-CB44-6F88-0541-92C2BEABBBF1}"/>
              </a:ext>
            </a:extLst>
          </p:cNvPr>
          <p:cNvPicPr>
            <a:picLocks noChangeAspect="1"/>
          </p:cNvPicPr>
          <p:nvPr/>
        </p:nvPicPr>
        <p:blipFill>
          <a:blip r:embed="rId6"/>
          <a:stretch>
            <a:fillRect/>
          </a:stretch>
        </p:blipFill>
        <p:spPr>
          <a:xfrm>
            <a:off x="-6869" y="-1"/>
            <a:ext cx="328114" cy="6881091"/>
          </a:xfrm>
          <a:prstGeom prst="rect">
            <a:avLst/>
          </a:prstGeom>
          <a:ln>
            <a:solidFill>
              <a:schemeClr val="tx1"/>
            </a:solidFill>
          </a:ln>
        </p:spPr>
      </p:pic>
      <p:pic>
        <p:nvPicPr>
          <p:cNvPr id="18" name="Picture 17">
            <a:extLst>
              <a:ext uri="{FF2B5EF4-FFF2-40B4-BE49-F238E27FC236}">
                <a16:creationId xmlns:a16="http://schemas.microsoft.com/office/drawing/2014/main" id="{35F50E01-90AD-6E5F-C272-7999A392398C}"/>
              </a:ext>
            </a:extLst>
          </p:cNvPr>
          <p:cNvPicPr>
            <a:picLocks noChangeAspect="1"/>
          </p:cNvPicPr>
          <p:nvPr/>
        </p:nvPicPr>
        <p:blipFill>
          <a:blip r:embed="rId7"/>
          <a:stretch>
            <a:fillRect/>
          </a:stretch>
        </p:blipFill>
        <p:spPr>
          <a:xfrm>
            <a:off x="10850730" y="6542454"/>
            <a:ext cx="1017864" cy="203572"/>
          </a:xfrm>
          <a:prstGeom prst="rect">
            <a:avLst/>
          </a:prstGeom>
        </p:spPr>
      </p:pic>
    </p:spTree>
    <p:extLst>
      <p:ext uri="{BB962C8B-B14F-4D97-AF65-F5344CB8AC3E}">
        <p14:creationId xmlns:p14="http://schemas.microsoft.com/office/powerpoint/2010/main" val="215481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5506-D5CB-4118-A2E1-0C9B09A43567}"/>
              </a:ext>
            </a:extLst>
          </p:cNvPr>
          <p:cNvSpPr>
            <a:spLocks noGrp="1"/>
          </p:cNvSpPr>
          <p:nvPr>
            <p:ph type="title"/>
          </p:nvPr>
        </p:nvSpPr>
        <p:spPr>
          <a:xfrm>
            <a:off x="838200" y="2233250"/>
            <a:ext cx="10515600" cy="1325563"/>
          </a:xfrm>
        </p:spPr>
        <p:txBody>
          <a:bodyPr/>
          <a:lstStyle/>
          <a:p>
            <a:r>
              <a:rPr lang="lv-LV" b="1" dirty="0" err="1"/>
              <a:t>Factors</a:t>
            </a:r>
            <a:r>
              <a:rPr lang="lv-LV" b="1" dirty="0"/>
              <a:t> </a:t>
            </a:r>
            <a:r>
              <a:rPr lang="lv-LV" b="1" dirty="0" err="1"/>
              <a:t>affecting</a:t>
            </a:r>
            <a:r>
              <a:rPr lang="lv-LV" b="1" dirty="0"/>
              <a:t> </a:t>
            </a:r>
            <a:r>
              <a:rPr lang="lv-LV" b="1" dirty="0" err="1"/>
              <a:t>costs</a:t>
            </a:r>
            <a:r>
              <a:rPr lang="lv-LV" b="1" dirty="0"/>
              <a:t> 2022
</a:t>
            </a:r>
            <a:endParaRPr lang="en-GB" dirty="0"/>
          </a:p>
        </p:txBody>
      </p:sp>
      <p:pic>
        <p:nvPicPr>
          <p:cNvPr id="14" name="Picture 13">
            <a:extLst>
              <a:ext uri="{FF2B5EF4-FFF2-40B4-BE49-F238E27FC236}">
                <a16:creationId xmlns:a16="http://schemas.microsoft.com/office/drawing/2014/main" id="{63A78D53-8A56-6EF6-9DAF-B12B780BAF94}"/>
              </a:ext>
            </a:extLst>
          </p:cNvPr>
          <p:cNvPicPr>
            <a:picLocks noChangeAspect="1"/>
          </p:cNvPicPr>
          <p:nvPr/>
        </p:nvPicPr>
        <p:blipFill>
          <a:blip r:embed="rId2"/>
          <a:stretch>
            <a:fillRect/>
          </a:stretch>
        </p:blipFill>
        <p:spPr>
          <a:xfrm>
            <a:off x="-6870" y="-1"/>
            <a:ext cx="551183" cy="6881091"/>
          </a:xfrm>
          <a:prstGeom prst="rect">
            <a:avLst/>
          </a:prstGeom>
        </p:spPr>
      </p:pic>
      <p:pic>
        <p:nvPicPr>
          <p:cNvPr id="15" name="Graphic 55" descr="A grid with small circles">
            <a:extLst>
              <a:ext uri="{FF2B5EF4-FFF2-40B4-BE49-F238E27FC236}">
                <a16:creationId xmlns:a16="http://schemas.microsoft.com/office/drawing/2014/main" id="{365CE0CC-A52D-9AED-DFB3-21FCABF586FC}"/>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041" y="162067"/>
            <a:ext cx="2850741" cy="2528383"/>
          </a:xfrm>
          <a:prstGeom prst="rect">
            <a:avLst/>
          </a:prstGeom>
        </p:spPr>
      </p:pic>
      <p:pic>
        <p:nvPicPr>
          <p:cNvPr id="19" name="Picture 18">
            <a:extLst>
              <a:ext uri="{FF2B5EF4-FFF2-40B4-BE49-F238E27FC236}">
                <a16:creationId xmlns:a16="http://schemas.microsoft.com/office/drawing/2014/main" id="{D05B1B35-56A0-ADF8-47E1-0D1FD58D7B41}"/>
              </a:ext>
            </a:extLst>
          </p:cNvPr>
          <p:cNvPicPr>
            <a:picLocks noChangeAspect="1"/>
          </p:cNvPicPr>
          <p:nvPr/>
        </p:nvPicPr>
        <p:blipFill>
          <a:blip r:embed="rId5"/>
          <a:stretch>
            <a:fillRect/>
          </a:stretch>
        </p:blipFill>
        <p:spPr>
          <a:xfrm>
            <a:off x="10848975" y="6476188"/>
            <a:ext cx="1017864" cy="203572"/>
          </a:xfrm>
          <a:prstGeom prst="rect">
            <a:avLst/>
          </a:prstGeom>
        </p:spPr>
      </p:pic>
    </p:spTree>
    <p:extLst>
      <p:ext uri="{BB962C8B-B14F-4D97-AF65-F5344CB8AC3E}">
        <p14:creationId xmlns:p14="http://schemas.microsoft.com/office/powerpoint/2010/main" val="402825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normAutofit/>
          </a:bodyPr>
          <a:lstStyle/>
          <a:p>
            <a:r>
              <a:rPr lang="en-US" dirty="0">
                <a:latin typeface="+mn-lt"/>
                <a:cs typeface="Times New Roman" panose="02020603050405020304" pitchFamily="18" charset="0"/>
              </a:rPr>
              <a:t>Factors affecting changes in the cost of building materials</a:t>
            </a:r>
            <a:endParaRPr lang="lv-LV" dirty="0">
              <a:latin typeface="+mn-lt"/>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9D0C4EF-7B7F-1198-D362-85C6E2B4FBB1}"/>
              </a:ext>
            </a:extLst>
          </p:cNvPr>
          <p:cNvGraphicFramePr>
            <a:graphicFrameLocks noGrp="1"/>
          </p:cNvGraphicFramePr>
          <p:nvPr>
            <p:ph idx="1"/>
            <p:extLst>
              <p:ext uri="{D42A27DB-BD31-4B8C-83A1-F6EECF244321}">
                <p14:modId xmlns:p14="http://schemas.microsoft.com/office/powerpoint/2010/main" val="734385419"/>
              </p:ext>
            </p:extLst>
          </p:nvPr>
        </p:nvGraphicFramePr>
        <p:xfrm>
          <a:off x="838200" y="1952752"/>
          <a:ext cx="10515599" cy="1440000"/>
        </p:xfrm>
        <a:graphic>
          <a:graphicData uri="http://schemas.openxmlformats.org/drawingml/2006/table">
            <a:tbl>
              <a:tblPr firstRow="1">
                <a:tableStyleId>{00A15C55-8517-42AA-B614-E9B94910E393}</a:tableStyleId>
              </a:tblPr>
              <a:tblGrid>
                <a:gridCol w="613296">
                  <a:extLst>
                    <a:ext uri="{9D8B030D-6E8A-4147-A177-3AD203B41FA5}">
                      <a16:colId xmlns:a16="http://schemas.microsoft.com/office/drawing/2014/main" val="2244084788"/>
                    </a:ext>
                  </a:extLst>
                </a:gridCol>
                <a:gridCol w="6978826">
                  <a:extLst>
                    <a:ext uri="{9D8B030D-6E8A-4147-A177-3AD203B41FA5}">
                      <a16:colId xmlns:a16="http://schemas.microsoft.com/office/drawing/2014/main" val="2710099382"/>
                    </a:ext>
                  </a:extLst>
                </a:gridCol>
                <a:gridCol w="2923477">
                  <a:extLst>
                    <a:ext uri="{9D8B030D-6E8A-4147-A177-3AD203B41FA5}">
                      <a16:colId xmlns:a16="http://schemas.microsoft.com/office/drawing/2014/main" val="2001451747"/>
                    </a:ext>
                  </a:extLst>
                </a:gridCol>
              </a:tblGrid>
              <a:tr h="360000">
                <a:tc>
                  <a:txBody>
                    <a:bodyPr/>
                    <a:lstStyle/>
                    <a:p>
                      <a:pPr algn="ctr">
                        <a:lnSpc>
                          <a:spcPct val="115000"/>
                        </a:lnSpc>
                        <a:spcAft>
                          <a:spcPts val="600"/>
                        </a:spcAft>
                      </a:pP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most important factors affecting the cost of building materials</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a:t>
                      </a: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a:t>
                      </a: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evaluation</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141558"/>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1</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annual price of metal products in Latvia </a:t>
                      </a:r>
                      <a:endPar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a:t>
                      </a:r>
                    </a:p>
                  </a:txBody>
                  <a:tcPr marL="68580" marR="68580" marT="0" marB="0" anchor="ctr"/>
                </a:tc>
                <a:extLst>
                  <a:ext uri="{0D108BD9-81ED-4DB2-BD59-A6C34878D82A}">
                    <a16:rowId xmlns:a16="http://schemas.microsoft.com/office/drawing/2014/main" val="1589111673"/>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2</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annual timber price in Latvia</a:t>
                      </a:r>
                      <a:endPar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8,07</a:t>
                      </a:r>
                    </a:p>
                  </a:txBody>
                  <a:tcPr marL="68580" marR="68580" marT="0" marB="0" anchor="ctr"/>
                </a:tc>
                <a:extLst>
                  <a:ext uri="{0D108BD9-81ED-4DB2-BD59-A6C34878D82A}">
                    <a16:rowId xmlns:a16="http://schemas.microsoft.com/office/drawing/2014/main" val="1342898676"/>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3</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annual price of energy resources in Latvia</a:t>
                      </a:r>
                      <a:endPar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a:t>
                      </a:r>
                    </a:p>
                  </a:txBody>
                  <a:tcPr marL="68580" marR="68580" marT="0" marB="0" anchor="ctr"/>
                </a:tc>
                <a:extLst>
                  <a:ext uri="{0D108BD9-81ED-4DB2-BD59-A6C34878D82A}">
                    <a16:rowId xmlns:a16="http://schemas.microsoft.com/office/drawing/2014/main" val="143192635"/>
                  </a:ext>
                </a:extLst>
              </a:tr>
            </a:tbl>
          </a:graphicData>
        </a:graphic>
      </p:graphicFrame>
      <p:sp>
        <p:nvSpPr>
          <p:cNvPr id="6" name="Rectangle: Diagonal Corners Rounded 5">
            <a:extLst>
              <a:ext uri="{FF2B5EF4-FFF2-40B4-BE49-F238E27FC236}">
                <a16:creationId xmlns:a16="http://schemas.microsoft.com/office/drawing/2014/main" id="{50C5385F-1C3C-2CA8-0149-9438BEEC0AE4}"/>
              </a:ext>
            </a:extLst>
          </p:cNvPr>
          <p:cNvSpPr/>
          <p:nvPr/>
        </p:nvSpPr>
        <p:spPr>
          <a:xfrm>
            <a:off x="838200" y="3552832"/>
            <a:ext cx="6192328"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During the year, the impact of metal and timber on the cost of building materials has intensified. A significant leap in the impact of energy prices.
</a:t>
            </a:r>
            <a:endParaRPr lang="lv-LV" dirty="0">
              <a:latin typeface="Times New Roman" panose="02020603050405020304" pitchFamily="18" charset="0"/>
              <a:cs typeface="Times New Roman" panose="02020603050405020304" pitchFamily="18" charset="0"/>
            </a:endParaRPr>
          </a:p>
        </p:txBody>
      </p:sp>
      <p:sp>
        <p:nvSpPr>
          <p:cNvPr id="7" name="Rectangle: Diagonal Corners Rounded 6">
            <a:extLst>
              <a:ext uri="{FF2B5EF4-FFF2-40B4-BE49-F238E27FC236}">
                <a16:creationId xmlns:a16="http://schemas.microsoft.com/office/drawing/2014/main" id="{1425D2E0-541D-30D5-20E1-FCAAC6AD481B}"/>
              </a:ext>
            </a:extLst>
          </p:cNvPr>
          <p:cNvSpPr/>
          <p:nvPr/>
        </p:nvSpPr>
        <p:spPr>
          <a:xfrm>
            <a:off x="838199" y="4876800"/>
            <a:ext cx="6192327"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The volume of construction is no longer such a significant factor as the prices of materials and energy. In the construction of urban infrastructure, higher sensitivity to the global impact of COVID-19.
</a:t>
            </a:r>
            <a:endParaRPr lang="lv-LV" dirty="0">
              <a:latin typeface="Times New Roman" panose="02020603050405020304" pitchFamily="18" charset="0"/>
              <a:cs typeface="Times New Roman" panose="02020603050405020304" pitchFamily="18" charset="0"/>
            </a:endParaRPr>
          </a:p>
        </p:txBody>
      </p:sp>
      <p:sp>
        <p:nvSpPr>
          <p:cNvPr id="8" name="Rectangle: Diagonal Corners Rounded 7">
            <a:extLst>
              <a:ext uri="{FF2B5EF4-FFF2-40B4-BE49-F238E27FC236}">
                <a16:creationId xmlns:a16="http://schemas.microsoft.com/office/drawing/2014/main" id="{4695C85C-B00A-29C8-9E5C-F38FC21293AC}"/>
              </a:ext>
            </a:extLst>
          </p:cNvPr>
          <p:cNvSpPr/>
          <p:nvPr/>
        </p:nvSpPr>
        <p:spPr>
          <a:xfrm>
            <a:off x="7410092" y="3552832"/>
            <a:ext cx="3943708" cy="284796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Specific problems – the need to look for new delivery routes.
</a:t>
            </a:r>
            <a:endParaRPr lang="lv-LV"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8E751A1-8A4B-E58D-7454-CDDAB134A8CC}"/>
              </a:ext>
            </a:extLst>
          </p:cNvPr>
          <p:cNvPicPr>
            <a:picLocks noChangeAspect="1"/>
          </p:cNvPicPr>
          <p:nvPr/>
        </p:nvPicPr>
        <p:blipFill>
          <a:blip r:embed="rId2"/>
          <a:stretch>
            <a:fillRect/>
          </a:stretch>
        </p:blipFill>
        <p:spPr>
          <a:xfrm>
            <a:off x="-6870" y="-1"/>
            <a:ext cx="551183" cy="6881091"/>
          </a:xfrm>
          <a:prstGeom prst="rect">
            <a:avLst/>
          </a:prstGeom>
        </p:spPr>
      </p:pic>
      <p:pic>
        <p:nvPicPr>
          <p:cNvPr id="10" name="Picture 9">
            <a:extLst>
              <a:ext uri="{FF2B5EF4-FFF2-40B4-BE49-F238E27FC236}">
                <a16:creationId xmlns:a16="http://schemas.microsoft.com/office/drawing/2014/main" id="{20F7A873-D170-67DB-6FF8-BC82DA762335}"/>
              </a:ext>
            </a:extLst>
          </p:cNvPr>
          <p:cNvPicPr>
            <a:picLocks noChangeAspect="1"/>
          </p:cNvPicPr>
          <p:nvPr/>
        </p:nvPicPr>
        <p:blipFill>
          <a:blip r:embed="rId3"/>
          <a:stretch>
            <a:fillRect/>
          </a:stretch>
        </p:blipFill>
        <p:spPr>
          <a:xfrm>
            <a:off x="10848975" y="6476188"/>
            <a:ext cx="1017864" cy="203572"/>
          </a:xfrm>
          <a:prstGeom prst="rect">
            <a:avLst/>
          </a:prstGeom>
        </p:spPr>
      </p:pic>
      <p:pic>
        <p:nvPicPr>
          <p:cNvPr id="11" name="Graphic 55" descr="A grid with small circles">
            <a:extLst>
              <a:ext uri="{FF2B5EF4-FFF2-40B4-BE49-F238E27FC236}">
                <a16:creationId xmlns:a16="http://schemas.microsoft.com/office/drawing/2014/main" id="{535E9966-21C1-FD7C-C5A3-9C3DDC88DAAE}"/>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382042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normAutofit/>
          </a:bodyPr>
          <a:lstStyle/>
          <a:p>
            <a:r>
              <a:rPr lang="en-US" dirty="0">
                <a:latin typeface="+mn-lt"/>
                <a:cs typeface="Times New Roman" panose="02020603050405020304" pitchFamily="18" charset="0"/>
              </a:rPr>
              <a:t>Factors influencing changes in the cost of machinery and equipment</a:t>
            </a:r>
            <a:endParaRPr lang="lv-LV" dirty="0">
              <a:latin typeface="+mn-lt"/>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9D0C4EF-7B7F-1198-D362-85C6E2B4FBB1}"/>
              </a:ext>
            </a:extLst>
          </p:cNvPr>
          <p:cNvGraphicFramePr>
            <a:graphicFrameLocks noGrp="1"/>
          </p:cNvGraphicFramePr>
          <p:nvPr>
            <p:ph idx="1"/>
            <p:extLst>
              <p:ext uri="{D42A27DB-BD31-4B8C-83A1-F6EECF244321}">
                <p14:modId xmlns:p14="http://schemas.microsoft.com/office/powerpoint/2010/main" val="219040837"/>
              </p:ext>
            </p:extLst>
          </p:nvPr>
        </p:nvGraphicFramePr>
        <p:xfrm>
          <a:off x="838200" y="1952752"/>
          <a:ext cx="10515599" cy="1931326"/>
        </p:xfrm>
        <a:graphic>
          <a:graphicData uri="http://schemas.openxmlformats.org/drawingml/2006/table">
            <a:tbl>
              <a:tblPr firstRow="1">
                <a:tableStyleId>{00A15C55-8517-42AA-B614-E9B94910E393}</a:tableStyleId>
              </a:tblPr>
              <a:tblGrid>
                <a:gridCol w="613296">
                  <a:extLst>
                    <a:ext uri="{9D8B030D-6E8A-4147-A177-3AD203B41FA5}">
                      <a16:colId xmlns:a16="http://schemas.microsoft.com/office/drawing/2014/main" val="2244084788"/>
                    </a:ext>
                  </a:extLst>
                </a:gridCol>
                <a:gridCol w="6978826">
                  <a:extLst>
                    <a:ext uri="{9D8B030D-6E8A-4147-A177-3AD203B41FA5}">
                      <a16:colId xmlns:a16="http://schemas.microsoft.com/office/drawing/2014/main" val="2710099382"/>
                    </a:ext>
                  </a:extLst>
                </a:gridCol>
                <a:gridCol w="2923477">
                  <a:extLst>
                    <a:ext uri="{9D8B030D-6E8A-4147-A177-3AD203B41FA5}">
                      <a16:colId xmlns:a16="http://schemas.microsoft.com/office/drawing/2014/main" val="2001451747"/>
                    </a:ext>
                  </a:extLst>
                </a:gridCol>
              </a:tblGrid>
              <a:tr h="360000">
                <a:tc>
                  <a:txBody>
                    <a:bodyPr/>
                    <a:lstStyle/>
                    <a:p>
                      <a:pPr algn="ctr">
                        <a:lnSpc>
                          <a:spcPct val="115000"/>
                        </a:lnSpc>
                        <a:spcAft>
                          <a:spcPts val="600"/>
                        </a:spcAft>
                      </a:pP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most important factors affecting the cost of machinery and equipment</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a:t>
                      </a: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a:t>
                      </a: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evaluation</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141558"/>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1</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a:t>
                      </a: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fuel</a:t>
                      </a: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price</a:t>
                      </a: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Latvia</a:t>
                      </a:r>
                    </a:p>
                  </a:txBody>
                  <a:tcPr marL="68580" marR="68580" marT="0" marB="0" anchor="ctr"/>
                </a:tc>
                <a:tc>
                  <a:txBody>
                    <a:bodyPr/>
                    <a:lstStyle/>
                    <a:p>
                      <a:pPr algn="ctr">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8,33</a:t>
                      </a:r>
                    </a:p>
                  </a:txBody>
                  <a:tcPr marL="68580" marR="68580" marT="0" marB="0" anchor="ctr"/>
                </a:tc>
                <a:extLst>
                  <a:ext uri="{0D108BD9-81ED-4DB2-BD59-A6C34878D82A}">
                    <a16:rowId xmlns:a16="http://schemas.microsoft.com/office/drawing/2014/main" val="1589111673"/>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2</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annual price of energy resources in Latvia</a:t>
                      </a:r>
                      <a:endPar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7,92</a:t>
                      </a:r>
                    </a:p>
                  </a:txBody>
                  <a:tcPr marL="68580" marR="68580" marT="0" marB="0" anchor="ctr"/>
                </a:tc>
                <a:extLst>
                  <a:ext uri="{0D108BD9-81ED-4DB2-BD59-A6C34878D82A}">
                    <a16:rowId xmlns:a16="http://schemas.microsoft.com/office/drawing/2014/main" val="1342898676"/>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3</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Competition concentration indicators in the machinery and equipment market in Latvia</a:t>
                      </a:r>
                      <a:endPar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6,22</a:t>
                      </a:r>
                    </a:p>
                  </a:txBody>
                  <a:tcPr marL="68580" marR="68580" marT="0" marB="0" anchor="ctr"/>
                </a:tc>
                <a:extLst>
                  <a:ext uri="{0D108BD9-81ED-4DB2-BD59-A6C34878D82A}">
                    <a16:rowId xmlns:a16="http://schemas.microsoft.com/office/drawing/2014/main" val="143192635"/>
                  </a:ext>
                </a:extLst>
              </a:tr>
            </a:tbl>
          </a:graphicData>
        </a:graphic>
      </p:graphicFrame>
      <p:sp>
        <p:nvSpPr>
          <p:cNvPr id="6" name="Rectangle: Diagonal Corners Rounded 5">
            <a:extLst>
              <a:ext uri="{FF2B5EF4-FFF2-40B4-BE49-F238E27FC236}">
                <a16:creationId xmlns:a16="http://schemas.microsoft.com/office/drawing/2014/main" id="{50C5385F-1C3C-2CA8-0149-9438BEEC0AE4}"/>
              </a:ext>
            </a:extLst>
          </p:cNvPr>
          <p:cNvSpPr/>
          <p:nvPr/>
        </p:nvSpPr>
        <p:spPr>
          <a:xfrm>
            <a:off x="838200" y="3552832"/>
            <a:ext cx="6192328"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A new factor with medium impact is the lack of competition in the market for machines and mechanisms.</a:t>
            </a:r>
            <a:endParaRPr lang="lv-LV" dirty="0">
              <a:latin typeface="Times New Roman" panose="02020603050405020304" pitchFamily="18" charset="0"/>
              <a:cs typeface="Times New Roman" panose="02020603050405020304" pitchFamily="18" charset="0"/>
            </a:endParaRPr>
          </a:p>
        </p:txBody>
      </p:sp>
      <p:sp>
        <p:nvSpPr>
          <p:cNvPr id="7" name="Rectangle: Diagonal Corners Rounded 6">
            <a:extLst>
              <a:ext uri="{FF2B5EF4-FFF2-40B4-BE49-F238E27FC236}">
                <a16:creationId xmlns:a16="http://schemas.microsoft.com/office/drawing/2014/main" id="{1425D2E0-541D-30D5-20E1-FCAAC6AD481B}"/>
              </a:ext>
            </a:extLst>
          </p:cNvPr>
          <p:cNvSpPr/>
          <p:nvPr/>
        </p:nvSpPr>
        <p:spPr>
          <a:xfrm>
            <a:off x="838199" y="4876800"/>
            <a:ext cx="6192327"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Specific factors are problems with the availability of spare parts and machines and mechanisms of individual brands.</a:t>
            </a:r>
            <a:endParaRPr lang="lv-LV"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4EC8100-ED21-7746-4F7E-F61612A96839}"/>
              </a:ext>
            </a:extLst>
          </p:cNvPr>
          <p:cNvPicPr>
            <a:picLocks noChangeAspect="1"/>
          </p:cNvPicPr>
          <p:nvPr/>
        </p:nvPicPr>
        <p:blipFill>
          <a:blip r:embed="rId2"/>
          <a:stretch>
            <a:fillRect/>
          </a:stretch>
        </p:blipFill>
        <p:spPr>
          <a:xfrm>
            <a:off x="-6870" y="-1"/>
            <a:ext cx="551183" cy="6881091"/>
          </a:xfrm>
          <a:prstGeom prst="rect">
            <a:avLst/>
          </a:prstGeom>
        </p:spPr>
      </p:pic>
      <p:pic>
        <p:nvPicPr>
          <p:cNvPr id="9" name="Picture 8">
            <a:extLst>
              <a:ext uri="{FF2B5EF4-FFF2-40B4-BE49-F238E27FC236}">
                <a16:creationId xmlns:a16="http://schemas.microsoft.com/office/drawing/2014/main" id="{C9725C75-BDFE-D530-CD73-D8CE3CF8DC30}"/>
              </a:ext>
            </a:extLst>
          </p:cNvPr>
          <p:cNvPicPr>
            <a:picLocks noChangeAspect="1"/>
          </p:cNvPicPr>
          <p:nvPr/>
        </p:nvPicPr>
        <p:blipFill>
          <a:blip r:embed="rId3"/>
          <a:stretch>
            <a:fillRect/>
          </a:stretch>
        </p:blipFill>
        <p:spPr>
          <a:xfrm>
            <a:off x="10848975" y="6476188"/>
            <a:ext cx="1017864" cy="203572"/>
          </a:xfrm>
          <a:prstGeom prst="rect">
            <a:avLst/>
          </a:prstGeom>
        </p:spPr>
      </p:pic>
      <p:pic>
        <p:nvPicPr>
          <p:cNvPr id="10" name="Graphic 55" descr="A grid with small circles">
            <a:extLst>
              <a:ext uri="{FF2B5EF4-FFF2-40B4-BE49-F238E27FC236}">
                <a16:creationId xmlns:a16="http://schemas.microsoft.com/office/drawing/2014/main" id="{B4C6AD08-D797-6402-431D-B1C356F9B80E}"/>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54891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lstStyle/>
          <a:p>
            <a:r>
              <a:rPr lang="en-US" dirty="0">
                <a:latin typeface="+mn-lt"/>
                <a:cs typeface="Times New Roman" panose="02020603050405020304" pitchFamily="18" charset="0"/>
              </a:rPr>
              <a:t>Factors affecting changes in </a:t>
            </a:r>
            <a:r>
              <a:rPr lang="en-US" dirty="0" err="1">
                <a:latin typeface="+mn-lt"/>
                <a:cs typeface="Times New Roman" panose="02020603050405020304" pitchFamily="18" charset="0"/>
              </a:rPr>
              <a:t>labour</a:t>
            </a:r>
            <a:r>
              <a:rPr lang="en-US" dirty="0">
                <a:latin typeface="+mn-lt"/>
                <a:cs typeface="Times New Roman" panose="02020603050405020304" pitchFamily="18" charset="0"/>
              </a:rPr>
              <a:t> costs</a:t>
            </a:r>
            <a:endParaRPr lang="lv-LV" dirty="0">
              <a:latin typeface="+mn-lt"/>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9D0C4EF-7B7F-1198-D362-85C6E2B4FBB1}"/>
              </a:ext>
            </a:extLst>
          </p:cNvPr>
          <p:cNvGraphicFramePr>
            <a:graphicFrameLocks noGrp="1"/>
          </p:cNvGraphicFramePr>
          <p:nvPr>
            <p:ph idx="1"/>
            <p:extLst>
              <p:ext uri="{D42A27DB-BD31-4B8C-83A1-F6EECF244321}">
                <p14:modId xmlns:p14="http://schemas.microsoft.com/office/powerpoint/2010/main" val="2063035420"/>
              </p:ext>
            </p:extLst>
          </p:nvPr>
        </p:nvGraphicFramePr>
        <p:xfrm>
          <a:off x="838200" y="1952752"/>
          <a:ext cx="10515599" cy="1440000"/>
        </p:xfrm>
        <a:graphic>
          <a:graphicData uri="http://schemas.openxmlformats.org/drawingml/2006/table">
            <a:tbl>
              <a:tblPr firstRow="1">
                <a:tableStyleId>{00A15C55-8517-42AA-B614-E9B94910E393}</a:tableStyleId>
              </a:tblPr>
              <a:tblGrid>
                <a:gridCol w="613296">
                  <a:extLst>
                    <a:ext uri="{9D8B030D-6E8A-4147-A177-3AD203B41FA5}">
                      <a16:colId xmlns:a16="http://schemas.microsoft.com/office/drawing/2014/main" val="2244084788"/>
                    </a:ext>
                  </a:extLst>
                </a:gridCol>
                <a:gridCol w="6978826">
                  <a:extLst>
                    <a:ext uri="{9D8B030D-6E8A-4147-A177-3AD203B41FA5}">
                      <a16:colId xmlns:a16="http://schemas.microsoft.com/office/drawing/2014/main" val="2710099382"/>
                    </a:ext>
                  </a:extLst>
                </a:gridCol>
                <a:gridCol w="2923477">
                  <a:extLst>
                    <a:ext uri="{9D8B030D-6E8A-4147-A177-3AD203B41FA5}">
                      <a16:colId xmlns:a16="http://schemas.microsoft.com/office/drawing/2014/main" val="2001451747"/>
                    </a:ext>
                  </a:extLst>
                </a:gridCol>
              </a:tblGrid>
              <a:tr h="360000">
                <a:tc>
                  <a:txBody>
                    <a:bodyPr/>
                    <a:lstStyle/>
                    <a:p>
                      <a:pPr algn="ctr">
                        <a:lnSpc>
                          <a:spcPct val="115000"/>
                        </a:lnSpc>
                        <a:spcAft>
                          <a:spcPts val="600"/>
                        </a:spcAft>
                      </a:pP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 factors affecting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labour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costs</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a:t>
                      </a: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a:t>
                      </a: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evaluation</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141558"/>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1</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dirty="0">
                          <a:effectLst/>
                          <a:latin typeface="Times New Roman" panose="02020603050405020304" pitchFamily="18" charset="0"/>
                          <a:cs typeface="Times New Roman" panose="02020603050405020304" pitchFamily="18" charset="0"/>
                        </a:rPr>
                        <a:t>Construction </a:t>
                      </a:r>
                      <a:r>
                        <a:rPr lang="lv-LV" sz="1800" dirty="0" err="1">
                          <a:effectLst/>
                          <a:latin typeface="Times New Roman" panose="02020603050405020304" pitchFamily="18" charset="0"/>
                          <a:cs typeface="Times New Roman" panose="02020603050405020304" pitchFamily="18" charset="0"/>
                        </a:rPr>
                        <a:t>volume</a:t>
                      </a:r>
                      <a:r>
                        <a:rPr lang="lv-LV" sz="1800" dirty="0">
                          <a:effectLst/>
                          <a:latin typeface="Times New Roman" panose="02020603050405020304" pitchFamily="18" charset="0"/>
                          <a:cs typeface="Times New Roman" panose="02020603050405020304" pitchFamily="18" charset="0"/>
                        </a:rPr>
                        <a:t> </a:t>
                      </a:r>
                      <a:r>
                        <a:rPr lang="lv-LV" sz="1800" dirty="0" err="1">
                          <a:effectLst/>
                          <a:latin typeface="Times New Roman" panose="02020603050405020304" pitchFamily="18" charset="0"/>
                          <a:cs typeface="Times New Roman" panose="02020603050405020304" pitchFamily="18" charset="0"/>
                        </a:rPr>
                        <a:t>in</a:t>
                      </a:r>
                      <a:r>
                        <a:rPr lang="lv-LV" sz="1800" dirty="0">
                          <a:effectLst/>
                          <a:latin typeface="Times New Roman" panose="02020603050405020304" pitchFamily="18" charset="0"/>
                          <a:cs typeface="Times New Roman" panose="02020603050405020304" pitchFamily="18" charset="0"/>
                        </a:rPr>
                        <a:t> Latvia</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800" dirty="0">
                          <a:effectLst/>
                          <a:latin typeface="Times New Roman" panose="02020603050405020304" pitchFamily="18" charset="0"/>
                          <a:cs typeface="Times New Roman" panose="02020603050405020304" pitchFamily="18" charset="0"/>
                        </a:rPr>
                        <a:t>7,33</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9111673"/>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2</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en-US" sz="1800" dirty="0">
                          <a:effectLst/>
                          <a:latin typeface="Times New Roman" panose="02020603050405020304" pitchFamily="18" charset="0"/>
                          <a:cs typeface="Times New Roman" panose="02020603050405020304" pitchFamily="18" charset="0"/>
                        </a:rPr>
                        <a:t>Level of wages and salaries in the construction sector in EU countries</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800" dirty="0">
                          <a:effectLst/>
                          <a:latin typeface="Times New Roman" panose="02020603050405020304" pitchFamily="18" charset="0"/>
                          <a:cs typeface="Times New Roman" panose="02020603050405020304" pitchFamily="18" charset="0"/>
                        </a:rPr>
                        <a:t>7,29</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2898676"/>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3</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dirty="0">
                          <a:effectLst/>
                          <a:latin typeface="Times New Roman" panose="02020603050405020304" pitchFamily="18" charset="0"/>
                          <a:cs typeface="Times New Roman" panose="02020603050405020304" pitchFamily="18" charset="0"/>
                        </a:rPr>
                        <a:t>EU </a:t>
                      </a:r>
                      <a:r>
                        <a:rPr lang="lv-LV" sz="1800" dirty="0" err="1">
                          <a:effectLst/>
                          <a:latin typeface="Times New Roman" panose="02020603050405020304" pitchFamily="18" charset="0"/>
                          <a:cs typeface="Times New Roman" panose="02020603050405020304" pitchFamily="18" charset="0"/>
                        </a:rPr>
                        <a:t>labour</a:t>
                      </a:r>
                      <a:r>
                        <a:rPr lang="lv-LV" sz="1800" dirty="0">
                          <a:effectLst/>
                          <a:latin typeface="Times New Roman" panose="02020603050405020304" pitchFamily="18" charset="0"/>
                          <a:cs typeface="Times New Roman" panose="02020603050405020304" pitchFamily="18" charset="0"/>
                        </a:rPr>
                        <a:t> </a:t>
                      </a:r>
                      <a:r>
                        <a:rPr lang="lv-LV" sz="1800" dirty="0" err="1">
                          <a:effectLst/>
                          <a:latin typeface="Times New Roman" panose="02020603050405020304" pitchFamily="18" charset="0"/>
                          <a:cs typeface="Times New Roman" panose="02020603050405020304" pitchFamily="18" charset="0"/>
                        </a:rPr>
                        <a:t>demand</a:t>
                      </a:r>
                      <a:r>
                        <a:rPr lang="lv-LV" sz="1800" dirty="0">
                          <a:effectLst/>
                          <a:latin typeface="Times New Roman" panose="02020603050405020304" pitchFamily="18" charset="0"/>
                          <a:cs typeface="Times New Roman" panose="02020603050405020304" pitchFamily="18" charset="0"/>
                        </a:rPr>
                        <a:t> </a:t>
                      </a:r>
                      <a:r>
                        <a:rPr lang="lv-LV" sz="1800" dirty="0" err="1">
                          <a:effectLst/>
                          <a:latin typeface="Times New Roman" panose="02020603050405020304" pitchFamily="18" charset="0"/>
                          <a:cs typeface="Times New Roman" panose="02020603050405020304" pitchFamily="18" charset="0"/>
                        </a:rPr>
                        <a:t>in</a:t>
                      </a:r>
                      <a:r>
                        <a:rPr lang="lv-LV" sz="1800" dirty="0">
                          <a:effectLst/>
                          <a:latin typeface="Times New Roman" panose="02020603050405020304" pitchFamily="18" charset="0"/>
                          <a:cs typeface="Times New Roman" panose="02020603050405020304" pitchFamily="18" charset="0"/>
                        </a:rPr>
                        <a:t> </a:t>
                      </a:r>
                      <a:r>
                        <a:rPr lang="lv-LV" sz="1800" dirty="0" err="1">
                          <a:effectLst/>
                          <a:latin typeface="Times New Roman" panose="02020603050405020304" pitchFamily="18" charset="0"/>
                          <a:cs typeface="Times New Roman" panose="02020603050405020304" pitchFamily="18" charset="0"/>
                        </a:rPr>
                        <a:t>the</a:t>
                      </a:r>
                      <a:r>
                        <a:rPr lang="lv-LV" sz="1800" dirty="0">
                          <a:effectLst/>
                          <a:latin typeface="Times New Roman" panose="02020603050405020304" pitchFamily="18" charset="0"/>
                          <a:cs typeface="Times New Roman" panose="02020603050405020304" pitchFamily="18" charset="0"/>
                        </a:rPr>
                        <a:t> </a:t>
                      </a:r>
                      <a:r>
                        <a:rPr lang="lv-LV" sz="1800" dirty="0" err="1">
                          <a:effectLst/>
                          <a:latin typeface="Times New Roman" panose="02020603050405020304" pitchFamily="18" charset="0"/>
                          <a:cs typeface="Times New Roman" panose="02020603050405020304" pitchFamily="18" charset="0"/>
                        </a:rPr>
                        <a:t>construction</a:t>
                      </a:r>
                      <a:r>
                        <a:rPr lang="lv-LV" sz="1800" dirty="0">
                          <a:effectLst/>
                          <a:latin typeface="Times New Roman" panose="02020603050405020304" pitchFamily="18" charset="0"/>
                          <a:cs typeface="Times New Roman" panose="02020603050405020304" pitchFamily="18" charset="0"/>
                        </a:rPr>
                        <a:t> </a:t>
                      </a:r>
                      <a:r>
                        <a:rPr lang="lv-LV" sz="1800" dirty="0" err="1">
                          <a:effectLst/>
                          <a:latin typeface="Times New Roman" panose="02020603050405020304" pitchFamily="18" charset="0"/>
                          <a:cs typeface="Times New Roman" panose="02020603050405020304" pitchFamily="18" charset="0"/>
                        </a:rPr>
                        <a:t>sector</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800" dirty="0">
                          <a:effectLst/>
                          <a:latin typeface="Times New Roman" panose="02020603050405020304" pitchFamily="18" charset="0"/>
                          <a:cs typeface="Times New Roman" panose="02020603050405020304" pitchFamily="18" charset="0"/>
                        </a:rPr>
                        <a:t>6,94</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192635"/>
                  </a:ext>
                </a:extLst>
              </a:tr>
            </a:tbl>
          </a:graphicData>
        </a:graphic>
      </p:graphicFrame>
      <p:sp>
        <p:nvSpPr>
          <p:cNvPr id="6" name="Rectangle: Diagonal Corners Rounded 5">
            <a:extLst>
              <a:ext uri="{FF2B5EF4-FFF2-40B4-BE49-F238E27FC236}">
                <a16:creationId xmlns:a16="http://schemas.microsoft.com/office/drawing/2014/main" id="{50C5385F-1C3C-2CA8-0149-9438BEEC0AE4}"/>
              </a:ext>
            </a:extLst>
          </p:cNvPr>
          <p:cNvSpPr/>
          <p:nvPr/>
        </p:nvSpPr>
        <p:spPr>
          <a:xfrm>
            <a:off x="838200" y="3552832"/>
            <a:ext cx="6192328"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dirty="0">
                <a:solidFill>
                  <a:prstClr val="black"/>
                </a:solidFill>
                <a:latin typeface="Times New Roman" panose="02020603050405020304" pitchFamily="18" charset="0"/>
                <a:cs typeface="Times New Roman" panose="02020603050405020304" pitchFamily="18" charset="0"/>
              </a:rPr>
              <a:t>The impact of unique events - COVID-19, Rail </a:t>
            </a:r>
            <a:r>
              <a:rPr lang="en-US" dirty="0" err="1">
                <a:solidFill>
                  <a:prstClr val="black"/>
                </a:solidFill>
                <a:latin typeface="Times New Roman" panose="02020603050405020304" pitchFamily="18" charset="0"/>
                <a:cs typeface="Times New Roman" panose="02020603050405020304" pitchFamily="18" charset="0"/>
              </a:rPr>
              <a:t>Baltica</a:t>
            </a:r>
            <a:r>
              <a:rPr lang="en-US" dirty="0">
                <a:solidFill>
                  <a:prstClr val="black"/>
                </a:solidFill>
                <a:latin typeface="Times New Roman" panose="02020603050405020304" pitchFamily="18" charset="0"/>
                <a:cs typeface="Times New Roman" panose="02020603050405020304" pitchFamily="18" charset="0"/>
              </a:rPr>
              <a:t>, combating the shadow economy and </a:t>
            </a:r>
            <a:r>
              <a:rPr lang="en-US" dirty="0" err="1">
                <a:solidFill>
                  <a:prstClr val="black"/>
                </a:solidFill>
                <a:latin typeface="Times New Roman" panose="02020603050405020304" pitchFamily="18" charset="0"/>
                <a:cs typeface="Times New Roman" panose="02020603050405020304" pitchFamily="18" charset="0"/>
              </a:rPr>
              <a:t>digitalisation</a:t>
            </a:r>
            <a:r>
              <a:rPr lang="en-US" dirty="0">
                <a:solidFill>
                  <a:prstClr val="black"/>
                </a:solidFill>
                <a:latin typeface="Times New Roman" panose="02020603050405020304" pitchFamily="18" charset="0"/>
                <a:cs typeface="Times New Roman" panose="02020603050405020304" pitchFamily="18" charset="0"/>
              </a:rPr>
              <a:t> - on </a:t>
            </a:r>
            <a:r>
              <a:rPr lang="en-US" dirty="0" err="1">
                <a:solidFill>
                  <a:prstClr val="black"/>
                </a:solidFill>
                <a:latin typeface="Times New Roman" panose="02020603050405020304" pitchFamily="18" charset="0"/>
                <a:cs typeface="Times New Roman" panose="02020603050405020304" pitchFamily="18" charset="0"/>
              </a:rPr>
              <a:t>labour</a:t>
            </a:r>
            <a:r>
              <a:rPr lang="en-US" dirty="0">
                <a:solidFill>
                  <a:prstClr val="black"/>
                </a:solidFill>
                <a:latin typeface="Times New Roman" panose="02020603050405020304" pitchFamily="18" charset="0"/>
                <a:cs typeface="Times New Roman" panose="02020603050405020304" pitchFamily="18" charset="0"/>
              </a:rPr>
              <a:t> costs has been assessed as mediocre.</a:t>
            </a: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Rounded 6">
            <a:extLst>
              <a:ext uri="{FF2B5EF4-FFF2-40B4-BE49-F238E27FC236}">
                <a16:creationId xmlns:a16="http://schemas.microsoft.com/office/drawing/2014/main" id="{1425D2E0-541D-30D5-20E1-FCAAC6AD481B}"/>
              </a:ext>
            </a:extLst>
          </p:cNvPr>
          <p:cNvSpPr/>
          <p:nvPr/>
        </p:nvSpPr>
        <p:spPr>
          <a:xfrm>
            <a:off x="838199" y="4876800"/>
            <a:ext cx="6192327"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dirty="0">
                <a:solidFill>
                  <a:prstClr val="black"/>
                </a:solidFill>
                <a:latin typeface="Times New Roman" panose="02020603050405020304" pitchFamily="18" charset="0"/>
                <a:cs typeface="Times New Roman" panose="02020603050405020304" pitchFamily="18" charset="0"/>
              </a:rPr>
              <a:t>The construction of transport facilities is more sensitive to </a:t>
            </a:r>
            <a:r>
              <a:rPr lang="en-US" dirty="0" err="1">
                <a:solidFill>
                  <a:prstClr val="black"/>
                </a:solidFill>
                <a:latin typeface="Times New Roman" panose="02020603050405020304" pitchFamily="18" charset="0"/>
                <a:cs typeface="Times New Roman" panose="02020603050405020304" pitchFamily="18" charset="0"/>
              </a:rPr>
              <a:t>labour</a:t>
            </a:r>
            <a:r>
              <a:rPr lang="en-US" dirty="0">
                <a:solidFill>
                  <a:prstClr val="black"/>
                </a:solidFill>
                <a:latin typeface="Times New Roman" panose="02020603050405020304" pitchFamily="18" charset="0"/>
                <a:cs typeface="Times New Roman" panose="02020603050405020304" pitchFamily="18" charset="0"/>
              </a:rPr>
              <a:t> demand in the construction sectors of other EU countries.</a:t>
            </a: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Rounded 7">
            <a:extLst>
              <a:ext uri="{FF2B5EF4-FFF2-40B4-BE49-F238E27FC236}">
                <a16:creationId xmlns:a16="http://schemas.microsoft.com/office/drawing/2014/main" id="{4695C85C-B00A-29C8-9E5C-F38FC21293AC}"/>
              </a:ext>
            </a:extLst>
          </p:cNvPr>
          <p:cNvSpPr/>
          <p:nvPr/>
        </p:nvSpPr>
        <p:spPr>
          <a:xfrm>
            <a:off x="7410092" y="3552832"/>
            <a:ext cx="3943708" cy="284796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dirty="0">
                <a:solidFill>
                  <a:prstClr val="black"/>
                </a:solidFill>
                <a:latin typeface="Times New Roman" panose="02020603050405020304" pitchFamily="18" charset="0"/>
                <a:cs typeface="Times New Roman" panose="02020603050405020304" pitchFamily="18" charset="0"/>
              </a:rPr>
              <a:t>Specific problems – lack of specialists in certain professions, mid-level management, complexity of attracting guest workers and an increase in the amount of requirements.</a:t>
            </a: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id="{3440DD0C-3302-2095-8D42-961AFF49EDE7}"/>
              </a:ext>
            </a:extLst>
          </p:cNvPr>
          <p:cNvPicPr>
            <a:picLocks noChangeAspect="1"/>
          </p:cNvPicPr>
          <p:nvPr/>
        </p:nvPicPr>
        <p:blipFill>
          <a:blip r:embed="rId2"/>
          <a:stretch>
            <a:fillRect/>
          </a:stretch>
        </p:blipFill>
        <p:spPr>
          <a:xfrm>
            <a:off x="-6870" y="-1"/>
            <a:ext cx="551183" cy="6881091"/>
          </a:xfrm>
          <a:prstGeom prst="rect">
            <a:avLst/>
          </a:prstGeom>
        </p:spPr>
      </p:pic>
      <p:pic>
        <p:nvPicPr>
          <p:cNvPr id="10" name="Picture 9">
            <a:extLst>
              <a:ext uri="{FF2B5EF4-FFF2-40B4-BE49-F238E27FC236}">
                <a16:creationId xmlns:a16="http://schemas.microsoft.com/office/drawing/2014/main" id="{3837B2F9-ED16-2260-5195-E065874A17A5}"/>
              </a:ext>
            </a:extLst>
          </p:cNvPr>
          <p:cNvPicPr>
            <a:picLocks noChangeAspect="1"/>
          </p:cNvPicPr>
          <p:nvPr/>
        </p:nvPicPr>
        <p:blipFill>
          <a:blip r:embed="rId3"/>
          <a:stretch>
            <a:fillRect/>
          </a:stretch>
        </p:blipFill>
        <p:spPr>
          <a:xfrm>
            <a:off x="10848975" y="6476188"/>
            <a:ext cx="1017864" cy="203572"/>
          </a:xfrm>
          <a:prstGeom prst="rect">
            <a:avLst/>
          </a:prstGeom>
        </p:spPr>
      </p:pic>
      <p:pic>
        <p:nvPicPr>
          <p:cNvPr id="11" name="Graphic 55" descr="A grid with small circles">
            <a:extLst>
              <a:ext uri="{FF2B5EF4-FFF2-40B4-BE49-F238E27FC236}">
                <a16:creationId xmlns:a16="http://schemas.microsoft.com/office/drawing/2014/main" id="{0A47A23D-535A-23FE-7D59-A1C841C0EE77}"/>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394440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normAutofit/>
          </a:bodyPr>
          <a:lstStyle/>
          <a:p>
            <a:r>
              <a:rPr lang="en-US" dirty="0">
                <a:latin typeface="+mn-lt"/>
                <a:cs typeface="Times New Roman" panose="02020603050405020304" pitchFamily="18" charset="0"/>
              </a:rPr>
              <a:t>The impact of combating the shadow </a:t>
            </a:r>
            <a:r>
              <a:rPr lang="en-US" dirty="0" err="1">
                <a:latin typeface="+mn-lt"/>
                <a:cs typeface="Times New Roman" panose="02020603050405020304" pitchFamily="18" charset="0"/>
              </a:rPr>
              <a:t>econom</a:t>
            </a:r>
            <a:r>
              <a:rPr lang="lv-LV" dirty="0">
                <a:latin typeface="+mn-lt"/>
                <a:cs typeface="Times New Roman" panose="02020603050405020304" pitchFamily="18" charset="0"/>
              </a:rPr>
              <a:t>y</a:t>
            </a:r>
          </a:p>
        </p:txBody>
      </p:sp>
      <p:pic>
        <p:nvPicPr>
          <p:cNvPr id="4" name="Picture 3">
            <a:extLst>
              <a:ext uri="{FF2B5EF4-FFF2-40B4-BE49-F238E27FC236}">
                <a16:creationId xmlns:a16="http://schemas.microsoft.com/office/drawing/2014/main" id="{13ECFAE4-5D75-7752-AFC8-5FF1033F952A}"/>
              </a:ext>
            </a:extLst>
          </p:cNvPr>
          <p:cNvPicPr>
            <a:picLocks noChangeAspect="1"/>
          </p:cNvPicPr>
          <p:nvPr/>
        </p:nvPicPr>
        <p:blipFill rotWithShape="1">
          <a:blip r:embed="rId2">
            <a:extLst>
              <a:ext uri="{28A0092B-C50C-407E-A947-70E740481C1C}">
                <a14:useLocalDpi xmlns:a14="http://schemas.microsoft.com/office/drawing/2010/main" val="0"/>
              </a:ext>
            </a:extLst>
          </a:blip>
          <a:srcRect t="1795" b="1795"/>
          <a:stretch/>
        </p:blipFill>
        <p:spPr bwMode="auto">
          <a:xfrm>
            <a:off x="935687" y="1690688"/>
            <a:ext cx="7953375" cy="4323780"/>
          </a:xfrm>
          <a:prstGeom prst="rect">
            <a:avLst/>
          </a:prstGeom>
          <a:noFill/>
        </p:spPr>
      </p:pic>
      <p:pic>
        <p:nvPicPr>
          <p:cNvPr id="5" name="Picture 4">
            <a:extLst>
              <a:ext uri="{FF2B5EF4-FFF2-40B4-BE49-F238E27FC236}">
                <a16:creationId xmlns:a16="http://schemas.microsoft.com/office/drawing/2014/main" id="{494F96BD-ECF4-FDB7-EA6F-7AC5597DAE96}"/>
              </a:ext>
            </a:extLst>
          </p:cNvPr>
          <p:cNvPicPr>
            <a:picLocks noChangeAspect="1"/>
          </p:cNvPicPr>
          <p:nvPr/>
        </p:nvPicPr>
        <p:blipFill>
          <a:blip r:embed="rId3"/>
          <a:stretch>
            <a:fillRect/>
          </a:stretch>
        </p:blipFill>
        <p:spPr>
          <a:xfrm>
            <a:off x="-6870" y="-1"/>
            <a:ext cx="551183" cy="6881091"/>
          </a:xfrm>
          <a:prstGeom prst="rect">
            <a:avLst/>
          </a:prstGeom>
        </p:spPr>
      </p:pic>
      <p:pic>
        <p:nvPicPr>
          <p:cNvPr id="6" name="Picture 5">
            <a:extLst>
              <a:ext uri="{FF2B5EF4-FFF2-40B4-BE49-F238E27FC236}">
                <a16:creationId xmlns:a16="http://schemas.microsoft.com/office/drawing/2014/main" id="{B5143919-8ACC-67AA-66C9-D296A28E4B28}"/>
              </a:ext>
            </a:extLst>
          </p:cNvPr>
          <p:cNvPicPr>
            <a:picLocks noChangeAspect="1"/>
          </p:cNvPicPr>
          <p:nvPr/>
        </p:nvPicPr>
        <p:blipFill>
          <a:blip r:embed="rId4"/>
          <a:stretch>
            <a:fillRect/>
          </a:stretch>
        </p:blipFill>
        <p:spPr>
          <a:xfrm>
            <a:off x="10848975" y="6476188"/>
            <a:ext cx="1017864" cy="203572"/>
          </a:xfrm>
          <a:prstGeom prst="rect">
            <a:avLst/>
          </a:prstGeom>
        </p:spPr>
      </p:pic>
      <p:pic>
        <p:nvPicPr>
          <p:cNvPr id="7" name="Graphic 55" descr="A grid with small circles">
            <a:extLst>
              <a:ext uri="{FF2B5EF4-FFF2-40B4-BE49-F238E27FC236}">
                <a16:creationId xmlns:a16="http://schemas.microsoft.com/office/drawing/2014/main" id="{8E7F9779-ADE2-991E-2673-B3C57D0264EE}"/>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9" y="4922074"/>
            <a:ext cx="1885113" cy="1777003"/>
          </a:xfrm>
          <a:prstGeom prst="rect">
            <a:avLst/>
          </a:prstGeom>
        </p:spPr>
      </p:pic>
    </p:spTree>
    <p:extLst>
      <p:ext uri="{BB962C8B-B14F-4D97-AF65-F5344CB8AC3E}">
        <p14:creationId xmlns:p14="http://schemas.microsoft.com/office/powerpoint/2010/main" val="207545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normAutofit/>
          </a:bodyPr>
          <a:lstStyle/>
          <a:p>
            <a:r>
              <a:rPr lang="lv-LV" dirty="0" err="1">
                <a:latin typeface="+mn-lt"/>
                <a:cs typeface="Times New Roman" panose="02020603050405020304" pitchFamily="18" charset="0"/>
              </a:rPr>
              <a:t>Impact</a:t>
            </a:r>
            <a:r>
              <a:rPr lang="lv-LV" dirty="0">
                <a:latin typeface="+mn-lt"/>
                <a:cs typeface="Times New Roman" panose="02020603050405020304" pitchFamily="18" charset="0"/>
              </a:rPr>
              <a:t> </a:t>
            </a:r>
            <a:r>
              <a:rPr lang="lv-LV" dirty="0" err="1">
                <a:latin typeface="+mn-lt"/>
                <a:cs typeface="Times New Roman" panose="02020603050405020304" pitchFamily="18" charset="0"/>
              </a:rPr>
              <a:t>of</a:t>
            </a:r>
            <a:r>
              <a:rPr lang="lv-LV" dirty="0">
                <a:latin typeface="+mn-lt"/>
                <a:cs typeface="Times New Roman" panose="02020603050405020304" pitchFamily="18" charset="0"/>
              </a:rPr>
              <a:t> COVID-19</a:t>
            </a:r>
          </a:p>
        </p:txBody>
      </p:sp>
      <p:pic>
        <p:nvPicPr>
          <p:cNvPr id="4" name="Picture 3">
            <a:extLst>
              <a:ext uri="{FF2B5EF4-FFF2-40B4-BE49-F238E27FC236}">
                <a16:creationId xmlns:a16="http://schemas.microsoft.com/office/drawing/2014/main" id="{13ECFAE4-5D75-7752-AFC8-5FF1033F952A}"/>
              </a:ext>
            </a:extLst>
          </p:cNvPr>
          <p:cNvPicPr>
            <a:picLocks noChangeAspect="1"/>
          </p:cNvPicPr>
          <p:nvPr/>
        </p:nvPicPr>
        <p:blipFill rotWithShape="1">
          <a:blip r:embed="rId2">
            <a:extLst>
              <a:ext uri="{28A0092B-C50C-407E-A947-70E740481C1C}">
                <a14:useLocalDpi xmlns:a14="http://schemas.microsoft.com/office/drawing/2010/main" val="0"/>
              </a:ext>
            </a:extLst>
          </a:blip>
          <a:srcRect t="1237" b="1237"/>
          <a:stretch/>
        </p:blipFill>
        <p:spPr bwMode="auto">
          <a:xfrm>
            <a:off x="838200" y="1690688"/>
            <a:ext cx="8210550" cy="4515255"/>
          </a:xfrm>
          <a:prstGeom prst="rect">
            <a:avLst/>
          </a:prstGeom>
          <a:noFill/>
        </p:spPr>
      </p:pic>
      <p:pic>
        <p:nvPicPr>
          <p:cNvPr id="5" name="Picture 4">
            <a:extLst>
              <a:ext uri="{FF2B5EF4-FFF2-40B4-BE49-F238E27FC236}">
                <a16:creationId xmlns:a16="http://schemas.microsoft.com/office/drawing/2014/main" id="{EE964360-7528-B9EA-C28B-1F6B3C49CB76}"/>
              </a:ext>
            </a:extLst>
          </p:cNvPr>
          <p:cNvPicPr>
            <a:picLocks noChangeAspect="1"/>
          </p:cNvPicPr>
          <p:nvPr/>
        </p:nvPicPr>
        <p:blipFill>
          <a:blip r:embed="rId3"/>
          <a:stretch>
            <a:fillRect/>
          </a:stretch>
        </p:blipFill>
        <p:spPr>
          <a:xfrm>
            <a:off x="-6870" y="-1"/>
            <a:ext cx="551183" cy="6881091"/>
          </a:xfrm>
          <a:prstGeom prst="rect">
            <a:avLst/>
          </a:prstGeom>
        </p:spPr>
      </p:pic>
      <p:pic>
        <p:nvPicPr>
          <p:cNvPr id="6" name="Picture 5">
            <a:extLst>
              <a:ext uri="{FF2B5EF4-FFF2-40B4-BE49-F238E27FC236}">
                <a16:creationId xmlns:a16="http://schemas.microsoft.com/office/drawing/2014/main" id="{F2E555D0-615C-82BA-A726-5F9C468CC18E}"/>
              </a:ext>
            </a:extLst>
          </p:cNvPr>
          <p:cNvPicPr>
            <a:picLocks noChangeAspect="1"/>
          </p:cNvPicPr>
          <p:nvPr/>
        </p:nvPicPr>
        <p:blipFill>
          <a:blip r:embed="rId4"/>
          <a:stretch>
            <a:fillRect/>
          </a:stretch>
        </p:blipFill>
        <p:spPr>
          <a:xfrm>
            <a:off x="10848975" y="6476188"/>
            <a:ext cx="1017864" cy="203572"/>
          </a:xfrm>
          <a:prstGeom prst="rect">
            <a:avLst/>
          </a:prstGeom>
        </p:spPr>
      </p:pic>
      <p:pic>
        <p:nvPicPr>
          <p:cNvPr id="7" name="Graphic 55" descr="A grid with small circles">
            <a:extLst>
              <a:ext uri="{FF2B5EF4-FFF2-40B4-BE49-F238E27FC236}">
                <a16:creationId xmlns:a16="http://schemas.microsoft.com/office/drawing/2014/main" id="{E5F56F3B-79B7-1FB3-6E7C-6A704FE6E894}"/>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251442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857250" y="314326"/>
            <a:ext cx="10496550" cy="1280882"/>
          </a:xfrm>
        </p:spPr>
        <p:txBody>
          <a:bodyPr>
            <a:normAutofit/>
          </a:bodyPr>
          <a:lstStyle/>
          <a:p>
            <a:r>
              <a:rPr lang="en-US" dirty="0">
                <a:latin typeface="+mn-lt"/>
                <a:cs typeface="Times New Roman" panose="02020603050405020304" pitchFamily="18" charset="0"/>
              </a:rPr>
              <a:t>The influence of the Russo-Ukrainian war</a:t>
            </a:r>
            <a:endParaRPr lang="lv-LV" dirty="0">
              <a:latin typeface="+mn-lt"/>
              <a:cs typeface="Times New Roman" panose="02020603050405020304" pitchFamily="18" charset="0"/>
            </a:endParaRPr>
          </a:p>
        </p:txBody>
      </p:sp>
      <p:pic>
        <p:nvPicPr>
          <p:cNvPr id="4" name="Picture 3">
            <a:extLst>
              <a:ext uri="{FF2B5EF4-FFF2-40B4-BE49-F238E27FC236}">
                <a16:creationId xmlns:a16="http://schemas.microsoft.com/office/drawing/2014/main" id="{13ECFAE4-5D75-7752-AFC8-5FF1033F952A}"/>
              </a:ext>
            </a:extLst>
          </p:cNvPr>
          <p:cNvPicPr>
            <a:picLocks noChangeAspect="1"/>
          </p:cNvPicPr>
          <p:nvPr/>
        </p:nvPicPr>
        <p:blipFill rotWithShape="1">
          <a:blip r:embed="rId2">
            <a:extLst>
              <a:ext uri="{28A0092B-C50C-407E-A947-70E740481C1C}">
                <a14:useLocalDpi xmlns:a14="http://schemas.microsoft.com/office/drawing/2010/main" val="0"/>
              </a:ext>
            </a:extLst>
          </a:blip>
          <a:srcRect t="97" b="97"/>
          <a:stretch/>
        </p:blipFill>
        <p:spPr bwMode="auto">
          <a:xfrm>
            <a:off x="857250" y="1595208"/>
            <a:ext cx="7934325" cy="4415068"/>
          </a:xfrm>
          <a:prstGeom prst="rect">
            <a:avLst/>
          </a:prstGeom>
          <a:noFill/>
        </p:spPr>
      </p:pic>
      <p:pic>
        <p:nvPicPr>
          <p:cNvPr id="5" name="Picture 4">
            <a:extLst>
              <a:ext uri="{FF2B5EF4-FFF2-40B4-BE49-F238E27FC236}">
                <a16:creationId xmlns:a16="http://schemas.microsoft.com/office/drawing/2014/main" id="{79453E03-0D80-56FA-A9C3-64BF128F15C3}"/>
              </a:ext>
            </a:extLst>
          </p:cNvPr>
          <p:cNvPicPr>
            <a:picLocks noChangeAspect="1"/>
          </p:cNvPicPr>
          <p:nvPr/>
        </p:nvPicPr>
        <p:blipFill>
          <a:blip r:embed="rId3"/>
          <a:stretch>
            <a:fillRect/>
          </a:stretch>
        </p:blipFill>
        <p:spPr>
          <a:xfrm>
            <a:off x="-6870" y="-1"/>
            <a:ext cx="551183" cy="6881091"/>
          </a:xfrm>
          <a:prstGeom prst="rect">
            <a:avLst/>
          </a:prstGeom>
        </p:spPr>
      </p:pic>
      <p:pic>
        <p:nvPicPr>
          <p:cNvPr id="6" name="Picture 5">
            <a:extLst>
              <a:ext uri="{FF2B5EF4-FFF2-40B4-BE49-F238E27FC236}">
                <a16:creationId xmlns:a16="http://schemas.microsoft.com/office/drawing/2014/main" id="{BBE05C6E-EB6E-01EC-5EF2-7FA5F79218D3}"/>
              </a:ext>
            </a:extLst>
          </p:cNvPr>
          <p:cNvPicPr>
            <a:picLocks noChangeAspect="1"/>
          </p:cNvPicPr>
          <p:nvPr/>
        </p:nvPicPr>
        <p:blipFill>
          <a:blip r:embed="rId4"/>
          <a:stretch>
            <a:fillRect/>
          </a:stretch>
        </p:blipFill>
        <p:spPr>
          <a:xfrm>
            <a:off x="10848975" y="6476188"/>
            <a:ext cx="1017864" cy="203572"/>
          </a:xfrm>
          <a:prstGeom prst="rect">
            <a:avLst/>
          </a:prstGeom>
        </p:spPr>
      </p:pic>
      <p:pic>
        <p:nvPicPr>
          <p:cNvPr id="7" name="Graphic 55" descr="A grid with small circles">
            <a:extLst>
              <a:ext uri="{FF2B5EF4-FFF2-40B4-BE49-F238E27FC236}">
                <a16:creationId xmlns:a16="http://schemas.microsoft.com/office/drawing/2014/main" id="{B24A0D8E-AE43-AA66-E0B8-BBD6BDE727AA}"/>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422456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24EB5B7-F220-2503-73C3-D13C411D2702}"/>
              </a:ext>
            </a:extLst>
          </p:cNvPr>
          <p:cNvSpPr>
            <a:spLocks noGrp="1"/>
          </p:cNvSpPr>
          <p:nvPr>
            <p:ph type="title"/>
          </p:nvPr>
        </p:nvSpPr>
        <p:spPr>
          <a:xfrm>
            <a:off x="1293026" y="713195"/>
            <a:ext cx="9605948" cy="2318665"/>
          </a:xfrm>
        </p:spPr>
        <p:txBody>
          <a:bodyPr vert="horz" lIns="91440" tIns="45720" rIns="91440" bIns="45720" rtlCol="0" anchor="b">
            <a:normAutofit/>
          </a:bodyPr>
          <a:lstStyle/>
          <a:p>
            <a:pPr algn="ctr"/>
            <a:r>
              <a:rPr lang="en-US" sz="5400" dirty="0">
                <a:solidFill>
                  <a:srgbClr val="FFFFFF"/>
                </a:solidFill>
              </a:rPr>
              <a:t>Assessment of potential overheating of Latvian construction in 2022</a:t>
            </a:r>
            <a:endParaRPr lang="en-US" sz="5400" kern="1200" dirty="0">
              <a:solidFill>
                <a:srgbClr val="FFFFFF"/>
              </a:solidFill>
              <a:latin typeface="+mj-lt"/>
              <a:ea typeface="+mj-ea"/>
              <a:cs typeface="+mj-cs"/>
            </a:endParaRPr>
          </a:p>
        </p:txBody>
      </p:sp>
      <p:pic>
        <p:nvPicPr>
          <p:cNvPr id="17" name="Picture 16">
            <a:extLst>
              <a:ext uri="{FF2B5EF4-FFF2-40B4-BE49-F238E27FC236}">
                <a16:creationId xmlns:a16="http://schemas.microsoft.com/office/drawing/2014/main" id="{DFED72D4-21F5-3FD4-D9FE-9D7FC8F3B49F}"/>
              </a:ext>
            </a:extLst>
          </p:cNvPr>
          <p:cNvPicPr>
            <a:picLocks noChangeAspect="1"/>
          </p:cNvPicPr>
          <p:nvPr/>
        </p:nvPicPr>
        <p:blipFill>
          <a:blip r:embed="rId2"/>
          <a:stretch>
            <a:fillRect/>
          </a:stretch>
        </p:blipFill>
        <p:spPr>
          <a:xfrm>
            <a:off x="10848975" y="6476188"/>
            <a:ext cx="1017864" cy="203572"/>
          </a:xfrm>
          <a:prstGeom prst="rect">
            <a:avLst/>
          </a:prstGeom>
        </p:spPr>
      </p:pic>
      <p:pic>
        <p:nvPicPr>
          <p:cNvPr id="18" name="Graphic 55" descr="A grid with small circles">
            <a:extLst>
              <a:ext uri="{FF2B5EF4-FFF2-40B4-BE49-F238E27FC236}">
                <a16:creationId xmlns:a16="http://schemas.microsoft.com/office/drawing/2014/main" id="{1313761D-FCBA-CB76-F81F-79AFF3B7CE2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188" y="-389180"/>
            <a:ext cx="2568138" cy="2217980"/>
          </a:xfrm>
          <a:prstGeom prst="rect">
            <a:avLst/>
          </a:prstGeom>
        </p:spPr>
      </p:pic>
      <p:pic>
        <p:nvPicPr>
          <p:cNvPr id="5" name="Graphic 4" descr="Speedometer Low outline">
            <a:extLst>
              <a:ext uri="{FF2B5EF4-FFF2-40B4-BE49-F238E27FC236}">
                <a16:creationId xmlns:a16="http://schemas.microsoft.com/office/drawing/2014/main" id="{79B1B393-0582-F303-4A8C-3FB4D0612F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5230405"/>
            <a:ext cx="914400" cy="914400"/>
          </a:xfrm>
          <a:prstGeom prst="rect">
            <a:avLst/>
          </a:prstGeom>
        </p:spPr>
      </p:pic>
    </p:spTree>
    <p:extLst>
      <p:ext uri="{BB962C8B-B14F-4D97-AF65-F5344CB8AC3E}">
        <p14:creationId xmlns:p14="http://schemas.microsoft.com/office/powerpoint/2010/main" val="40271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621629" y="640080"/>
            <a:ext cx="4225290" cy="5578816"/>
          </a:xfrm>
        </p:spPr>
        <p:txBody>
          <a:bodyPr vert="horz" lIns="91440" tIns="45720" rIns="91440" bIns="45720" rtlCol="0" anchor="ctr">
            <a:normAutofit/>
          </a:bodyPr>
          <a:lstStyle/>
          <a:p>
            <a:r>
              <a:rPr lang="lv-LV" sz="6000" dirty="0">
                <a:solidFill>
                  <a:srgbClr val="FFFFFF"/>
                </a:solidFill>
              </a:rPr>
              <a:t>7 </a:t>
            </a:r>
            <a:r>
              <a:rPr lang="lv-LV" sz="6000" dirty="0" err="1">
                <a:solidFill>
                  <a:srgbClr val="FFFFFF"/>
                </a:solidFill>
              </a:rPr>
              <a:t>overheating</a:t>
            </a:r>
            <a:r>
              <a:rPr lang="lv-LV" sz="6000" dirty="0">
                <a:solidFill>
                  <a:srgbClr val="FFFFFF"/>
                </a:solidFill>
              </a:rPr>
              <a:t> risk </a:t>
            </a:r>
            <a:r>
              <a:rPr lang="lv-LV" sz="6000" dirty="0" err="1">
                <a:solidFill>
                  <a:srgbClr val="FFFFFF"/>
                </a:solidFill>
              </a:rPr>
              <a:t>indicators</a:t>
            </a:r>
            <a:r>
              <a:rPr lang="lv-LV" sz="6000" dirty="0">
                <a:solidFill>
                  <a:srgbClr val="FFFFFF"/>
                </a:solidFill>
              </a:rPr>
              <a:t>
</a:t>
            </a:r>
            <a:endParaRPr lang="lv-LV" kern="1200" dirty="0">
              <a:solidFill>
                <a:srgbClr val="FFFFFF"/>
              </a:solidFill>
              <a:latin typeface="+mj-lt"/>
              <a:ea typeface="+mj-ea"/>
              <a:cs typeface="+mj-cs"/>
            </a:endParaRPr>
          </a:p>
        </p:txBody>
      </p:sp>
      <p:pic>
        <p:nvPicPr>
          <p:cNvPr id="16" name="Picture 15">
            <a:extLst>
              <a:ext uri="{FF2B5EF4-FFF2-40B4-BE49-F238E27FC236}">
                <a16:creationId xmlns:a16="http://schemas.microsoft.com/office/drawing/2014/main" id="{739E5EE5-73B1-325C-382E-25CC459498D0}"/>
              </a:ext>
            </a:extLst>
          </p:cNvPr>
          <p:cNvPicPr>
            <a:picLocks noChangeAspect="1"/>
          </p:cNvPicPr>
          <p:nvPr/>
        </p:nvPicPr>
        <p:blipFill>
          <a:blip r:embed="rId2"/>
          <a:stretch>
            <a:fillRect/>
          </a:stretch>
        </p:blipFill>
        <p:spPr>
          <a:xfrm>
            <a:off x="-6869" y="-1"/>
            <a:ext cx="328114" cy="6881091"/>
          </a:xfrm>
          <a:prstGeom prst="rect">
            <a:avLst/>
          </a:prstGeom>
          <a:ln>
            <a:solidFill>
              <a:schemeClr val="tx1"/>
            </a:solidFill>
          </a:ln>
        </p:spPr>
      </p:pic>
      <p:pic>
        <p:nvPicPr>
          <p:cNvPr id="17" name="Graphic 55" descr="A grid with small circles">
            <a:extLst>
              <a:ext uri="{FF2B5EF4-FFF2-40B4-BE49-F238E27FC236}">
                <a16:creationId xmlns:a16="http://schemas.microsoft.com/office/drawing/2014/main" id="{6E7825A0-A0E9-BA5F-D3DD-459DF763114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988" y="-446842"/>
            <a:ext cx="1885113" cy="1777003"/>
          </a:xfrm>
          <a:prstGeom prst="rect">
            <a:avLst/>
          </a:prstGeom>
        </p:spPr>
      </p:pic>
      <p:pic>
        <p:nvPicPr>
          <p:cNvPr id="18" name="Picture 17">
            <a:extLst>
              <a:ext uri="{FF2B5EF4-FFF2-40B4-BE49-F238E27FC236}">
                <a16:creationId xmlns:a16="http://schemas.microsoft.com/office/drawing/2014/main" id="{91172BDE-6630-4FA5-04AB-78FF295F13A1}"/>
              </a:ext>
            </a:extLst>
          </p:cNvPr>
          <p:cNvPicPr>
            <a:picLocks noChangeAspect="1"/>
          </p:cNvPicPr>
          <p:nvPr/>
        </p:nvPicPr>
        <p:blipFill>
          <a:blip r:embed="rId5"/>
          <a:stretch>
            <a:fillRect/>
          </a:stretch>
        </p:blipFill>
        <p:spPr>
          <a:xfrm>
            <a:off x="10848975" y="6476188"/>
            <a:ext cx="1017864" cy="203572"/>
          </a:xfrm>
          <a:prstGeom prst="rect">
            <a:avLst/>
          </a:prstGeom>
        </p:spPr>
      </p:pic>
      <p:pic>
        <p:nvPicPr>
          <p:cNvPr id="3" name="Picture 2">
            <a:extLst>
              <a:ext uri="{FF2B5EF4-FFF2-40B4-BE49-F238E27FC236}">
                <a16:creationId xmlns:a16="http://schemas.microsoft.com/office/drawing/2014/main" id="{43C8A309-CE1D-EB08-8BCD-CB20148AA0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8932" y="288762"/>
            <a:ext cx="2578215" cy="1444646"/>
          </a:xfrm>
          <a:prstGeom prst="rect">
            <a:avLst/>
          </a:prstGeom>
          <a:noFill/>
        </p:spPr>
      </p:pic>
      <p:pic>
        <p:nvPicPr>
          <p:cNvPr id="4" name="Picture 3">
            <a:extLst>
              <a:ext uri="{FF2B5EF4-FFF2-40B4-BE49-F238E27FC236}">
                <a16:creationId xmlns:a16="http://schemas.microsoft.com/office/drawing/2014/main" id="{CC85E65D-9B0A-DD17-789D-D91AE094AE9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68393" y="302859"/>
            <a:ext cx="2578216" cy="1451027"/>
          </a:xfrm>
          <a:prstGeom prst="rect">
            <a:avLst/>
          </a:prstGeom>
          <a:noFill/>
        </p:spPr>
      </p:pic>
      <p:pic>
        <p:nvPicPr>
          <p:cNvPr id="5" name="Picture 4">
            <a:extLst>
              <a:ext uri="{FF2B5EF4-FFF2-40B4-BE49-F238E27FC236}">
                <a16:creationId xmlns:a16="http://schemas.microsoft.com/office/drawing/2014/main" id="{8731DE82-2761-DC3C-F3ED-3ADD487CFE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78507" y="1944935"/>
            <a:ext cx="2578215" cy="1470025"/>
          </a:xfrm>
          <a:prstGeom prst="rect">
            <a:avLst/>
          </a:prstGeom>
          <a:noFill/>
        </p:spPr>
      </p:pic>
      <p:pic>
        <p:nvPicPr>
          <p:cNvPr id="12" name="Picture 11">
            <a:extLst>
              <a:ext uri="{FF2B5EF4-FFF2-40B4-BE49-F238E27FC236}">
                <a16:creationId xmlns:a16="http://schemas.microsoft.com/office/drawing/2014/main" id="{06F40043-C3A8-FA31-95EB-E52E05E938C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57106" y="1943526"/>
            <a:ext cx="2589503" cy="1474839"/>
          </a:xfrm>
          <a:prstGeom prst="rect">
            <a:avLst/>
          </a:prstGeom>
          <a:noFill/>
        </p:spPr>
      </p:pic>
      <p:pic>
        <p:nvPicPr>
          <p:cNvPr id="21" name="Picture 20" descr="Chart, bar chart&#10;&#10;Description automatically generated">
            <a:extLst>
              <a:ext uri="{FF2B5EF4-FFF2-40B4-BE49-F238E27FC236}">
                <a16:creationId xmlns:a16="http://schemas.microsoft.com/office/drawing/2014/main" id="{E97E8350-72EE-A7E0-7598-1F47D4F35C25}"/>
              </a:ext>
            </a:extLst>
          </p:cNvPr>
          <p:cNvPicPr>
            <a:picLocks noChangeAspect="1"/>
          </p:cNvPicPr>
          <p:nvPr/>
        </p:nvPicPr>
        <p:blipFill>
          <a:blip r:embed="rId10"/>
          <a:stretch>
            <a:fillRect/>
          </a:stretch>
        </p:blipFill>
        <p:spPr>
          <a:xfrm>
            <a:off x="5817642" y="3633423"/>
            <a:ext cx="2480794" cy="1491170"/>
          </a:xfrm>
          <a:prstGeom prst="rect">
            <a:avLst/>
          </a:prstGeom>
        </p:spPr>
      </p:pic>
      <p:pic>
        <p:nvPicPr>
          <p:cNvPr id="23" name="Picture 22">
            <a:extLst>
              <a:ext uri="{FF2B5EF4-FFF2-40B4-BE49-F238E27FC236}">
                <a16:creationId xmlns:a16="http://schemas.microsoft.com/office/drawing/2014/main" id="{2FF3779C-AFC3-B88C-419F-36CFB57BBA71}"/>
              </a:ext>
            </a:extLst>
          </p:cNvPr>
          <p:cNvPicPr>
            <a:picLocks noChangeAspect="1"/>
          </p:cNvPicPr>
          <p:nvPr/>
        </p:nvPicPr>
        <p:blipFill>
          <a:blip r:embed="rId11"/>
          <a:stretch>
            <a:fillRect/>
          </a:stretch>
        </p:blipFill>
        <p:spPr>
          <a:xfrm>
            <a:off x="5776034" y="5302553"/>
            <a:ext cx="3631133" cy="1350368"/>
          </a:xfrm>
          <a:prstGeom prst="rect">
            <a:avLst/>
          </a:prstGeom>
        </p:spPr>
      </p:pic>
      <p:pic>
        <p:nvPicPr>
          <p:cNvPr id="24" name="Picture 23">
            <a:extLst>
              <a:ext uri="{FF2B5EF4-FFF2-40B4-BE49-F238E27FC236}">
                <a16:creationId xmlns:a16="http://schemas.microsoft.com/office/drawing/2014/main" id="{F0A6D721-ABF5-838E-33B3-B3A41DFAC68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668393" y="3641479"/>
            <a:ext cx="2593152" cy="1491170"/>
          </a:xfrm>
          <a:prstGeom prst="rect">
            <a:avLst/>
          </a:prstGeom>
          <a:noFill/>
        </p:spPr>
      </p:pic>
    </p:spTree>
    <p:extLst>
      <p:ext uri="{BB962C8B-B14F-4D97-AF65-F5344CB8AC3E}">
        <p14:creationId xmlns:p14="http://schemas.microsoft.com/office/powerpoint/2010/main" val="388792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492DF2-009C-4559-B0E1-F7DBC0AB0DFB}"/>
              </a:ext>
            </a:extLst>
          </p:cNvPr>
          <p:cNvPicPr>
            <a:picLocks noChangeAspect="1"/>
          </p:cNvPicPr>
          <p:nvPr/>
        </p:nvPicPr>
        <p:blipFill>
          <a:blip r:embed="rId2"/>
          <a:stretch>
            <a:fillRect/>
          </a:stretch>
        </p:blipFill>
        <p:spPr>
          <a:xfrm>
            <a:off x="10859405" y="6550938"/>
            <a:ext cx="933799" cy="186759"/>
          </a:xfrm>
          <a:prstGeom prst="rect">
            <a:avLst/>
          </a:prstGeom>
        </p:spPr>
      </p:pic>
      <p:sp>
        <p:nvSpPr>
          <p:cNvPr id="3" name="Rectangle: Rounded Corners 2">
            <a:extLst>
              <a:ext uri="{FF2B5EF4-FFF2-40B4-BE49-F238E27FC236}">
                <a16:creationId xmlns:a16="http://schemas.microsoft.com/office/drawing/2014/main" id="{01880365-7BD2-4C77-94BC-A61ECB321D54}"/>
              </a:ext>
            </a:extLst>
          </p:cNvPr>
          <p:cNvSpPr/>
          <p:nvPr/>
        </p:nvSpPr>
        <p:spPr>
          <a:xfrm>
            <a:off x="321245" y="695882"/>
            <a:ext cx="4317097" cy="3112601"/>
          </a:xfrm>
          <a:prstGeom prst="round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1971452-DBF9-45BE-A8C1-0A3232FE7319}"/>
              </a:ext>
            </a:extLst>
          </p:cNvPr>
          <p:cNvSpPr/>
          <p:nvPr/>
        </p:nvSpPr>
        <p:spPr>
          <a:xfrm>
            <a:off x="561820" y="1085795"/>
            <a:ext cx="3672840" cy="2677656"/>
          </a:xfrm>
          <a:prstGeom prst="rect">
            <a:avLst/>
          </a:prstGeom>
        </p:spPr>
        <p:txBody>
          <a:bodyPr wrap="square">
            <a:spAutoFit/>
          </a:bodyPr>
          <a:lstStyle/>
          <a:p>
            <a:pPr lvl="0" algn="just">
              <a:defRPr/>
            </a:pPr>
            <a:r>
              <a:rPr lang="lv-LV" sz="2800" b="1" dirty="0" err="1">
                <a:solidFill>
                  <a:srgbClr val="4472C4"/>
                </a:solidFill>
              </a:rPr>
              <a:t>Purpose</a:t>
            </a:r>
            <a:r>
              <a:rPr lang="lv-LV" sz="2800" b="1" dirty="0">
                <a:solidFill>
                  <a:srgbClr val="4472C4"/>
                </a:solidFill>
              </a:rPr>
              <a:t> </a:t>
            </a:r>
            <a:r>
              <a:rPr lang="lv-LV" sz="2800" b="1" dirty="0" err="1">
                <a:solidFill>
                  <a:srgbClr val="4472C4"/>
                </a:solidFill>
              </a:rPr>
              <a:t>of</a:t>
            </a:r>
            <a:r>
              <a:rPr lang="lv-LV" sz="2800" b="1" dirty="0">
                <a:solidFill>
                  <a:srgbClr val="4472C4"/>
                </a:solidFill>
              </a:rPr>
              <a:t> </a:t>
            </a:r>
            <a:r>
              <a:rPr lang="lv-LV" sz="2800" b="1" dirty="0" err="1">
                <a:solidFill>
                  <a:srgbClr val="4472C4"/>
                </a:solidFill>
              </a:rPr>
              <a:t>the</a:t>
            </a:r>
            <a:r>
              <a:rPr lang="lv-LV" sz="2800" b="1" dirty="0">
                <a:solidFill>
                  <a:srgbClr val="4472C4"/>
                </a:solidFill>
              </a:rPr>
              <a:t> </a:t>
            </a:r>
          </a:p>
          <a:p>
            <a:pPr lvl="0" algn="just">
              <a:defRPr/>
            </a:pPr>
            <a:r>
              <a:rPr lang="lv-LV" sz="2800" b="1" dirty="0" err="1">
                <a:solidFill>
                  <a:srgbClr val="4472C4"/>
                </a:solidFill>
              </a:rPr>
              <a:t>research</a:t>
            </a: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lvl="0" algn="just">
              <a:defRPr/>
            </a:pPr>
            <a:r>
              <a:rPr lang="en-US" sz="1400" b="1" dirty="0">
                <a:solidFill>
                  <a:prstClr val="black"/>
                </a:solidFill>
                <a:ea typeface="Times New Roman" panose="02020603050405020304" pitchFamily="18" charset="0"/>
              </a:rPr>
              <a:t>To forecast changes in </a:t>
            </a:r>
            <a:r>
              <a:rPr lang="en-US" sz="1400" b="1" dirty="0" err="1">
                <a:solidFill>
                  <a:prstClr val="black"/>
                </a:solidFill>
                <a:ea typeface="Times New Roman" panose="02020603050405020304" pitchFamily="18" charset="0"/>
              </a:rPr>
              <a:t>labour</a:t>
            </a:r>
            <a:r>
              <a:rPr lang="en-US" sz="1400" b="1" dirty="0">
                <a:solidFill>
                  <a:prstClr val="black"/>
                </a:solidFill>
                <a:ea typeface="Times New Roman" panose="02020603050405020304" pitchFamily="18" charset="0"/>
              </a:rPr>
              <a:t> and building materials costs and possible overheating risks in the construction sector in Latvia in the period from 2022 to 2026 in order to be able to plan the potential costs of public construction procurements more efficiently and to assess possible price changes in the coming years
</a:t>
            </a:r>
            <a:endPar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ACD2E9F-CCA4-47D1-A8B7-C2576E3317BD}"/>
              </a:ext>
            </a:extLst>
          </p:cNvPr>
          <p:cNvSpPr/>
          <p:nvPr/>
        </p:nvSpPr>
        <p:spPr>
          <a:xfrm>
            <a:off x="4797908" y="695881"/>
            <a:ext cx="7124643" cy="3112601"/>
          </a:xfrm>
          <a:prstGeom prst="roundRect">
            <a:avLst/>
          </a:prstGeom>
          <a:solidFill>
            <a:schemeClr val="accent1">
              <a:lumMod val="40000"/>
              <a:lumOff val="6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A4402C9-6346-4319-A139-3869594B2390}"/>
              </a:ext>
            </a:extLst>
          </p:cNvPr>
          <p:cNvSpPr/>
          <p:nvPr/>
        </p:nvSpPr>
        <p:spPr>
          <a:xfrm>
            <a:off x="5060451" y="1160093"/>
            <a:ext cx="6599558" cy="3339376"/>
          </a:xfrm>
          <a:prstGeom prst="rect">
            <a:avLst/>
          </a:prstGeom>
        </p:spPr>
        <p:txBody>
          <a:bodyPr wrap="square">
            <a:spAutoFit/>
          </a:bodyPr>
          <a:lstStyle/>
          <a:p>
            <a:pPr lvl="0">
              <a:defRPr/>
            </a:pPr>
            <a:r>
              <a:rPr lang="en-US" sz="2800" b="1" dirty="0">
                <a:solidFill>
                  <a:srgbClr val="4472C4"/>
                </a:solidFill>
              </a:rPr>
              <a:t>83 construction and economic experts involved</a:t>
            </a:r>
            <a:r>
              <a:rPr kumimoji="0" lang="lv-LV" sz="2800" b="1" i="0" u="none" strike="noStrike" kern="1200" cap="none" spc="0" normalizeH="0" baseline="0" noProof="0" dirty="0">
                <a:ln>
                  <a:noFill/>
                </a:ln>
                <a:solidFill>
                  <a:srgbClr val="4472C4"/>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lvl="0" algn="just">
              <a:defRPr/>
            </a:pPr>
            <a:r>
              <a:rPr lang="lv-LV" sz="1100" dirty="0" err="1">
                <a:ea typeface="Times New Roman" panose="02020603050405020304" pitchFamily="18" charset="0"/>
              </a:rPr>
              <a:t>Bank</a:t>
            </a:r>
            <a:r>
              <a:rPr lang="lv-LV" sz="1100" dirty="0">
                <a:ea typeface="Times New Roman" panose="02020603050405020304" pitchFamily="18" charset="0"/>
              </a:rPr>
              <a:t> </a:t>
            </a:r>
            <a:r>
              <a:rPr lang="lv-LV" sz="1100" dirty="0" err="1">
                <a:ea typeface="Times New Roman" panose="02020603050405020304" pitchFamily="18" charset="0"/>
              </a:rPr>
              <a:t>of</a:t>
            </a:r>
            <a:r>
              <a:rPr lang="lv-LV" sz="1100" dirty="0">
                <a:ea typeface="Times New Roman" panose="02020603050405020304" pitchFamily="18" charset="0"/>
              </a:rPr>
              <a:t> Latvia; </a:t>
            </a:r>
            <a:r>
              <a:rPr lang="lv-LV" sz="1100" dirty="0" err="1">
                <a:ea typeface="Times New Roman" panose="02020603050405020304" pitchFamily="18" charset="0"/>
              </a:rPr>
              <a:t>Ministry</a:t>
            </a:r>
            <a:r>
              <a:rPr lang="lv-LV" sz="1100" dirty="0">
                <a:ea typeface="Times New Roman" panose="02020603050405020304" pitchFamily="18" charset="0"/>
              </a:rPr>
              <a:t> </a:t>
            </a:r>
            <a:r>
              <a:rPr lang="lv-LV" sz="1100" dirty="0" err="1">
                <a:ea typeface="Times New Roman" panose="02020603050405020304" pitchFamily="18" charset="0"/>
              </a:rPr>
              <a:t>of</a:t>
            </a:r>
            <a:r>
              <a:rPr lang="lv-LV" sz="1100" dirty="0">
                <a:ea typeface="Times New Roman" panose="02020603050405020304" pitchFamily="18" charset="0"/>
              </a:rPr>
              <a:t> Finance; </a:t>
            </a:r>
            <a:r>
              <a:rPr lang="lv-LV" sz="1100" dirty="0" err="1">
                <a:ea typeface="Times New Roman" panose="02020603050405020304" pitchFamily="18" charset="0"/>
              </a:rPr>
              <a:t>The</a:t>
            </a:r>
            <a:r>
              <a:rPr lang="lv-LV" sz="1100" dirty="0">
                <a:ea typeface="Times New Roman" panose="02020603050405020304" pitchFamily="18" charset="0"/>
              </a:rPr>
              <a:t> </a:t>
            </a:r>
            <a:r>
              <a:rPr lang="lv-LV" sz="1100" dirty="0" err="1">
                <a:ea typeface="Times New Roman" panose="02020603050405020304" pitchFamily="18" charset="0"/>
              </a:rPr>
              <a:t>Competition</a:t>
            </a:r>
            <a:r>
              <a:rPr lang="lv-LV" sz="1100" dirty="0">
                <a:ea typeface="Times New Roman" panose="02020603050405020304" pitchFamily="18" charset="0"/>
              </a:rPr>
              <a:t> </a:t>
            </a:r>
            <a:r>
              <a:rPr lang="lv-LV" sz="1100" dirty="0" err="1">
                <a:ea typeface="Times New Roman" panose="02020603050405020304" pitchFamily="18" charset="0"/>
              </a:rPr>
              <a:t>Council</a:t>
            </a:r>
            <a:r>
              <a:rPr lang="lv-LV" sz="1100" dirty="0">
                <a:ea typeface="Times New Roman" panose="02020603050405020304" pitchFamily="18" charset="0"/>
              </a:rPr>
              <a:t>; </a:t>
            </a:r>
            <a:r>
              <a:rPr lang="lv-LV" sz="1100" dirty="0" err="1">
                <a:ea typeface="Times New Roman" panose="02020603050405020304" pitchFamily="18" charset="0"/>
              </a:rPr>
              <a:t>Latvian</a:t>
            </a:r>
            <a:r>
              <a:rPr lang="lv-LV" sz="1100" dirty="0">
                <a:ea typeface="Times New Roman" panose="02020603050405020304" pitchFamily="18" charset="0"/>
              </a:rPr>
              <a:t> </a:t>
            </a:r>
            <a:r>
              <a:rPr lang="lv-LV" sz="1100" dirty="0" err="1">
                <a:ea typeface="Times New Roman" panose="02020603050405020304" pitchFamily="18" charset="0"/>
              </a:rPr>
              <a:t>Union</a:t>
            </a:r>
            <a:r>
              <a:rPr lang="lv-LV" sz="1100" dirty="0">
                <a:ea typeface="Times New Roman" panose="02020603050405020304" pitchFamily="18" charset="0"/>
              </a:rPr>
              <a:t> </a:t>
            </a:r>
            <a:r>
              <a:rPr lang="lv-LV" sz="1100" dirty="0" err="1">
                <a:ea typeface="Times New Roman" panose="02020603050405020304" pitchFamily="18" charset="0"/>
              </a:rPr>
              <a:t>of</a:t>
            </a:r>
            <a:r>
              <a:rPr lang="lv-LV" sz="1100" dirty="0">
                <a:ea typeface="Times New Roman" panose="02020603050405020304" pitchFamily="18" charset="0"/>
              </a:rPr>
              <a:t> </a:t>
            </a:r>
            <a:r>
              <a:rPr lang="lv-LV" sz="1100" dirty="0" err="1">
                <a:ea typeface="Times New Roman" panose="02020603050405020304" pitchFamily="18" charset="0"/>
              </a:rPr>
              <a:t>Architects</a:t>
            </a:r>
            <a:r>
              <a:rPr lang="lv-LV" sz="1100" dirty="0">
                <a:ea typeface="Times New Roman" panose="02020603050405020304" pitchFamily="18" charset="0"/>
              </a:rPr>
              <a:t>; </a:t>
            </a:r>
            <a:r>
              <a:rPr lang="lv-LV" sz="1100" dirty="0" err="1">
                <a:ea typeface="Times New Roman" panose="02020603050405020304" pitchFamily="18" charset="0"/>
              </a:rPr>
              <a:t>Latvian</a:t>
            </a:r>
            <a:r>
              <a:rPr lang="lv-LV" sz="1100" dirty="0">
                <a:ea typeface="Times New Roman" panose="02020603050405020304" pitchFamily="18" charset="0"/>
              </a:rPr>
              <a:t> Association </a:t>
            </a:r>
            <a:r>
              <a:rPr lang="lv-LV" sz="1100" dirty="0" err="1">
                <a:ea typeface="Times New Roman" panose="02020603050405020304" pitchFamily="18" charset="0"/>
              </a:rPr>
              <a:t>of</a:t>
            </a:r>
            <a:r>
              <a:rPr lang="lv-LV" sz="1100" dirty="0">
                <a:ea typeface="Times New Roman" panose="02020603050405020304" pitchFamily="18" charset="0"/>
              </a:rPr>
              <a:t> </a:t>
            </a:r>
            <a:r>
              <a:rPr lang="lv-LV" sz="1100" dirty="0" err="1">
                <a:ea typeface="Times New Roman" panose="02020603050405020304" pitchFamily="18" charset="0"/>
              </a:rPr>
              <a:t>Electrical</a:t>
            </a:r>
            <a:r>
              <a:rPr lang="lv-LV" sz="1100" dirty="0">
                <a:ea typeface="Times New Roman" panose="02020603050405020304" pitchFamily="18" charset="0"/>
              </a:rPr>
              <a:t> </a:t>
            </a:r>
            <a:r>
              <a:rPr lang="lv-LV" sz="1100" dirty="0" err="1">
                <a:ea typeface="Times New Roman" panose="02020603050405020304" pitchFamily="18" charset="0"/>
              </a:rPr>
              <a:t>Engineers</a:t>
            </a:r>
            <a:r>
              <a:rPr lang="lv-LV" sz="1100" dirty="0">
                <a:ea typeface="Times New Roman" panose="02020603050405020304" pitchFamily="18" charset="0"/>
              </a:rPr>
              <a:t> </a:t>
            </a:r>
            <a:r>
              <a:rPr lang="lv-LV" sz="1100" dirty="0" err="1">
                <a:ea typeface="Times New Roman" panose="02020603050405020304" pitchFamily="18" charset="0"/>
              </a:rPr>
              <a:t>and</a:t>
            </a:r>
            <a:r>
              <a:rPr lang="lv-LV" sz="1100" dirty="0">
                <a:ea typeface="Times New Roman" panose="02020603050405020304" pitchFamily="18" charset="0"/>
              </a:rPr>
              <a:t> </a:t>
            </a:r>
            <a:r>
              <a:rPr lang="lv-LV" sz="1100" dirty="0" err="1">
                <a:ea typeface="Times New Roman" panose="02020603050405020304" pitchFamily="18" charset="0"/>
              </a:rPr>
              <a:t>Energy</a:t>
            </a:r>
            <a:r>
              <a:rPr lang="lv-LV" sz="1100" dirty="0">
                <a:ea typeface="Times New Roman" panose="02020603050405020304" pitchFamily="18" charset="0"/>
              </a:rPr>
              <a:t> </a:t>
            </a:r>
            <a:r>
              <a:rPr lang="lv-LV" sz="1100" dirty="0" err="1">
                <a:ea typeface="Times New Roman" panose="02020603050405020304" pitchFamily="18" charset="0"/>
              </a:rPr>
              <a:t>Builders</a:t>
            </a:r>
            <a:r>
              <a:rPr lang="lv-LV" sz="1100" dirty="0">
                <a:ea typeface="Times New Roman" panose="02020603050405020304" pitchFamily="18" charset="0"/>
              </a:rPr>
              <a:t>; </a:t>
            </a:r>
            <a:r>
              <a:rPr lang="lv-LV" sz="1100" dirty="0" err="1">
                <a:ea typeface="Times New Roman" panose="02020603050405020304" pitchFamily="18" charset="0"/>
              </a:rPr>
              <a:t>Latvian</a:t>
            </a:r>
            <a:r>
              <a:rPr lang="lv-LV" sz="1100" dirty="0">
                <a:ea typeface="Times New Roman" panose="02020603050405020304" pitchFamily="18" charset="0"/>
              </a:rPr>
              <a:t> </a:t>
            </a:r>
            <a:r>
              <a:rPr lang="lv-LV" sz="1100" dirty="0" err="1">
                <a:ea typeface="Times New Roman" panose="02020603050405020304" pitchFamily="18" charset="0"/>
              </a:rPr>
              <a:t>Union</a:t>
            </a:r>
            <a:r>
              <a:rPr lang="lv-LV" sz="1100" dirty="0">
                <a:ea typeface="Times New Roman" panose="02020603050405020304" pitchFamily="18" charset="0"/>
              </a:rPr>
              <a:t> </a:t>
            </a:r>
            <a:r>
              <a:rPr lang="lv-LV" sz="1100" dirty="0" err="1">
                <a:ea typeface="Times New Roman" panose="02020603050405020304" pitchFamily="18" charset="0"/>
              </a:rPr>
              <a:t>of</a:t>
            </a:r>
            <a:r>
              <a:rPr lang="lv-LV" sz="1100" dirty="0">
                <a:ea typeface="Times New Roman" panose="02020603050405020304" pitchFamily="18" charset="0"/>
              </a:rPr>
              <a:t> </a:t>
            </a:r>
            <a:r>
              <a:rPr lang="lv-LV" sz="1100" dirty="0" err="1">
                <a:ea typeface="Times New Roman" panose="02020603050405020304" pitchFamily="18" charset="0"/>
              </a:rPr>
              <a:t>Geotechnicians</a:t>
            </a:r>
            <a:r>
              <a:rPr lang="lv-LV" sz="1100" dirty="0">
                <a:ea typeface="Times New Roman" panose="02020603050405020304" pitchFamily="18" charset="0"/>
              </a:rPr>
              <a:t>; JSC "Latvijas valsts meži"; </a:t>
            </a:r>
            <a:r>
              <a:rPr lang="lv-LV" sz="1100" dirty="0" err="1">
                <a:ea typeface="Times New Roman" panose="02020603050405020304" pitchFamily="18" charset="0"/>
              </a:rPr>
              <a:t>Latvian</a:t>
            </a:r>
            <a:r>
              <a:rPr lang="lv-LV" sz="1100" dirty="0">
                <a:ea typeface="Times New Roman" panose="02020603050405020304" pitchFamily="18" charset="0"/>
              </a:rPr>
              <a:t> </a:t>
            </a:r>
            <a:r>
              <a:rPr lang="lv-LV" sz="1100" dirty="0" err="1">
                <a:ea typeface="Times New Roman" panose="02020603050405020304" pitchFamily="18" charset="0"/>
              </a:rPr>
              <a:t>Builders</a:t>
            </a:r>
            <a:r>
              <a:rPr lang="lv-LV" sz="1100" dirty="0">
                <a:ea typeface="Times New Roman" panose="02020603050405020304" pitchFamily="18" charset="0"/>
              </a:rPr>
              <a:t>' Association; </a:t>
            </a:r>
            <a:r>
              <a:rPr lang="lv-LV" sz="1100" dirty="0" err="1">
                <a:ea typeface="Times New Roman" panose="02020603050405020304" pitchFamily="18" charset="0"/>
              </a:rPr>
              <a:t>Latvian</a:t>
            </a:r>
            <a:r>
              <a:rPr lang="lv-LV" sz="1100" dirty="0">
                <a:ea typeface="Times New Roman" panose="02020603050405020304" pitchFamily="18" charset="0"/>
              </a:rPr>
              <a:t> </a:t>
            </a:r>
            <a:r>
              <a:rPr lang="lv-LV" sz="1100" dirty="0" err="1">
                <a:ea typeface="Times New Roman" panose="02020603050405020304" pitchFamily="18" charset="0"/>
              </a:rPr>
              <a:t>Traders</a:t>
            </a:r>
            <a:r>
              <a:rPr lang="lv-LV" sz="1100" dirty="0">
                <a:ea typeface="Times New Roman" panose="02020603050405020304" pitchFamily="18" charset="0"/>
              </a:rPr>
              <a:t> Association; </a:t>
            </a:r>
            <a:r>
              <a:rPr lang="lv-LV" sz="1100" dirty="0" err="1">
                <a:ea typeface="Times New Roman" panose="02020603050405020304" pitchFamily="18" charset="0"/>
              </a:rPr>
              <a:t>Partnership</a:t>
            </a:r>
            <a:r>
              <a:rPr lang="lv-LV" sz="1100" dirty="0">
                <a:ea typeface="Times New Roman" panose="02020603050405020304" pitchFamily="18" charset="0"/>
              </a:rPr>
              <a:t> </a:t>
            </a:r>
            <a:r>
              <a:rPr lang="lv-LV" sz="1100" dirty="0" err="1">
                <a:ea typeface="Times New Roman" panose="02020603050405020304" pitchFamily="18" charset="0"/>
              </a:rPr>
              <a:t>of</a:t>
            </a:r>
            <a:r>
              <a:rPr lang="lv-LV" sz="1100" dirty="0">
                <a:ea typeface="Times New Roman" panose="02020603050405020304" pitchFamily="18" charset="0"/>
              </a:rPr>
              <a:t> </a:t>
            </a:r>
            <a:r>
              <a:rPr lang="lv-LV" sz="1100" dirty="0" err="1">
                <a:ea typeface="Times New Roman" panose="02020603050405020304" pitchFamily="18" charset="0"/>
              </a:rPr>
              <a:t>Latvian</a:t>
            </a:r>
            <a:r>
              <a:rPr lang="lv-LV" sz="1100" dirty="0">
                <a:ea typeface="Times New Roman" panose="02020603050405020304" pitchFamily="18" charset="0"/>
              </a:rPr>
              <a:t> Construction </a:t>
            </a:r>
            <a:r>
              <a:rPr lang="lv-LV" sz="1100" dirty="0" err="1">
                <a:ea typeface="Times New Roman" panose="02020603050405020304" pitchFamily="18" charset="0"/>
              </a:rPr>
              <a:t>Contractors</a:t>
            </a:r>
            <a:r>
              <a:rPr lang="lv-LV" sz="1100" dirty="0">
                <a:ea typeface="Times New Roman" panose="02020603050405020304" pitchFamily="18" charset="0"/>
              </a:rPr>
              <a:t>; </a:t>
            </a:r>
            <a:r>
              <a:rPr lang="lv-LV" sz="1100" dirty="0" err="1">
                <a:ea typeface="Times New Roman" panose="02020603050405020304" pitchFamily="18" charset="0"/>
              </a:rPr>
              <a:t>Latvian</a:t>
            </a:r>
            <a:r>
              <a:rPr lang="lv-LV" sz="1100" dirty="0">
                <a:ea typeface="Times New Roman" panose="02020603050405020304" pitchFamily="18" charset="0"/>
              </a:rPr>
              <a:t> </a:t>
            </a:r>
            <a:r>
              <a:rPr lang="lv-LV" sz="1100" dirty="0" err="1">
                <a:ea typeface="Times New Roman" panose="02020603050405020304" pitchFamily="18" charset="0"/>
              </a:rPr>
              <a:t>Union</a:t>
            </a:r>
            <a:r>
              <a:rPr lang="lv-LV" sz="1100" dirty="0">
                <a:ea typeface="Times New Roman" panose="02020603050405020304" pitchFamily="18" charset="0"/>
              </a:rPr>
              <a:t> </a:t>
            </a:r>
            <a:r>
              <a:rPr lang="lv-LV" sz="1100" dirty="0" err="1">
                <a:ea typeface="Times New Roman" panose="02020603050405020304" pitchFamily="18" charset="0"/>
              </a:rPr>
              <a:t>of</a:t>
            </a:r>
            <a:r>
              <a:rPr lang="lv-LV" sz="1100" dirty="0">
                <a:ea typeface="Times New Roman" panose="02020603050405020304" pitchFamily="18" charset="0"/>
              </a:rPr>
              <a:t> </a:t>
            </a:r>
            <a:r>
              <a:rPr lang="lv-LV" sz="1100" dirty="0" err="1">
                <a:ea typeface="Times New Roman" panose="02020603050405020304" pitchFamily="18" charset="0"/>
              </a:rPr>
              <a:t>Civil</a:t>
            </a:r>
            <a:r>
              <a:rPr lang="lv-LV" sz="1100" dirty="0">
                <a:ea typeface="Times New Roman" panose="02020603050405020304" pitchFamily="18" charset="0"/>
              </a:rPr>
              <a:t> </a:t>
            </a:r>
            <a:r>
              <a:rPr lang="lv-LV" sz="1100" dirty="0" err="1">
                <a:ea typeface="Times New Roman" panose="02020603050405020304" pitchFamily="18" charset="0"/>
              </a:rPr>
              <a:t>Engineers</a:t>
            </a:r>
            <a:r>
              <a:rPr lang="lv-LV" sz="1100" dirty="0">
                <a:ea typeface="Times New Roman" panose="02020603050405020304" pitchFamily="18" charset="0"/>
              </a:rPr>
              <a:t>; </a:t>
            </a:r>
            <a:r>
              <a:rPr lang="lv-LV" sz="1100" dirty="0" err="1">
                <a:ea typeface="Times New Roman" panose="02020603050405020304" pitchFamily="18" charset="0"/>
              </a:rPr>
              <a:t>the</a:t>
            </a:r>
            <a:r>
              <a:rPr lang="lv-LV" sz="1100" dirty="0">
                <a:ea typeface="Times New Roman" panose="02020603050405020304" pitchFamily="18" charset="0"/>
              </a:rPr>
              <a:t> </a:t>
            </a:r>
            <a:r>
              <a:rPr lang="lv-LV" sz="1100" dirty="0" err="1">
                <a:ea typeface="Times New Roman" panose="02020603050405020304" pitchFamily="18" charset="0"/>
              </a:rPr>
              <a:t>Ministry</a:t>
            </a:r>
            <a:r>
              <a:rPr lang="lv-LV" sz="1100" dirty="0">
                <a:ea typeface="Times New Roman" panose="02020603050405020304" pitchFamily="18" charset="0"/>
              </a:rPr>
              <a:t> </a:t>
            </a:r>
            <a:r>
              <a:rPr lang="lv-LV" sz="1100" dirty="0" err="1">
                <a:ea typeface="Times New Roman" panose="02020603050405020304" pitchFamily="18" charset="0"/>
              </a:rPr>
              <a:t>of</a:t>
            </a:r>
            <a:r>
              <a:rPr lang="lv-LV" sz="1100" dirty="0">
                <a:ea typeface="Times New Roman" panose="02020603050405020304" pitchFamily="18" charset="0"/>
              </a:rPr>
              <a:t> </a:t>
            </a:r>
            <a:r>
              <a:rPr lang="lv-LV" sz="1100" dirty="0" err="1">
                <a:ea typeface="Times New Roman" panose="02020603050405020304" pitchFamily="18" charset="0"/>
              </a:rPr>
              <a:t>Environmental</a:t>
            </a:r>
            <a:r>
              <a:rPr lang="lv-LV" sz="1100" dirty="0">
                <a:ea typeface="Times New Roman" panose="02020603050405020304" pitchFamily="18" charset="0"/>
              </a:rPr>
              <a:t> </a:t>
            </a:r>
            <a:r>
              <a:rPr lang="lv-LV" sz="1100" dirty="0" err="1">
                <a:ea typeface="Times New Roman" panose="02020603050405020304" pitchFamily="18" charset="0"/>
              </a:rPr>
              <a:t>Protection</a:t>
            </a:r>
            <a:r>
              <a:rPr lang="lv-LV" sz="1100" dirty="0">
                <a:ea typeface="Times New Roman" panose="02020603050405020304" pitchFamily="18" charset="0"/>
              </a:rPr>
              <a:t> </a:t>
            </a:r>
            <a:r>
              <a:rPr lang="lv-LV" sz="1100" dirty="0" err="1">
                <a:ea typeface="Times New Roman" panose="02020603050405020304" pitchFamily="18" charset="0"/>
              </a:rPr>
              <a:t>and</a:t>
            </a:r>
            <a:r>
              <a:rPr lang="lv-LV" sz="1100" dirty="0">
                <a:ea typeface="Times New Roman" panose="02020603050405020304" pitchFamily="18" charset="0"/>
              </a:rPr>
              <a:t> </a:t>
            </a:r>
            <a:r>
              <a:rPr lang="lv-LV" sz="1100" dirty="0" err="1">
                <a:ea typeface="Times New Roman" panose="02020603050405020304" pitchFamily="18" charset="0"/>
              </a:rPr>
              <a:t>Regional</a:t>
            </a:r>
            <a:r>
              <a:rPr lang="lv-LV" sz="1100" dirty="0">
                <a:ea typeface="Times New Roman" panose="02020603050405020304" pitchFamily="18" charset="0"/>
              </a:rPr>
              <a:t> </a:t>
            </a:r>
            <a:r>
              <a:rPr lang="lv-LV" sz="1100" dirty="0" err="1">
                <a:ea typeface="Times New Roman" panose="02020603050405020304" pitchFamily="18" charset="0"/>
              </a:rPr>
              <a:t>Development</a:t>
            </a:r>
            <a:r>
              <a:rPr lang="lv-LV" sz="1100" dirty="0">
                <a:ea typeface="Times New Roman" panose="02020603050405020304" pitchFamily="18" charset="0"/>
              </a:rPr>
              <a:t>; </a:t>
            </a:r>
            <a:r>
              <a:rPr lang="lv-LV" sz="1100" dirty="0" err="1">
                <a:ea typeface="Times New Roman" panose="02020603050405020304" pitchFamily="18" charset="0"/>
              </a:rPr>
              <a:t>University</a:t>
            </a:r>
            <a:r>
              <a:rPr lang="lv-LV" sz="1100" dirty="0">
                <a:ea typeface="Times New Roman" panose="02020603050405020304" pitchFamily="18" charset="0"/>
              </a:rPr>
              <a:t> </a:t>
            </a:r>
            <a:r>
              <a:rPr lang="lv-LV" sz="1100" dirty="0" err="1">
                <a:ea typeface="Times New Roman" panose="02020603050405020304" pitchFamily="18" charset="0"/>
              </a:rPr>
              <a:t>of</a:t>
            </a:r>
            <a:r>
              <a:rPr lang="lv-LV" sz="1100" dirty="0">
                <a:ea typeface="Times New Roman" panose="02020603050405020304" pitchFamily="18" charset="0"/>
              </a:rPr>
              <a:t> Latvia; RTU; Ventspils </a:t>
            </a:r>
            <a:r>
              <a:rPr lang="lv-LV" sz="1100" dirty="0" err="1">
                <a:ea typeface="Times New Roman" panose="02020603050405020304" pitchFamily="18" charset="0"/>
              </a:rPr>
              <a:t>University</a:t>
            </a:r>
            <a:r>
              <a:rPr lang="lv-LV" sz="1100" dirty="0">
                <a:ea typeface="Times New Roman" panose="02020603050405020304" pitchFamily="18" charset="0"/>
              </a:rPr>
              <a:t> </a:t>
            </a:r>
            <a:r>
              <a:rPr lang="lv-LV" sz="1100" dirty="0" err="1">
                <a:ea typeface="Times New Roman" panose="02020603050405020304" pitchFamily="18" charset="0"/>
              </a:rPr>
              <a:t>of</a:t>
            </a:r>
            <a:r>
              <a:rPr lang="lv-LV" sz="1100" dirty="0">
                <a:ea typeface="Times New Roman" panose="02020603050405020304" pitchFamily="18" charset="0"/>
              </a:rPr>
              <a:t> </a:t>
            </a:r>
            <a:r>
              <a:rPr lang="lv-LV" sz="1100" dirty="0" err="1">
                <a:ea typeface="Times New Roman" panose="02020603050405020304" pitchFamily="18" charset="0"/>
              </a:rPr>
              <a:t>Applied</a:t>
            </a:r>
            <a:r>
              <a:rPr lang="lv-LV" sz="1100" dirty="0">
                <a:ea typeface="Times New Roman" panose="02020603050405020304" pitchFamily="18" charset="0"/>
              </a:rPr>
              <a:t> </a:t>
            </a:r>
            <a:r>
              <a:rPr lang="lv-LV" sz="1100" dirty="0" err="1">
                <a:ea typeface="Times New Roman" panose="02020603050405020304" pitchFamily="18" charset="0"/>
              </a:rPr>
              <a:t>Sciences</a:t>
            </a:r>
            <a:r>
              <a:rPr lang="lv-LV" sz="1100" dirty="0">
                <a:ea typeface="Times New Roman" panose="02020603050405020304" pitchFamily="18" charset="0"/>
              </a:rPr>
              <a:t>; RISEBA, AS "</a:t>
            </a:r>
            <a:r>
              <a:rPr lang="lv-LV" sz="1100" dirty="0" err="1">
                <a:ea typeface="Times New Roman" panose="02020603050405020304" pitchFamily="18" charset="0"/>
              </a:rPr>
              <a:t>Sakret</a:t>
            </a:r>
            <a:r>
              <a:rPr lang="lv-LV" sz="1100" dirty="0">
                <a:ea typeface="Times New Roman" panose="02020603050405020304" pitchFamily="18" charset="0"/>
              </a:rPr>
              <a:t> Holdings"; AS "SEB banka"; AS "Swedbank", SIA "</a:t>
            </a:r>
            <a:r>
              <a:rPr lang="lv-LV" sz="1100" dirty="0" err="1">
                <a:ea typeface="Times New Roman" panose="02020603050405020304" pitchFamily="18" charset="0"/>
              </a:rPr>
              <a:t>Citrus</a:t>
            </a:r>
            <a:r>
              <a:rPr lang="lv-LV" sz="1100" dirty="0">
                <a:ea typeface="Times New Roman" panose="02020603050405020304" pitchFamily="18" charset="0"/>
              </a:rPr>
              <a:t> Solutions"; Ogre </a:t>
            </a:r>
            <a:r>
              <a:rPr lang="lv-LV" sz="1100" dirty="0" err="1">
                <a:ea typeface="Times New Roman" panose="02020603050405020304" pitchFamily="18" charset="0"/>
              </a:rPr>
              <a:t>Municipality</a:t>
            </a:r>
            <a:r>
              <a:rPr lang="lv-LV" sz="1100" dirty="0">
                <a:ea typeface="Times New Roman" panose="02020603050405020304" pitchFamily="18" charset="0"/>
              </a:rPr>
              <a:t> Construction </a:t>
            </a:r>
            <a:r>
              <a:rPr lang="lv-LV" sz="1100" dirty="0" err="1">
                <a:ea typeface="Times New Roman" panose="02020603050405020304" pitchFamily="18" charset="0"/>
              </a:rPr>
              <a:t>Board</a:t>
            </a:r>
            <a:r>
              <a:rPr lang="lv-LV" sz="1100" dirty="0">
                <a:ea typeface="Times New Roman" panose="02020603050405020304" pitchFamily="18" charset="0"/>
              </a:rPr>
              <a:t>; "Ostas Celtnieks" </a:t>
            </a:r>
            <a:r>
              <a:rPr lang="lv-LV" sz="1100" dirty="0" err="1">
                <a:ea typeface="Times New Roman" panose="02020603050405020304" pitchFamily="18" charset="0"/>
              </a:rPr>
              <a:t>Ltd</a:t>
            </a:r>
            <a:r>
              <a:rPr lang="lv-LV" sz="1100" dirty="0">
                <a:ea typeface="Times New Roman" panose="02020603050405020304" pitchFamily="18" charset="0"/>
              </a:rPr>
              <a:t>.; </a:t>
            </a:r>
            <a:r>
              <a:rPr lang="lv-LV" sz="1100" dirty="0" err="1">
                <a:ea typeface="Times New Roman" panose="02020603050405020304" pitchFamily="18" charset="0"/>
              </a:rPr>
              <a:t>Latvian</a:t>
            </a:r>
            <a:r>
              <a:rPr lang="lv-LV" sz="1100" dirty="0">
                <a:ea typeface="Times New Roman" panose="02020603050405020304" pitchFamily="18" charset="0"/>
              </a:rPr>
              <a:t> </a:t>
            </a:r>
            <a:r>
              <a:rPr lang="lv-LV" sz="1100" dirty="0" err="1">
                <a:ea typeface="Times New Roman" panose="02020603050405020304" pitchFamily="18" charset="0"/>
              </a:rPr>
              <a:t>State</a:t>
            </a:r>
            <a:r>
              <a:rPr lang="lv-LV" sz="1100" dirty="0">
                <a:ea typeface="Times New Roman" panose="02020603050405020304" pitchFamily="18" charset="0"/>
              </a:rPr>
              <a:t> </a:t>
            </a:r>
            <a:r>
              <a:rPr lang="lv-LV" sz="1100" dirty="0" err="1">
                <a:ea typeface="Times New Roman" panose="02020603050405020304" pitchFamily="18" charset="0"/>
              </a:rPr>
              <a:t>Roads</a:t>
            </a:r>
            <a:r>
              <a:rPr lang="lv-LV" sz="1100" dirty="0">
                <a:ea typeface="Times New Roman" panose="02020603050405020304" pitchFamily="18" charset="0"/>
              </a:rPr>
              <a:t>, </a:t>
            </a:r>
            <a:r>
              <a:rPr lang="lv-LV" sz="1100" dirty="0" err="1">
                <a:ea typeface="Times New Roman" panose="02020603050405020304" pitchFamily="18" charset="0"/>
              </a:rPr>
              <a:t>Ltd</a:t>
            </a:r>
            <a:r>
              <a:rPr lang="lv-LV" sz="1100" dirty="0">
                <a:ea typeface="Times New Roman" panose="02020603050405020304" pitchFamily="18" charset="0"/>
              </a:rPr>
              <a:t>. "Limbažu ceļi";  </a:t>
            </a:r>
            <a:r>
              <a:rPr lang="lv-LV" sz="1100" dirty="0" err="1">
                <a:ea typeface="Times New Roman" panose="02020603050405020304" pitchFamily="18" charset="0"/>
              </a:rPr>
              <a:t>association</a:t>
            </a:r>
            <a:r>
              <a:rPr lang="lv-LV" sz="1100" dirty="0">
                <a:ea typeface="Times New Roman" panose="02020603050405020304" pitchFamily="18" charset="0"/>
              </a:rPr>
              <a:t> "Latvijas ceļu </a:t>
            </a:r>
            <a:r>
              <a:rPr lang="lv-LV" sz="1100" dirty="0" err="1">
                <a:ea typeface="Times New Roman" panose="02020603050405020304" pitchFamily="18" charset="0"/>
              </a:rPr>
              <a:t>būvājs</a:t>
            </a:r>
            <a:r>
              <a:rPr lang="lv-LV" sz="1100" dirty="0">
                <a:ea typeface="Times New Roman" panose="02020603050405020304" pitchFamily="18" charset="0"/>
              </a:rPr>
              <a:t>", SIA "</a:t>
            </a:r>
            <a:r>
              <a:rPr lang="lv-LV" sz="1100" dirty="0" err="1">
                <a:ea typeface="Times New Roman" panose="02020603050405020304" pitchFamily="18" charset="0"/>
              </a:rPr>
              <a:t>Optimera</a:t>
            </a:r>
            <a:r>
              <a:rPr lang="lv-LV" sz="1100" dirty="0">
                <a:ea typeface="Times New Roman" panose="02020603050405020304" pitchFamily="18" charset="0"/>
              </a:rPr>
              <a:t> Latvia", </a:t>
            </a:r>
            <a:r>
              <a:rPr lang="lv-LV" sz="1100" dirty="0" err="1">
                <a:ea typeface="Times New Roman" panose="02020603050405020304" pitchFamily="18" charset="0"/>
              </a:rPr>
              <a:t>etc</a:t>
            </a:r>
            <a:r>
              <a:rPr lang="lv-LV" sz="1100" dirty="0">
                <a:ea typeface="Times New Roman" panose="02020603050405020304" pitchFamily="18" charset="0"/>
              </a:rPr>
              <a:t>.</a:t>
            </a:r>
            <a:r>
              <a:rPr kumimoji="0" lang="lv-LV" sz="1100" b="0" i="0" u="none" strike="noStrike" kern="1200" cap="none" spc="0" normalizeH="0" baseline="0" noProof="0" dirty="0">
                <a:ln>
                  <a:noFill/>
                </a:ln>
                <a:solidFill>
                  <a:prstClr val="black"/>
                </a:solidFill>
                <a:effectLst/>
                <a:uLnTx/>
                <a:uFillTx/>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21" name="Rectangle: Rounded Corners 20">
            <a:extLst>
              <a:ext uri="{FF2B5EF4-FFF2-40B4-BE49-F238E27FC236}">
                <a16:creationId xmlns:a16="http://schemas.microsoft.com/office/drawing/2014/main" id="{1F02EECD-D535-40DA-AB5B-99324B13BB9C}"/>
              </a:ext>
            </a:extLst>
          </p:cNvPr>
          <p:cNvSpPr/>
          <p:nvPr/>
        </p:nvSpPr>
        <p:spPr>
          <a:xfrm>
            <a:off x="303772" y="4610255"/>
            <a:ext cx="2535549" cy="1802417"/>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BA37CA5-4732-45AA-8EB5-7F511EE4AC9A}"/>
              </a:ext>
            </a:extLst>
          </p:cNvPr>
          <p:cNvSpPr/>
          <p:nvPr/>
        </p:nvSpPr>
        <p:spPr>
          <a:xfrm>
            <a:off x="561820" y="4779423"/>
            <a:ext cx="2019455" cy="1785104"/>
          </a:xfrm>
          <a:prstGeom prst="rect">
            <a:avLst/>
          </a:prstGeom>
        </p:spPr>
        <p:txBody>
          <a:bodyPr wrap="square">
            <a:spAutoFit/>
          </a:bodyPr>
          <a:lstStyle/>
          <a:p>
            <a:pPr lvl="0" algn="just">
              <a:defRPr/>
            </a:pPr>
            <a:r>
              <a:rPr lang="lv-LV" sz="2000" b="1" dirty="0" err="1">
                <a:solidFill>
                  <a:srgbClr val="4472C4"/>
                </a:solidFill>
              </a:rPr>
              <a:t>Researc</a:t>
            </a:r>
            <a:r>
              <a:rPr lang="lv-LV" sz="2000" b="1" dirty="0">
                <a:solidFill>
                  <a:srgbClr val="4472C4"/>
                </a:solidFill>
              </a:rPr>
              <a:t> </a:t>
            </a:r>
            <a:r>
              <a:rPr lang="lv-LV" sz="2000" b="1" dirty="0" err="1">
                <a:solidFill>
                  <a:srgbClr val="4472C4"/>
                </a:solidFill>
              </a:rPr>
              <a:t>conducted</a:t>
            </a:r>
            <a:r>
              <a:rPr lang="lv-LV" sz="2000" b="1" dirty="0">
                <a:solidFill>
                  <a:srgbClr val="4472C4"/>
                </a:solidFill>
              </a:rPr>
              <a:t>:</a:t>
            </a:r>
            <a:endParaRPr kumimoji="0" lang="lv-LV" sz="2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lvl="0" algn="just">
              <a:defRPr/>
            </a:pPr>
            <a:r>
              <a:rPr lang="en-US" sz="1400" dirty="0">
                <a:solidFill>
                  <a:prstClr val="black"/>
                </a:solidFill>
                <a:ea typeface="Times New Roman" panose="02020603050405020304" pitchFamily="18" charset="0"/>
              </a:rPr>
              <a:t>2022 
in May, June and July
</a:t>
            </a:r>
            <a:endParaRPr kumimoji="0" lang="lv-LV"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F67A6CA7-8BB3-4394-8318-A6AE300F251D}"/>
              </a:ext>
            </a:extLst>
          </p:cNvPr>
          <p:cNvSpPr/>
          <p:nvPr/>
        </p:nvSpPr>
        <p:spPr>
          <a:xfrm>
            <a:off x="3079896" y="4602658"/>
            <a:ext cx="4053925" cy="1796101"/>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0CE61E1-F00B-4B62-B39E-ACA4A05E13AF}"/>
              </a:ext>
            </a:extLst>
          </p:cNvPr>
          <p:cNvSpPr/>
          <p:nvPr/>
        </p:nvSpPr>
        <p:spPr>
          <a:xfrm>
            <a:off x="3149962" y="4762045"/>
            <a:ext cx="3839642" cy="1692771"/>
          </a:xfrm>
          <a:prstGeom prst="rect">
            <a:avLst/>
          </a:prstGeom>
        </p:spPr>
        <p:txBody>
          <a:bodyPr wrap="square">
            <a:spAutoFit/>
          </a:bodyPr>
          <a:lstStyle/>
          <a:p>
            <a:pPr lvl="0" algn="just">
              <a:defRPr/>
            </a:pPr>
            <a:r>
              <a:rPr lang="lv-LV" sz="2000" b="1" dirty="0" err="1">
                <a:solidFill>
                  <a:srgbClr val="4472C4"/>
                </a:solidFill>
              </a:rPr>
              <a:t>Methodology</a:t>
            </a:r>
            <a:r>
              <a:rPr lang="lv-LV" sz="2000" b="1" dirty="0">
                <a:solidFill>
                  <a:srgbClr val="4472C4"/>
                </a:solidFill>
              </a:rPr>
              <a:t>:</a:t>
            </a:r>
            <a:endParaRPr kumimoji="0" lang="lv-LV" sz="2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lvl="0" algn="just">
              <a:defRPr/>
            </a:pPr>
            <a:r>
              <a:rPr lang="en-US" sz="1400" dirty="0">
                <a:solidFill>
                  <a:prstClr val="black"/>
                </a:solidFill>
                <a:ea typeface="Times New Roman" panose="02020603050405020304" pitchFamily="18" charset="0"/>
              </a:rPr>
              <a:t>Updated forecasting methodology (</a:t>
            </a:r>
            <a:r>
              <a:rPr lang="lv-LV" sz="1400" dirty="0" err="1">
                <a:solidFill>
                  <a:prstClr val="black"/>
                </a:solidFill>
                <a:ea typeface="Times New Roman" panose="02020603050405020304" pitchFamily="18" charset="0"/>
              </a:rPr>
              <a:t>initial</a:t>
            </a:r>
            <a:r>
              <a:rPr lang="lv-LV" sz="1400" dirty="0">
                <a:solidFill>
                  <a:prstClr val="black"/>
                </a:solidFill>
                <a:ea typeface="Times New Roman" panose="02020603050405020304" pitchFamily="18" charset="0"/>
              </a:rPr>
              <a:t> </a:t>
            </a:r>
            <a:r>
              <a:rPr lang="en-US" sz="1400" dirty="0">
                <a:solidFill>
                  <a:prstClr val="black"/>
                </a:solidFill>
                <a:ea typeface="Times New Roman" panose="02020603050405020304" pitchFamily="18" charset="0"/>
              </a:rPr>
              <a:t>2018), which includes both expert, statistical and combined forecasts.
</a:t>
            </a:r>
            <a:endPar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7FBEA83-004D-4C5D-B8D7-BF7AB3F48F0A}"/>
              </a:ext>
            </a:extLst>
          </p:cNvPr>
          <p:cNvSpPr/>
          <p:nvPr/>
        </p:nvSpPr>
        <p:spPr>
          <a:xfrm>
            <a:off x="7374396" y="4565689"/>
            <a:ext cx="4418808" cy="179610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C6F16D-5C78-4354-A818-C2D2C7DCD83A}"/>
              </a:ext>
            </a:extLst>
          </p:cNvPr>
          <p:cNvSpPr/>
          <p:nvPr/>
        </p:nvSpPr>
        <p:spPr>
          <a:xfrm>
            <a:off x="7648762" y="4779423"/>
            <a:ext cx="3759650" cy="1477328"/>
          </a:xfrm>
          <a:prstGeom prst="rect">
            <a:avLst/>
          </a:prstGeom>
        </p:spPr>
        <p:txBody>
          <a:bodyPr wrap="square">
            <a:spAutoFit/>
          </a:bodyPr>
          <a:lstStyle/>
          <a:p>
            <a:pPr lvl="0" algn="just">
              <a:defRPr/>
            </a:pPr>
            <a:r>
              <a:rPr lang="lv-LV" sz="2000" b="1" dirty="0" err="1">
                <a:solidFill>
                  <a:srgbClr val="4472C4"/>
                </a:solidFill>
              </a:rPr>
              <a:t>Researchers</a:t>
            </a:r>
            <a:r>
              <a:rPr lang="lv-LV" sz="2000" b="1" dirty="0">
                <a:solidFill>
                  <a:srgbClr val="4472C4"/>
                </a:solidFill>
              </a:rPr>
              <a:t>:</a:t>
            </a:r>
            <a:endParaRPr kumimoji="0" lang="lv-LV" sz="2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lvl="0">
              <a:defRPr/>
            </a:pPr>
            <a:r>
              <a:rPr lang="en-US" sz="1400" dirty="0">
                <a:solidFill>
                  <a:prstClr val="black"/>
                </a:solidFill>
              </a:rPr>
              <a:t>Scientists in the field of economics of the research organization InnoMatrix
</a:t>
            </a:r>
            <a:endParaRPr kumimoji="0" lang="lv-LV"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CF884D46-DBCA-9827-1B13-BD223AF7737A}"/>
              </a:ext>
            </a:extLst>
          </p:cNvPr>
          <p:cNvPicPr>
            <a:picLocks noChangeAspect="1"/>
          </p:cNvPicPr>
          <p:nvPr/>
        </p:nvPicPr>
        <p:blipFill>
          <a:blip r:embed="rId3"/>
          <a:stretch>
            <a:fillRect/>
          </a:stretch>
        </p:blipFill>
        <p:spPr>
          <a:xfrm>
            <a:off x="-6869" y="-1"/>
            <a:ext cx="328114" cy="6881091"/>
          </a:xfrm>
          <a:prstGeom prst="rect">
            <a:avLst/>
          </a:prstGeom>
        </p:spPr>
      </p:pic>
      <p:pic>
        <p:nvPicPr>
          <p:cNvPr id="18" name="Graphic 55" descr="A grid with small circles">
            <a:extLst>
              <a:ext uri="{FF2B5EF4-FFF2-40B4-BE49-F238E27FC236}">
                <a16:creationId xmlns:a16="http://schemas.microsoft.com/office/drawing/2014/main" id="{CBD1D4C6-8385-91D5-1540-FD04ED9B833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988" y="-446842"/>
            <a:ext cx="1885113" cy="1777003"/>
          </a:xfrm>
          <a:prstGeom prst="rect">
            <a:avLst/>
          </a:prstGeom>
        </p:spPr>
      </p:pic>
    </p:spTree>
    <p:extLst>
      <p:ext uri="{BB962C8B-B14F-4D97-AF65-F5344CB8AC3E}">
        <p14:creationId xmlns:p14="http://schemas.microsoft.com/office/powerpoint/2010/main" val="149231778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BB39BB2-5929-83BF-D6FD-0B2580FBFE8F}"/>
              </a:ext>
            </a:extLst>
          </p:cNvPr>
          <p:cNvSpPr txBox="1"/>
          <p:nvPr/>
        </p:nvSpPr>
        <p:spPr>
          <a:xfrm>
            <a:off x="422560" y="1530125"/>
            <a:ext cx="11346880" cy="1169551"/>
          </a:xfrm>
          <a:prstGeom prst="rect">
            <a:avLst/>
          </a:prstGeom>
          <a:noFill/>
        </p:spPr>
        <p:txBody>
          <a:bodyPr wrap="square">
            <a:spAutoFit/>
          </a:bodyPr>
          <a:lstStyle/>
          <a:p>
            <a:pPr lvl="0">
              <a:defRPr/>
            </a:pPr>
            <a:r>
              <a:rPr lang="en-US" sz="1400" dirty="0">
                <a:solidFill>
                  <a:prstClr val="black"/>
                </a:solidFill>
              </a:rPr>
              <a:t>Of the seven indicators included, the weighted average of their actual value is 66% of the limit of the average risk of overheating and 45% of the high limit.
</a:t>
            </a:r>
            <a:endParaRPr lang="lv-LV" sz="1400" dirty="0">
              <a:solidFill>
                <a:prstClr val="black"/>
              </a:solidFill>
            </a:endParaRPr>
          </a:p>
          <a:p>
            <a:pPr lvl="0">
              <a:defRPr/>
            </a:pPr>
            <a:r>
              <a:rPr lang="en-US" sz="1400" dirty="0">
                <a:solidFill>
                  <a:prstClr val="black"/>
                </a:solidFill>
              </a:rPr>
              <a:t>Of the </a:t>
            </a:r>
            <a:r>
              <a:rPr lang="lv-LV" sz="1400" dirty="0" err="1">
                <a:solidFill>
                  <a:prstClr val="black"/>
                </a:solidFill>
              </a:rPr>
              <a:t>seven</a:t>
            </a:r>
            <a:r>
              <a:rPr lang="en-US" sz="1400" dirty="0">
                <a:solidFill>
                  <a:prstClr val="black"/>
                </a:solidFill>
              </a:rPr>
              <a:t> indicators examined, three are close to the overheating threshold assessed by experts – the volume of housing loans</a:t>
            </a:r>
            <a:r>
              <a:rPr lang="lv-LV" sz="1400" dirty="0">
                <a:solidFill>
                  <a:prstClr val="black"/>
                </a:solidFill>
              </a:rPr>
              <a:t>, GDP </a:t>
            </a:r>
            <a:r>
              <a:rPr lang="lv-LV" sz="1400" dirty="0" err="1">
                <a:solidFill>
                  <a:prstClr val="black"/>
                </a:solidFill>
              </a:rPr>
              <a:t>growth</a:t>
            </a:r>
            <a:r>
              <a:rPr lang="lv-LV" sz="1400" dirty="0">
                <a:solidFill>
                  <a:prstClr val="black"/>
                </a:solidFill>
              </a:rPr>
              <a:t> </a:t>
            </a:r>
            <a:r>
              <a:rPr lang="lv-LV" sz="1400">
                <a:solidFill>
                  <a:prstClr val="black"/>
                </a:solidFill>
              </a:rPr>
              <a:t>rate</a:t>
            </a:r>
            <a:r>
              <a:rPr lang="en-US" sz="1400">
                <a:solidFill>
                  <a:prstClr val="black"/>
                </a:solidFill>
              </a:rPr>
              <a:t> </a:t>
            </a:r>
            <a:r>
              <a:rPr lang="en-US" sz="1400" dirty="0">
                <a:solidFill>
                  <a:prstClr val="black"/>
                </a:solidFill>
              </a:rPr>
              <a:t>and capital investment in buildings and structures by budgetary authorities. The other </a:t>
            </a:r>
            <a:r>
              <a:rPr lang="lv-LV" sz="1400" dirty="0" err="1">
                <a:solidFill>
                  <a:prstClr val="black"/>
                </a:solidFill>
              </a:rPr>
              <a:t>four</a:t>
            </a:r>
            <a:r>
              <a:rPr lang="en-US" sz="1400" dirty="0">
                <a:solidFill>
                  <a:prstClr val="black"/>
                </a:solidFill>
              </a:rPr>
              <a:t> indicators are at the currently safe level or with a tendency to reduced risk. </a:t>
            </a:r>
            <a:endPar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FA246EBD-2178-6096-C2CD-E6FF301B51D3}"/>
              </a:ext>
            </a:extLst>
          </p:cNvPr>
          <p:cNvSpPr txBox="1">
            <a:spLocks/>
          </p:cNvSpPr>
          <p:nvPr/>
        </p:nvSpPr>
        <p:spPr>
          <a:xfrm>
            <a:off x="586989" y="204562"/>
            <a:ext cx="1045248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dirty="0">
                <a:solidFill>
                  <a:prstClr val="black"/>
                </a:solidFill>
                <a:latin typeface="Calibri" panose="020F0502020204030204"/>
                <a:cs typeface="Times New Roman" panose="02020603050405020304" pitchFamily="18" charset="0"/>
              </a:rPr>
              <a:t>Construction Overheating Risk Index– 
0.66 for medium risk and 0.45 for high risk</a:t>
            </a:r>
            <a:endParaRPr kumimoji="0" lang="lv-LV" sz="3600" b="0" i="0" u="none" strike="noStrike" kern="1200" cap="none" spc="0" normalizeH="0" baseline="0" noProof="0" dirty="0">
              <a:ln>
                <a:noFill/>
              </a:ln>
              <a:solidFill>
                <a:prstClr val="black"/>
              </a:solidFill>
              <a:effectLst/>
              <a:uLnTx/>
              <a:uFillTx/>
              <a:latin typeface="Calibri" panose="020F0502020204030204"/>
              <a:ea typeface="+mj-ea"/>
              <a:cs typeface="Times New Roman" panose="02020603050405020304" pitchFamily="18" charset="0"/>
            </a:endParaRPr>
          </a:p>
        </p:txBody>
      </p:sp>
      <p:pic>
        <p:nvPicPr>
          <p:cNvPr id="17" name="Picture 16">
            <a:extLst>
              <a:ext uri="{FF2B5EF4-FFF2-40B4-BE49-F238E27FC236}">
                <a16:creationId xmlns:a16="http://schemas.microsoft.com/office/drawing/2014/main" id="{DA492E63-F7DE-5F27-29E2-D2F61779BCF1}"/>
              </a:ext>
            </a:extLst>
          </p:cNvPr>
          <p:cNvPicPr>
            <a:picLocks noChangeAspect="1"/>
          </p:cNvPicPr>
          <p:nvPr/>
        </p:nvPicPr>
        <p:blipFill>
          <a:blip r:embed="rId2"/>
          <a:stretch>
            <a:fillRect/>
          </a:stretch>
        </p:blipFill>
        <p:spPr>
          <a:xfrm>
            <a:off x="-6869" y="-1"/>
            <a:ext cx="328114" cy="6881091"/>
          </a:xfrm>
          <a:prstGeom prst="rect">
            <a:avLst/>
          </a:prstGeom>
        </p:spPr>
      </p:pic>
      <p:pic>
        <p:nvPicPr>
          <p:cNvPr id="18" name="Graphic 55" descr="A grid with small circles">
            <a:extLst>
              <a:ext uri="{FF2B5EF4-FFF2-40B4-BE49-F238E27FC236}">
                <a16:creationId xmlns:a16="http://schemas.microsoft.com/office/drawing/2014/main" id="{38681A8D-F39B-E7A8-3CA6-2BAD99414600}"/>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613" y="2115383"/>
            <a:ext cx="1885113" cy="1777003"/>
          </a:xfrm>
          <a:prstGeom prst="rect">
            <a:avLst/>
          </a:prstGeom>
        </p:spPr>
      </p:pic>
      <p:pic>
        <p:nvPicPr>
          <p:cNvPr id="19" name="Picture 18">
            <a:extLst>
              <a:ext uri="{FF2B5EF4-FFF2-40B4-BE49-F238E27FC236}">
                <a16:creationId xmlns:a16="http://schemas.microsoft.com/office/drawing/2014/main" id="{8F28C4F8-7184-F24D-5111-8949A9A4B3AA}"/>
              </a:ext>
            </a:extLst>
          </p:cNvPr>
          <p:cNvPicPr>
            <a:picLocks noChangeAspect="1"/>
          </p:cNvPicPr>
          <p:nvPr/>
        </p:nvPicPr>
        <p:blipFill>
          <a:blip r:embed="rId5"/>
          <a:stretch>
            <a:fillRect/>
          </a:stretch>
        </p:blipFill>
        <p:spPr>
          <a:xfrm>
            <a:off x="10848975" y="6476188"/>
            <a:ext cx="1017864" cy="203572"/>
          </a:xfrm>
          <a:prstGeom prst="rect">
            <a:avLst/>
          </a:prstGeom>
        </p:spPr>
      </p:pic>
      <p:pic>
        <p:nvPicPr>
          <p:cNvPr id="3" name="Picture 2">
            <a:extLst>
              <a:ext uri="{FF2B5EF4-FFF2-40B4-BE49-F238E27FC236}">
                <a16:creationId xmlns:a16="http://schemas.microsoft.com/office/drawing/2014/main" id="{30E23C73-259F-3B11-B0C5-09FFDDD1DB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9943" y="2902483"/>
            <a:ext cx="7808340" cy="3370898"/>
          </a:xfrm>
          <a:prstGeom prst="rect">
            <a:avLst/>
          </a:prstGeom>
          <a:noFill/>
          <a:ln>
            <a:noFill/>
          </a:ln>
        </p:spPr>
      </p:pic>
    </p:spTree>
    <p:extLst>
      <p:ext uri="{BB962C8B-B14F-4D97-AF65-F5344CB8AC3E}">
        <p14:creationId xmlns:p14="http://schemas.microsoft.com/office/powerpoint/2010/main" val="3437259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904875" y="0"/>
            <a:ext cx="10515600" cy="1325563"/>
          </a:xfrm>
        </p:spPr>
        <p:txBody>
          <a:bodyPr>
            <a:normAutofit/>
          </a:bodyPr>
          <a:lstStyle/>
          <a:p>
            <a:r>
              <a:rPr lang="lv-LV" dirty="0" err="1">
                <a:latin typeface="+mn-lt"/>
                <a:cs typeface="Times New Roman" panose="02020603050405020304" pitchFamily="18" charset="0"/>
              </a:rPr>
              <a:t>Proposals</a:t>
            </a:r>
            <a:endParaRPr lang="lv-LV" dirty="0">
              <a:latin typeface="+mn-lt"/>
              <a:cs typeface="Times New Roman" panose="02020603050405020304" pitchFamily="18" charset="0"/>
            </a:endParaRPr>
          </a:p>
        </p:txBody>
      </p:sp>
      <p:sp>
        <p:nvSpPr>
          <p:cNvPr id="7" name="TextBox 6">
            <a:extLst>
              <a:ext uri="{FF2B5EF4-FFF2-40B4-BE49-F238E27FC236}">
                <a16:creationId xmlns:a16="http://schemas.microsoft.com/office/drawing/2014/main" id="{377C1660-F76B-2E6A-69AA-55D6A1FA280C}"/>
              </a:ext>
            </a:extLst>
          </p:cNvPr>
          <p:cNvSpPr txBox="1"/>
          <p:nvPr/>
        </p:nvSpPr>
        <p:spPr>
          <a:xfrm>
            <a:off x="904875" y="1141238"/>
            <a:ext cx="9403080" cy="5482142"/>
          </a:xfrm>
          <a:prstGeom prst="rect">
            <a:avLst/>
          </a:prstGeom>
          <a:noFill/>
        </p:spPr>
        <p:txBody>
          <a:bodyPr wrap="square">
            <a:spAutoFit/>
          </a:bodyPr>
          <a:lstStyle/>
          <a:p>
            <a:pPr marL="342900" lvl="0" indent="-342900" algn="just">
              <a:lnSpc>
                <a:spcPct val="115000"/>
              </a:lnSpc>
              <a:buClr>
                <a:schemeClr val="accent5">
                  <a:lumMod val="75000"/>
                </a:schemeClr>
              </a:buClr>
              <a:buSzPct val="150000"/>
              <a:buFont typeface="+mj-lt"/>
              <a:buAutoNum type="arabicPeriod"/>
            </a:pPr>
            <a:r>
              <a:rPr lang="en-GB" sz="1800" dirty="0">
                <a:effectLst/>
                <a:latin typeface="Times New Roman" panose="02020603050405020304" pitchFamily="18" charset="0"/>
                <a:ea typeface="Times New Roman" panose="02020603050405020304" pitchFamily="18" charset="0"/>
              </a:rPr>
              <a:t>Competition authorities to analyse market concentration indicators in the trade sector of machinery and equipment and to develop measures to promote competition in order to reduce the costs of machinery and equipment</a:t>
            </a: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Clr>
                <a:schemeClr val="accent5">
                  <a:lumMod val="75000"/>
                </a:schemeClr>
              </a:buClr>
              <a:buSzPct val="150000"/>
              <a:buFont typeface="+mj-lt"/>
              <a:buAutoNum type="arabicPeriod"/>
            </a:pPr>
            <a:r>
              <a:rPr lang="en-GB" sz="1800" dirty="0">
                <a:effectLst/>
                <a:latin typeface="Times New Roman" panose="02020603050405020304" pitchFamily="18" charset="0"/>
                <a:ea typeface="Times New Roman" panose="02020603050405020304" pitchFamily="18" charset="0"/>
              </a:rPr>
              <a:t>Facilitate recruitment procedures for foreign labour and reduce bureaucratic barriers (waiting times required, wage requirements, etc.) in order to reduce labour cost jumps</a:t>
            </a: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Clr>
                <a:schemeClr val="accent5">
                  <a:lumMod val="75000"/>
                </a:schemeClr>
              </a:buClr>
              <a:buSzPct val="150000"/>
              <a:buFont typeface="+mj-lt"/>
              <a:buAutoNum type="arabicPeriod"/>
            </a:pPr>
            <a:r>
              <a:rPr lang="en-GB" sz="1800" dirty="0">
                <a:effectLst/>
                <a:latin typeface="Times New Roman" panose="02020603050405020304" pitchFamily="18" charset="0"/>
                <a:ea typeface="Times New Roman" panose="02020603050405020304" pitchFamily="18" charset="0"/>
              </a:rPr>
              <a:t>To provide support to companies in attracting new supply partners of raw materials, building materials and mechanisms to countries outside the countries involved in the Russo-Ukrainian war</a:t>
            </a: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Clr>
                <a:schemeClr val="accent5">
                  <a:lumMod val="75000"/>
                </a:schemeClr>
              </a:buClr>
              <a:buSzPct val="150000"/>
              <a:buFont typeface="+mj-lt"/>
              <a:buAutoNum type="arabicPeriod"/>
            </a:pPr>
            <a:r>
              <a:rPr lang="en-GB" sz="1800" dirty="0">
                <a:effectLst/>
                <a:latin typeface="Times New Roman" panose="02020603050405020304" pitchFamily="18" charset="0"/>
                <a:ea typeface="Times New Roman" panose="02020603050405020304" pitchFamily="18" charset="0"/>
              </a:rPr>
              <a:t>Develop a measure to slow down the lending of housing, if their volume goes to 200-250 mil. </a:t>
            </a:r>
            <a:r>
              <a:rPr lang="en-GB" sz="1800" dirty="0" err="1">
                <a:effectLst/>
                <a:latin typeface="Times New Roman" panose="02020603050405020304" pitchFamily="18" charset="0"/>
                <a:ea typeface="Times New Roman" panose="02020603050405020304" pitchFamily="18" charset="0"/>
              </a:rPr>
              <a:t>eur</a:t>
            </a:r>
            <a:r>
              <a:rPr lang="en-GB" sz="1800" dirty="0">
                <a:effectLst/>
                <a:latin typeface="Times New Roman" panose="02020603050405020304" pitchFamily="18" charset="0"/>
                <a:ea typeface="Times New Roman" panose="02020603050405020304" pitchFamily="18" charset="0"/>
              </a:rPr>
              <a:t> per quarter, while at the same time facilitating the redirection of loans to housing outside Riga and </a:t>
            </a:r>
            <a:r>
              <a:rPr lang="en-GB" sz="1800" dirty="0" err="1">
                <a:effectLst/>
                <a:latin typeface="Times New Roman" panose="02020603050405020304" pitchFamily="18" charset="0"/>
                <a:ea typeface="Times New Roman" panose="02020603050405020304" pitchFamily="18" charset="0"/>
              </a:rPr>
              <a:t>Pierīga</a:t>
            </a: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Clr>
                <a:schemeClr val="accent5">
                  <a:lumMod val="75000"/>
                </a:schemeClr>
              </a:buClr>
              <a:buSzPct val="150000"/>
              <a:buFont typeface="+mj-lt"/>
              <a:buAutoNum type="arabicPeriod"/>
            </a:pPr>
            <a:r>
              <a:rPr lang="en-GB" sz="1800" dirty="0">
                <a:effectLst/>
                <a:latin typeface="Times New Roman" panose="02020603050405020304" pitchFamily="18" charset="0"/>
                <a:ea typeface="Times New Roman" panose="02020603050405020304" pitchFamily="18" charset="0"/>
              </a:rPr>
              <a:t>Continue the measures taken to combat the shadow economy and develop new ones, taking into account the temporary tendency in the construction sector to increase the share of the shadow economy</a:t>
            </a: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Clr>
                <a:schemeClr val="accent5">
                  <a:lumMod val="75000"/>
                </a:schemeClr>
              </a:buClr>
              <a:buSzPct val="150000"/>
              <a:buFont typeface="+mj-lt"/>
              <a:buAutoNum type="arabicPeriod"/>
            </a:pPr>
            <a:r>
              <a:rPr lang="en-GB" sz="1800" dirty="0">
                <a:effectLst/>
                <a:latin typeface="Times New Roman" panose="02020603050405020304" pitchFamily="18" charset="0"/>
                <a:ea typeface="Times New Roman" panose="02020603050405020304" pitchFamily="18" charset="0"/>
              </a:rPr>
              <a:t>To develop the research methodology by reducing the number of questions in expert surveys, performing a more detailed analysis of overheating indicators and creating online tools for monitoring indicators characteristic of the construction industry</a:t>
            </a: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70281EC3-5679-3822-D269-CA484ABD99C9}"/>
              </a:ext>
            </a:extLst>
          </p:cNvPr>
          <p:cNvPicPr>
            <a:picLocks noChangeAspect="1"/>
          </p:cNvPicPr>
          <p:nvPr/>
        </p:nvPicPr>
        <p:blipFill>
          <a:blip r:embed="rId2"/>
          <a:stretch>
            <a:fillRect/>
          </a:stretch>
        </p:blipFill>
        <p:spPr>
          <a:xfrm>
            <a:off x="-6870" y="-1"/>
            <a:ext cx="551183" cy="6881091"/>
          </a:xfrm>
          <a:prstGeom prst="rect">
            <a:avLst/>
          </a:prstGeom>
        </p:spPr>
      </p:pic>
      <p:pic>
        <p:nvPicPr>
          <p:cNvPr id="5" name="Picture 4">
            <a:extLst>
              <a:ext uri="{FF2B5EF4-FFF2-40B4-BE49-F238E27FC236}">
                <a16:creationId xmlns:a16="http://schemas.microsoft.com/office/drawing/2014/main" id="{E3CE6C04-FF37-F748-096F-8DA2114AC9BE}"/>
              </a:ext>
            </a:extLst>
          </p:cNvPr>
          <p:cNvPicPr>
            <a:picLocks noChangeAspect="1"/>
          </p:cNvPicPr>
          <p:nvPr/>
        </p:nvPicPr>
        <p:blipFill>
          <a:blip r:embed="rId3"/>
          <a:stretch>
            <a:fillRect/>
          </a:stretch>
        </p:blipFill>
        <p:spPr>
          <a:xfrm>
            <a:off x="10848975" y="6476188"/>
            <a:ext cx="1017864" cy="203572"/>
          </a:xfrm>
          <a:prstGeom prst="rect">
            <a:avLst/>
          </a:prstGeom>
        </p:spPr>
      </p:pic>
      <p:pic>
        <p:nvPicPr>
          <p:cNvPr id="6" name="Graphic 55" descr="A grid with small circles">
            <a:extLst>
              <a:ext uri="{FF2B5EF4-FFF2-40B4-BE49-F238E27FC236}">
                <a16:creationId xmlns:a16="http://schemas.microsoft.com/office/drawing/2014/main" id="{9018A7DD-BB03-4074-FD6D-4842FB9B1122}"/>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407" y="5416329"/>
            <a:ext cx="1885113" cy="1777003"/>
          </a:xfrm>
          <a:prstGeom prst="rect">
            <a:avLst/>
          </a:prstGeom>
        </p:spPr>
      </p:pic>
    </p:spTree>
    <p:extLst>
      <p:ext uri="{BB962C8B-B14F-4D97-AF65-F5344CB8AC3E}">
        <p14:creationId xmlns:p14="http://schemas.microsoft.com/office/powerpoint/2010/main" val="4029118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5">
            <a:extLst>
              <a:ext uri="{FF2B5EF4-FFF2-40B4-BE49-F238E27FC236}">
                <a16:creationId xmlns:a16="http://schemas.microsoft.com/office/drawing/2014/main" id="{1C1742E0-0EBA-4D6B-8A6E-635CB0346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405" y="5578045"/>
            <a:ext cx="1282700" cy="2555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5">
            <a:extLst>
              <a:ext uri="{FF2B5EF4-FFF2-40B4-BE49-F238E27FC236}">
                <a16:creationId xmlns:a16="http://schemas.microsoft.com/office/drawing/2014/main" id="{E7D5E99C-15D7-4481-8B2C-26F43E1E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90" t="21545" r="6508" b="9499"/>
          <a:stretch>
            <a:fillRect/>
          </a:stretch>
        </p:blipFill>
        <p:spPr bwMode="auto">
          <a:xfrm>
            <a:off x="10413047" y="250141"/>
            <a:ext cx="1052513" cy="828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737ABEE7-6A89-4795-8D81-CF4A1F62E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9">
            <a:extLst>
              <a:ext uri="{FF2B5EF4-FFF2-40B4-BE49-F238E27FC236}">
                <a16:creationId xmlns:a16="http://schemas.microsoft.com/office/drawing/2014/main" id="{6EA6A91F-2FF7-41AA-BFBF-7FFE61074B2F}"/>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br>
              <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0">
            <a:extLst>
              <a:ext uri="{FF2B5EF4-FFF2-40B4-BE49-F238E27FC236}">
                <a16:creationId xmlns:a16="http://schemas.microsoft.com/office/drawing/2014/main" id="{426D08A0-590A-46C1-8273-A2F29066D247}"/>
              </a:ext>
            </a:extLst>
          </p:cNvPr>
          <p:cNvSpPr>
            <a:spLocks noChangeArrowheads="1"/>
          </p:cNvSpPr>
          <p:nvPr/>
        </p:nvSpPr>
        <p:spPr bwMode="auto">
          <a:xfrm>
            <a:off x="7329705" y="5524499"/>
            <a:ext cx="12827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lv-LV" altLang="lv-LV"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2022 | </a:t>
            </a:r>
            <a:endParaRPr kumimoji="0" lang="lv-LV" altLang="lv-LV"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itle 4">
            <a:extLst>
              <a:ext uri="{FF2B5EF4-FFF2-40B4-BE49-F238E27FC236}">
                <a16:creationId xmlns:a16="http://schemas.microsoft.com/office/drawing/2014/main" id="{68E704F6-6102-4512-8677-36E66A6FD905}"/>
              </a:ext>
            </a:extLst>
          </p:cNvPr>
          <p:cNvSpPr txBox="1">
            <a:spLocks/>
          </p:cNvSpPr>
          <p:nvPr/>
        </p:nvSpPr>
        <p:spPr>
          <a:xfrm>
            <a:off x="6810301" y="2350162"/>
            <a:ext cx="4004258" cy="7585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lv-LV" sz="4800" dirty="0" err="1">
                <a:solidFill>
                  <a:prstClr val="black"/>
                </a:solidFill>
              </a:rPr>
              <a:t>Thank</a:t>
            </a:r>
            <a:r>
              <a:rPr lang="lv-LV" sz="4800" dirty="0">
                <a:solidFill>
                  <a:prstClr val="black"/>
                </a:solidFill>
              </a:rPr>
              <a:t> </a:t>
            </a:r>
            <a:r>
              <a:rPr lang="lv-LV" sz="4800" dirty="0" err="1">
                <a:solidFill>
                  <a:prstClr val="black"/>
                </a:solidFill>
              </a:rPr>
              <a:t>you</a:t>
            </a:r>
            <a:r>
              <a:rPr lang="lv-LV" sz="4800" dirty="0">
                <a:solidFill>
                  <a:prstClr val="black"/>
                </a:solidFill>
              </a:rPr>
              <a:t>!</a:t>
            </a:r>
            <a:endParaRPr kumimoji="0" lang="lv-LV"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4" name="Rectangle 8">
            <a:extLst>
              <a:ext uri="{FF2B5EF4-FFF2-40B4-BE49-F238E27FC236}">
                <a16:creationId xmlns:a16="http://schemas.microsoft.com/office/drawing/2014/main" id="{0DABA8C1-EBF8-468C-8113-755576EB71E0}"/>
              </a:ext>
            </a:extLst>
          </p:cNvPr>
          <p:cNvSpPr>
            <a:spLocks noChangeArrowheads="1"/>
          </p:cNvSpPr>
          <p:nvPr/>
        </p:nvSpPr>
        <p:spPr bwMode="auto">
          <a:xfrm>
            <a:off x="7764079" y="3782356"/>
            <a:ext cx="313867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br>
              <a:rPr lang="en-US" altLang="lv-LV" sz="1100" dirty="0">
                <a:solidFill>
                  <a:prstClr val="black"/>
                </a:solidFill>
              </a:rPr>
            </a:br>
            <a:r>
              <a:rPr lang="en-US" altLang="lv-LV" sz="1100" dirty="0">
                <a:solidFill>
                  <a:prstClr val="black"/>
                </a:solidFill>
              </a:rPr>
              <a:t>Projected changes in </a:t>
            </a:r>
            <a:r>
              <a:rPr lang="en-US" altLang="lv-LV" sz="1100" dirty="0" err="1">
                <a:solidFill>
                  <a:prstClr val="black"/>
                </a:solidFill>
              </a:rPr>
              <a:t>labour</a:t>
            </a:r>
            <a:r>
              <a:rPr lang="en-US" altLang="lv-LV" sz="1100" dirty="0">
                <a:solidFill>
                  <a:prstClr val="black"/>
                </a:solidFill>
              </a:rPr>
              <a:t> and building materials costs and assessment of overheating risks in the construction sector in Latvia in 2022-2026.
</a:t>
            </a:r>
            <a:endParaRPr kumimoji="0" lang="lv-LV" alt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C6B40EAD-9DF0-34AA-10C8-26D6665144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446" b="20446"/>
          <a:stretch/>
        </p:blipFill>
        <p:spPr bwMode="auto">
          <a:xfrm>
            <a:off x="0" y="-3356"/>
            <a:ext cx="6474832" cy="6861355"/>
          </a:xfrm>
          <a:prstGeom prst="rect">
            <a:avLst/>
          </a:prstGeom>
          <a:noFill/>
          <a:ln>
            <a:noFill/>
          </a:ln>
        </p:spPr>
      </p:pic>
      <p:pic>
        <p:nvPicPr>
          <p:cNvPr id="17" name="Picture 16">
            <a:extLst>
              <a:ext uri="{FF2B5EF4-FFF2-40B4-BE49-F238E27FC236}">
                <a16:creationId xmlns:a16="http://schemas.microsoft.com/office/drawing/2014/main" id="{D8840EB9-F21A-2EB6-2CC6-9D2D7E976AB9}"/>
              </a:ext>
            </a:extLst>
          </p:cNvPr>
          <p:cNvPicPr>
            <a:picLocks noChangeAspect="1"/>
          </p:cNvPicPr>
          <p:nvPr/>
        </p:nvPicPr>
        <p:blipFill>
          <a:blip r:embed="rId5"/>
          <a:stretch>
            <a:fillRect/>
          </a:stretch>
        </p:blipFill>
        <p:spPr>
          <a:xfrm>
            <a:off x="-6869" y="-1"/>
            <a:ext cx="102119" cy="6881091"/>
          </a:xfrm>
          <a:prstGeom prst="rect">
            <a:avLst/>
          </a:prstGeom>
        </p:spPr>
      </p:pic>
      <p:pic>
        <p:nvPicPr>
          <p:cNvPr id="18" name="Graphic 55" descr="A grid with small circles">
            <a:extLst>
              <a:ext uri="{FF2B5EF4-FFF2-40B4-BE49-F238E27FC236}">
                <a16:creationId xmlns:a16="http://schemas.microsoft.com/office/drawing/2014/main" id="{C2A6CD12-A306-B4E1-B6EE-E5E1FC983E34}"/>
              </a:ext>
            </a:extLst>
          </p:cNvPr>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0624" b="18386"/>
          <a:stretch/>
        </p:blipFill>
        <p:spPr>
          <a:xfrm>
            <a:off x="3659564" y="-3356"/>
            <a:ext cx="5177155" cy="3157538"/>
          </a:xfrm>
          <a:prstGeom prst="rect">
            <a:avLst/>
          </a:prstGeom>
        </p:spPr>
      </p:pic>
    </p:spTree>
    <p:extLst>
      <p:ext uri="{BB962C8B-B14F-4D97-AF65-F5344CB8AC3E}">
        <p14:creationId xmlns:p14="http://schemas.microsoft.com/office/powerpoint/2010/main" val="284190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87400-763A-F3D1-48DD-035FEDEC1AF6}"/>
              </a:ext>
            </a:extLst>
          </p:cNvPr>
          <p:cNvSpPr>
            <a:spLocks noGrp="1"/>
          </p:cNvSpPr>
          <p:nvPr>
            <p:ph type="title"/>
          </p:nvPr>
        </p:nvSpPr>
        <p:spPr>
          <a:xfrm>
            <a:off x="1166650" y="1332952"/>
            <a:ext cx="3926898" cy="3921176"/>
          </a:xfrm>
        </p:spPr>
        <p:txBody>
          <a:bodyPr anchor="ctr">
            <a:normAutofit/>
          </a:bodyPr>
          <a:lstStyle/>
          <a:p>
            <a:r>
              <a:rPr lang="lv-LV" sz="5400" dirty="0" err="1"/>
              <a:t>Content</a:t>
            </a:r>
            <a:endParaRPr lang="en-GB" sz="5400" dirty="0"/>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B240636-C2C8-8603-96A0-7E2E0B07196C}"/>
              </a:ext>
            </a:extLst>
          </p:cNvPr>
          <p:cNvSpPr>
            <a:spLocks noGrp="1"/>
          </p:cNvSpPr>
          <p:nvPr>
            <p:ph idx="1"/>
          </p:nvPr>
        </p:nvSpPr>
        <p:spPr>
          <a:xfrm>
            <a:off x="6421120" y="499833"/>
            <a:ext cx="5100320" cy="5581226"/>
          </a:xfrm>
        </p:spPr>
        <p:txBody>
          <a:bodyPr anchor="ctr">
            <a:normAutofit/>
          </a:bodyPr>
          <a:lstStyle/>
          <a:p>
            <a:pPr marL="457200" indent="-457200">
              <a:buFont typeface="+mj-lt"/>
              <a:buAutoNum type="arabicPeriod"/>
            </a:pPr>
            <a:r>
              <a:rPr lang="lv-LV" sz="2200" dirty="0" err="1"/>
              <a:t>Cost</a:t>
            </a:r>
            <a:r>
              <a:rPr lang="lv-LV" sz="2200" dirty="0"/>
              <a:t> </a:t>
            </a:r>
            <a:r>
              <a:rPr lang="lv-LV" sz="2200" dirty="0" err="1"/>
              <a:t>and</a:t>
            </a:r>
            <a:r>
              <a:rPr lang="lv-LV" sz="2200" dirty="0"/>
              <a:t> </a:t>
            </a:r>
            <a:r>
              <a:rPr lang="lv-LV" sz="2200" dirty="0" err="1"/>
              <a:t>volume</a:t>
            </a:r>
            <a:r>
              <a:rPr lang="lv-LV" sz="2200" dirty="0"/>
              <a:t> </a:t>
            </a:r>
            <a:r>
              <a:rPr lang="lv-LV" sz="2200" dirty="0" err="1"/>
              <a:t>forecasts</a:t>
            </a:r>
            <a:r>
              <a:rPr lang="lv-LV" sz="2200" dirty="0"/>
              <a:t>
</a:t>
            </a:r>
            <a:r>
              <a:rPr lang="lv-LV" sz="2200" dirty="0" err="1"/>
              <a:t>Factors</a:t>
            </a:r>
            <a:r>
              <a:rPr lang="lv-LV" sz="2200" dirty="0"/>
              <a:t> </a:t>
            </a:r>
            <a:r>
              <a:rPr lang="lv-LV" sz="2200" dirty="0" err="1"/>
              <a:t>affecting</a:t>
            </a:r>
            <a:r>
              <a:rPr lang="lv-LV" sz="2200" dirty="0"/>
              <a:t> </a:t>
            </a:r>
            <a:r>
              <a:rPr lang="lv-LV" sz="2200" dirty="0" err="1"/>
              <a:t>costs</a:t>
            </a:r>
            <a:endParaRPr lang="lv-LV" sz="2200" dirty="0"/>
          </a:p>
          <a:p>
            <a:pPr marL="457200" indent="-457200">
              <a:buFont typeface="+mj-lt"/>
              <a:buAutoNum type="arabicPeriod"/>
            </a:pPr>
            <a:r>
              <a:rPr lang="en-US" sz="2200" dirty="0"/>
              <a:t>Assessment of the risks of overheating</a:t>
            </a:r>
            <a:endParaRPr lang="en-GB" sz="2200" dirty="0"/>
          </a:p>
        </p:txBody>
      </p:sp>
      <p:pic>
        <p:nvPicPr>
          <p:cNvPr id="6" name="Picture 5">
            <a:extLst>
              <a:ext uri="{FF2B5EF4-FFF2-40B4-BE49-F238E27FC236}">
                <a16:creationId xmlns:a16="http://schemas.microsoft.com/office/drawing/2014/main" id="{DB963F5A-FB25-ED7C-B28D-4C83955D9C95}"/>
              </a:ext>
            </a:extLst>
          </p:cNvPr>
          <p:cNvPicPr>
            <a:picLocks noChangeAspect="1"/>
          </p:cNvPicPr>
          <p:nvPr/>
        </p:nvPicPr>
        <p:blipFill>
          <a:blip r:embed="rId2"/>
          <a:stretch>
            <a:fillRect/>
          </a:stretch>
        </p:blipFill>
        <p:spPr>
          <a:xfrm>
            <a:off x="1000480" y="42569"/>
            <a:ext cx="2991267" cy="914528"/>
          </a:xfrm>
          <a:prstGeom prst="rect">
            <a:avLst/>
          </a:prstGeom>
        </p:spPr>
      </p:pic>
      <p:pic>
        <p:nvPicPr>
          <p:cNvPr id="62" name="Picture 61">
            <a:extLst>
              <a:ext uri="{FF2B5EF4-FFF2-40B4-BE49-F238E27FC236}">
                <a16:creationId xmlns:a16="http://schemas.microsoft.com/office/drawing/2014/main" id="{ED467701-B801-8E74-FC83-532CB7FB638D}"/>
              </a:ext>
            </a:extLst>
          </p:cNvPr>
          <p:cNvPicPr>
            <a:picLocks noChangeAspect="1"/>
          </p:cNvPicPr>
          <p:nvPr/>
        </p:nvPicPr>
        <p:blipFill>
          <a:blip r:embed="rId3"/>
          <a:stretch>
            <a:fillRect/>
          </a:stretch>
        </p:blipFill>
        <p:spPr>
          <a:xfrm>
            <a:off x="10859405" y="6550938"/>
            <a:ext cx="933799" cy="186759"/>
          </a:xfrm>
          <a:prstGeom prst="rect">
            <a:avLst/>
          </a:prstGeom>
        </p:spPr>
      </p:pic>
    </p:spTree>
    <p:extLst>
      <p:ext uri="{BB962C8B-B14F-4D97-AF65-F5344CB8AC3E}">
        <p14:creationId xmlns:p14="http://schemas.microsoft.com/office/powerpoint/2010/main" val="36559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0E4BFD-5C30-454D-A8FC-8D08B567CDC0}"/>
              </a:ext>
            </a:extLst>
          </p:cNvPr>
          <p:cNvPicPr>
            <a:picLocks noChangeAspect="1"/>
          </p:cNvPicPr>
          <p:nvPr/>
        </p:nvPicPr>
        <p:blipFill>
          <a:blip r:embed="rId2"/>
          <a:stretch>
            <a:fillRect/>
          </a:stretch>
        </p:blipFill>
        <p:spPr>
          <a:xfrm>
            <a:off x="652020" y="6529161"/>
            <a:ext cx="1008105" cy="201620"/>
          </a:xfrm>
          <a:prstGeom prst="rect">
            <a:avLst/>
          </a:prstGeom>
        </p:spPr>
      </p:pic>
      <p:sp>
        <p:nvSpPr>
          <p:cNvPr id="22" name="Title 1">
            <a:extLst>
              <a:ext uri="{FF2B5EF4-FFF2-40B4-BE49-F238E27FC236}">
                <a16:creationId xmlns:a16="http://schemas.microsoft.com/office/drawing/2014/main" id="{F049345A-5CDB-49EF-B6DA-71FEF2DE175D}"/>
              </a:ext>
            </a:extLst>
          </p:cNvPr>
          <p:cNvSpPr txBox="1">
            <a:spLocks/>
          </p:cNvSpPr>
          <p:nvPr/>
        </p:nvSpPr>
        <p:spPr>
          <a:xfrm>
            <a:off x="429936" y="579008"/>
            <a:ext cx="11287126" cy="6135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dirty="0">
                <a:solidFill>
                  <a:prstClr val="black"/>
                </a:solidFill>
                <a:latin typeface="+mn-lt"/>
                <a:cs typeface="Times New Roman" panose="02020603050405020304" pitchFamily="18" charset="0"/>
              </a:rPr>
              <a:t>2022 construction production growth forecast: </a:t>
            </a:r>
            <a:r>
              <a:rPr lang="lv-LV" sz="3600" dirty="0">
                <a:solidFill>
                  <a:prstClr val="black"/>
                </a:solidFill>
                <a:latin typeface="+mn-lt"/>
                <a:cs typeface="Times New Roman" panose="02020603050405020304" pitchFamily="18" charset="0"/>
              </a:rPr>
              <a:t>0.9</a:t>
            </a:r>
            <a:r>
              <a:rPr lang="en-US" sz="3600" dirty="0">
                <a:solidFill>
                  <a:prstClr val="black"/>
                </a:solidFill>
                <a:latin typeface="+mn-lt"/>
                <a:cs typeface="Times New Roman" panose="02020603050405020304" pitchFamily="18" charset="0"/>
              </a:rPr>
              <a:t>% increase in volume and 20.5% in costs on an annual basis</a:t>
            </a:r>
            <a:endParaRPr kumimoji="0" lang="en-GB" sz="3600" i="0" u="none" strike="noStrike" kern="1200" cap="none" spc="0" normalizeH="0" baseline="0" noProof="0" dirty="0">
              <a:ln>
                <a:noFill/>
              </a:ln>
              <a:solidFill>
                <a:prstClr val="black"/>
              </a:solidFill>
              <a:effectLst/>
              <a:uLnTx/>
              <a:uFillTx/>
              <a:latin typeface="+mn-lt"/>
              <a:cs typeface="Times New Roman" panose="02020603050405020304" pitchFamily="18" charset="0"/>
            </a:endParaRPr>
          </a:p>
        </p:txBody>
      </p:sp>
      <p:pic>
        <p:nvPicPr>
          <p:cNvPr id="2" name="Picture 1">
            <a:extLst>
              <a:ext uri="{FF2B5EF4-FFF2-40B4-BE49-F238E27FC236}">
                <a16:creationId xmlns:a16="http://schemas.microsoft.com/office/drawing/2014/main" id="{B84A0AD9-45FA-3963-87C3-934EE592EC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58050" y="1482014"/>
            <a:ext cx="3985473" cy="2240777"/>
          </a:xfrm>
          <a:prstGeom prst="rect">
            <a:avLst/>
          </a:prstGeom>
        </p:spPr>
      </p:pic>
      <p:pic>
        <p:nvPicPr>
          <p:cNvPr id="16" name="Picture 15">
            <a:extLst>
              <a:ext uri="{FF2B5EF4-FFF2-40B4-BE49-F238E27FC236}">
                <a16:creationId xmlns:a16="http://schemas.microsoft.com/office/drawing/2014/main" id="{DF95A934-6839-C666-CF78-A3B6B6CD86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7289028" y="3879685"/>
            <a:ext cx="3897936" cy="2193876"/>
          </a:xfrm>
          <a:prstGeom prst="rect">
            <a:avLst/>
          </a:prstGeom>
          <a:noFill/>
        </p:spPr>
      </p:pic>
      <p:cxnSp>
        <p:nvCxnSpPr>
          <p:cNvPr id="17" name="Straight Connector 16">
            <a:extLst>
              <a:ext uri="{FF2B5EF4-FFF2-40B4-BE49-F238E27FC236}">
                <a16:creationId xmlns:a16="http://schemas.microsoft.com/office/drawing/2014/main" id="{377741BD-C638-3293-9FFD-AA83B8EB92A0}"/>
              </a:ext>
            </a:extLst>
          </p:cNvPr>
          <p:cNvCxnSpPr>
            <a:cxnSpLocks/>
          </p:cNvCxnSpPr>
          <p:nvPr/>
        </p:nvCxnSpPr>
        <p:spPr>
          <a:xfrm flipV="1">
            <a:off x="7245260" y="1399620"/>
            <a:ext cx="12790" cy="5129541"/>
          </a:xfrm>
          <a:prstGeom prst="line">
            <a:avLst/>
          </a:prstGeom>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59FC4430-D77E-A0CF-CE7D-CF6E3954E9B3}"/>
              </a:ext>
            </a:extLst>
          </p:cNvPr>
          <p:cNvPicPr>
            <a:picLocks noChangeAspect="1"/>
          </p:cNvPicPr>
          <p:nvPr/>
        </p:nvPicPr>
        <p:blipFill>
          <a:blip r:embed="rId5"/>
          <a:stretch>
            <a:fillRect/>
          </a:stretch>
        </p:blipFill>
        <p:spPr>
          <a:xfrm>
            <a:off x="-6869" y="-1"/>
            <a:ext cx="218686" cy="6881091"/>
          </a:xfrm>
          <a:prstGeom prst="rect">
            <a:avLst/>
          </a:prstGeom>
        </p:spPr>
      </p:pic>
      <p:pic>
        <p:nvPicPr>
          <p:cNvPr id="24" name="Graphic 55" descr="A grid with small circles">
            <a:extLst>
              <a:ext uri="{FF2B5EF4-FFF2-40B4-BE49-F238E27FC236}">
                <a16:creationId xmlns:a16="http://schemas.microsoft.com/office/drawing/2014/main" id="{3602661D-4583-BDAB-CB4C-1E5ACE788D34}"/>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69" y="4922074"/>
            <a:ext cx="1885113" cy="1777003"/>
          </a:xfrm>
          <a:prstGeom prst="rect">
            <a:avLst/>
          </a:prstGeom>
        </p:spPr>
      </p:pic>
      <p:pic>
        <p:nvPicPr>
          <p:cNvPr id="4" name="Picture 3">
            <a:extLst>
              <a:ext uri="{FF2B5EF4-FFF2-40B4-BE49-F238E27FC236}">
                <a16:creationId xmlns:a16="http://schemas.microsoft.com/office/drawing/2014/main" id="{FA6DBDA3-A8F1-EDAB-7A33-42E5C4B8321C}"/>
              </a:ext>
            </a:extLst>
          </p:cNvPr>
          <p:cNvPicPr>
            <a:picLocks noChangeAspect="1"/>
          </p:cNvPicPr>
          <p:nvPr/>
        </p:nvPicPr>
        <p:blipFill>
          <a:blip r:embed="rId8"/>
          <a:stretch>
            <a:fillRect/>
          </a:stretch>
        </p:blipFill>
        <p:spPr>
          <a:xfrm>
            <a:off x="994386" y="2197084"/>
            <a:ext cx="5740400" cy="1554480"/>
          </a:xfrm>
          <a:prstGeom prst="rect">
            <a:avLst/>
          </a:prstGeom>
        </p:spPr>
      </p:pic>
      <p:pic>
        <p:nvPicPr>
          <p:cNvPr id="3" name="Picture 2">
            <a:extLst>
              <a:ext uri="{FF2B5EF4-FFF2-40B4-BE49-F238E27FC236}">
                <a16:creationId xmlns:a16="http://schemas.microsoft.com/office/drawing/2014/main" id="{960ACCEC-3221-EB2E-758A-EC8D262E0BE0}"/>
              </a:ext>
            </a:extLst>
          </p:cNvPr>
          <p:cNvPicPr>
            <a:picLocks noChangeAspect="1"/>
          </p:cNvPicPr>
          <p:nvPr/>
        </p:nvPicPr>
        <p:blipFill>
          <a:blip r:embed="rId9"/>
          <a:stretch>
            <a:fillRect/>
          </a:stretch>
        </p:blipFill>
        <p:spPr>
          <a:xfrm>
            <a:off x="961267" y="3810267"/>
            <a:ext cx="5745480" cy="1548384"/>
          </a:xfrm>
          <a:prstGeom prst="rect">
            <a:avLst/>
          </a:prstGeom>
        </p:spPr>
      </p:pic>
    </p:spTree>
    <p:extLst>
      <p:ext uri="{BB962C8B-B14F-4D97-AF65-F5344CB8AC3E}">
        <p14:creationId xmlns:p14="http://schemas.microsoft.com/office/powerpoint/2010/main" val="359671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688975" y="416084"/>
            <a:ext cx="10515600" cy="1325563"/>
          </a:xfrm>
        </p:spPr>
        <p:txBody>
          <a:bodyPr>
            <a:normAutofit/>
          </a:bodyPr>
          <a:lstStyle/>
          <a:p>
            <a:r>
              <a:rPr lang="en-US" sz="3600" b="1" dirty="0">
                <a:latin typeface="+mn-lt"/>
                <a:cs typeface="Times New Roman" panose="02020603050405020304" pitchFamily="18" charset="0"/>
              </a:rPr>
              <a:t>Marked variations between forecasts of changes in construction output and costs</a:t>
            </a:r>
            <a:endParaRPr lang="lv-LV" sz="3600" dirty="0">
              <a:latin typeface="+mn-lt"/>
              <a:cs typeface="Times New Roman" panose="02020603050405020304" pitchFamily="18" charset="0"/>
            </a:endParaRPr>
          </a:p>
        </p:txBody>
      </p:sp>
      <p:pic>
        <p:nvPicPr>
          <p:cNvPr id="4" name="Picture 3">
            <a:extLst>
              <a:ext uri="{FF2B5EF4-FFF2-40B4-BE49-F238E27FC236}">
                <a16:creationId xmlns:a16="http://schemas.microsoft.com/office/drawing/2014/main" id="{B9171B47-1BE5-F2E8-A6F8-704BC6CAA813}"/>
              </a:ext>
            </a:extLst>
          </p:cNvPr>
          <p:cNvPicPr>
            <a:picLocks noChangeAspect="1"/>
          </p:cNvPicPr>
          <p:nvPr/>
        </p:nvPicPr>
        <p:blipFill>
          <a:blip r:embed="rId2"/>
          <a:stretch>
            <a:fillRect/>
          </a:stretch>
        </p:blipFill>
        <p:spPr>
          <a:xfrm>
            <a:off x="-6870" y="-1"/>
            <a:ext cx="551183" cy="6881091"/>
          </a:xfrm>
          <a:prstGeom prst="rect">
            <a:avLst/>
          </a:prstGeom>
        </p:spPr>
      </p:pic>
      <p:pic>
        <p:nvPicPr>
          <p:cNvPr id="5" name="Picture 5">
            <a:extLst>
              <a:ext uri="{FF2B5EF4-FFF2-40B4-BE49-F238E27FC236}">
                <a16:creationId xmlns:a16="http://schemas.microsoft.com/office/drawing/2014/main" id="{465A33EA-9BFC-64FB-2279-D40F3A3EB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0849" y="6502365"/>
            <a:ext cx="1235075" cy="24609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55" descr="A grid with small circles">
            <a:extLst>
              <a:ext uri="{FF2B5EF4-FFF2-40B4-BE49-F238E27FC236}">
                <a16:creationId xmlns:a16="http://schemas.microsoft.com/office/drawing/2014/main" id="{CDD7C421-5ADD-BF15-682C-C47438297AA6}"/>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0" y="5365774"/>
            <a:ext cx="1885113" cy="1777003"/>
          </a:xfrm>
          <a:prstGeom prst="rect">
            <a:avLst/>
          </a:prstGeom>
        </p:spPr>
      </p:pic>
      <p:graphicFrame>
        <p:nvGraphicFramePr>
          <p:cNvPr id="8" name="Table 7">
            <a:extLst>
              <a:ext uri="{FF2B5EF4-FFF2-40B4-BE49-F238E27FC236}">
                <a16:creationId xmlns:a16="http://schemas.microsoft.com/office/drawing/2014/main" id="{79758B44-0D46-C481-B19F-D65E47F7C598}"/>
              </a:ext>
            </a:extLst>
          </p:cNvPr>
          <p:cNvGraphicFramePr>
            <a:graphicFrameLocks noGrp="1"/>
          </p:cNvGraphicFramePr>
          <p:nvPr>
            <p:extLst>
              <p:ext uri="{D42A27DB-BD31-4B8C-83A1-F6EECF244321}">
                <p14:modId xmlns:p14="http://schemas.microsoft.com/office/powerpoint/2010/main" val="3983040788"/>
              </p:ext>
            </p:extLst>
          </p:nvPr>
        </p:nvGraphicFramePr>
        <p:xfrm>
          <a:off x="845504" y="2286000"/>
          <a:ext cx="11000420" cy="3794560"/>
        </p:xfrm>
        <a:graphic>
          <a:graphicData uri="http://schemas.openxmlformats.org/drawingml/2006/table">
            <a:tbl>
              <a:tblPr>
                <a:tableStyleId>{5C22544A-7EE6-4342-B048-85BDC9FD1C3A}</a:tableStyleId>
              </a:tblPr>
              <a:tblGrid>
                <a:gridCol w="1571142">
                  <a:extLst>
                    <a:ext uri="{9D8B030D-6E8A-4147-A177-3AD203B41FA5}">
                      <a16:colId xmlns:a16="http://schemas.microsoft.com/office/drawing/2014/main" val="3485146138"/>
                    </a:ext>
                  </a:extLst>
                </a:gridCol>
                <a:gridCol w="1571142">
                  <a:extLst>
                    <a:ext uri="{9D8B030D-6E8A-4147-A177-3AD203B41FA5}">
                      <a16:colId xmlns:a16="http://schemas.microsoft.com/office/drawing/2014/main" val="3251665447"/>
                    </a:ext>
                  </a:extLst>
                </a:gridCol>
                <a:gridCol w="1571142">
                  <a:extLst>
                    <a:ext uri="{9D8B030D-6E8A-4147-A177-3AD203B41FA5}">
                      <a16:colId xmlns:a16="http://schemas.microsoft.com/office/drawing/2014/main" val="3141515245"/>
                    </a:ext>
                  </a:extLst>
                </a:gridCol>
                <a:gridCol w="1572355">
                  <a:extLst>
                    <a:ext uri="{9D8B030D-6E8A-4147-A177-3AD203B41FA5}">
                      <a16:colId xmlns:a16="http://schemas.microsoft.com/office/drawing/2014/main" val="2529160107"/>
                    </a:ext>
                  </a:extLst>
                </a:gridCol>
                <a:gridCol w="1571142">
                  <a:extLst>
                    <a:ext uri="{9D8B030D-6E8A-4147-A177-3AD203B41FA5}">
                      <a16:colId xmlns:a16="http://schemas.microsoft.com/office/drawing/2014/main" val="546968086"/>
                    </a:ext>
                  </a:extLst>
                </a:gridCol>
                <a:gridCol w="1571142">
                  <a:extLst>
                    <a:ext uri="{9D8B030D-6E8A-4147-A177-3AD203B41FA5}">
                      <a16:colId xmlns:a16="http://schemas.microsoft.com/office/drawing/2014/main" val="1341115529"/>
                    </a:ext>
                  </a:extLst>
                </a:gridCol>
                <a:gridCol w="1572355">
                  <a:extLst>
                    <a:ext uri="{9D8B030D-6E8A-4147-A177-3AD203B41FA5}">
                      <a16:colId xmlns:a16="http://schemas.microsoft.com/office/drawing/2014/main" val="1476053844"/>
                    </a:ext>
                  </a:extLst>
                </a:gridCol>
              </a:tblGrid>
              <a:tr h="308967">
                <a:tc gridSpan="7">
                  <a:txBody>
                    <a:bodyPr/>
                    <a:lstStyle/>
                    <a:p>
                      <a:pPr algn="ctr">
                        <a:lnSpc>
                          <a:spcPct val="115000"/>
                        </a:lnSpc>
                        <a:spcAft>
                          <a:spcPts val="600"/>
                        </a:spcAft>
                      </a:pPr>
                      <a:r>
                        <a:rPr lang="en-GB" sz="1800" dirty="0">
                          <a:solidFill>
                            <a:schemeClr val="bg1"/>
                          </a:solidFill>
                          <a:effectLst/>
                        </a:rPr>
                        <a:t>Changes in</a:t>
                      </a:r>
                      <a:r>
                        <a:rPr lang="en-GB" sz="2400" dirty="0">
                          <a:solidFill>
                            <a:schemeClr val="bg1"/>
                          </a:solidFill>
                          <a:effectLst/>
                        </a:rPr>
                        <a:t> construction output </a:t>
                      </a:r>
                      <a:r>
                        <a:rPr lang="en-GB" sz="1800" dirty="0">
                          <a:solidFill>
                            <a:schemeClr val="bg1"/>
                          </a:solidFill>
                          <a:effectLst/>
                        </a:rPr>
                        <a:t>compared to the previous year</a:t>
                      </a:r>
                      <a:endParaRPr lang="lv-LV"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4472C4"/>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054543842"/>
                  </a:ext>
                </a:extLst>
              </a:tr>
              <a:tr h="308967">
                <a:tc>
                  <a:txBody>
                    <a:bodyPr/>
                    <a:lstStyle/>
                    <a:p>
                      <a:pPr algn="ctr">
                        <a:lnSpc>
                          <a:spcPct val="115000"/>
                        </a:lnSpc>
                        <a:spcAft>
                          <a:spcPts val="600"/>
                        </a:spcAft>
                      </a:pPr>
                      <a:r>
                        <a:rPr lang="en-GB" sz="1800">
                          <a:effectLst/>
                        </a:rPr>
                        <a:t>2020</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2021</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2022</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2023</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2024</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2025</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2026</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301202"/>
                  </a:ext>
                </a:extLst>
              </a:tr>
              <a:tr h="308967">
                <a:tc>
                  <a:txBody>
                    <a:bodyPr/>
                    <a:lstStyle/>
                    <a:p>
                      <a:pPr algn="ctr">
                        <a:lnSpc>
                          <a:spcPct val="115000"/>
                        </a:lnSpc>
                        <a:spcAft>
                          <a:spcPts val="600"/>
                        </a:spcAft>
                      </a:pPr>
                      <a:r>
                        <a:rPr lang="en-GB" sz="1800" dirty="0">
                          <a:effectLst/>
                        </a:rPr>
                        <a:t>+2.7%</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dirty="0">
                          <a:effectLst/>
                        </a:rPr>
                        <a:t>-6.2%</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algn="ctr">
                        <a:lnSpc>
                          <a:spcPct val="115000"/>
                        </a:lnSpc>
                        <a:spcAft>
                          <a:spcPts val="600"/>
                        </a:spcAft>
                      </a:pPr>
                      <a:r>
                        <a:rPr lang="en-GB" sz="1800">
                          <a:effectLst/>
                        </a:rPr>
                        <a:t> </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654689980"/>
                  </a:ext>
                </a:extLst>
              </a:tr>
              <a:tr h="308967">
                <a:tc gridSpan="2">
                  <a:txBody>
                    <a:bodyPr/>
                    <a:lstStyle/>
                    <a:p>
                      <a:pPr algn="r">
                        <a:lnSpc>
                          <a:spcPct val="115000"/>
                        </a:lnSpc>
                        <a:spcAft>
                          <a:spcPts val="600"/>
                        </a:spcAft>
                      </a:pPr>
                      <a:r>
                        <a:rPr lang="en-GB" sz="1800">
                          <a:effectLst/>
                        </a:rPr>
                        <a:t>Statistical forecast </a:t>
                      </a:r>
                      <a:r>
                        <a:rPr lang="en-GB" sz="1800">
                          <a:effectLst/>
                          <a:sym typeface="Wingdings" panose="05000000000000000000" pitchFamily="2" charset="2"/>
                        </a:rPr>
                        <a:t></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a:txBody>
                    <a:bodyPr/>
                    <a:lstStyle/>
                    <a:p>
                      <a:pPr algn="ctr">
                        <a:lnSpc>
                          <a:spcPct val="115000"/>
                        </a:lnSpc>
                        <a:spcAft>
                          <a:spcPts val="600"/>
                        </a:spcAft>
                      </a:pPr>
                      <a:r>
                        <a:rPr lang="en-GB" sz="1800" dirty="0">
                          <a:effectLst/>
                        </a:rPr>
                        <a:t>+</a:t>
                      </a:r>
                      <a:r>
                        <a:rPr lang="lv-LV" sz="1800" dirty="0">
                          <a:effectLst/>
                        </a:rPr>
                        <a:t>1.3</a:t>
                      </a:r>
                      <a:r>
                        <a:rPr lang="en-GB" sz="1800" dirty="0">
                          <a:effectLst/>
                        </a:rPr>
                        <a:t>%</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dirty="0">
                          <a:effectLst/>
                        </a:rPr>
                        <a:t>+</a:t>
                      </a:r>
                      <a:r>
                        <a:rPr lang="lv-LV" sz="1800" dirty="0">
                          <a:effectLst/>
                        </a:rPr>
                        <a:t>0.9</a:t>
                      </a:r>
                      <a:r>
                        <a:rPr lang="en-GB" sz="1800" dirty="0">
                          <a:effectLst/>
                        </a:rPr>
                        <a:t>%</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dirty="0">
                          <a:effectLst/>
                        </a:rPr>
                        <a:t>+</a:t>
                      </a:r>
                      <a:r>
                        <a:rPr lang="lv-LV" sz="1800" dirty="0">
                          <a:effectLst/>
                        </a:rPr>
                        <a:t>0.5</a:t>
                      </a:r>
                      <a:r>
                        <a:rPr lang="en-GB" sz="1800" dirty="0">
                          <a:effectLst/>
                        </a:rPr>
                        <a:t>%</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dirty="0">
                          <a:effectLst/>
                        </a:rPr>
                        <a:t>+</a:t>
                      </a:r>
                      <a:r>
                        <a:rPr lang="lv-LV" sz="1800" dirty="0">
                          <a:effectLst/>
                        </a:rPr>
                        <a:t>0.1</a:t>
                      </a:r>
                      <a:r>
                        <a:rPr lang="en-GB" sz="1800" dirty="0">
                          <a:effectLst/>
                        </a:rPr>
                        <a:t>%</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dirty="0">
                          <a:effectLst/>
                        </a:rPr>
                        <a:t>-0.2</a:t>
                      </a:r>
                      <a:r>
                        <a:rPr lang="en-GB" sz="1800" dirty="0">
                          <a:effectLst/>
                        </a:rPr>
                        <a:t>%</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168894"/>
                  </a:ext>
                </a:extLst>
              </a:tr>
              <a:tr h="308967">
                <a:tc gridSpan="2">
                  <a:txBody>
                    <a:bodyPr/>
                    <a:lstStyle/>
                    <a:p>
                      <a:pPr algn="r">
                        <a:lnSpc>
                          <a:spcPct val="115000"/>
                        </a:lnSpc>
                        <a:spcAft>
                          <a:spcPts val="600"/>
                        </a:spcAft>
                      </a:pPr>
                      <a:r>
                        <a:rPr lang="en-GB" sz="1800" dirty="0">
                          <a:effectLst/>
                        </a:rPr>
                        <a:t>Combined forecast </a:t>
                      </a:r>
                      <a:r>
                        <a:rPr lang="en-GB" sz="1800" dirty="0">
                          <a:effectLst/>
                          <a:sym typeface="Wingdings" panose="05000000000000000000" pitchFamily="2" charset="2"/>
                        </a:rPr>
                        <a:t></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a:txBody>
                    <a:bodyPr/>
                    <a:lstStyle/>
                    <a:p>
                      <a:pPr algn="ctr">
                        <a:lnSpc>
                          <a:spcPct val="115000"/>
                        </a:lnSpc>
                        <a:spcAft>
                          <a:spcPts val="600"/>
                        </a:spcAft>
                      </a:pPr>
                      <a:r>
                        <a:rPr lang="lv-LV" sz="1800" dirty="0">
                          <a:effectLst/>
                        </a:rPr>
                        <a:t>+1.1%</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dirty="0">
                          <a:effectLst/>
                        </a:rPr>
                        <a:t>-0.2%</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dirty="0">
                          <a:effectLst/>
                        </a:rPr>
                        <a:t>+2.3%</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dirty="0">
                          <a:effectLst/>
                        </a:rPr>
                        <a:t>+1.6%</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dirty="0">
                          <a:effectLst/>
                        </a:rPr>
                        <a:t>+2.2%</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5990174"/>
                  </a:ext>
                </a:extLst>
              </a:tr>
              <a:tr h="308967">
                <a:tc gridSpan="2">
                  <a:txBody>
                    <a:bodyPr/>
                    <a:lstStyle/>
                    <a:p>
                      <a:pPr algn="r">
                        <a:lnSpc>
                          <a:spcPct val="115000"/>
                        </a:lnSpc>
                        <a:spcAft>
                          <a:spcPts val="600"/>
                        </a:spcAft>
                      </a:pPr>
                      <a:r>
                        <a:rPr lang="en-GB" sz="1800" dirty="0">
                          <a:effectLst/>
                        </a:rPr>
                        <a:t>Expert forecast </a:t>
                      </a:r>
                      <a:r>
                        <a:rPr lang="en-GB" sz="1800" dirty="0">
                          <a:effectLst/>
                          <a:sym typeface="Wingdings" panose="05000000000000000000" pitchFamily="2" charset="2"/>
                        </a:rPr>
                        <a:t></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a:txBody>
                    <a:bodyPr/>
                    <a:lstStyle/>
                    <a:p>
                      <a:pPr algn="ctr">
                        <a:lnSpc>
                          <a:spcPct val="115000"/>
                        </a:lnSpc>
                        <a:spcAft>
                          <a:spcPts val="600"/>
                        </a:spcAft>
                      </a:pPr>
                      <a:r>
                        <a:rPr lang="lv-LV" sz="1800" dirty="0">
                          <a:effectLst/>
                        </a:rPr>
                        <a:t>+0.9%</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dirty="0">
                          <a:effectLst/>
                        </a:rPr>
                        <a:t>+4.0%</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dirty="0">
                          <a:effectLst/>
                        </a:rPr>
                        <a:t>+3.0%</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800" dirty="0">
                          <a:effectLst/>
                        </a:rPr>
                        <a:t>+4.6%</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2130948"/>
                  </a:ext>
                </a:extLst>
              </a:tr>
              <a:tr h="308967">
                <a:tc gridSpan="7">
                  <a:txBody>
                    <a:bodyPr/>
                    <a:lstStyle/>
                    <a:p>
                      <a:pPr algn="ctr">
                        <a:lnSpc>
                          <a:spcPct val="115000"/>
                        </a:lnSpc>
                        <a:spcAft>
                          <a:spcPts val="600"/>
                        </a:spcAft>
                      </a:pPr>
                      <a:r>
                        <a:rPr lang="en-GB" sz="1800" dirty="0">
                          <a:solidFill>
                            <a:schemeClr val="bg1"/>
                          </a:solidFill>
                          <a:effectLst/>
                        </a:rPr>
                        <a:t>Changes in construction costs compared to the previous year</a:t>
                      </a:r>
                      <a:endParaRPr lang="lv-LV"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4472C4"/>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623707260"/>
                  </a:ext>
                </a:extLst>
              </a:tr>
              <a:tr h="308967">
                <a:tc>
                  <a:txBody>
                    <a:bodyPr/>
                    <a:lstStyle/>
                    <a:p>
                      <a:pPr algn="ctr">
                        <a:lnSpc>
                          <a:spcPct val="115000"/>
                        </a:lnSpc>
                        <a:spcAft>
                          <a:spcPts val="600"/>
                        </a:spcAft>
                      </a:pPr>
                      <a:r>
                        <a:rPr lang="en-GB" sz="1800" dirty="0">
                          <a:effectLst/>
                        </a:rPr>
                        <a:t>2020</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dirty="0">
                          <a:effectLst/>
                        </a:rPr>
                        <a:t>2021</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2022</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2023</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2024</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2025</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2026</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7781074"/>
                  </a:ext>
                </a:extLst>
              </a:tr>
              <a:tr h="308967">
                <a:tc>
                  <a:txBody>
                    <a:bodyPr/>
                    <a:lstStyle/>
                    <a:p>
                      <a:pPr algn="ctr">
                        <a:lnSpc>
                          <a:spcPct val="115000"/>
                        </a:lnSpc>
                        <a:spcAft>
                          <a:spcPts val="600"/>
                        </a:spcAft>
                      </a:pPr>
                      <a:r>
                        <a:rPr lang="en-GB" sz="1800">
                          <a:effectLst/>
                        </a:rPr>
                        <a:t>+1.3%</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+6.7%</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algn="ctr">
                        <a:lnSpc>
                          <a:spcPct val="115000"/>
                        </a:lnSpc>
                        <a:spcAft>
                          <a:spcPts val="600"/>
                        </a:spcAft>
                      </a:pPr>
                      <a:r>
                        <a:rPr lang="en-GB" sz="1800">
                          <a:effectLst/>
                        </a:rPr>
                        <a:t> </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805622656"/>
                  </a:ext>
                </a:extLst>
              </a:tr>
              <a:tr h="308967">
                <a:tc gridSpan="2">
                  <a:txBody>
                    <a:bodyPr/>
                    <a:lstStyle/>
                    <a:p>
                      <a:pPr algn="r">
                        <a:lnSpc>
                          <a:spcPct val="115000"/>
                        </a:lnSpc>
                        <a:spcAft>
                          <a:spcPts val="600"/>
                        </a:spcAft>
                      </a:pPr>
                      <a:r>
                        <a:rPr lang="en-GB" sz="1800">
                          <a:effectLst/>
                        </a:rPr>
                        <a:t>Statistical forecast </a:t>
                      </a:r>
                      <a:r>
                        <a:rPr lang="en-GB" sz="1800">
                          <a:effectLst/>
                          <a:sym typeface="Wingdings" panose="05000000000000000000" pitchFamily="2" charset="2"/>
                        </a:rPr>
                        <a:t></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a:txBody>
                    <a:bodyPr/>
                    <a:lstStyle/>
                    <a:p>
                      <a:pPr algn="ctr">
                        <a:lnSpc>
                          <a:spcPct val="115000"/>
                        </a:lnSpc>
                        <a:spcAft>
                          <a:spcPts val="600"/>
                        </a:spcAft>
                      </a:pPr>
                      <a:r>
                        <a:rPr lang="en-GB" sz="1800">
                          <a:effectLst/>
                        </a:rPr>
                        <a:t>+9.2%</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+10.4%</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+11.6%</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+12.9%</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+14.1%</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0160869"/>
                  </a:ext>
                </a:extLst>
              </a:tr>
              <a:tr h="308967">
                <a:tc gridSpan="2">
                  <a:txBody>
                    <a:bodyPr/>
                    <a:lstStyle/>
                    <a:p>
                      <a:pPr algn="r">
                        <a:lnSpc>
                          <a:spcPct val="115000"/>
                        </a:lnSpc>
                        <a:spcAft>
                          <a:spcPts val="600"/>
                        </a:spcAft>
                      </a:pPr>
                      <a:r>
                        <a:rPr lang="en-GB" sz="1800">
                          <a:effectLst/>
                        </a:rPr>
                        <a:t>Combined forecast </a:t>
                      </a:r>
                      <a:r>
                        <a:rPr lang="en-GB" sz="1800">
                          <a:effectLst/>
                          <a:sym typeface="Wingdings" panose="05000000000000000000" pitchFamily="2" charset="2"/>
                        </a:rPr>
                        <a:t></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a:txBody>
                    <a:bodyPr/>
                    <a:lstStyle/>
                    <a:p>
                      <a:pPr algn="ctr">
                        <a:lnSpc>
                          <a:spcPct val="115000"/>
                        </a:lnSpc>
                        <a:spcAft>
                          <a:spcPts val="600"/>
                        </a:spcAft>
                      </a:pPr>
                      <a:r>
                        <a:rPr lang="en-GB" sz="1800">
                          <a:effectLst/>
                        </a:rPr>
                        <a:t>+14.9%</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+9.9%</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+8.2%</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+8.6%</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+9.3%</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271349"/>
                  </a:ext>
                </a:extLst>
              </a:tr>
              <a:tr h="308967">
                <a:tc gridSpan="2">
                  <a:txBody>
                    <a:bodyPr/>
                    <a:lstStyle/>
                    <a:p>
                      <a:pPr algn="r">
                        <a:lnSpc>
                          <a:spcPct val="115000"/>
                        </a:lnSpc>
                        <a:spcAft>
                          <a:spcPts val="600"/>
                        </a:spcAft>
                      </a:pPr>
                      <a:r>
                        <a:rPr lang="en-GB" sz="1800">
                          <a:effectLst/>
                        </a:rPr>
                        <a:t>Expert forecast </a:t>
                      </a:r>
                      <a:r>
                        <a:rPr lang="en-GB" sz="1800">
                          <a:effectLst/>
                          <a:sym typeface="Wingdings" panose="05000000000000000000" pitchFamily="2" charset="2"/>
                        </a:rPr>
                        <a:t></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a:txBody>
                    <a:bodyPr/>
                    <a:lstStyle/>
                    <a:p>
                      <a:pPr algn="ctr">
                        <a:lnSpc>
                          <a:spcPct val="115000"/>
                        </a:lnSpc>
                        <a:spcAft>
                          <a:spcPts val="600"/>
                        </a:spcAft>
                      </a:pPr>
                      <a:r>
                        <a:rPr lang="en-GB" sz="1800" dirty="0">
                          <a:effectLst/>
                        </a:rPr>
                        <a:t>+20.5%</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+9.4%</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+4.7%</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a:effectLst/>
                        </a:rPr>
                        <a:t>+4.4%</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800" dirty="0">
                          <a:effectLst/>
                        </a:rPr>
                        <a:t>+4.4%</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7879510"/>
                  </a:ext>
                </a:extLst>
              </a:tr>
            </a:tbl>
          </a:graphicData>
        </a:graphic>
      </p:graphicFrame>
      <p:sp>
        <p:nvSpPr>
          <p:cNvPr id="6" name="Rectangle: Rounded Corners 5">
            <a:extLst>
              <a:ext uri="{FF2B5EF4-FFF2-40B4-BE49-F238E27FC236}">
                <a16:creationId xmlns:a16="http://schemas.microsoft.com/office/drawing/2014/main" id="{852FCBB7-2AA0-3009-7866-4AD00098E477}"/>
              </a:ext>
            </a:extLst>
          </p:cNvPr>
          <p:cNvSpPr/>
          <p:nvPr/>
        </p:nvSpPr>
        <p:spPr>
          <a:xfrm>
            <a:off x="4244975" y="2159375"/>
            <a:ext cx="962025" cy="40478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367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544313" y="148595"/>
            <a:ext cx="10515600" cy="1325563"/>
          </a:xfrm>
        </p:spPr>
        <p:txBody>
          <a:bodyPr>
            <a:normAutofit/>
          </a:bodyPr>
          <a:lstStyle/>
          <a:p>
            <a:r>
              <a:rPr lang="en-US" sz="3600" dirty="0">
                <a:latin typeface="+mn-lt"/>
                <a:cs typeface="Times New Roman" panose="02020603050405020304" pitchFamily="18" charset="0"/>
              </a:rPr>
              <a:t>The relatively fastest cost increase is expected in the construction of buildings</a:t>
            </a:r>
            <a:endParaRPr lang="lv-LV" sz="3600" dirty="0">
              <a:latin typeface="+mn-lt"/>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9A232C7-83F9-4B05-0B25-0B088B6FBC00}"/>
              </a:ext>
            </a:extLst>
          </p:cNvPr>
          <p:cNvGraphicFramePr>
            <a:graphicFrameLocks noGrp="1"/>
          </p:cNvGraphicFramePr>
          <p:nvPr>
            <p:extLst>
              <p:ext uri="{D42A27DB-BD31-4B8C-83A1-F6EECF244321}">
                <p14:modId xmlns:p14="http://schemas.microsoft.com/office/powerpoint/2010/main" val="839054436"/>
              </p:ext>
            </p:extLst>
          </p:nvPr>
        </p:nvGraphicFramePr>
        <p:xfrm>
          <a:off x="544313" y="1474158"/>
          <a:ext cx="10515600" cy="4849876"/>
        </p:xfrm>
        <a:graphic>
          <a:graphicData uri="http://schemas.openxmlformats.org/drawingml/2006/table">
            <a:tbl>
              <a:tblPr firstRow="1">
                <a:tableStyleId>{7DF18680-E054-41AD-8BC1-D1AEF772440D}</a:tableStyleId>
              </a:tblPr>
              <a:tblGrid>
                <a:gridCol w="4647296">
                  <a:extLst>
                    <a:ext uri="{9D8B030D-6E8A-4147-A177-3AD203B41FA5}">
                      <a16:colId xmlns:a16="http://schemas.microsoft.com/office/drawing/2014/main" val="1491173224"/>
                    </a:ext>
                  </a:extLst>
                </a:gridCol>
                <a:gridCol w="1173194">
                  <a:extLst>
                    <a:ext uri="{9D8B030D-6E8A-4147-A177-3AD203B41FA5}">
                      <a16:colId xmlns:a16="http://schemas.microsoft.com/office/drawing/2014/main" val="1487682540"/>
                    </a:ext>
                  </a:extLst>
                </a:gridCol>
                <a:gridCol w="1173194">
                  <a:extLst>
                    <a:ext uri="{9D8B030D-6E8A-4147-A177-3AD203B41FA5}">
                      <a16:colId xmlns:a16="http://schemas.microsoft.com/office/drawing/2014/main" val="4232440009"/>
                    </a:ext>
                  </a:extLst>
                </a:gridCol>
                <a:gridCol w="1174361">
                  <a:extLst>
                    <a:ext uri="{9D8B030D-6E8A-4147-A177-3AD203B41FA5}">
                      <a16:colId xmlns:a16="http://schemas.microsoft.com/office/drawing/2014/main" val="4245297560"/>
                    </a:ext>
                  </a:extLst>
                </a:gridCol>
                <a:gridCol w="1173194">
                  <a:extLst>
                    <a:ext uri="{9D8B030D-6E8A-4147-A177-3AD203B41FA5}">
                      <a16:colId xmlns:a16="http://schemas.microsoft.com/office/drawing/2014/main" val="2185134729"/>
                    </a:ext>
                  </a:extLst>
                </a:gridCol>
                <a:gridCol w="1174361">
                  <a:extLst>
                    <a:ext uri="{9D8B030D-6E8A-4147-A177-3AD203B41FA5}">
                      <a16:colId xmlns:a16="http://schemas.microsoft.com/office/drawing/2014/main" val="1307917473"/>
                    </a:ext>
                  </a:extLst>
                </a:gridCol>
              </a:tblGrid>
              <a:tr h="239268">
                <a:tc>
                  <a:txBody>
                    <a:bodyPr/>
                    <a:lstStyle/>
                    <a:p>
                      <a:pPr algn="ctr">
                        <a:lnSpc>
                          <a:spcPct val="115000"/>
                        </a:lnSpc>
                        <a:spcAft>
                          <a:spcPts val="600"/>
                        </a:spcAft>
                      </a:pPr>
                      <a:r>
                        <a:rPr lang="lv-LV" sz="1600" dirty="0">
                          <a:effectLst/>
                        </a:rPr>
                        <a:t> </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dirty="0">
                          <a:effectLst/>
                        </a:rPr>
                        <a:t>2022</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dirty="0">
                          <a:effectLst/>
                        </a:rPr>
                        <a:t>2023</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dirty="0">
                          <a:effectLst/>
                        </a:rPr>
                        <a:t>2024</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dirty="0">
                          <a:effectLst/>
                        </a:rPr>
                        <a:t>202</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a:effectLst/>
                        </a:rPr>
                        <a:t>2026.</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2209996"/>
                  </a:ext>
                </a:extLst>
              </a:tr>
              <a:tr h="399006">
                <a:tc>
                  <a:txBody>
                    <a:bodyPr/>
                    <a:lstStyle/>
                    <a:p>
                      <a:pPr algn="l">
                        <a:lnSpc>
                          <a:spcPct val="115000"/>
                        </a:lnSpc>
                        <a:spcAft>
                          <a:spcPts val="600"/>
                        </a:spcAft>
                      </a:pPr>
                      <a:r>
                        <a:rPr lang="en-GB"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 forecast of changes in construction costs of residential buildings</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a:t>
                      </a:r>
                      <a:endParaRPr lang="lv-LV"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+14.3%</a:t>
                      </a:r>
                      <a:endParaRPr lang="lv-LV"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lv-LV"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lv-LV"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lv-LV"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9823429"/>
                  </a:ext>
                </a:extLst>
              </a:tr>
              <a:tr h="399006">
                <a:tc>
                  <a:txBody>
                    <a:bodyPr/>
                    <a:lstStyle/>
                    <a:p>
                      <a:pPr algn="l">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Expert-examination of changes in construction costs of non-residential buildings</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a:t>
                      </a:r>
                      <a:endParaRPr lang="lv-LV"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a:t>
                      </a:r>
                      <a:endParaRPr lang="lv-LV"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lv-LV"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lv-LV"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600"/>
                        </a:spcAft>
                      </a:pPr>
                      <a:r>
                        <a:rPr lang="en-GB"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lv-LV"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3405269"/>
                  </a:ext>
                </a:extLst>
              </a:tr>
              <a:tr h="399006">
                <a:tc>
                  <a:txBody>
                    <a:bodyPr/>
                    <a:lstStyle/>
                    <a:p>
                      <a:pPr algn="l">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 forecast of changes in construction costs of roads and highways</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9750518"/>
                  </a:ext>
                </a:extLst>
              </a:tr>
              <a:tr h="399006">
                <a:tc>
                  <a:txBody>
                    <a:bodyPr/>
                    <a:lstStyle/>
                    <a:p>
                      <a:pPr algn="l">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 forecast of changes in construction costs of railways and metros</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6385559"/>
                  </a:ext>
                </a:extLst>
              </a:tr>
              <a:tr h="399006">
                <a:tc>
                  <a:txBody>
                    <a:bodyPr/>
                    <a:lstStyle/>
                    <a:p>
                      <a:pPr algn="l">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 forecast of changes in the cost of construction of bridges and tunnels</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4654621"/>
                  </a:ext>
                </a:extLst>
              </a:tr>
              <a:tr h="399006">
                <a:tc>
                  <a:txBody>
                    <a:bodyPr/>
                    <a:lstStyle/>
                    <a:p>
                      <a:pPr algn="l">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Expert-examination of changes in the construction costs of urban management infrastructure objects</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9232455"/>
                  </a:ext>
                </a:extLst>
              </a:tr>
              <a:tr h="399006">
                <a:tc>
                  <a:txBody>
                    <a:bodyPr/>
                    <a:lstStyle/>
                    <a:p>
                      <a:pPr algn="l">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Expert-examination of changes in the cost of specialized construction works</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5391322"/>
                  </a:ext>
                </a:extLst>
              </a:tr>
              <a:tr h="605041">
                <a:tc>
                  <a:txBody>
                    <a:bodyPr/>
                    <a:lstStyle/>
                    <a:p>
                      <a:pPr algn="l">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 forecast of changes in the cost of architectural and engineering services, technical inspection and analysis</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234713"/>
                  </a:ext>
                </a:extLst>
              </a:tr>
            </a:tbl>
          </a:graphicData>
        </a:graphic>
      </p:graphicFrame>
      <p:pic>
        <p:nvPicPr>
          <p:cNvPr id="5" name="Picture 4">
            <a:extLst>
              <a:ext uri="{FF2B5EF4-FFF2-40B4-BE49-F238E27FC236}">
                <a16:creationId xmlns:a16="http://schemas.microsoft.com/office/drawing/2014/main" id="{441F7ACC-80FC-E393-992E-D35C03075E70}"/>
              </a:ext>
            </a:extLst>
          </p:cNvPr>
          <p:cNvPicPr>
            <a:picLocks noChangeAspect="1"/>
          </p:cNvPicPr>
          <p:nvPr/>
        </p:nvPicPr>
        <p:blipFill>
          <a:blip r:embed="rId2"/>
          <a:stretch>
            <a:fillRect/>
          </a:stretch>
        </p:blipFill>
        <p:spPr>
          <a:xfrm>
            <a:off x="-6870" y="-1"/>
            <a:ext cx="551183" cy="6881091"/>
          </a:xfrm>
          <a:prstGeom prst="rect">
            <a:avLst/>
          </a:prstGeom>
        </p:spPr>
      </p:pic>
      <p:pic>
        <p:nvPicPr>
          <p:cNvPr id="6" name="Picture 5">
            <a:extLst>
              <a:ext uri="{FF2B5EF4-FFF2-40B4-BE49-F238E27FC236}">
                <a16:creationId xmlns:a16="http://schemas.microsoft.com/office/drawing/2014/main" id="{E57763CC-4E94-3431-563D-798AFE7FF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900" y="6559189"/>
            <a:ext cx="1282700" cy="25558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55" descr="A grid with small circles">
            <a:extLst>
              <a:ext uri="{FF2B5EF4-FFF2-40B4-BE49-F238E27FC236}">
                <a16:creationId xmlns:a16="http://schemas.microsoft.com/office/drawing/2014/main" id="{3C1DACF8-C957-9BF3-678F-F5AC1B218A4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68812" y="-192851"/>
            <a:ext cx="1885113" cy="1777003"/>
          </a:xfrm>
          <a:prstGeom prst="rect">
            <a:avLst/>
          </a:prstGeom>
        </p:spPr>
      </p:pic>
    </p:spTree>
    <p:extLst>
      <p:ext uri="{BB962C8B-B14F-4D97-AF65-F5344CB8AC3E}">
        <p14:creationId xmlns:p14="http://schemas.microsoft.com/office/powerpoint/2010/main" val="255861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D306A0-4A4D-4C26-B917-DEBF87D3F751}"/>
              </a:ext>
            </a:extLst>
          </p:cNvPr>
          <p:cNvPicPr>
            <a:picLocks noChangeAspect="1"/>
          </p:cNvPicPr>
          <p:nvPr/>
        </p:nvPicPr>
        <p:blipFill>
          <a:blip r:embed="rId2"/>
          <a:stretch>
            <a:fillRect/>
          </a:stretch>
        </p:blipFill>
        <p:spPr>
          <a:xfrm>
            <a:off x="10848975" y="6476188"/>
            <a:ext cx="1017864" cy="203572"/>
          </a:xfrm>
          <a:prstGeom prst="rect">
            <a:avLst/>
          </a:prstGeom>
        </p:spPr>
      </p:pic>
      <p:sp>
        <p:nvSpPr>
          <p:cNvPr id="19" name="Title 2">
            <a:extLst>
              <a:ext uri="{FF2B5EF4-FFF2-40B4-BE49-F238E27FC236}">
                <a16:creationId xmlns:a16="http://schemas.microsoft.com/office/drawing/2014/main" id="{5347FBC8-94EB-4B8A-8131-AD9C05462928}"/>
              </a:ext>
            </a:extLst>
          </p:cNvPr>
          <p:cNvSpPr txBox="1">
            <a:spLocks/>
          </p:cNvSpPr>
          <p:nvPr/>
        </p:nvSpPr>
        <p:spPr>
          <a:xfrm>
            <a:off x="472334" y="419538"/>
            <a:ext cx="11394505" cy="599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dirty="0">
                <a:solidFill>
                  <a:prstClr val="black"/>
                </a:solidFill>
                <a:latin typeface="+mn-lt"/>
              </a:rPr>
              <a:t>A markedly high cost increase in 2022 is expected for building materials and costs of machinery and equipment</a:t>
            </a:r>
            <a:endParaRPr kumimoji="0" lang="lv-LV" sz="3600" i="0" u="none" strike="noStrike" kern="1200" cap="none" spc="0" normalizeH="0" baseline="0" noProof="0" dirty="0">
              <a:ln>
                <a:noFill/>
              </a:ln>
              <a:solidFill>
                <a:prstClr val="black"/>
              </a:solidFill>
              <a:effectLst/>
              <a:uLnTx/>
              <a:uFillTx/>
              <a:latin typeface="+mn-lt"/>
              <a:ea typeface="+mj-ea"/>
              <a:cs typeface="+mj-cs"/>
            </a:endParaRPr>
          </a:p>
        </p:txBody>
      </p:sp>
      <p:pic>
        <p:nvPicPr>
          <p:cNvPr id="6" name="Picture 5">
            <a:extLst>
              <a:ext uri="{FF2B5EF4-FFF2-40B4-BE49-F238E27FC236}">
                <a16:creationId xmlns:a16="http://schemas.microsoft.com/office/drawing/2014/main" id="{014FF891-4083-8CDB-4D1D-6BCCA7D00D86}"/>
              </a:ext>
            </a:extLst>
          </p:cNvPr>
          <p:cNvPicPr>
            <a:picLocks noChangeAspect="1"/>
          </p:cNvPicPr>
          <p:nvPr/>
        </p:nvPicPr>
        <p:blipFill rotWithShape="1">
          <a:blip r:embed="rId3">
            <a:extLst>
              <a:ext uri="{28A0092B-C50C-407E-A947-70E740481C1C}">
                <a14:useLocalDpi xmlns:a14="http://schemas.microsoft.com/office/drawing/2010/main" val="0"/>
              </a:ext>
            </a:extLst>
          </a:blip>
          <a:srcRect l="10865" r="10865"/>
          <a:stretch/>
        </p:blipFill>
        <p:spPr>
          <a:xfrm>
            <a:off x="822343" y="1456766"/>
            <a:ext cx="6738336" cy="4859719"/>
          </a:xfrm>
          <a:prstGeom prst="rect">
            <a:avLst/>
          </a:prstGeom>
        </p:spPr>
      </p:pic>
      <p:sp>
        <p:nvSpPr>
          <p:cNvPr id="8" name="Rectangle: Rounded Corners 7">
            <a:extLst>
              <a:ext uri="{FF2B5EF4-FFF2-40B4-BE49-F238E27FC236}">
                <a16:creationId xmlns:a16="http://schemas.microsoft.com/office/drawing/2014/main" id="{CD517AB5-47F6-B18B-7299-2087BD226ECC}"/>
              </a:ext>
            </a:extLst>
          </p:cNvPr>
          <p:cNvSpPr/>
          <p:nvPr/>
        </p:nvSpPr>
        <p:spPr>
          <a:xfrm>
            <a:off x="3181350" y="2257425"/>
            <a:ext cx="752475" cy="40590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A6C3A1E-2EDB-33FA-BE9F-5DB2BF51CE6F}"/>
              </a:ext>
            </a:extLst>
          </p:cNvPr>
          <p:cNvSpPr/>
          <p:nvPr/>
        </p:nvSpPr>
        <p:spPr>
          <a:xfrm>
            <a:off x="7685119" y="3810000"/>
            <a:ext cx="2266950" cy="2247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Identified high cost increase in ALL types of resources! </a:t>
            </a:r>
            <a:endParaRPr lang="en-GB" dirty="0"/>
          </a:p>
        </p:txBody>
      </p:sp>
      <p:pic>
        <p:nvPicPr>
          <p:cNvPr id="26" name="Picture 25">
            <a:extLst>
              <a:ext uri="{FF2B5EF4-FFF2-40B4-BE49-F238E27FC236}">
                <a16:creationId xmlns:a16="http://schemas.microsoft.com/office/drawing/2014/main" id="{6FF46D0E-C012-D2F9-78EF-343ACA7F9750}"/>
              </a:ext>
            </a:extLst>
          </p:cNvPr>
          <p:cNvPicPr>
            <a:picLocks noChangeAspect="1"/>
          </p:cNvPicPr>
          <p:nvPr/>
        </p:nvPicPr>
        <p:blipFill>
          <a:blip r:embed="rId4"/>
          <a:stretch>
            <a:fillRect/>
          </a:stretch>
        </p:blipFill>
        <p:spPr>
          <a:xfrm>
            <a:off x="-6869" y="-1"/>
            <a:ext cx="328114" cy="6881091"/>
          </a:xfrm>
          <a:prstGeom prst="rect">
            <a:avLst/>
          </a:prstGeom>
        </p:spPr>
      </p:pic>
      <p:pic>
        <p:nvPicPr>
          <p:cNvPr id="27" name="Graphic 55" descr="A grid with small circles">
            <a:extLst>
              <a:ext uri="{FF2B5EF4-FFF2-40B4-BE49-F238E27FC236}">
                <a16:creationId xmlns:a16="http://schemas.microsoft.com/office/drawing/2014/main" id="{D687D0EC-C785-E428-298A-742FA1165B8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213" y="719342"/>
            <a:ext cx="1885113" cy="1777003"/>
          </a:xfrm>
          <a:prstGeom prst="rect">
            <a:avLst/>
          </a:prstGeom>
        </p:spPr>
      </p:pic>
    </p:spTree>
    <p:extLst>
      <p:ext uri="{BB962C8B-B14F-4D97-AF65-F5344CB8AC3E}">
        <p14:creationId xmlns:p14="http://schemas.microsoft.com/office/powerpoint/2010/main" val="25102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569E934-8EA9-8F42-E1A9-C3D722CE75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387" y="3242458"/>
            <a:ext cx="5767070" cy="3249295"/>
          </a:xfrm>
          <a:prstGeom prst="rect">
            <a:avLst/>
          </a:prstGeom>
          <a:noFill/>
        </p:spPr>
      </p:pic>
      <p:sp>
        <p:nvSpPr>
          <p:cNvPr id="36"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4">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0D89714-EF59-0CE2-3436-52F4DA7FEC46}"/>
              </a:ext>
            </a:extLst>
          </p:cNvPr>
          <p:cNvSpPr txBox="1"/>
          <p:nvPr/>
        </p:nvSpPr>
        <p:spPr>
          <a:xfrm>
            <a:off x="736315" y="1546208"/>
            <a:ext cx="5566545" cy="1384995"/>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Experts predict a significant increase in the cost of basic building materials in 2022 and a drop in cost growth in the period 2023-2026 in all positions
</a:t>
            </a:r>
            <a:endParaRPr lang="lv-LV"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most significant increase in costs specifically for exterior finishing materials. Cost stabilization is planned for 2023-2026.
</a:t>
            </a:r>
            <a:endParaRPr lang="en-GB" sz="1200" dirty="0"/>
          </a:p>
        </p:txBody>
      </p:sp>
      <p:sp>
        <p:nvSpPr>
          <p:cNvPr id="8" name="Rectangle 7">
            <a:extLst>
              <a:ext uri="{FF2B5EF4-FFF2-40B4-BE49-F238E27FC236}">
                <a16:creationId xmlns:a16="http://schemas.microsoft.com/office/drawing/2014/main" id="{C4C3633B-E4DB-BD1D-9D3C-1636D0FD9B39}"/>
              </a:ext>
            </a:extLst>
          </p:cNvPr>
          <p:cNvSpPr/>
          <p:nvPr/>
        </p:nvSpPr>
        <p:spPr>
          <a:xfrm>
            <a:off x="1081598" y="9663"/>
            <a:ext cx="1642552" cy="409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itle 1">
            <a:extLst>
              <a:ext uri="{FF2B5EF4-FFF2-40B4-BE49-F238E27FC236}">
                <a16:creationId xmlns:a16="http://schemas.microsoft.com/office/drawing/2014/main" id="{5190063F-F3A7-0F87-56C0-C38C4EA5273B}"/>
              </a:ext>
            </a:extLst>
          </p:cNvPr>
          <p:cNvSpPr txBox="1">
            <a:spLocks/>
          </p:cNvSpPr>
          <p:nvPr/>
        </p:nvSpPr>
        <p:spPr>
          <a:xfrm>
            <a:off x="775790" y="116503"/>
            <a:ext cx="5554265" cy="127945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cs typeface="Times New Roman" panose="02020603050405020304" pitchFamily="18" charset="0"/>
              </a:rPr>
              <a:t>The cost of the most significant building materials
</a:t>
            </a:r>
            <a:endParaRPr lang="en-US" sz="3600" dirty="0">
              <a:latin typeface="+mn-lt"/>
            </a:endParaRPr>
          </a:p>
        </p:txBody>
      </p:sp>
      <p:pic>
        <p:nvPicPr>
          <p:cNvPr id="46" name="Graphic 55" descr="A grid with small circles">
            <a:extLst>
              <a:ext uri="{FF2B5EF4-FFF2-40B4-BE49-F238E27FC236}">
                <a16:creationId xmlns:a16="http://schemas.microsoft.com/office/drawing/2014/main" id="{01504175-2AD7-83D9-6F52-7D65A488F50F}"/>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39" y="2728138"/>
            <a:ext cx="1401760" cy="1401723"/>
          </a:xfrm>
          <a:prstGeom prst="rect">
            <a:avLst/>
          </a:prstGeom>
        </p:spPr>
      </p:pic>
      <p:pic>
        <p:nvPicPr>
          <p:cNvPr id="48" name="Picture 47">
            <a:extLst>
              <a:ext uri="{FF2B5EF4-FFF2-40B4-BE49-F238E27FC236}">
                <a16:creationId xmlns:a16="http://schemas.microsoft.com/office/drawing/2014/main" id="{229E0124-AADA-0851-7B97-5F6043145B78}"/>
              </a:ext>
            </a:extLst>
          </p:cNvPr>
          <p:cNvPicPr>
            <a:picLocks noChangeAspect="1"/>
          </p:cNvPicPr>
          <p:nvPr/>
        </p:nvPicPr>
        <p:blipFill>
          <a:blip r:embed="rId5"/>
          <a:stretch>
            <a:fillRect/>
          </a:stretch>
        </p:blipFill>
        <p:spPr>
          <a:xfrm>
            <a:off x="10848975" y="6476188"/>
            <a:ext cx="1017864" cy="203572"/>
          </a:xfrm>
          <a:prstGeom prst="rect">
            <a:avLst/>
          </a:prstGeom>
        </p:spPr>
      </p:pic>
      <p:pic>
        <p:nvPicPr>
          <p:cNvPr id="3" name="Picture 2">
            <a:extLst>
              <a:ext uri="{FF2B5EF4-FFF2-40B4-BE49-F238E27FC236}">
                <a16:creationId xmlns:a16="http://schemas.microsoft.com/office/drawing/2014/main" id="{83F1C777-448C-4460-BFB2-EA994EE54B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9982" y="-13187"/>
            <a:ext cx="5773420" cy="3255645"/>
          </a:xfrm>
          <a:prstGeom prst="rect">
            <a:avLst/>
          </a:prstGeom>
          <a:noFill/>
        </p:spPr>
      </p:pic>
      <p:pic>
        <p:nvPicPr>
          <p:cNvPr id="7" name="Picture 6">
            <a:extLst>
              <a:ext uri="{FF2B5EF4-FFF2-40B4-BE49-F238E27FC236}">
                <a16:creationId xmlns:a16="http://schemas.microsoft.com/office/drawing/2014/main" id="{69DDA724-FF87-8879-D911-6B5C810A25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09982" y="3236108"/>
            <a:ext cx="5773420" cy="3255645"/>
          </a:xfrm>
          <a:prstGeom prst="rect">
            <a:avLst/>
          </a:prstGeom>
          <a:noFill/>
        </p:spPr>
      </p:pic>
      <p:cxnSp>
        <p:nvCxnSpPr>
          <p:cNvPr id="42" name="Straight Connector 41">
            <a:extLst>
              <a:ext uri="{FF2B5EF4-FFF2-40B4-BE49-F238E27FC236}">
                <a16:creationId xmlns:a16="http://schemas.microsoft.com/office/drawing/2014/main" id="{0845E436-C4C8-51B7-ACEA-3ADBD153A310}"/>
              </a:ext>
            </a:extLst>
          </p:cNvPr>
          <p:cNvCxnSpPr/>
          <p:nvPr/>
        </p:nvCxnSpPr>
        <p:spPr>
          <a:xfrm>
            <a:off x="606971" y="3231627"/>
            <a:ext cx="1130880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981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CF700E0-B478-28A0-A584-672C7DBEB822}"/>
              </a:ext>
            </a:extLst>
          </p:cNvPr>
          <p:cNvSpPr>
            <a:spLocks noGrp="1"/>
          </p:cNvSpPr>
          <p:nvPr>
            <p:ph type="title"/>
          </p:nvPr>
        </p:nvSpPr>
        <p:spPr>
          <a:xfrm>
            <a:off x="470337" y="185654"/>
            <a:ext cx="9877425" cy="1300163"/>
          </a:xfrm>
        </p:spPr>
        <p:txBody>
          <a:bodyPr>
            <a:normAutofit fontScale="90000"/>
          </a:bodyPr>
          <a:lstStyle/>
          <a:p>
            <a:r>
              <a:rPr lang="en-US" sz="3600" dirty="0">
                <a:latin typeface="+mn-lt"/>
                <a:cs typeface="Times New Roman" panose="02020603050405020304" pitchFamily="18" charset="0"/>
              </a:rPr>
              <a:t>1/3 in the sale of building materials is formed by the costs of timber and metal products
</a:t>
            </a:r>
            <a:endParaRPr lang="lv-LV" sz="3600" dirty="0">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31E0D34-4309-D398-2196-EB4BB6857C9F}"/>
              </a:ext>
            </a:extLst>
          </p:cNvPr>
          <p:cNvPicPr>
            <a:picLocks noChangeAspect="1"/>
          </p:cNvPicPr>
          <p:nvPr/>
        </p:nvPicPr>
        <p:blipFill>
          <a:blip r:embed="rId2"/>
          <a:stretch>
            <a:fillRect/>
          </a:stretch>
        </p:blipFill>
        <p:spPr>
          <a:xfrm>
            <a:off x="-6869" y="-1"/>
            <a:ext cx="328114" cy="6881091"/>
          </a:xfrm>
          <a:prstGeom prst="rect">
            <a:avLst/>
          </a:prstGeom>
        </p:spPr>
      </p:pic>
      <p:pic>
        <p:nvPicPr>
          <p:cNvPr id="11" name="Graphic 55" descr="A grid with small circles">
            <a:extLst>
              <a:ext uri="{FF2B5EF4-FFF2-40B4-BE49-F238E27FC236}">
                <a16:creationId xmlns:a16="http://schemas.microsoft.com/office/drawing/2014/main" id="{9430417D-193C-4C03-B60A-3EF025448FE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5350" y="-291186"/>
            <a:ext cx="1885113" cy="1777003"/>
          </a:xfrm>
          <a:prstGeom prst="rect">
            <a:avLst/>
          </a:prstGeom>
        </p:spPr>
      </p:pic>
      <p:pic>
        <p:nvPicPr>
          <p:cNvPr id="12" name="Picture 11">
            <a:extLst>
              <a:ext uri="{FF2B5EF4-FFF2-40B4-BE49-F238E27FC236}">
                <a16:creationId xmlns:a16="http://schemas.microsoft.com/office/drawing/2014/main" id="{4B7F9998-5B00-D786-5D18-D856D95BBFF9}"/>
              </a:ext>
            </a:extLst>
          </p:cNvPr>
          <p:cNvPicPr>
            <a:picLocks noChangeAspect="1"/>
          </p:cNvPicPr>
          <p:nvPr/>
        </p:nvPicPr>
        <p:blipFill>
          <a:blip r:embed="rId5"/>
          <a:stretch>
            <a:fillRect/>
          </a:stretch>
        </p:blipFill>
        <p:spPr>
          <a:xfrm>
            <a:off x="10848975" y="6476188"/>
            <a:ext cx="1017864" cy="203572"/>
          </a:xfrm>
          <a:prstGeom prst="rect">
            <a:avLst/>
          </a:prstGeom>
        </p:spPr>
      </p:pic>
      <p:pic>
        <p:nvPicPr>
          <p:cNvPr id="2" name="Picture 1">
            <a:extLst>
              <a:ext uri="{FF2B5EF4-FFF2-40B4-BE49-F238E27FC236}">
                <a16:creationId xmlns:a16="http://schemas.microsoft.com/office/drawing/2014/main" id="{1F51DF44-EFE2-31DB-C5C0-88BFAFEBA398}"/>
              </a:ext>
            </a:extLst>
          </p:cNvPr>
          <p:cNvPicPr>
            <a:picLocks noChangeAspect="1"/>
          </p:cNvPicPr>
          <p:nvPr/>
        </p:nvPicPr>
        <p:blipFill>
          <a:blip r:embed="rId6"/>
          <a:stretch>
            <a:fillRect/>
          </a:stretch>
        </p:blipFill>
        <p:spPr>
          <a:xfrm>
            <a:off x="1000001" y="1807323"/>
            <a:ext cx="7507496" cy="4199777"/>
          </a:xfrm>
          <a:prstGeom prst="rect">
            <a:avLst/>
          </a:prstGeom>
        </p:spPr>
      </p:pic>
    </p:spTree>
    <p:extLst>
      <p:ext uri="{BB962C8B-B14F-4D97-AF65-F5344CB8AC3E}">
        <p14:creationId xmlns:p14="http://schemas.microsoft.com/office/powerpoint/2010/main" val="2227338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1518</Words>
  <Application>Microsoft Office PowerPoint</Application>
  <PresentationFormat>Widescreen</PresentationFormat>
  <Paragraphs>210</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Times New Roman</vt:lpstr>
      <vt:lpstr>Wingdings</vt:lpstr>
      <vt:lpstr>Office Theme</vt:lpstr>
      <vt:lpstr>1_Office Theme</vt:lpstr>
      <vt:lpstr>PowerPoint Presentation</vt:lpstr>
      <vt:lpstr>PowerPoint Presentation</vt:lpstr>
      <vt:lpstr>Content</vt:lpstr>
      <vt:lpstr>PowerPoint Presentation</vt:lpstr>
      <vt:lpstr>Marked variations between forecasts of changes in construction output and costs</vt:lpstr>
      <vt:lpstr>The relatively fastest cost increase is expected in the construction of buildings</vt:lpstr>
      <vt:lpstr>PowerPoint Presentation</vt:lpstr>
      <vt:lpstr>PowerPoint Presentation</vt:lpstr>
      <vt:lpstr>1/3 in the sale of building materials is formed by the costs of timber and metal products
</vt:lpstr>
      <vt:lpstr>Price dynamics of selected timber and metal products 
</vt:lpstr>
      <vt:lpstr>Factors affecting costs 2022
</vt:lpstr>
      <vt:lpstr>Factors affecting changes in the cost of building materials</vt:lpstr>
      <vt:lpstr>Factors influencing changes in the cost of machinery and equipment</vt:lpstr>
      <vt:lpstr>Factors affecting changes in labour costs</vt:lpstr>
      <vt:lpstr>The impact of combating the shadow economy</vt:lpstr>
      <vt:lpstr>Impact of COVID-19</vt:lpstr>
      <vt:lpstr>The influence of the Russo-Ukrainian war</vt:lpstr>
      <vt:lpstr>Assessment of potential overheating of Latvian construction in 2022</vt:lpstr>
      <vt:lpstr>7 overheating risk indicators
</vt:lpstr>
      <vt:lpstr>PowerPoint Presentation</vt:lpstr>
      <vt:lpstr>Proposals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Mārtiņš Danusēvičs</dc:creator>
  <cp:lastModifiedBy>Inese Biukšāne</cp:lastModifiedBy>
  <cp:revision>31</cp:revision>
  <dcterms:created xsi:type="dcterms:W3CDTF">2022-07-26T12:13:58Z</dcterms:created>
  <dcterms:modified xsi:type="dcterms:W3CDTF">2022-10-27T10:51:43Z</dcterms:modified>
</cp:coreProperties>
</file>