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handoutMasterIdLst>
    <p:handoutMasterId r:id="rId17"/>
  </p:handoutMasterIdLst>
  <p:sldIdLst>
    <p:sldId id="257" r:id="rId2"/>
    <p:sldId id="1432" r:id="rId3"/>
    <p:sldId id="3553" r:id="rId4"/>
    <p:sldId id="3544" r:id="rId5"/>
    <p:sldId id="3552" r:id="rId6"/>
    <p:sldId id="3554" r:id="rId7"/>
    <p:sldId id="1472" r:id="rId8"/>
    <p:sldId id="1473" r:id="rId9"/>
    <p:sldId id="1474" r:id="rId10"/>
    <p:sldId id="1469" r:id="rId11"/>
    <p:sldId id="1470" r:id="rId12"/>
    <p:sldId id="3546" r:id="rId13"/>
    <p:sldId id="1471" r:id="rId14"/>
    <p:sldId id="439" r:id="rId15"/>
  </p:sldIdLst>
  <p:sldSz cx="12192000" cy="6858000"/>
  <p:notesSz cx="6797675" cy="987266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ānis Salmiņš" initials="JS" lastIdx="1" clrIdx="0">
    <p:extLst>
      <p:ext uri="{19B8F6BF-5375-455C-9EA6-DF929625EA0E}">
        <p15:presenceInfo xmlns:p15="http://schemas.microsoft.com/office/powerpoint/2012/main" userId="S-1-5-21-734147818-1251574435-2103723179-2024" providerId="AD"/>
      </p:ext>
    </p:extLst>
  </p:cmAuthor>
  <p:cmAuthor id="2" name="Dace Zīle" initials="DZ" lastIdx="2" clrIdx="1">
    <p:extLst>
      <p:ext uri="{19B8F6BF-5375-455C-9EA6-DF929625EA0E}">
        <p15:presenceInfo xmlns:p15="http://schemas.microsoft.com/office/powerpoint/2012/main" userId="S::Dace.Zile@em.gov.lv::69eb2f04-597d-4902-9c99-f05cf25f6704" providerId="AD"/>
      </p:ext>
    </p:extLst>
  </p:cmAuthor>
  <p:cmAuthor id="3" name="Artis Grinbergs" initials="AG" lastIdx="1" clrIdx="2">
    <p:extLst>
      <p:ext uri="{19B8F6BF-5375-455C-9EA6-DF929625EA0E}">
        <p15:presenceInfo xmlns:p15="http://schemas.microsoft.com/office/powerpoint/2012/main" userId="S::Artis.Grinbergs@em.gov.lv::988b2b44-9abb-4aab-bbb3-aa9352394efd" providerId="AD"/>
      </p:ext>
    </p:extLst>
  </p:cmAuthor>
  <p:cmAuthor id="4" name="Jānis Salmiņš" initials="JS [2]" lastIdx="1" clrIdx="3">
    <p:extLst>
      <p:ext uri="{19B8F6BF-5375-455C-9EA6-DF929625EA0E}">
        <p15:presenceInfo xmlns:p15="http://schemas.microsoft.com/office/powerpoint/2012/main" userId="S::Janis.Salmins@em.gov.lv::dd03ec38-45a9-4ce9-921d-b6b2347ae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B87"/>
    <a:srgbClr val="5089BC"/>
    <a:srgbClr val="06829A"/>
    <a:srgbClr val="5E85CA"/>
    <a:srgbClr val="3E6BBC"/>
    <a:srgbClr val="94AEDC"/>
    <a:srgbClr val="DAE3F3"/>
    <a:srgbClr val="81B2DF"/>
    <a:srgbClr val="ECE4C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2056" autoAdjust="0"/>
  </p:normalViewPr>
  <p:slideViewPr>
    <p:cSldViewPr snapToGrid="0">
      <p:cViewPr varScale="1">
        <p:scale>
          <a:sx n="105" d="100"/>
          <a:sy n="105" d="100"/>
        </p:scale>
        <p:origin x="720"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8" d="100"/>
          <a:sy n="78" d="100"/>
        </p:scale>
        <p:origin x="398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3055555555556"/>
          <c:y val="3.012863247863248E-2"/>
          <c:w val="0.63430595238095233"/>
          <c:h val="0.88289358974358978"/>
        </c:manualLayout>
      </c:layout>
      <c:barChart>
        <c:barDir val="col"/>
        <c:grouping val="percentStacked"/>
        <c:varyColors val="0"/>
        <c:ser>
          <c:idx val="1"/>
          <c:order val="1"/>
          <c:tx>
            <c:strRef>
              <c:f>Sheet1!$A$2</c:f>
              <c:strCache>
                <c:ptCount val="1"/>
                <c:pt idx="0">
                  <c:v>Lithuania</c:v>
                </c:pt>
              </c:strCache>
            </c:strRef>
          </c:tx>
          <c:spPr>
            <a:solidFill>
              <a:schemeClr val="accent5">
                <a:lumMod val="75000"/>
              </a:schemeClr>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21-68F1-4F8B-ACE0-A5B41F3802B7}"/>
              </c:ext>
            </c:extLst>
          </c:dPt>
          <c:dLbls>
            <c:dLbl>
              <c:idx val="0"/>
              <c:tx>
                <c:rich>
                  <a:bodyPr/>
                  <a:lstStyle/>
                  <a:p>
                    <a:fld id="{C063EA13-F7EB-4C83-8161-1B3077B2DCE3}"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68F1-4F8B-ACE0-A5B41F3802B7}"/>
                </c:ext>
              </c:extLst>
            </c:dLbl>
            <c:dLbl>
              <c:idx val="1"/>
              <c:tx>
                <c:rich>
                  <a:bodyPr/>
                  <a:lstStyle/>
                  <a:p>
                    <a:fld id="{7BC98831-4E5B-47A4-81A0-1FCCBD3B9CB0}"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8F1-4F8B-ACE0-A5B41F3802B7}"/>
                </c:ext>
              </c:extLst>
            </c:dLbl>
            <c:dLbl>
              <c:idx val="2"/>
              <c:tx>
                <c:rich>
                  <a:bodyPr/>
                  <a:lstStyle/>
                  <a:p>
                    <a:fld id="{F3417AF3-7513-4643-AB95-24EF0C034648}"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Sheet1!$B$2:$D$2</c:f>
              <c:numCache>
                <c:formatCode>0</c:formatCode>
                <c:ptCount val="3"/>
                <c:pt idx="0">
                  <c:v>2169.2819629999999</c:v>
                </c:pt>
                <c:pt idx="1">
                  <c:v>2922.3772100000001</c:v>
                </c:pt>
                <c:pt idx="2">
                  <c:v>3891.6922869999999</c:v>
                </c:pt>
              </c:numCache>
            </c:numRef>
          </c:val>
          <c:extLst>
            <c:ext xmlns:c15="http://schemas.microsoft.com/office/drawing/2012/chart" uri="{02D57815-91ED-43cb-92C2-25804820EDAC}">
              <c15:datalabelsRange>
                <c15:f>Sheet1!$F$2:$H$2</c15:f>
                <c15:dlblRangeCache>
                  <c:ptCount val="3"/>
                  <c:pt idx="0">
                    <c:v>16%</c:v>
                  </c:pt>
                  <c:pt idx="1">
                    <c:v>18%</c:v>
                  </c:pt>
                  <c:pt idx="2">
                    <c:v>18%</c:v>
                  </c:pt>
                </c15:dlblRangeCache>
              </c15:datalabelsRange>
            </c:ext>
            <c:ext xmlns:c16="http://schemas.microsoft.com/office/drawing/2014/chart" uri="{C3380CC4-5D6E-409C-BE32-E72D297353CC}">
              <c16:uniqueId val="{00000012-68F1-4F8B-ACE0-A5B41F3802B7}"/>
            </c:ext>
          </c:extLst>
        </c:ser>
        <c:ser>
          <c:idx val="2"/>
          <c:order val="2"/>
          <c:tx>
            <c:strRef>
              <c:f>Sheet1!$A$3</c:f>
              <c:strCache>
                <c:ptCount val="1"/>
                <c:pt idx="0">
                  <c:v>Estonia</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4-68F1-4F8B-ACE0-A5B41F3802B7}"/>
              </c:ext>
            </c:extLst>
          </c:dPt>
          <c:dLbls>
            <c:dLbl>
              <c:idx val="0"/>
              <c:tx>
                <c:rich>
                  <a:bodyPr/>
                  <a:lstStyle/>
                  <a:p>
                    <a:fld id="{014718A3-A15B-4003-95D9-300DB8D3006F}"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68F1-4F8B-ACE0-A5B41F3802B7}"/>
                </c:ext>
              </c:extLst>
            </c:dLbl>
            <c:dLbl>
              <c:idx val="1"/>
              <c:tx>
                <c:rich>
                  <a:bodyPr/>
                  <a:lstStyle/>
                  <a:p>
                    <a:fld id="{A9CD0294-AFEF-4211-BD63-A3B72747B7CA}"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68F1-4F8B-ACE0-A5B41F3802B7}"/>
                </c:ext>
              </c:extLst>
            </c:dLbl>
            <c:dLbl>
              <c:idx val="2"/>
              <c:tx>
                <c:rich>
                  <a:bodyPr/>
                  <a:lstStyle/>
                  <a:p>
                    <a:fld id="{F7A6399F-2B8C-4D31-AD9C-E0877EB9C0BD}"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Sheet1!$B$3:$D$3</c:f>
              <c:numCache>
                <c:formatCode>0</c:formatCode>
                <c:ptCount val="3"/>
                <c:pt idx="0">
                  <c:v>1551.297341</c:v>
                </c:pt>
                <c:pt idx="1">
                  <c:v>1747.68316</c:v>
                </c:pt>
                <c:pt idx="2">
                  <c:v>2525.8509570000001</c:v>
                </c:pt>
              </c:numCache>
            </c:numRef>
          </c:val>
          <c:extLst>
            <c:ext xmlns:c15="http://schemas.microsoft.com/office/drawing/2012/chart" uri="{02D57815-91ED-43cb-92C2-25804820EDAC}">
              <c15:datalabelsRange>
                <c15:f>Sheet1!$F$3:$H$3</c15:f>
                <c15:dlblRangeCache>
                  <c:ptCount val="3"/>
                  <c:pt idx="0">
                    <c:v>12%</c:v>
                  </c:pt>
                  <c:pt idx="1">
                    <c:v>11%</c:v>
                  </c:pt>
                  <c:pt idx="2">
                    <c:v>12%</c:v>
                  </c:pt>
                </c15:dlblRangeCache>
              </c15:datalabelsRange>
            </c:ext>
            <c:ext xmlns:c16="http://schemas.microsoft.com/office/drawing/2014/chart" uri="{C3380CC4-5D6E-409C-BE32-E72D297353CC}">
              <c16:uniqueId val="{00000013-68F1-4F8B-ACE0-A5B41F3802B7}"/>
            </c:ext>
          </c:extLst>
        </c:ser>
        <c:ser>
          <c:idx val="3"/>
          <c:order val="3"/>
          <c:tx>
            <c:strRef>
              <c:f>Sheet1!$A$4</c:f>
              <c:strCache>
                <c:ptCount val="1"/>
                <c:pt idx="0">
                  <c:v>Germany</c:v>
                </c:pt>
              </c:strCache>
            </c:strRef>
          </c:tx>
          <c:spPr>
            <a:solidFill>
              <a:schemeClr val="accent5">
                <a:lumMod val="40000"/>
                <a:lumOff val="60000"/>
              </a:schemeClr>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7-68F1-4F8B-ACE0-A5B41F3802B7}"/>
              </c:ext>
            </c:extLst>
          </c:dPt>
          <c:dLbls>
            <c:dLbl>
              <c:idx val="0"/>
              <c:tx>
                <c:rich>
                  <a:bodyPr/>
                  <a:lstStyle/>
                  <a:p>
                    <a:fld id="{1A699FD5-B607-42B9-80E6-93E7023C2062}"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68F1-4F8B-ACE0-A5B41F3802B7}"/>
                </c:ext>
              </c:extLst>
            </c:dLbl>
            <c:dLbl>
              <c:idx val="1"/>
              <c:tx>
                <c:rich>
                  <a:bodyPr/>
                  <a:lstStyle/>
                  <a:p>
                    <a:fld id="{7D361C68-9887-4B30-AFE4-001668B9987A}"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68F1-4F8B-ACE0-A5B41F3802B7}"/>
                </c:ext>
              </c:extLst>
            </c:dLbl>
            <c:dLbl>
              <c:idx val="2"/>
              <c:tx>
                <c:rich>
                  <a:bodyPr/>
                  <a:lstStyle/>
                  <a:p>
                    <a:fld id="{81A07EBD-4D94-48F8-9266-B860E8829D31}"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Sheet1!$B$4:$D$4</c:f>
              <c:numCache>
                <c:formatCode>0</c:formatCode>
                <c:ptCount val="3"/>
                <c:pt idx="0">
                  <c:v>962.05159400000002</c:v>
                </c:pt>
                <c:pt idx="1">
                  <c:v>1197.3847699999999</c:v>
                </c:pt>
                <c:pt idx="2">
                  <c:v>1432.5578210000001</c:v>
                </c:pt>
              </c:numCache>
            </c:numRef>
          </c:val>
          <c:extLst>
            <c:ext xmlns:c15="http://schemas.microsoft.com/office/drawing/2012/chart" uri="{02D57815-91ED-43cb-92C2-25804820EDAC}">
              <c15:datalabelsRange>
                <c15:f>Sheet1!$F$4:$H$4</c15:f>
                <c15:dlblRangeCache>
                  <c:ptCount val="3"/>
                  <c:pt idx="0">
                    <c:v>7%</c:v>
                  </c:pt>
                  <c:pt idx="1">
                    <c:v>7%</c:v>
                  </c:pt>
                  <c:pt idx="2">
                    <c:v>7%</c:v>
                  </c:pt>
                </c15:dlblRangeCache>
              </c15:datalabelsRange>
            </c:ext>
            <c:ext xmlns:c16="http://schemas.microsoft.com/office/drawing/2014/chart" uri="{C3380CC4-5D6E-409C-BE32-E72D297353CC}">
              <c16:uniqueId val="{00000014-68F1-4F8B-ACE0-A5B41F3802B7}"/>
            </c:ext>
          </c:extLst>
        </c:ser>
        <c:ser>
          <c:idx val="4"/>
          <c:order val="4"/>
          <c:tx>
            <c:strRef>
              <c:f>Sheet1!$A$5</c:f>
              <c:strCache>
                <c:ptCount val="1"/>
                <c:pt idx="0">
                  <c:v>Other EU countries</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2A-68F1-4F8B-ACE0-A5B41F3802B7}"/>
              </c:ext>
            </c:extLst>
          </c:dPt>
          <c:dLbls>
            <c:dLbl>
              <c:idx val="0"/>
              <c:tx>
                <c:rich>
                  <a:bodyPr/>
                  <a:lstStyle/>
                  <a:p>
                    <a:fld id="{D15C593D-6BD1-4913-8E6C-3B858F430800}"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68F1-4F8B-ACE0-A5B41F3802B7}"/>
                </c:ext>
              </c:extLst>
            </c:dLbl>
            <c:dLbl>
              <c:idx val="1"/>
              <c:tx>
                <c:rich>
                  <a:bodyPr/>
                  <a:lstStyle/>
                  <a:p>
                    <a:fld id="{D82E2606-0E49-4412-AD9F-48A8DDED585D}"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68F1-4F8B-ACE0-A5B41F3802B7}"/>
                </c:ext>
              </c:extLst>
            </c:dLbl>
            <c:dLbl>
              <c:idx val="2"/>
              <c:tx>
                <c:rich>
                  <a:bodyPr/>
                  <a:lstStyle/>
                  <a:p>
                    <a:fld id="{F841FEAA-DDF9-4215-A140-41906C938B05}"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Sheet1!$B$5:$D$5</c:f>
              <c:numCache>
                <c:formatCode>0</c:formatCode>
                <c:ptCount val="3"/>
                <c:pt idx="0">
                  <c:v>4048.5760030000006</c:v>
                </c:pt>
                <c:pt idx="1">
                  <c:v>5105.0457149999993</c:v>
                </c:pt>
                <c:pt idx="2">
                  <c:v>6948.7942859999985</c:v>
                </c:pt>
              </c:numCache>
            </c:numRef>
          </c:val>
          <c:extLst>
            <c:ext xmlns:c15="http://schemas.microsoft.com/office/drawing/2012/chart" uri="{02D57815-91ED-43cb-92C2-25804820EDAC}">
              <c15:datalabelsRange>
                <c15:f>Sheet1!$F$5:$H$5</c15:f>
                <c15:dlblRangeCache>
                  <c:ptCount val="3"/>
                  <c:pt idx="0">
                    <c:v>30%</c:v>
                  </c:pt>
                  <c:pt idx="1">
                    <c:v>31%</c:v>
                  </c:pt>
                  <c:pt idx="2">
                    <c:v>33%</c:v>
                  </c:pt>
                </c15:dlblRangeCache>
              </c15:datalabelsRange>
            </c:ext>
            <c:ext xmlns:c16="http://schemas.microsoft.com/office/drawing/2014/chart" uri="{C3380CC4-5D6E-409C-BE32-E72D297353CC}">
              <c16:uniqueId val="{00000015-68F1-4F8B-ACE0-A5B41F3802B7}"/>
            </c:ext>
          </c:extLst>
        </c:ser>
        <c:ser>
          <c:idx val="5"/>
          <c:order val="5"/>
          <c:tx>
            <c:strRef>
              <c:f>Sheet1!$A$6</c:f>
              <c:strCache>
                <c:ptCount val="1"/>
                <c:pt idx="0">
                  <c:v>Russia</c:v>
                </c:pt>
              </c:strCache>
            </c:strRef>
          </c:tx>
          <c:spPr>
            <a:solidFill>
              <a:schemeClr val="accent2">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2D-68F1-4F8B-ACE0-A5B41F3802B7}"/>
              </c:ext>
            </c:extLst>
          </c:dPt>
          <c:dLbls>
            <c:dLbl>
              <c:idx val="0"/>
              <c:tx>
                <c:rich>
                  <a:bodyPr/>
                  <a:lstStyle/>
                  <a:p>
                    <a:fld id="{711F33DA-3299-4440-BD5B-392876C4934C}"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68F1-4F8B-ACE0-A5B41F3802B7}"/>
                </c:ext>
              </c:extLst>
            </c:dLbl>
            <c:dLbl>
              <c:idx val="1"/>
              <c:tx>
                <c:rich>
                  <a:bodyPr/>
                  <a:lstStyle/>
                  <a:p>
                    <a:fld id="{ADC630FE-85D4-4B33-9E7D-7853F4762832}"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68F1-4F8B-ACE0-A5B41F3802B7}"/>
                </c:ext>
              </c:extLst>
            </c:dLbl>
            <c:dLbl>
              <c:idx val="2"/>
              <c:tx>
                <c:rich>
                  <a:bodyPr/>
                  <a:lstStyle/>
                  <a:p>
                    <a:fld id="{7F369E46-0CF7-468A-A2C3-73D63E816734}"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Sheet1!$B$6:$D$6</c:f>
              <c:numCache>
                <c:formatCode>0</c:formatCode>
                <c:ptCount val="3"/>
                <c:pt idx="0">
                  <c:v>1131.819254</c:v>
                </c:pt>
                <c:pt idx="1">
                  <c:v>1197.152767</c:v>
                </c:pt>
                <c:pt idx="2">
                  <c:v>1191.96442</c:v>
                </c:pt>
              </c:numCache>
            </c:numRef>
          </c:val>
          <c:extLst>
            <c:ext xmlns:c15="http://schemas.microsoft.com/office/drawing/2012/chart" uri="{02D57815-91ED-43cb-92C2-25804820EDAC}">
              <c15:datalabelsRange>
                <c15:f>Sheet1!$F$6:$H$6</c15:f>
                <c15:dlblRangeCache>
                  <c:ptCount val="3"/>
                  <c:pt idx="0">
                    <c:v>8.5%</c:v>
                  </c:pt>
                  <c:pt idx="1">
                    <c:v>7.3%</c:v>
                  </c:pt>
                  <c:pt idx="2">
                    <c:v>5.6%</c:v>
                  </c:pt>
                </c15:dlblRangeCache>
              </c15:datalabelsRange>
            </c:ext>
            <c:ext xmlns:c16="http://schemas.microsoft.com/office/drawing/2014/chart" uri="{C3380CC4-5D6E-409C-BE32-E72D297353CC}">
              <c16:uniqueId val="{00000016-68F1-4F8B-ACE0-A5B41F3802B7}"/>
            </c:ext>
          </c:extLst>
        </c:ser>
        <c:ser>
          <c:idx val="6"/>
          <c:order val="6"/>
          <c:tx>
            <c:strRef>
              <c:f>Sheet1!$A$7</c:f>
              <c:strCache>
                <c:ptCount val="1"/>
                <c:pt idx="0">
                  <c:v>Belarus</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68F1-4F8B-ACE0-A5B41F3802B7}"/>
              </c:ext>
            </c:extLst>
          </c:dPt>
          <c:dLbls>
            <c:dLbl>
              <c:idx val="0"/>
              <c:layout>
                <c:manualLayout>
                  <c:x val="0.1083531746031746"/>
                  <c:y val="0.13025641025641022"/>
                </c:manualLayout>
              </c:layout>
              <c:tx>
                <c:rich>
                  <a:bodyPr/>
                  <a:lstStyle/>
                  <a:p>
                    <a:fld id="{76FD1ED2-65D9-4141-A483-7BCBAAACD9F2}"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68F1-4F8B-ACE0-A5B41F3802B7}"/>
                </c:ext>
              </c:extLst>
            </c:dLbl>
            <c:dLbl>
              <c:idx val="1"/>
              <c:layout>
                <c:manualLayout>
                  <c:x val="0.1083531746031746"/>
                  <c:y val="0.12754273504273508"/>
                </c:manualLayout>
              </c:layout>
              <c:tx>
                <c:rich>
                  <a:bodyPr/>
                  <a:lstStyle/>
                  <a:p>
                    <a:fld id="{0DFAC950-D693-428F-94D2-B0D195D3F540}"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68F1-4F8B-ACE0-A5B41F3802B7}"/>
                </c:ext>
              </c:extLst>
            </c:dLbl>
            <c:dLbl>
              <c:idx val="2"/>
              <c:layout>
                <c:manualLayout>
                  <c:x val="0.11087301587301578"/>
                  <c:y val="0.13839743589743589"/>
                </c:manualLayout>
              </c:layout>
              <c:tx>
                <c:rich>
                  <a:bodyPr/>
                  <a:lstStyle/>
                  <a:p>
                    <a:fld id="{4D4C2446-FC6F-49D6-A464-D631B92A5979}"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Sheet1!$B$7:$D$7</c:f>
              <c:numCache>
                <c:formatCode>0</c:formatCode>
                <c:ptCount val="3"/>
                <c:pt idx="0">
                  <c:v>183.054802</c:v>
                </c:pt>
                <c:pt idx="1">
                  <c:v>187.07763199999999</c:v>
                </c:pt>
                <c:pt idx="2">
                  <c:v>183.30274700000001</c:v>
                </c:pt>
              </c:numCache>
            </c:numRef>
          </c:val>
          <c:extLst>
            <c:ext xmlns:c15="http://schemas.microsoft.com/office/drawing/2012/chart" uri="{02D57815-91ED-43cb-92C2-25804820EDAC}">
              <c15:datalabelsRange>
                <c15:f>Sheet1!$F$7:$H$7</c15:f>
                <c15:dlblRangeCache>
                  <c:ptCount val="3"/>
                  <c:pt idx="0">
                    <c:v>1.4%</c:v>
                  </c:pt>
                  <c:pt idx="1">
                    <c:v>1.1%</c:v>
                  </c:pt>
                  <c:pt idx="2">
                    <c:v>0.9%</c:v>
                  </c:pt>
                </c15:dlblRangeCache>
              </c15:datalabelsRange>
            </c:ext>
            <c:ext xmlns:c16="http://schemas.microsoft.com/office/drawing/2014/chart" uri="{C3380CC4-5D6E-409C-BE32-E72D297353CC}">
              <c16:uniqueId val="{00000017-68F1-4F8B-ACE0-A5B41F3802B7}"/>
            </c:ext>
          </c:extLst>
        </c:ser>
        <c:ser>
          <c:idx val="7"/>
          <c:order val="7"/>
          <c:tx>
            <c:strRef>
              <c:f>Sheet1!$A$8</c:f>
              <c:strCache>
                <c:ptCount val="1"/>
                <c:pt idx="0">
                  <c:v>Other CIS countries</c:v>
                </c:pt>
              </c:strCache>
            </c:strRef>
          </c:tx>
          <c:spPr>
            <a:solidFill>
              <a:schemeClr val="accent2">
                <a:lumMod val="20000"/>
                <a:lumOff val="80000"/>
              </a:schemeClr>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30-68F1-4F8B-ACE0-A5B41F3802B7}"/>
              </c:ext>
            </c:extLst>
          </c:dPt>
          <c:cat>
            <c:strRef>
              <c:f>Sheet1!$B$1:$D$1</c:f>
              <c:strCache>
                <c:ptCount val="3"/>
                <c:pt idx="0">
                  <c:v>2020</c:v>
                </c:pt>
                <c:pt idx="1">
                  <c:v>2021</c:v>
                </c:pt>
                <c:pt idx="2">
                  <c:v>2022</c:v>
                </c:pt>
              </c:strCache>
            </c:strRef>
          </c:cat>
          <c:val>
            <c:numRef>
              <c:f>Sheet1!$B$8:$D$8</c:f>
              <c:numCache>
                <c:formatCode>0</c:formatCode>
                <c:ptCount val="3"/>
                <c:pt idx="0">
                  <c:v>156.20341700000006</c:v>
                </c:pt>
                <c:pt idx="1">
                  <c:v>170.06857799999989</c:v>
                </c:pt>
                <c:pt idx="2">
                  <c:v>293.39332499999995</c:v>
                </c:pt>
              </c:numCache>
            </c:numRef>
          </c:val>
          <c:extLst>
            <c:ext xmlns:c16="http://schemas.microsoft.com/office/drawing/2014/chart" uri="{C3380CC4-5D6E-409C-BE32-E72D297353CC}">
              <c16:uniqueId val="{00000018-68F1-4F8B-ACE0-A5B41F3802B7}"/>
            </c:ext>
          </c:extLst>
        </c:ser>
        <c:ser>
          <c:idx val="8"/>
          <c:order val="8"/>
          <c:tx>
            <c:strRef>
              <c:f>Sheet1!$A$9</c:f>
              <c:strCache>
                <c:ptCount val="1"/>
                <c:pt idx="0">
                  <c:v>Ukraine</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E-68F1-4F8B-ACE0-A5B41F3802B7}"/>
              </c:ext>
            </c:extLst>
          </c:dPt>
          <c:dLbls>
            <c:dLbl>
              <c:idx val="0"/>
              <c:layout>
                <c:manualLayout>
                  <c:x val="0.10583333333333329"/>
                  <c:y val="-2.9850427350427349E-2"/>
                </c:manualLayout>
              </c:layout>
              <c:tx>
                <c:rich>
                  <a:bodyPr/>
                  <a:lstStyle/>
                  <a:p>
                    <a:fld id="{440C15E0-41D4-4805-8236-E69E3D2AAF58}"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8F1-4F8B-ACE0-A5B41F3802B7}"/>
                </c:ext>
              </c:extLst>
            </c:dLbl>
            <c:dLbl>
              <c:idx val="1"/>
              <c:layout>
                <c:manualLayout>
                  <c:x val="0.1083531746031746"/>
                  <c:y val="-2.7136752136752137E-2"/>
                </c:manualLayout>
              </c:layout>
              <c:tx>
                <c:rich>
                  <a:bodyPr/>
                  <a:lstStyle/>
                  <a:p>
                    <a:fld id="{6D224F26-8B60-4F76-AAF7-759CD3B07F6A}"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8F1-4F8B-ACE0-A5B41F3802B7}"/>
                </c:ext>
              </c:extLst>
            </c:dLbl>
            <c:dLbl>
              <c:idx val="2"/>
              <c:layout>
                <c:manualLayout>
                  <c:x val="0.11087301587301578"/>
                  <c:y val="-1.8995726495726496E-2"/>
                </c:manualLayout>
              </c:layout>
              <c:tx>
                <c:rich>
                  <a:bodyPr/>
                  <a:lstStyle/>
                  <a:p>
                    <a:fld id="{BB05FF1D-14F8-4554-9E00-4E2B5804A7B8}"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Sheet1!$B$9:$D$9</c:f>
              <c:numCache>
                <c:formatCode>0</c:formatCode>
                <c:ptCount val="3"/>
                <c:pt idx="0">
                  <c:v>219.16727599999999</c:v>
                </c:pt>
                <c:pt idx="1">
                  <c:v>231.016097</c:v>
                </c:pt>
                <c:pt idx="2">
                  <c:v>517.12584300000003</c:v>
                </c:pt>
              </c:numCache>
            </c:numRef>
          </c:val>
          <c:extLst>
            <c:ext xmlns:c15="http://schemas.microsoft.com/office/drawing/2012/chart" uri="{02D57815-91ED-43cb-92C2-25804820EDAC}">
              <c15:datalabelsRange>
                <c15:f>Sheet1!$F$9:$H$9</c15:f>
                <c15:dlblRangeCache>
                  <c:ptCount val="3"/>
                  <c:pt idx="0">
                    <c:v>1.6%</c:v>
                  </c:pt>
                  <c:pt idx="1">
                    <c:v>1.4%</c:v>
                  </c:pt>
                  <c:pt idx="2">
                    <c:v>2.4%</c:v>
                  </c:pt>
                </c15:dlblRangeCache>
              </c15:datalabelsRange>
            </c:ext>
            <c:ext xmlns:c16="http://schemas.microsoft.com/office/drawing/2014/chart" uri="{C3380CC4-5D6E-409C-BE32-E72D297353CC}">
              <c16:uniqueId val="{00000019-68F1-4F8B-ACE0-A5B41F3802B7}"/>
            </c:ext>
          </c:extLst>
        </c:ser>
        <c:ser>
          <c:idx val="9"/>
          <c:order val="9"/>
          <c:tx>
            <c:strRef>
              <c:f>Sheet1!$A$10</c:f>
              <c:strCache>
                <c:ptCount val="1"/>
                <c:pt idx="0">
                  <c:v>Other countries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33-68F1-4F8B-ACE0-A5B41F3802B7}"/>
              </c:ext>
            </c:extLst>
          </c:dPt>
          <c:dLbls>
            <c:dLbl>
              <c:idx val="0"/>
              <c:tx>
                <c:rich>
                  <a:bodyPr/>
                  <a:lstStyle/>
                  <a:p>
                    <a:fld id="{508EF988-1994-4571-A805-22503BD0EC24}"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68F1-4F8B-ACE0-A5B41F3802B7}"/>
                </c:ext>
              </c:extLst>
            </c:dLbl>
            <c:dLbl>
              <c:idx val="1"/>
              <c:tx>
                <c:rich>
                  <a:bodyPr/>
                  <a:lstStyle/>
                  <a:p>
                    <a:fld id="{C0133B58-184F-44FB-8E65-46682557A6FB}"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68F1-4F8B-ACE0-A5B41F3802B7}"/>
                </c:ext>
              </c:extLst>
            </c:dLbl>
            <c:dLbl>
              <c:idx val="2"/>
              <c:tx>
                <c:rich>
                  <a:bodyPr/>
                  <a:lstStyle/>
                  <a:p>
                    <a:fld id="{949D79E9-CBB1-43FF-ABEA-FD31FAD92280}"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Sheet1!$B$10:$D$10</c:f>
              <c:numCache>
                <c:formatCode>0</c:formatCode>
                <c:ptCount val="3"/>
                <c:pt idx="0">
                  <c:v>2883.2086009999998</c:v>
                </c:pt>
                <c:pt idx="1">
                  <c:v>3694.5415640000001</c:v>
                </c:pt>
                <c:pt idx="2">
                  <c:v>4283.8872190000002</c:v>
                </c:pt>
              </c:numCache>
            </c:numRef>
          </c:val>
          <c:extLst>
            <c:ext xmlns:c15="http://schemas.microsoft.com/office/drawing/2012/chart" uri="{02D57815-91ED-43cb-92C2-25804820EDAC}">
              <c15:datalabelsRange>
                <c15:f>Sheet1!$F$10:$H$10</c15:f>
                <c15:dlblRangeCache>
                  <c:ptCount val="3"/>
                  <c:pt idx="0">
                    <c:v>22%</c:v>
                  </c:pt>
                  <c:pt idx="1">
                    <c:v>22%</c:v>
                  </c:pt>
                  <c:pt idx="2">
                    <c:v>20%</c:v>
                  </c:pt>
                </c15:dlblRangeCache>
              </c15:datalabelsRange>
            </c:ext>
            <c:ext xmlns:c16="http://schemas.microsoft.com/office/drawing/2014/chart" uri="{C3380CC4-5D6E-409C-BE32-E72D297353CC}">
              <c16:uniqueId val="{0000001A-68F1-4F8B-ACE0-A5B41F3802B7}"/>
            </c:ext>
          </c:extLst>
        </c:ser>
        <c:dLbls>
          <c:showLegendKey val="0"/>
          <c:showVal val="0"/>
          <c:showCatName val="0"/>
          <c:showSerName val="0"/>
          <c:showPercent val="0"/>
          <c:showBubbleSize val="0"/>
        </c:dLbls>
        <c:gapWidth val="80"/>
        <c:overlap val="100"/>
        <c:axId val="1295616207"/>
        <c:axId val="1295615791"/>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cat>
                  <c:strRef>
                    <c:extLst>
                      <c:ext uri="{02D57815-91ED-43cb-92C2-25804820EDAC}">
                        <c15:formulaRef>
                          <c15:sqref>Sheet1!$B$1:$D$1</c15:sqref>
                        </c15:formulaRef>
                      </c:ext>
                    </c:extLst>
                    <c:strCache>
                      <c:ptCount val="3"/>
                      <c:pt idx="0">
                        <c:v>2020</c:v>
                      </c:pt>
                      <c:pt idx="1">
                        <c:v>2021</c:v>
                      </c:pt>
                      <c:pt idx="2">
                        <c:v>2022</c:v>
                      </c:pt>
                    </c:strCache>
                  </c:strRef>
                </c:cat>
                <c:val>
                  <c:numRef>
                    <c:extLst>
                      <c:ext uri="{02D57815-91ED-43cb-92C2-25804820EDAC}">
                        <c15:formulaRef>
                          <c15:sqref>Sheet1!$B$1:$D$1</c15:sqref>
                        </c15:formulaRef>
                      </c:ext>
                    </c:extLst>
                    <c:numCache>
                      <c:formatCode>General</c:formatCode>
                      <c:ptCount val="3"/>
                      <c:pt idx="0">
                        <c:v>0</c:v>
                      </c:pt>
                      <c:pt idx="1">
                        <c:v>2021</c:v>
                      </c:pt>
                      <c:pt idx="2">
                        <c:v>2022</c:v>
                      </c:pt>
                    </c:numCache>
                  </c:numRef>
                </c:val>
                <c:extLst>
                  <c:ext xmlns:c16="http://schemas.microsoft.com/office/drawing/2014/chart" uri="{C3380CC4-5D6E-409C-BE32-E72D297353CC}">
                    <c16:uniqueId val="{00000000-9C2E-4F11-908D-3DAE81115CEB}"/>
                  </c:ext>
                </c:extLst>
              </c15:ser>
            </c15:filteredBarSeries>
          </c:ext>
        </c:extLst>
      </c:barChart>
      <c:catAx>
        <c:axId val="1295616207"/>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5791"/>
        <c:crosses val="autoZero"/>
        <c:auto val="1"/>
        <c:lblAlgn val="ctr"/>
        <c:lblOffset val="100"/>
        <c:noMultiLvlLbl val="0"/>
      </c:catAx>
      <c:valAx>
        <c:axId val="1295615791"/>
        <c:scaling>
          <c:orientation val="minMax"/>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6207"/>
        <c:crosses val="autoZero"/>
        <c:crossBetween val="between"/>
      </c:valAx>
      <c:spPr>
        <a:noFill/>
        <a:ln>
          <a:noFill/>
        </a:ln>
        <a:effectLst/>
      </c:spPr>
    </c:plotArea>
    <c:legend>
      <c:legendPos val="r"/>
      <c:layout>
        <c:manualLayout>
          <c:xMode val="edge"/>
          <c:yMode val="edge"/>
          <c:x val="0.77072460317460323"/>
          <c:y val="6.0993803418803422E-2"/>
          <c:w val="0.21415634920634921"/>
          <c:h val="0.818311324786324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latin typeface="Gill Sans Nova Cond Lt" panose="020B0306020104020203" pitchFamily="34" charset="0"/>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BD53-46A0-978F-E456D8B5F052}"/>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BD53-46A0-978F-E456D8B5F05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53-46A0-978F-E456D8B5F052}"/>
                </c:ext>
              </c:extLst>
            </c:dLbl>
            <c:dLbl>
              <c:idx val="1"/>
              <c:delete val="1"/>
              <c:extLst>
                <c:ext xmlns:c15="http://schemas.microsoft.com/office/drawing/2012/chart" uri="{CE6537A1-D6FC-4f65-9D91-7224C49458BB}"/>
                <c:ext xmlns:c16="http://schemas.microsoft.com/office/drawing/2014/chart" uri="{C3380CC4-5D6E-409C-BE32-E72D297353CC}">
                  <c16:uniqueId val="{00000003-BD53-46A0-978F-E456D8B5F0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formatCode="0.00">
                  <c:v>0.48</c:v>
                </c:pt>
                <c:pt idx="1">
                  <c:v>0.52</c:v>
                </c:pt>
              </c:numCache>
            </c:numRef>
          </c:val>
          <c:extLst>
            <c:ext xmlns:c16="http://schemas.microsoft.com/office/drawing/2014/chart" uri="{C3380CC4-5D6E-409C-BE32-E72D297353CC}">
              <c16:uniqueId val="{00000014-BD53-46A0-978F-E456D8B5F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5">
                  <a:tint val="77000"/>
                </a:schemeClr>
              </a:solidFill>
              <a:ln>
                <a:noFill/>
              </a:ln>
              <a:effectLst/>
            </c:spPr>
            <c:extLst>
              <c:ext xmlns:c16="http://schemas.microsoft.com/office/drawing/2014/chart" uri="{C3380CC4-5D6E-409C-BE32-E72D297353CC}">
                <c16:uniqueId val="{00000001-C092-4CA6-83E2-C1715632DD11}"/>
              </c:ext>
            </c:extLst>
          </c:dPt>
          <c:dPt>
            <c:idx val="1"/>
            <c:bubble3D val="0"/>
            <c:spPr>
              <a:solidFill>
                <a:schemeClr val="accent5">
                  <a:lumMod val="20000"/>
                  <a:lumOff val="80000"/>
                </a:schemeClr>
              </a:solidFill>
              <a:ln>
                <a:noFill/>
              </a:ln>
              <a:effectLst/>
            </c:spPr>
            <c:extLst>
              <c:ext xmlns:c16="http://schemas.microsoft.com/office/drawing/2014/chart" uri="{C3380CC4-5D6E-409C-BE32-E72D297353CC}">
                <c16:uniqueId val="{00000003-C092-4CA6-83E2-C1715632DD11}"/>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092-4CA6-83E2-C1715632DD11}"/>
                </c:ext>
              </c:extLst>
            </c:dLbl>
            <c:dLbl>
              <c:idx val="1"/>
              <c:delete val="1"/>
              <c:extLst>
                <c:ext xmlns:c15="http://schemas.microsoft.com/office/drawing/2012/chart" uri="{CE6537A1-D6FC-4f65-9D91-7224C49458BB}"/>
                <c:ext xmlns:c16="http://schemas.microsoft.com/office/drawing/2014/chart" uri="{C3380CC4-5D6E-409C-BE32-E72D297353CC}">
                  <c16:uniqueId val="{00000003-C092-4CA6-83E2-C1715632DD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0.7</c:v>
                </c:pt>
                <c:pt idx="1">
                  <c:v>0.30000000000000004</c:v>
                </c:pt>
              </c:numCache>
            </c:numRef>
          </c:val>
          <c:extLst>
            <c:ext xmlns:c16="http://schemas.microsoft.com/office/drawing/2014/chart" uri="{C3380CC4-5D6E-409C-BE32-E72D297353CC}">
              <c16:uniqueId val="{00000004-C092-4CA6-83E2-C1715632DD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5">
                  <a:tint val="77000"/>
                </a:schemeClr>
              </a:solidFill>
              <a:ln>
                <a:noFill/>
              </a:ln>
              <a:effectLst/>
            </c:spPr>
            <c:extLst>
              <c:ext xmlns:c16="http://schemas.microsoft.com/office/drawing/2014/chart" uri="{C3380CC4-5D6E-409C-BE32-E72D297353CC}">
                <c16:uniqueId val="{00000001-CB0A-484E-8615-94FEC23917B7}"/>
              </c:ext>
            </c:extLst>
          </c:dPt>
          <c:dPt>
            <c:idx val="1"/>
            <c:bubble3D val="0"/>
            <c:spPr>
              <a:solidFill>
                <a:schemeClr val="accent5">
                  <a:lumMod val="20000"/>
                  <a:lumOff val="80000"/>
                </a:schemeClr>
              </a:solidFill>
              <a:ln>
                <a:noFill/>
              </a:ln>
              <a:effectLst/>
            </c:spPr>
            <c:extLst>
              <c:ext xmlns:c16="http://schemas.microsoft.com/office/drawing/2014/chart" uri="{C3380CC4-5D6E-409C-BE32-E72D297353CC}">
                <c16:uniqueId val="{00000003-CB0A-484E-8615-94FEC23917B7}"/>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B0A-484E-8615-94FEC23917B7}"/>
                </c:ext>
              </c:extLst>
            </c:dLbl>
            <c:dLbl>
              <c:idx val="1"/>
              <c:delete val="1"/>
              <c:extLst>
                <c:ext xmlns:c15="http://schemas.microsoft.com/office/drawing/2012/chart" uri="{CE6537A1-D6FC-4f65-9D91-7224C49458BB}"/>
                <c:ext xmlns:c16="http://schemas.microsoft.com/office/drawing/2014/chart" uri="{C3380CC4-5D6E-409C-BE32-E72D297353CC}">
                  <c16:uniqueId val="{00000003-CB0A-484E-8615-94FEC23917B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0.76</c:v>
                </c:pt>
                <c:pt idx="1">
                  <c:v>0.24</c:v>
                </c:pt>
              </c:numCache>
            </c:numRef>
          </c:val>
          <c:extLst>
            <c:ext xmlns:c16="http://schemas.microsoft.com/office/drawing/2014/chart" uri="{C3380CC4-5D6E-409C-BE32-E72D297353CC}">
              <c16:uniqueId val="{00000004-CB0A-484E-8615-94FEC23917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81382991983541E-2"/>
          <c:y val="0.11467091059182116"/>
          <c:w val="0.90559705882352937"/>
          <c:h val="0.71992999999999996"/>
        </c:manualLayout>
      </c:layout>
      <c:lineChart>
        <c:grouping val="standard"/>
        <c:varyColors val="0"/>
        <c:ser>
          <c:idx val="9"/>
          <c:order val="0"/>
          <c:tx>
            <c:strRef>
              <c:f>Sheet1!$A$2</c:f>
              <c:strCache>
                <c:ptCount val="1"/>
                <c:pt idx="0">
                  <c:v>Exports, mEUR</c:v>
                </c:pt>
              </c:strCache>
            </c:strRef>
          </c:tx>
          <c:spPr>
            <a:ln w="25400" cap="rnd" cmpd="sng" algn="ctr">
              <a:solidFill>
                <a:schemeClr val="accent2">
                  <a:lumMod val="75000"/>
                </a:schemeClr>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Sheet1!$B$2:$S$2</c:f>
              <c:numCache>
                <c:formatCode>0.0</c:formatCode>
                <c:ptCount val="12"/>
                <c:pt idx="0">
                  <c:v>75.278570000000002</c:v>
                </c:pt>
                <c:pt idx="1">
                  <c:v>97.689853999999997</c:v>
                </c:pt>
                <c:pt idx="2">
                  <c:v>91.734810999999993</c:v>
                </c:pt>
                <c:pt idx="3">
                  <c:v>76.543387999999993</c:v>
                </c:pt>
                <c:pt idx="4">
                  <c:v>70.876189999999994</c:v>
                </c:pt>
                <c:pt idx="5">
                  <c:v>89.413312000000005</c:v>
                </c:pt>
                <c:pt idx="6">
                  <c:v>115.788783</c:v>
                </c:pt>
                <c:pt idx="7">
                  <c:v>135.57359400000001</c:v>
                </c:pt>
                <c:pt idx="8">
                  <c:v>152.302052</c:v>
                </c:pt>
                <c:pt idx="9">
                  <c:v>219.16727599999999</c:v>
                </c:pt>
                <c:pt idx="10">
                  <c:v>231.016097</c:v>
                </c:pt>
                <c:pt idx="11">
                  <c:v>517.12584300000003</c:v>
                </c:pt>
              </c:numCache>
            </c:numRef>
          </c:val>
          <c:smooth val="0"/>
          <c:extLst>
            <c:ext xmlns:c16="http://schemas.microsoft.com/office/drawing/2014/chart" uri="{C3380CC4-5D6E-409C-BE32-E72D297353CC}">
              <c16:uniqueId val="{00000000-A346-4382-BA64-DDB631DA0EFF}"/>
            </c:ext>
          </c:extLst>
        </c:ser>
        <c:ser>
          <c:idx val="0"/>
          <c:order val="1"/>
          <c:tx>
            <c:strRef>
              <c:f>Sheet1!$A$3</c:f>
              <c:strCache>
                <c:ptCount val="1"/>
                <c:pt idx="0">
                  <c:v>Imports, mEUR</c:v>
                </c:pt>
              </c:strCache>
            </c:strRef>
          </c:tx>
          <c:spPr>
            <a:ln w="25400" cap="rnd" cmpd="sng" algn="ctr">
              <a:solidFill>
                <a:schemeClr val="accent5"/>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Sheet1!$B$3:$S$3</c:f>
              <c:numCache>
                <c:formatCode>0.0</c:formatCode>
                <c:ptCount val="12"/>
                <c:pt idx="0">
                  <c:v>138.14954</c:v>
                </c:pt>
                <c:pt idx="1">
                  <c:v>174.541653</c:v>
                </c:pt>
                <c:pt idx="2">
                  <c:v>129.48753300000001</c:v>
                </c:pt>
                <c:pt idx="3">
                  <c:v>109.087812</c:v>
                </c:pt>
                <c:pt idx="4">
                  <c:v>95.976305999999994</c:v>
                </c:pt>
                <c:pt idx="5">
                  <c:v>110.45687</c:v>
                </c:pt>
                <c:pt idx="6">
                  <c:v>150.27625</c:v>
                </c:pt>
                <c:pt idx="7">
                  <c:v>163.04958400000001</c:v>
                </c:pt>
                <c:pt idx="8">
                  <c:v>185.14686399999999</c:v>
                </c:pt>
                <c:pt idx="9">
                  <c:v>182.23452700000001</c:v>
                </c:pt>
                <c:pt idx="10">
                  <c:v>225.57207</c:v>
                </c:pt>
                <c:pt idx="11">
                  <c:v>286.60049800000002</c:v>
                </c:pt>
              </c:numCache>
            </c:numRef>
          </c:val>
          <c:smooth val="0"/>
          <c:extLst>
            <c:ext xmlns:c16="http://schemas.microsoft.com/office/drawing/2014/chart" uri="{C3380CC4-5D6E-409C-BE32-E72D297353CC}">
              <c16:uniqueId val="{00000001-A346-4382-BA64-DDB631DA0EFF}"/>
            </c:ext>
          </c:extLst>
        </c:ser>
        <c:ser>
          <c:idx val="1"/>
          <c:order val="2"/>
          <c:tx>
            <c:strRef>
              <c:f>Sheet1!$A$4</c:f>
              <c:strCache>
                <c:ptCount val="1"/>
              </c:strCache>
            </c:strRef>
          </c:tx>
          <c:spPr>
            <a:ln w="19050" cap="rnd" cmpd="sng" algn="ctr">
              <a:solidFill>
                <a:schemeClr val="accent3"/>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Sheet1!$B$4:$S$4</c:f>
            </c:numRef>
          </c:val>
          <c:smooth val="0"/>
          <c:extLst>
            <c:ext xmlns:c16="http://schemas.microsoft.com/office/drawing/2014/chart" uri="{C3380CC4-5D6E-409C-BE32-E72D297353CC}">
              <c16:uniqueId val="{00000002-A346-4382-BA64-DDB631DA0EFF}"/>
            </c:ext>
          </c:extLst>
        </c:ser>
        <c:dLbls>
          <c:showLegendKey val="0"/>
          <c:showVal val="0"/>
          <c:showCatName val="0"/>
          <c:showSerName val="0"/>
          <c:showPercent val="0"/>
          <c:showBubbleSize val="0"/>
        </c:dLbls>
        <c:smooth val="0"/>
        <c:axId val="274520384"/>
        <c:axId val="278072192"/>
      </c:lineChart>
      <c:catAx>
        <c:axId val="274520384"/>
        <c:scaling>
          <c:orientation val="minMax"/>
        </c:scaling>
        <c:delete val="0"/>
        <c:axPos val="b"/>
        <c:numFmt formatCode="0" sourceLinked="1"/>
        <c:majorTickMark val="none"/>
        <c:minorTickMark val="none"/>
        <c:tickLblPos val="low"/>
        <c:spPr>
          <a:noFill/>
          <a:ln w="317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crossAx val="278072192"/>
        <c:crosses val="autoZero"/>
        <c:auto val="0"/>
        <c:lblAlgn val="ctr"/>
        <c:lblOffset val="100"/>
        <c:noMultiLvlLbl val="0"/>
      </c:catAx>
      <c:valAx>
        <c:axId val="278072192"/>
        <c:scaling>
          <c:orientation val="minMax"/>
          <c:min val="0"/>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crossAx val="274520384"/>
        <c:crosses val="autoZero"/>
        <c:crossBetween val="between"/>
      </c:valAx>
      <c:spPr>
        <a:noFill/>
        <a:ln w="24631">
          <a:noFill/>
        </a:ln>
        <a:effectLst/>
      </c:spPr>
    </c:plotArea>
    <c:legend>
      <c:legendPos val="r"/>
      <c:layout>
        <c:manualLayout>
          <c:xMode val="edge"/>
          <c:yMode val="edge"/>
          <c:x val="0.24020902777777778"/>
          <c:y val="6.6338888888888892E-2"/>
          <c:w val="0.51025261437908498"/>
          <c:h val="0.154711111111111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legend>
    <c:plotVisOnly val="1"/>
    <c:dispBlanksAs val="gap"/>
    <c:showDLblsOverMax val="0"/>
  </c:chart>
  <c:spPr>
    <a:noFill/>
    <a:ln w="6350" cap="flat" cmpd="sng" algn="ctr">
      <a:noFill/>
      <a:prstDash val="solid"/>
      <a:round/>
    </a:ln>
    <a:effectLst/>
  </c:spPr>
  <c:txPr>
    <a:bodyPr/>
    <a:lstStyle/>
    <a:p>
      <a:pPr>
        <a:defRPr sz="1200" b="0" i="0" u="none" strike="noStrike" baseline="0">
          <a:solidFill>
            <a:srgbClr val="000000"/>
          </a:solidFill>
          <a:latin typeface="Gill Sans Nova Cond Lt" panose="020B0306020104020203" pitchFamily="34" charset="0"/>
          <a:ea typeface="Arial"/>
          <a:cs typeface="Arial"/>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26E7-4D38-82ED-8BC63EB48CD1}"/>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26E7-4D38-82ED-8BC63EB48CD1}"/>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6E7-4D38-82ED-8BC63EB48CD1}"/>
                </c:ext>
              </c:extLst>
            </c:dLbl>
            <c:dLbl>
              <c:idx val="1"/>
              <c:delete val="1"/>
              <c:extLst>
                <c:ext xmlns:c15="http://schemas.microsoft.com/office/drawing/2012/chart" uri="{CE6537A1-D6FC-4f65-9D91-7224C49458BB}"/>
                <c:ext xmlns:c16="http://schemas.microsoft.com/office/drawing/2014/chart" uri="{C3380CC4-5D6E-409C-BE32-E72D297353CC}">
                  <c16:uniqueId val="{00000003-26E7-4D38-82ED-8BC63EB48C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formatCode="0.00">
                  <c:v>0.46</c:v>
                </c:pt>
                <c:pt idx="1">
                  <c:v>0.54</c:v>
                </c:pt>
              </c:numCache>
            </c:numRef>
          </c:val>
          <c:extLst>
            <c:ext xmlns:c16="http://schemas.microsoft.com/office/drawing/2014/chart" uri="{C3380CC4-5D6E-409C-BE32-E72D297353CC}">
              <c16:uniqueId val="{00000004-26E7-4D38-82ED-8BC63EB48C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8753-4BEA-9FC8-09B907ED3B88}"/>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8753-4BEA-9FC8-09B907ED3B8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53-4BEA-9FC8-09B907ED3B88}"/>
                </c:ext>
              </c:extLst>
            </c:dLbl>
            <c:dLbl>
              <c:idx val="1"/>
              <c:delete val="1"/>
              <c:extLst>
                <c:ext xmlns:c15="http://schemas.microsoft.com/office/drawing/2012/chart" uri="{CE6537A1-D6FC-4f65-9D91-7224C49458BB}"/>
                <c:ext xmlns:c16="http://schemas.microsoft.com/office/drawing/2014/chart" uri="{C3380CC4-5D6E-409C-BE32-E72D297353CC}">
                  <c16:uniqueId val="{00000003-8753-4BEA-9FC8-09B907ED3B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formatCode="0.00">
                  <c:v>0.7</c:v>
                </c:pt>
                <c:pt idx="1">
                  <c:v>0.30000000000000004</c:v>
                </c:pt>
              </c:numCache>
            </c:numRef>
          </c:val>
          <c:extLst>
            <c:ext xmlns:c16="http://schemas.microsoft.com/office/drawing/2014/chart" uri="{C3380CC4-5D6E-409C-BE32-E72D297353CC}">
              <c16:uniqueId val="{00000004-8753-4BEA-9FC8-09B907ED3B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tint val="77000"/>
                  <a:alpha val="70000"/>
                </a:schemeClr>
              </a:solidFill>
              <a:ln>
                <a:noFill/>
              </a:ln>
              <a:effectLst/>
            </c:spPr>
            <c:extLst>
              <c:ext xmlns:c16="http://schemas.microsoft.com/office/drawing/2014/chart" uri="{C3380CC4-5D6E-409C-BE32-E72D297353CC}">
                <c16:uniqueId val="{00000001-F4D4-44A2-B391-88E99A1865E8}"/>
              </c:ext>
            </c:extLst>
          </c:dPt>
          <c:dPt>
            <c:idx val="1"/>
            <c:bubble3D val="0"/>
            <c:spPr>
              <a:solidFill>
                <a:schemeClr val="accent4">
                  <a:shade val="76000"/>
                  <a:alpha val="70000"/>
                </a:schemeClr>
              </a:solidFill>
              <a:ln>
                <a:noFill/>
              </a:ln>
              <a:effectLst/>
            </c:spPr>
            <c:extLst>
              <c:ext xmlns:c16="http://schemas.microsoft.com/office/drawing/2014/chart" uri="{C3380CC4-5D6E-409C-BE32-E72D297353CC}">
                <c16:uniqueId val="{00000003-F4D4-44A2-B391-88E99A1865E8}"/>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D4-44A2-B391-88E99A1865E8}"/>
                </c:ext>
              </c:extLst>
            </c:dLbl>
            <c:dLbl>
              <c:idx val="1"/>
              <c:delete val="1"/>
              <c:extLst>
                <c:ext xmlns:c15="http://schemas.microsoft.com/office/drawing/2012/chart" uri="{CE6537A1-D6FC-4f65-9D91-7224C49458BB}"/>
                <c:ext xmlns:c16="http://schemas.microsoft.com/office/drawing/2014/chart" uri="{C3380CC4-5D6E-409C-BE32-E72D297353CC}">
                  <c16:uniqueId val="{00000003-F4D4-44A2-B391-88E99A186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0.41</c:v>
                </c:pt>
                <c:pt idx="1">
                  <c:v>0.59000000000000008</c:v>
                </c:pt>
              </c:numCache>
            </c:numRef>
          </c:val>
          <c:extLst>
            <c:ext xmlns:c16="http://schemas.microsoft.com/office/drawing/2014/chart" uri="{C3380CC4-5D6E-409C-BE32-E72D297353CC}">
              <c16:uniqueId val="{00000004-F4D4-44A2-B391-88E99A1865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tint val="77000"/>
                  <a:alpha val="70000"/>
                </a:schemeClr>
              </a:solidFill>
              <a:ln>
                <a:noFill/>
              </a:ln>
              <a:effectLst/>
            </c:spPr>
            <c:extLst>
              <c:ext xmlns:c16="http://schemas.microsoft.com/office/drawing/2014/chart" uri="{C3380CC4-5D6E-409C-BE32-E72D297353CC}">
                <c16:uniqueId val="{00000001-BB46-4C58-97B5-788BAF4EE5BA}"/>
              </c:ext>
            </c:extLst>
          </c:dPt>
          <c:dPt>
            <c:idx val="1"/>
            <c:bubble3D val="0"/>
            <c:spPr>
              <a:solidFill>
                <a:schemeClr val="accent4">
                  <a:shade val="76000"/>
                  <a:alpha val="70000"/>
                </a:schemeClr>
              </a:solidFill>
              <a:ln>
                <a:noFill/>
              </a:ln>
              <a:effectLst/>
            </c:spPr>
            <c:extLst>
              <c:ext xmlns:c16="http://schemas.microsoft.com/office/drawing/2014/chart" uri="{C3380CC4-5D6E-409C-BE32-E72D297353CC}">
                <c16:uniqueId val="{00000003-BB46-4C58-97B5-788BAF4EE5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B46-4C58-97B5-788BAF4EE5BA}"/>
                </c:ext>
              </c:extLst>
            </c:dLbl>
            <c:dLbl>
              <c:idx val="1"/>
              <c:delete val="1"/>
              <c:extLst>
                <c:ext xmlns:c15="http://schemas.microsoft.com/office/drawing/2012/chart" uri="{CE6537A1-D6FC-4f65-9D91-7224C49458BB}"/>
                <c:ext xmlns:c16="http://schemas.microsoft.com/office/drawing/2014/chart" uri="{C3380CC4-5D6E-409C-BE32-E72D297353CC}">
                  <c16:uniqueId val="{00000003-BB46-4C58-97B5-788BAF4EE5B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0.43</c:v>
                </c:pt>
                <c:pt idx="1">
                  <c:v>0.57000000000000006</c:v>
                </c:pt>
              </c:numCache>
            </c:numRef>
          </c:val>
          <c:extLst>
            <c:ext xmlns:c16="http://schemas.microsoft.com/office/drawing/2014/chart" uri="{C3380CC4-5D6E-409C-BE32-E72D297353CC}">
              <c16:uniqueId val="{00000004-BB46-4C58-97B5-788BAF4EE5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2.7259090909090906E-2"/>
          <c:w val="0.89068789682539684"/>
          <c:h val="0.88122474747474744"/>
        </c:manualLayout>
      </c:layout>
      <c:lineChart>
        <c:grouping val="standard"/>
        <c:varyColors val="0"/>
        <c:ser>
          <c:idx val="0"/>
          <c:order val="0"/>
          <c:tx>
            <c:strRef>
              <c:f>Sheet1!$A$6</c:f>
              <c:strCache>
                <c:ptCount val="1"/>
                <c:pt idx="0">
                  <c:v>Russia</c:v>
                </c:pt>
              </c:strCache>
            </c:strRef>
          </c:tx>
          <c:spPr>
            <a:ln w="28575" cap="rnd">
              <a:solidFill>
                <a:schemeClr val="accent1"/>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Sheet1!$B$6:$H$6</c:f>
              <c:numCache>
                <c:formatCode>0</c:formatCode>
                <c:ptCount val="7"/>
                <c:pt idx="0">
                  <c:v>48.853000000000002</c:v>
                </c:pt>
                <c:pt idx="1">
                  <c:v>67.844999999999999</c:v>
                </c:pt>
                <c:pt idx="2">
                  <c:v>53.476999999999997</c:v>
                </c:pt>
                <c:pt idx="3">
                  <c:v>50.895000000000003</c:v>
                </c:pt>
                <c:pt idx="4">
                  <c:v>44.584000000000003</c:v>
                </c:pt>
                <c:pt idx="5">
                  <c:v>47.344999999999999</c:v>
                </c:pt>
                <c:pt idx="6">
                  <c:v>14.335636363636365</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Lithuania+Estonia</c:v>
                </c:pt>
              </c:strCache>
            </c:strRef>
          </c:tx>
          <c:spPr>
            <a:ln w="28575" cap="rnd">
              <a:solidFill>
                <a:schemeClr val="accent3"/>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Sheet1!$B$7:$H$7</c:f>
              <c:numCache>
                <c:formatCode>0</c:formatCode>
                <c:ptCount val="7"/>
                <c:pt idx="0">
                  <c:v>0</c:v>
                </c:pt>
                <c:pt idx="1">
                  <c:v>2.7890000000000001</c:v>
                </c:pt>
                <c:pt idx="2">
                  <c:v>6.1210000000000004</c:v>
                </c:pt>
                <c:pt idx="3">
                  <c:v>8.5180000000000007</c:v>
                </c:pt>
                <c:pt idx="4">
                  <c:v>9.8840000000000003</c:v>
                </c:pt>
                <c:pt idx="5">
                  <c:v>6.67</c:v>
                </c:pt>
                <c:pt idx="6">
                  <c:v>57.919636363636371</c:v>
                </c:pt>
              </c:numCache>
            </c:numRef>
          </c:val>
          <c:smooth val="0"/>
          <c:extLst>
            <c:ext xmlns:c16="http://schemas.microsoft.com/office/drawing/2014/chart" uri="{C3380CC4-5D6E-409C-BE32-E72D297353CC}">
              <c16:uniqueId val="{00000001-950E-41F3-937B-02D8C1E8A9A6}"/>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majorUnit val="20"/>
      </c:valAx>
      <c:spPr>
        <a:noFill/>
        <a:ln>
          <a:noFill/>
        </a:ln>
        <a:effectLst/>
      </c:spPr>
    </c:plotArea>
    <c:legend>
      <c:legendPos val="b"/>
      <c:layout>
        <c:manualLayout>
          <c:xMode val="edge"/>
          <c:yMode val="edge"/>
          <c:x val="0.42994340277777776"/>
          <c:y val="5.3152564102564095E-2"/>
          <c:w val="0.50391076388888878"/>
          <c:h val="0.1796914529914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2.7259090909090906E-2"/>
          <c:w val="0.89068789682539684"/>
          <c:h val="0.88122474747474744"/>
        </c:manualLayout>
      </c:layout>
      <c:lineChart>
        <c:grouping val="standard"/>
        <c:varyColors val="0"/>
        <c:ser>
          <c:idx val="0"/>
          <c:order val="0"/>
          <c:tx>
            <c:strRef>
              <c:f>Sheet1!$A$6</c:f>
              <c:strCache>
                <c:ptCount val="1"/>
                <c:pt idx="0">
                  <c:v>Krievija</c:v>
                </c:pt>
              </c:strCache>
            </c:strRef>
          </c:tx>
          <c:spPr>
            <a:ln w="28575" cap="rnd">
              <a:solidFill>
                <a:schemeClr val="accent1"/>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Sheet1!$B$6:$L$6</c:f>
              <c:numCache>
                <c:formatCode>0</c:formatCode>
                <c:ptCount val="11"/>
                <c:pt idx="0">
                  <c:v>1.2809999999999999</c:v>
                </c:pt>
                <c:pt idx="1">
                  <c:v>0.83799999999999997</c:v>
                </c:pt>
                <c:pt idx="2">
                  <c:v>1.3009999999999999</c:v>
                </c:pt>
                <c:pt idx="3">
                  <c:v>3.6680000000000001</c:v>
                </c:pt>
                <c:pt idx="4">
                  <c:v>0</c:v>
                </c:pt>
                <c:pt idx="5">
                  <c:v>0.13500000000000001</c:v>
                </c:pt>
                <c:pt idx="6">
                  <c:v>1.5329999999999999</c:v>
                </c:pt>
                <c:pt idx="7">
                  <c:v>2.839</c:v>
                </c:pt>
                <c:pt idx="8">
                  <c:v>0.72899999999999998</c:v>
                </c:pt>
                <c:pt idx="9">
                  <c:v>0.80700000000000005</c:v>
                </c:pt>
                <c:pt idx="10">
                  <c:v>0.01</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Lietuva+Igaunija</c:v>
                </c:pt>
              </c:strCache>
            </c:strRef>
          </c:tx>
          <c:spPr>
            <a:ln w="28575" cap="rnd">
              <a:solidFill>
                <a:schemeClr val="accent3"/>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Sheet1!$B$7:$L$7</c:f>
              <c:numCache>
                <c:formatCode>0</c:formatCode>
                <c:ptCount val="11"/>
                <c:pt idx="0">
                  <c:v>0.221</c:v>
                </c:pt>
                <c:pt idx="1">
                  <c:v>1.246</c:v>
                </c:pt>
                <c:pt idx="2">
                  <c:v>8.1199999999999992</c:v>
                </c:pt>
                <c:pt idx="3">
                  <c:v>5.4189999999999996</c:v>
                </c:pt>
                <c:pt idx="4">
                  <c:v>6.55</c:v>
                </c:pt>
                <c:pt idx="5">
                  <c:v>3.347</c:v>
                </c:pt>
                <c:pt idx="6">
                  <c:v>6.2220000000000004</c:v>
                </c:pt>
                <c:pt idx="7">
                  <c:v>4.516</c:v>
                </c:pt>
                <c:pt idx="8">
                  <c:v>5.0049999999999999</c:v>
                </c:pt>
                <c:pt idx="9">
                  <c:v>6.1479999999999997</c:v>
                </c:pt>
                <c:pt idx="10">
                  <c:v>6.2990000000000004</c:v>
                </c:pt>
              </c:numCache>
            </c:numRef>
          </c:val>
          <c:smooth val="0"/>
          <c:extLst>
            <c:ext xmlns:c16="http://schemas.microsoft.com/office/drawing/2014/chart" uri="{C3380CC4-5D6E-409C-BE32-E72D297353CC}">
              <c16:uniqueId val="{00000000-54AD-43BF-828F-E9F1D6D73BB7}"/>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3055555555556"/>
          <c:y val="3.012863247863248E-2"/>
          <c:w val="0.63430595238095233"/>
          <c:h val="0.88289358974358978"/>
        </c:manualLayout>
      </c:layout>
      <c:barChart>
        <c:barDir val="col"/>
        <c:grouping val="percentStacked"/>
        <c:varyColors val="0"/>
        <c:ser>
          <c:idx val="1"/>
          <c:order val="1"/>
          <c:tx>
            <c:strRef>
              <c:f>Sheet1!$A$2</c:f>
              <c:strCache>
                <c:ptCount val="1"/>
                <c:pt idx="0">
                  <c:v>Lithuania</c:v>
                </c:pt>
              </c:strCache>
            </c:strRef>
          </c:tx>
          <c:spPr>
            <a:solidFill>
              <a:schemeClr val="accent5">
                <a:lumMod val="75000"/>
              </a:schemeClr>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21-68F1-4F8B-ACE0-A5B41F3802B7}"/>
              </c:ext>
            </c:extLst>
          </c:dPt>
          <c:dLbls>
            <c:dLbl>
              <c:idx val="0"/>
              <c:tx>
                <c:rich>
                  <a:bodyPr/>
                  <a:lstStyle/>
                  <a:p>
                    <a:fld id="{A273B1E3-7737-4A34-8296-21C9C5FBDF1D}"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68F1-4F8B-ACE0-A5B41F3802B7}"/>
                </c:ext>
              </c:extLst>
            </c:dLbl>
            <c:dLbl>
              <c:idx val="1"/>
              <c:tx>
                <c:rich>
                  <a:bodyPr/>
                  <a:lstStyle/>
                  <a:p>
                    <a:fld id="{20A56D05-E39A-4520-84C2-078692E5CC67}"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8F1-4F8B-ACE0-A5B41F3802B7}"/>
                </c:ext>
              </c:extLst>
            </c:dLbl>
            <c:dLbl>
              <c:idx val="2"/>
              <c:tx>
                <c:rich>
                  <a:bodyPr/>
                  <a:lstStyle/>
                  <a:p>
                    <a:fld id="{F151BAD1-A3DB-4232-9FCA-D3EC0EC7CFBA}"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Sheet1!$B$2:$D$2</c:f>
              <c:numCache>
                <c:formatCode>0</c:formatCode>
                <c:ptCount val="3"/>
                <c:pt idx="0">
                  <c:v>2716.9570869999998</c:v>
                </c:pt>
                <c:pt idx="1">
                  <c:v>3361.003436</c:v>
                </c:pt>
                <c:pt idx="2">
                  <c:v>6442.4871469999998</c:v>
                </c:pt>
              </c:numCache>
            </c:numRef>
          </c:val>
          <c:extLst>
            <c:ext xmlns:c15="http://schemas.microsoft.com/office/drawing/2012/chart" uri="{02D57815-91ED-43cb-92C2-25804820EDAC}">
              <c15:datalabelsRange>
                <c15:f>Sheet1!$F$2:$H$2</c15:f>
                <c15:dlblRangeCache>
                  <c:ptCount val="3"/>
                  <c:pt idx="0">
                    <c:v>18%</c:v>
                  </c:pt>
                  <c:pt idx="1">
                    <c:v>17%</c:v>
                  </c:pt>
                  <c:pt idx="2">
                    <c:v>24%</c:v>
                  </c:pt>
                </c15:dlblRangeCache>
              </c15:datalabelsRange>
            </c:ext>
            <c:ext xmlns:c16="http://schemas.microsoft.com/office/drawing/2014/chart" uri="{C3380CC4-5D6E-409C-BE32-E72D297353CC}">
              <c16:uniqueId val="{00000012-68F1-4F8B-ACE0-A5B41F3802B7}"/>
            </c:ext>
          </c:extLst>
        </c:ser>
        <c:ser>
          <c:idx val="2"/>
          <c:order val="2"/>
          <c:tx>
            <c:strRef>
              <c:f>Sheet1!$A$3</c:f>
              <c:strCache>
                <c:ptCount val="1"/>
                <c:pt idx="0">
                  <c:v>Estonia</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24-68F1-4F8B-ACE0-A5B41F3802B7}"/>
              </c:ext>
            </c:extLst>
          </c:dPt>
          <c:dLbls>
            <c:dLbl>
              <c:idx val="0"/>
              <c:tx>
                <c:rich>
                  <a:bodyPr/>
                  <a:lstStyle/>
                  <a:p>
                    <a:fld id="{DAB2D9EB-FE65-42BD-AA18-3967637801C2}"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68F1-4F8B-ACE0-A5B41F3802B7}"/>
                </c:ext>
              </c:extLst>
            </c:dLbl>
            <c:dLbl>
              <c:idx val="1"/>
              <c:tx>
                <c:rich>
                  <a:bodyPr/>
                  <a:lstStyle/>
                  <a:p>
                    <a:fld id="{46193161-6EA9-4349-97E5-1320D6BCB90E}"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68F1-4F8B-ACE0-A5B41F3802B7}"/>
                </c:ext>
              </c:extLst>
            </c:dLbl>
            <c:dLbl>
              <c:idx val="2"/>
              <c:tx>
                <c:rich>
                  <a:bodyPr/>
                  <a:lstStyle/>
                  <a:p>
                    <a:fld id="{31AB47E8-F144-43E8-B470-EB0EC422F254}"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Sheet1!$B$3:$D$3</c:f>
              <c:numCache>
                <c:formatCode>0</c:formatCode>
                <c:ptCount val="3"/>
                <c:pt idx="0">
                  <c:v>1293.504066</c:v>
                </c:pt>
                <c:pt idx="1">
                  <c:v>1730.209503</c:v>
                </c:pt>
                <c:pt idx="2">
                  <c:v>2686.5582570000001</c:v>
                </c:pt>
              </c:numCache>
            </c:numRef>
          </c:val>
          <c:extLst>
            <c:ext xmlns:c15="http://schemas.microsoft.com/office/drawing/2012/chart" uri="{02D57815-91ED-43cb-92C2-25804820EDAC}">
              <c15:datalabelsRange>
                <c15:f>Sheet1!$F$3:$H$3</c15:f>
                <c15:dlblRangeCache>
                  <c:ptCount val="3"/>
                  <c:pt idx="0">
                    <c:v>9%</c:v>
                  </c:pt>
                  <c:pt idx="1">
                    <c:v>9%</c:v>
                  </c:pt>
                  <c:pt idx="2">
                    <c:v>10%</c:v>
                  </c:pt>
                </c15:dlblRangeCache>
              </c15:datalabelsRange>
            </c:ext>
            <c:ext xmlns:c16="http://schemas.microsoft.com/office/drawing/2014/chart" uri="{C3380CC4-5D6E-409C-BE32-E72D297353CC}">
              <c16:uniqueId val="{00000013-68F1-4F8B-ACE0-A5B41F3802B7}"/>
            </c:ext>
          </c:extLst>
        </c:ser>
        <c:ser>
          <c:idx val="3"/>
          <c:order val="3"/>
          <c:tx>
            <c:strRef>
              <c:f>Sheet1!$A$4</c:f>
              <c:strCache>
                <c:ptCount val="1"/>
                <c:pt idx="0">
                  <c:v>Germany</c:v>
                </c:pt>
              </c:strCache>
            </c:strRef>
          </c:tx>
          <c:spPr>
            <a:solidFill>
              <a:schemeClr val="accent5">
                <a:lumMod val="40000"/>
                <a:lumOff val="60000"/>
              </a:schemeClr>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7-68F1-4F8B-ACE0-A5B41F3802B7}"/>
              </c:ext>
            </c:extLst>
          </c:dPt>
          <c:dLbls>
            <c:dLbl>
              <c:idx val="0"/>
              <c:tx>
                <c:rich>
                  <a:bodyPr/>
                  <a:lstStyle/>
                  <a:p>
                    <a:fld id="{012594F4-1F6D-4985-B991-E6D8C4BD34A8}"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68F1-4F8B-ACE0-A5B41F3802B7}"/>
                </c:ext>
              </c:extLst>
            </c:dLbl>
            <c:dLbl>
              <c:idx val="1"/>
              <c:tx>
                <c:rich>
                  <a:bodyPr/>
                  <a:lstStyle/>
                  <a:p>
                    <a:fld id="{3AEC1906-4851-498D-9CBE-966842E88A36}"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68F1-4F8B-ACE0-A5B41F3802B7}"/>
                </c:ext>
              </c:extLst>
            </c:dLbl>
            <c:dLbl>
              <c:idx val="2"/>
              <c:tx>
                <c:rich>
                  <a:bodyPr/>
                  <a:lstStyle/>
                  <a:p>
                    <a:fld id="{1D026F29-5C1E-4FEC-9B39-2F8164014512}"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Sheet1!$B$4:$D$4</c:f>
              <c:numCache>
                <c:formatCode>0</c:formatCode>
                <c:ptCount val="3"/>
                <c:pt idx="0">
                  <c:v>1581.8574679999999</c:v>
                </c:pt>
                <c:pt idx="1">
                  <c:v>2055.3357470000001</c:v>
                </c:pt>
                <c:pt idx="2">
                  <c:v>2526.7987589999998</c:v>
                </c:pt>
              </c:numCache>
            </c:numRef>
          </c:val>
          <c:extLst>
            <c:ext xmlns:c15="http://schemas.microsoft.com/office/drawing/2012/chart" uri="{02D57815-91ED-43cb-92C2-25804820EDAC}">
              <c15:datalabelsRange>
                <c15:f>Sheet1!$F$4:$H$4</c15:f>
                <c15:dlblRangeCache>
                  <c:ptCount val="3"/>
                  <c:pt idx="0">
                    <c:v>10%</c:v>
                  </c:pt>
                  <c:pt idx="1">
                    <c:v>11%</c:v>
                  </c:pt>
                  <c:pt idx="2">
                    <c:v>10%</c:v>
                  </c:pt>
                </c15:dlblRangeCache>
              </c15:datalabelsRange>
            </c:ext>
            <c:ext xmlns:c16="http://schemas.microsoft.com/office/drawing/2014/chart" uri="{C3380CC4-5D6E-409C-BE32-E72D297353CC}">
              <c16:uniqueId val="{00000014-68F1-4F8B-ACE0-A5B41F3802B7}"/>
            </c:ext>
          </c:extLst>
        </c:ser>
        <c:ser>
          <c:idx val="4"/>
          <c:order val="4"/>
          <c:tx>
            <c:strRef>
              <c:f>Sheet1!$A$5</c:f>
              <c:strCache>
                <c:ptCount val="1"/>
                <c:pt idx="0">
                  <c:v>Other EU countries</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2A-68F1-4F8B-ACE0-A5B41F3802B7}"/>
              </c:ext>
            </c:extLst>
          </c:dPt>
          <c:dLbls>
            <c:dLbl>
              <c:idx val="0"/>
              <c:tx>
                <c:rich>
                  <a:bodyPr/>
                  <a:lstStyle/>
                  <a:p>
                    <a:fld id="{D612F068-26DD-4BFA-B07A-F3DBA785222F}"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68F1-4F8B-ACE0-A5B41F3802B7}"/>
                </c:ext>
              </c:extLst>
            </c:dLbl>
            <c:dLbl>
              <c:idx val="1"/>
              <c:tx>
                <c:rich>
                  <a:bodyPr/>
                  <a:lstStyle/>
                  <a:p>
                    <a:fld id="{712592ED-B2D6-4DD9-85EC-8B659C2A14D4}"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68F1-4F8B-ACE0-A5B41F3802B7}"/>
                </c:ext>
              </c:extLst>
            </c:dLbl>
            <c:dLbl>
              <c:idx val="2"/>
              <c:tx>
                <c:rich>
                  <a:bodyPr/>
                  <a:lstStyle/>
                  <a:p>
                    <a:fld id="{9BCF4F6B-D436-4B73-AD1C-A4EE72AEA129}"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Sheet1!$B$5:$D$5</c:f>
              <c:numCache>
                <c:formatCode>0</c:formatCode>
                <c:ptCount val="3"/>
                <c:pt idx="0">
                  <c:v>5923.807635000001</c:v>
                </c:pt>
                <c:pt idx="1">
                  <c:v>7086.1365749999995</c:v>
                </c:pt>
                <c:pt idx="2">
                  <c:v>8952.9076939999995</c:v>
                </c:pt>
              </c:numCache>
            </c:numRef>
          </c:val>
          <c:extLst>
            <c:ext xmlns:c15="http://schemas.microsoft.com/office/drawing/2012/chart" uri="{02D57815-91ED-43cb-92C2-25804820EDAC}">
              <c15:datalabelsRange>
                <c15:f>Sheet1!$F$5:$H$5</c15:f>
                <c15:dlblRangeCache>
                  <c:ptCount val="3"/>
                  <c:pt idx="0">
                    <c:v>39%</c:v>
                  </c:pt>
                  <c:pt idx="1">
                    <c:v>36%</c:v>
                  </c:pt>
                  <c:pt idx="2">
                    <c:v>34%</c:v>
                  </c:pt>
                </c15:dlblRangeCache>
              </c15:datalabelsRange>
            </c:ext>
            <c:ext xmlns:c16="http://schemas.microsoft.com/office/drawing/2014/chart" uri="{C3380CC4-5D6E-409C-BE32-E72D297353CC}">
              <c16:uniqueId val="{00000015-68F1-4F8B-ACE0-A5B41F3802B7}"/>
            </c:ext>
          </c:extLst>
        </c:ser>
        <c:ser>
          <c:idx val="5"/>
          <c:order val="5"/>
          <c:tx>
            <c:strRef>
              <c:f>Sheet1!$A$6</c:f>
              <c:strCache>
                <c:ptCount val="1"/>
                <c:pt idx="0">
                  <c:v>Russia</c:v>
                </c:pt>
              </c:strCache>
            </c:strRef>
          </c:tx>
          <c:spPr>
            <a:solidFill>
              <a:schemeClr val="accent2">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2D-68F1-4F8B-ACE0-A5B41F3802B7}"/>
              </c:ext>
            </c:extLst>
          </c:dPt>
          <c:dLbls>
            <c:dLbl>
              <c:idx val="0"/>
              <c:tx>
                <c:rich>
                  <a:bodyPr/>
                  <a:lstStyle/>
                  <a:p>
                    <a:fld id="{4ECFD8CC-DBC8-46BB-8547-3062AF7D312B}"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68F1-4F8B-ACE0-A5B41F3802B7}"/>
                </c:ext>
              </c:extLst>
            </c:dLbl>
            <c:dLbl>
              <c:idx val="1"/>
              <c:tx>
                <c:rich>
                  <a:bodyPr/>
                  <a:lstStyle/>
                  <a:p>
                    <a:fld id="{15D1484F-75BD-4B3E-82CF-2B8D31CC7EDA}"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68F1-4F8B-ACE0-A5B41F3802B7}"/>
                </c:ext>
              </c:extLst>
            </c:dLbl>
            <c:dLbl>
              <c:idx val="2"/>
              <c:tx>
                <c:rich>
                  <a:bodyPr/>
                  <a:lstStyle/>
                  <a:p>
                    <a:fld id="{C8D72950-6D4C-45F0-83B0-795653CC8D1D}"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Sheet1!$B$6:$D$6</c:f>
              <c:numCache>
                <c:formatCode>0</c:formatCode>
                <c:ptCount val="3"/>
                <c:pt idx="0">
                  <c:v>931.29880900000001</c:v>
                </c:pt>
                <c:pt idx="1">
                  <c:v>1771.924201</c:v>
                </c:pt>
                <c:pt idx="2">
                  <c:v>1830.7563950000001</c:v>
                </c:pt>
              </c:numCache>
            </c:numRef>
          </c:val>
          <c:extLst>
            <c:ext xmlns:c15="http://schemas.microsoft.com/office/drawing/2012/chart" uri="{02D57815-91ED-43cb-92C2-25804820EDAC}">
              <c15:datalabelsRange>
                <c15:f>Sheet1!$F$6:$H$6</c15:f>
                <c15:dlblRangeCache>
                  <c:ptCount val="3"/>
                  <c:pt idx="0">
                    <c:v>6%</c:v>
                  </c:pt>
                  <c:pt idx="1">
                    <c:v>9%</c:v>
                  </c:pt>
                  <c:pt idx="2">
                    <c:v>7%</c:v>
                  </c:pt>
                </c15:dlblRangeCache>
              </c15:datalabelsRange>
            </c:ext>
            <c:ext xmlns:c16="http://schemas.microsoft.com/office/drawing/2014/chart" uri="{C3380CC4-5D6E-409C-BE32-E72D297353CC}">
              <c16:uniqueId val="{00000016-68F1-4F8B-ACE0-A5B41F3802B7}"/>
            </c:ext>
          </c:extLst>
        </c:ser>
        <c:ser>
          <c:idx val="6"/>
          <c:order val="6"/>
          <c:tx>
            <c:strRef>
              <c:f>Sheet1!$A$7</c:f>
              <c:strCache>
                <c:ptCount val="1"/>
                <c:pt idx="0">
                  <c:v>Belarus</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1D-68F1-4F8B-ACE0-A5B41F3802B7}"/>
              </c:ext>
            </c:extLst>
          </c:dPt>
          <c:dLbls>
            <c:dLbl>
              <c:idx val="0"/>
              <c:layout>
                <c:manualLayout>
                  <c:x val="0.11339285714285714"/>
                  <c:y val="0.17638888888888885"/>
                </c:manualLayout>
              </c:layout>
              <c:tx>
                <c:rich>
                  <a:bodyPr/>
                  <a:lstStyle/>
                  <a:p>
                    <a:fld id="{A5556C69-0A0E-4D13-82CF-D11C22C78EB1}"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68F1-4F8B-ACE0-A5B41F3802B7}"/>
                </c:ext>
              </c:extLst>
            </c:dLbl>
            <c:dLbl>
              <c:idx val="1"/>
              <c:layout>
                <c:manualLayout>
                  <c:x val="0.1083531746031746"/>
                  <c:y val="0.1763888888888889"/>
                </c:manualLayout>
              </c:layout>
              <c:tx>
                <c:rich>
                  <a:bodyPr/>
                  <a:lstStyle/>
                  <a:p>
                    <a:fld id="{ACE1A0AC-9E28-40A8-9727-1796E4E5C2E5}"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68F1-4F8B-ACE0-A5B41F3802B7}"/>
                </c:ext>
              </c:extLst>
            </c:dLbl>
            <c:dLbl>
              <c:idx val="2"/>
              <c:layout>
                <c:manualLayout>
                  <c:x val="0.11087301587301578"/>
                  <c:y val="0.19538461538461543"/>
                </c:manualLayout>
              </c:layout>
              <c:tx>
                <c:rich>
                  <a:bodyPr/>
                  <a:lstStyle/>
                  <a:p>
                    <a:fld id="{D5E91A39-14C5-46B4-926F-26120913E4FE}"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Sheet1!$B$7:$D$7</c:f>
              <c:numCache>
                <c:formatCode>0</c:formatCode>
                <c:ptCount val="3"/>
                <c:pt idx="0">
                  <c:v>298.51662099999999</c:v>
                </c:pt>
                <c:pt idx="1">
                  <c:v>463.57197100000002</c:v>
                </c:pt>
                <c:pt idx="2">
                  <c:v>298.17516899999998</c:v>
                </c:pt>
              </c:numCache>
            </c:numRef>
          </c:val>
          <c:extLst>
            <c:ext xmlns:c15="http://schemas.microsoft.com/office/drawing/2012/chart" uri="{02D57815-91ED-43cb-92C2-25804820EDAC}">
              <c15:datalabelsRange>
                <c15:f>Sheet1!$F$7:$H$7</c15:f>
                <c15:dlblRangeCache>
                  <c:ptCount val="3"/>
                  <c:pt idx="0">
                    <c:v>2.0%</c:v>
                  </c:pt>
                  <c:pt idx="1">
                    <c:v>2.4%</c:v>
                  </c:pt>
                  <c:pt idx="2">
                    <c:v>1.1%</c:v>
                  </c:pt>
                </c15:dlblRangeCache>
              </c15:datalabelsRange>
            </c:ext>
            <c:ext xmlns:c16="http://schemas.microsoft.com/office/drawing/2014/chart" uri="{C3380CC4-5D6E-409C-BE32-E72D297353CC}">
              <c16:uniqueId val="{00000017-68F1-4F8B-ACE0-A5B41F3802B7}"/>
            </c:ext>
          </c:extLst>
        </c:ser>
        <c:ser>
          <c:idx val="7"/>
          <c:order val="7"/>
          <c:tx>
            <c:strRef>
              <c:f>Sheet1!$A$8</c:f>
              <c:strCache>
                <c:ptCount val="1"/>
                <c:pt idx="0">
                  <c:v>Other CIS countries</c:v>
                </c:pt>
              </c:strCache>
            </c:strRef>
          </c:tx>
          <c:spPr>
            <a:solidFill>
              <a:schemeClr val="accent2">
                <a:lumMod val="20000"/>
                <a:lumOff val="80000"/>
              </a:schemeClr>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30-68F1-4F8B-ACE0-A5B41F3802B7}"/>
              </c:ext>
            </c:extLst>
          </c:dPt>
          <c:dLbls>
            <c:dLbl>
              <c:idx val="0"/>
              <c:tx>
                <c:rich>
                  <a:bodyPr/>
                  <a:lstStyle/>
                  <a:p>
                    <a:fld id="{AA50D789-898C-40AC-A857-384F01DE1D5E}"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68F1-4F8B-ACE0-A5B41F3802B7}"/>
                </c:ext>
              </c:extLst>
            </c:dLbl>
            <c:dLbl>
              <c:idx val="1"/>
              <c:tx>
                <c:rich>
                  <a:bodyPr/>
                  <a:lstStyle/>
                  <a:p>
                    <a:fld id="{B80E3677-478B-4DD2-88C9-CFB01B6EF6C4}"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68F1-4F8B-ACE0-A5B41F3802B7}"/>
                </c:ext>
              </c:extLst>
            </c:dLbl>
            <c:dLbl>
              <c:idx val="2"/>
              <c:tx>
                <c:rich>
                  <a:bodyPr/>
                  <a:lstStyle/>
                  <a:p>
                    <a:fld id="{20AB18C7-3F47-4659-9825-453E616137F9}"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Sheet1!$B$1:$D$1</c:f>
              <c:strCache>
                <c:ptCount val="3"/>
                <c:pt idx="0">
                  <c:v>2020</c:v>
                </c:pt>
                <c:pt idx="1">
                  <c:v>2021</c:v>
                </c:pt>
                <c:pt idx="2">
                  <c:v>2022</c:v>
                </c:pt>
              </c:strCache>
            </c:strRef>
          </c:cat>
          <c:val>
            <c:numRef>
              <c:f>Sheet1!$B$8:$D$8</c:f>
              <c:numCache>
                <c:formatCode>0</c:formatCode>
                <c:ptCount val="3"/>
                <c:pt idx="0">
                  <c:v>21.614224000000036</c:v>
                </c:pt>
                <c:pt idx="1">
                  <c:v>31.794684000000018</c:v>
                </c:pt>
                <c:pt idx="2">
                  <c:v>100.7973639999999</c:v>
                </c:pt>
              </c:numCache>
            </c:numRef>
          </c:val>
          <c:extLst>
            <c:ext xmlns:c15="http://schemas.microsoft.com/office/drawing/2012/chart" uri="{02D57815-91ED-43cb-92C2-25804820EDAC}">
              <c15:datalabelsRange>
                <c15:f>Sheet1!$F$8:$H$8</c15:f>
                <c15:dlblRangeCache>
                  <c:ptCount val="3"/>
                </c15:dlblRangeCache>
              </c15:datalabelsRange>
            </c:ext>
            <c:ext xmlns:c16="http://schemas.microsoft.com/office/drawing/2014/chart" uri="{C3380CC4-5D6E-409C-BE32-E72D297353CC}">
              <c16:uniqueId val="{00000018-68F1-4F8B-ACE0-A5B41F3802B7}"/>
            </c:ext>
          </c:extLst>
        </c:ser>
        <c:ser>
          <c:idx val="8"/>
          <c:order val="8"/>
          <c:tx>
            <c:strRef>
              <c:f>Sheet1!$A$9</c:f>
              <c:strCache>
                <c:ptCount val="1"/>
                <c:pt idx="0">
                  <c:v>Ukraine</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E-68F1-4F8B-ACE0-A5B41F3802B7}"/>
              </c:ext>
            </c:extLst>
          </c:dPt>
          <c:dLbls>
            <c:dLbl>
              <c:idx val="0"/>
              <c:layout>
                <c:manualLayout>
                  <c:x val="0.10583333333333329"/>
                  <c:y val="1.0854700854700829E-2"/>
                </c:manualLayout>
              </c:layout>
              <c:tx>
                <c:rich>
                  <a:bodyPr/>
                  <a:lstStyle/>
                  <a:p>
                    <a:fld id="{88FFA238-BA1D-45F7-8555-B6A117ED59CE}"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8F1-4F8B-ACE0-A5B41F3802B7}"/>
                </c:ext>
              </c:extLst>
            </c:dLbl>
            <c:dLbl>
              <c:idx val="1"/>
              <c:layout>
                <c:manualLayout>
                  <c:x val="0.1083531746031746"/>
                  <c:y val="1.3568376068376069E-2"/>
                </c:manualLayout>
              </c:layout>
              <c:tx>
                <c:rich>
                  <a:bodyPr/>
                  <a:lstStyle/>
                  <a:p>
                    <a:fld id="{FC36B4D2-89E0-4E8C-B82B-CE1FEB3C66F1}"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8F1-4F8B-ACE0-A5B41F3802B7}"/>
                </c:ext>
              </c:extLst>
            </c:dLbl>
            <c:dLbl>
              <c:idx val="2"/>
              <c:layout>
                <c:manualLayout>
                  <c:x val="0.11591269841269831"/>
                  <c:y val="2.7136752136752137E-2"/>
                </c:manualLayout>
              </c:layout>
              <c:tx>
                <c:rich>
                  <a:bodyPr/>
                  <a:lstStyle/>
                  <a:p>
                    <a:fld id="{C321E39E-3C20-4D30-8A7F-AA7C58C1C5AA}"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8F1-4F8B-ACE0-A5B41F3802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Sheet1!$B$9:$D$9</c:f>
              <c:numCache>
                <c:formatCode>0</c:formatCode>
                <c:ptCount val="3"/>
                <c:pt idx="0">
                  <c:v>182.23452700000001</c:v>
                </c:pt>
                <c:pt idx="1">
                  <c:v>225.57207</c:v>
                </c:pt>
                <c:pt idx="2">
                  <c:v>286.60049800000002</c:v>
                </c:pt>
              </c:numCache>
            </c:numRef>
          </c:val>
          <c:extLst>
            <c:ext xmlns:c15="http://schemas.microsoft.com/office/drawing/2012/chart" uri="{02D57815-91ED-43cb-92C2-25804820EDAC}">
              <c15:datalabelsRange>
                <c15:f>Sheet1!$F$9:$H$9</c15:f>
                <c15:dlblRangeCache>
                  <c:ptCount val="3"/>
                  <c:pt idx="0">
                    <c:v>1.2%</c:v>
                  </c:pt>
                  <c:pt idx="1">
                    <c:v>1.2%</c:v>
                  </c:pt>
                  <c:pt idx="2">
                    <c:v>1.1%</c:v>
                  </c:pt>
                </c15:dlblRangeCache>
              </c15:datalabelsRange>
            </c:ext>
            <c:ext xmlns:c16="http://schemas.microsoft.com/office/drawing/2014/chart" uri="{C3380CC4-5D6E-409C-BE32-E72D297353CC}">
              <c16:uniqueId val="{00000019-68F1-4F8B-ACE0-A5B41F3802B7}"/>
            </c:ext>
          </c:extLst>
        </c:ser>
        <c:ser>
          <c:idx val="9"/>
          <c:order val="9"/>
          <c:tx>
            <c:strRef>
              <c:f>Sheet1!$A$10</c:f>
              <c:strCache>
                <c:ptCount val="1"/>
                <c:pt idx="0">
                  <c:v>Other countries</c:v>
                </c:pt>
              </c:strCache>
            </c:strRef>
          </c:tx>
          <c:spPr>
            <a:solidFill>
              <a:schemeClr val="bg1">
                <a:lumMod val="8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33-68F1-4F8B-ACE0-A5B41F3802B7}"/>
              </c:ext>
            </c:extLst>
          </c:dPt>
          <c:dLbls>
            <c:dLbl>
              <c:idx val="0"/>
              <c:tx>
                <c:rich>
                  <a:bodyPr/>
                  <a:lstStyle/>
                  <a:p>
                    <a:fld id="{1C5A8BA9-1682-4C83-92D0-1187F008F281}" type="CELLRANGE">
                      <a:rPr lang="en-US"/>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3-68F1-4F8B-ACE0-A5B41F3802B7}"/>
                </c:ext>
              </c:extLst>
            </c:dLbl>
            <c:dLbl>
              <c:idx val="1"/>
              <c:tx>
                <c:rich>
                  <a:bodyPr/>
                  <a:lstStyle/>
                  <a:p>
                    <a:fld id="{20982483-05C3-4925-8405-6F3A23D6C211}"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68F1-4F8B-ACE0-A5B41F3802B7}"/>
                </c:ext>
              </c:extLst>
            </c:dLbl>
            <c:dLbl>
              <c:idx val="2"/>
              <c:tx>
                <c:rich>
                  <a:bodyPr/>
                  <a:lstStyle/>
                  <a:p>
                    <a:fld id="{D2E1B7EC-F483-4272-AF29-3626EE2FAEB7}" type="CELLRANGE">
                      <a:rPr lang="lv-LV"/>
                      <a:pPr/>
                      <a:t>[CELLRANGE]</a:t>
                    </a:fld>
                    <a:endParaRPr lang="lv-LV"/>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68F1-4F8B-ACE0-A5B41F3802B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solidFill>
                      <a:prstDash val="solid"/>
                      <a:round/>
                    </a:ln>
                    <a:effectLst/>
                  </c:spPr>
                </c15:leaderLines>
              </c:ext>
            </c:extLst>
          </c:dLbls>
          <c:cat>
            <c:strRef>
              <c:f>Sheet1!$B$1:$D$1</c:f>
              <c:strCache>
                <c:ptCount val="3"/>
                <c:pt idx="0">
                  <c:v>2020</c:v>
                </c:pt>
                <c:pt idx="1">
                  <c:v>2021</c:v>
                </c:pt>
                <c:pt idx="2">
                  <c:v>2022</c:v>
                </c:pt>
              </c:strCache>
            </c:strRef>
          </c:cat>
          <c:val>
            <c:numRef>
              <c:f>Sheet1!$B$10:$D$10</c:f>
              <c:numCache>
                <c:formatCode>0</c:formatCode>
                <c:ptCount val="3"/>
                <c:pt idx="0">
                  <c:v>2209.679678</c:v>
                </c:pt>
                <c:pt idx="1">
                  <c:v>2793.3826840000002</c:v>
                </c:pt>
                <c:pt idx="2">
                  <c:v>3374.7934799999998</c:v>
                </c:pt>
              </c:numCache>
            </c:numRef>
          </c:val>
          <c:extLst>
            <c:ext xmlns:c15="http://schemas.microsoft.com/office/drawing/2012/chart" uri="{02D57815-91ED-43cb-92C2-25804820EDAC}">
              <c15:datalabelsRange>
                <c15:f>Sheet1!$F$10:$H$10</c15:f>
                <c15:dlblRangeCache>
                  <c:ptCount val="3"/>
                  <c:pt idx="0">
                    <c:v>15%</c:v>
                  </c:pt>
                  <c:pt idx="1">
                    <c:v>14%</c:v>
                  </c:pt>
                  <c:pt idx="2">
                    <c:v>13%</c:v>
                  </c:pt>
                </c15:dlblRangeCache>
              </c15:datalabelsRange>
            </c:ext>
            <c:ext xmlns:c16="http://schemas.microsoft.com/office/drawing/2014/chart" uri="{C3380CC4-5D6E-409C-BE32-E72D297353CC}">
              <c16:uniqueId val="{0000001A-68F1-4F8B-ACE0-A5B41F3802B7}"/>
            </c:ext>
          </c:extLst>
        </c:ser>
        <c:dLbls>
          <c:showLegendKey val="0"/>
          <c:showVal val="0"/>
          <c:showCatName val="0"/>
          <c:showSerName val="0"/>
          <c:showPercent val="0"/>
          <c:showBubbleSize val="0"/>
        </c:dLbls>
        <c:gapWidth val="80"/>
        <c:overlap val="100"/>
        <c:axId val="1295616207"/>
        <c:axId val="1295615791"/>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cat>
                  <c:strRef>
                    <c:extLst>
                      <c:ext uri="{02D57815-91ED-43cb-92C2-25804820EDAC}">
                        <c15:formulaRef>
                          <c15:sqref>Sheet1!$B$1:$D$1</c15:sqref>
                        </c15:formulaRef>
                      </c:ext>
                    </c:extLst>
                    <c:strCache>
                      <c:ptCount val="3"/>
                      <c:pt idx="0">
                        <c:v>2020</c:v>
                      </c:pt>
                      <c:pt idx="1">
                        <c:v>2021</c:v>
                      </c:pt>
                      <c:pt idx="2">
                        <c:v>2022</c:v>
                      </c:pt>
                    </c:strCache>
                  </c:strRef>
                </c:cat>
                <c:val>
                  <c:numRef>
                    <c:extLst>
                      <c:ext uri="{02D57815-91ED-43cb-92C2-25804820EDAC}">
                        <c15:formulaRef>
                          <c15:sqref>Sheet1!$B$1:$D$1</c15:sqref>
                        </c15:formulaRef>
                      </c:ext>
                    </c:extLst>
                    <c:numCache>
                      <c:formatCode>General</c:formatCode>
                      <c:ptCount val="3"/>
                      <c:pt idx="0">
                        <c:v>0</c:v>
                      </c:pt>
                      <c:pt idx="1">
                        <c:v>2021</c:v>
                      </c:pt>
                      <c:pt idx="2">
                        <c:v>2022</c:v>
                      </c:pt>
                    </c:numCache>
                  </c:numRef>
                </c:val>
                <c:extLst>
                  <c:ext xmlns:c16="http://schemas.microsoft.com/office/drawing/2014/chart" uri="{C3380CC4-5D6E-409C-BE32-E72D297353CC}">
                    <c16:uniqueId val="{00000000-9C2E-4F11-908D-3DAE81115CEB}"/>
                  </c:ext>
                </c:extLst>
              </c15:ser>
            </c15:filteredBarSeries>
          </c:ext>
        </c:extLst>
      </c:barChart>
      <c:catAx>
        <c:axId val="1295616207"/>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5791"/>
        <c:crosses val="autoZero"/>
        <c:auto val="1"/>
        <c:lblAlgn val="ctr"/>
        <c:lblOffset val="100"/>
        <c:noMultiLvlLbl val="0"/>
      </c:catAx>
      <c:valAx>
        <c:axId val="1295615791"/>
        <c:scaling>
          <c:orientation val="minMax"/>
        </c:scaling>
        <c:delete val="0"/>
        <c:axPos val="l"/>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6207"/>
        <c:crosses val="autoZero"/>
        <c:crossBetween val="between"/>
      </c:valAx>
      <c:spPr>
        <a:noFill/>
        <a:ln>
          <a:noFill/>
        </a:ln>
        <a:effectLst/>
      </c:spPr>
    </c:plotArea>
    <c:legend>
      <c:legendPos val="r"/>
      <c:layout>
        <c:manualLayout>
          <c:xMode val="edge"/>
          <c:yMode val="edge"/>
          <c:x val="0.77072460317460323"/>
          <c:y val="4.1998076923076916E-2"/>
          <c:w val="0.21415634920634921"/>
          <c:h val="0.812883974358974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latin typeface="Gill Sans Nova Cond Lt" panose="020B0306020104020203" pitchFamily="34" charset="0"/>
        </a:defRPr>
      </a:pPr>
      <a:endParaRPr lang="lv-LV"/>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0.18805769230769229"/>
          <c:w val="0.89068789682539684"/>
          <c:h val="0.69257735042735058"/>
        </c:manualLayout>
      </c:layout>
      <c:lineChart>
        <c:grouping val="standard"/>
        <c:varyColors val="0"/>
        <c:ser>
          <c:idx val="0"/>
          <c:order val="0"/>
          <c:tx>
            <c:strRef>
              <c:f>Sheet1!$A$6</c:f>
              <c:strCache>
                <c:ptCount val="1"/>
                <c:pt idx="0">
                  <c:v>Russia</c:v>
                </c:pt>
              </c:strCache>
            </c:strRef>
          </c:tx>
          <c:spPr>
            <a:ln w="28575" cap="rnd">
              <a:solidFill>
                <a:schemeClr val="accent1"/>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Sheet1!$B$6:$H$6</c:f>
              <c:numCache>
                <c:formatCode>0</c:formatCode>
                <c:ptCount val="7"/>
                <c:pt idx="0">
                  <c:v>464.54807799999998</c:v>
                </c:pt>
                <c:pt idx="1">
                  <c:v>316.43939999999998</c:v>
                </c:pt>
                <c:pt idx="2">
                  <c:v>457.54023100000001</c:v>
                </c:pt>
                <c:pt idx="3">
                  <c:v>339.003941</c:v>
                </c:pt>
                <c:pt idx="4">
                  <c:v>382.24785500000002</c:v>
                </c:pt>
                <c:pt idx="5">
                  <c:v>438.97584899999998</c:v>
                </c:pt>
                <c:pt idx="6">
                  <c:v>95.478067636363633</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Denmark+Poland+Lithuania+Estonia</c:v>
                </c:pt>
              </c:strCache>
            </c:strRef>
          </c:tx>
          <c:spPr>
            <a:ln w="28575" cap="rnd">
              <a:solidFill>
                <a:schemeClr val="accent3"/>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Sheet1!$B$7:$H$7</c:f>
              <c:numCache>
                <c:formatCode>0</c:formatCode>
                <c:ptCount val="7"/>
                <c:pt idx="0">
                  <c:v>53.496915000000001</c:v>
                </c:pt>
                <c:pt idx="1">
                  <c:v>46.332379000000003</c:v>
                </c:pt>
                <c:pt idx="2">
                  <c:v>62.637822999999997</c:v>
                </c:pt>
                <c:pt idx="3">
                  <c:v>66.946173000000002</c:v>
                </c:pt>
                <c:pt idx="4">
                  <c:v>67.924775999999994</c:v>
                </c:pt>
                <c:pt idx="5">
                  <c:v>73.023965000000004</c:v>
                </c:pt>
                <c:pt idx="6">
                  <c:v>68.885688000000002</c:v>
                </c:pt>
              </c:numCache>
            </c:numRef>
          </c:val>
          <c:smooth val="0"/>
          <c:extLst>
            <c:ext xmlns:c16="http://schemas.microsoft.com/office/drawing/2014/chart" uri="{C3380CC4-5D6E-409C-BE32-E72D297353CC}">
              <c16:uniqueId val="{00000001-950E-41F3-937B-02D8C1E8A9A6}"/>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valAx>
      <c:spPr>
        <a:noFill/>
        <a:ln>
          <a:noFill/>
        </a:ln>
        <a:effectLst/>
      </c:spPr>
    </c:plotArea>
    <c:legend>
      <c:legendPos val="b"/>
      <c:layout>
        <c:manualLayout>
          <c:xMode val="edge"/>
          <c:yMode val="edge"/>
          <c:x val="0.12126284722222222"/>
          <c:y val="5.3152564102564095E-2"/>
          <c:w val="0.81259131944444429"/>
          <c:h val="0.1796914529914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2.7259090909090906E-2"/>
          <c:w val="0.89068789682539684"/>
          <c:h val="0.88122474747474744"/>
        </c:manualLayout>
      </c:layout>
      <c:lineChart>
        <c:grouping val="standard"/>
        <c:varyColors val="0"/>
        <c:ser>
          <c:idx val="0"/>
          <c:order val="0"/>
          <c:tx>
            <c:strRef>
              <c:f>Sheet1!$A$6</c:f>
              <c:strCache>
                <c:ptCount val="1"/>
                <c:pt idx="0">
                  <c:v>Krievija</c:v>
                </c:pt>
              </c:strCache>
            </c:strRef>
          </c:tx>
          <c:spPr>
            <a:ln w="28575" cap="rnd">
              <a:solidFill>
                <a:schemeClr val="accent1"/>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Sheet1!$B$6:$L$6</c:f>
              <c:numCache>
                <c:formatCode>0</c:formatCode>
                <c:ptCount val="11"/>
                <c:pt idx="0">
                  <c:v>67.192567999999994</c:v>
                </c:pt>
                <c:pt idx="1">
                  <c:v>17.884482999999999</c:v>
                </c:pt>
                <c:pt idx="2">
                  <c:v>0.93792299999999995</c:v>
                </c:pt>
                <c:pt idx="3">
                  <c:v>1.440636</c:v>
                </c:pt>
                <c:pt idx="4">
                  <c:v>2.9266E-2</c:v>
                </c:pt>
                <c:pt idx="5">
                  <c:v>1.4524E-2</c:v>
                </c:pt>
                <c:pt idx="6">
                  <c:v>8.5880000000000001E-3</c:v>
                </c:pt>
                <c:pt idx="7">
                  <c:v>1.1906E-2</c:v>
                </c:pt>
                <c:pt idx="8">
                  <c:v>1.668E-3</c:v>
                </c:pt>
                <c:pt idx="9">
                  <c:v>0</c:v>
                </c:pt>
                <c:pt idx="10">
                  <c:v>0</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Lietuva+Igaunija</c:v>
                </c:pt>
              </c:strCache>
            </c:strRef>
          </c:tx>
          <c:spPr>
            <a:ln w="28575" cap="rnd">
              <a:solidFill>
                <a:schemeClr val="accent3"/>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Sheet1!$B$7:$L$7</c:f>
              <c:numCache>
                <c:formatCode>0</c:formatCode>
                <c:ptCount val="11"/>
                <c:pt idx="0">
                  <c:v>4.7873020000000004</c:v>
                </c:pt>
                <c:pt idx="1">
                  <c:v>5.0404299999999997</c:v>
                </c:pt>
                <c:pt idx="2">
                  <c:v>7.345078</c:v>
                </c:pt>
                <c:pt idx="3">
                  <c:v>6.2988660000000003</c:v>
                </c:pt>
                <c:pt idx="4">
                  <c:v>7.2994009999999996</c:v>
                </c:pt>
                <c:pt idx="5">
                  <c:v>6.648593</c:v>
                </c:pt>
                <c:pt idx="6">
                  <c:v>5.4966270000000002</c:v>
                </c:pt>
                <c:pt idx="7">
                  <c:v>5.6922969999999999</c:v>
                </c:pt>
                <c:pt idx="8">
                  <c:v>4.9284319999999999</c:v>
                </c:pt>
                <c:pt idx="9">
                  <c:v>4.7340450000000001</c:v>
                </c:pt>
                <c:pt idx="10">
                  <c:v>4.8741430000000001</c:v>
                </c:pt>
              </c:numCache>
            </c:numRef>
          </c:val>
          <c:smooth val="0"/>
          <c:extLst>
            <c:ext xmlns:c16="http://schemas.microsoft.com/office/drawing/2014/chart" uri="{C3380CC4-5D6E-409C-BE32-E72D297353CC}">
              <c16:uniqueId val="{00000000-54AD-43BF-828F-E9F1D6D73BB7}"/>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max val="7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majorUnit val="1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3.6091880341880343E-2"/>
          <c:w val="0.89068789682539684"/>
          <c:h val="0.84454316239316252"/>
        </c:manualLayout>
      </c:layout>
      <c:lineChart>
        <c:grouping val="standard"/>
        <c:varyColors val="0"/>
        <c:ser>
          <c:idx val="0"/>
          <c:order val="0"/>
          <c:tx>
            <c:strRef>
              <c:f>Sheet1!$A$6</c:f>
              <c:strCache>
                <c:ptCount val="1"/>
                <c:pt idx="0">
                  <c:v>Russia+Belarus</c:v>
                </c:pt>
              </c:strCache>
            </c:strRef>
          </c:tx>
          <c:spPr>
            <a:ln w="28575" cap="rnd">
              <a:solidFill>
                <a:schemeClr val="accent1"/>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Sheet1!$B$6:$H$6</c:f>
              <c:numCache>
                <c:formatCode>0</c:formatCode>
                <c:ptCount val="7"/>
                <c:pt idx="0">
                  <c:v>234.366604</c:v>
                </c:pt>
                <c:pt idx="1">
                  <c:v>296.78474399999999</c:v>
                </c:pt>
                <c:pt idx="2">
                  <c:v>223.51104000000001</c:v>
                </c:pt>
                <c:pt idx="3">
                  <c:v>254.257632</c:v>
                </c:pt>
                <c:pt idx="4">
                  <c:v>226.590936</c:v>
                </c:pt>
                <c:pt idx="5">
                  <c:v>233.44195400000001</c:v>
                </c:pt>
                <c:pt idx="6">
                  <c:v>38.281020000000005</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Lithuania+The Netherlands</c:v>
                </c:pt>
              </c:strCache>
            </c:strRef>
          </c:tx>
          <c:spPr>
            <a:ln w="28575" cap="rnd">
              <a:solidFill>
                <a:schemeClr val="accent3"/>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Sheet1!$B$7:$H$7</c:f>
              <c:numCache>
                <c:formatCode>0</c:formatCode>
                <c:ptCount val="7"/>
                <c:pt idx="0">
                  <c:v>15.334847</c:v>
                </c:pt>
                <c:pt idx="1">
                  <c:v>10.329662000000001</c:v>
                </c:pt>
                <c:pt idx="2">
                  <c:v>6.5883539999999998</c:v>
                </c:pt>
                <c:pt idx="3">
                  <c:v>14.742362999999999</c:v>
                </c:pt>
                <c:pt idx="4">
                  <c:v>14.248474</c:v>
                </c:pt>
                <c:pt idx="5">
                  <c:v>28.710563</c:v>
                </c:pt>
                <c:pt idx="6">
                  <c:v>52.986461454545449</c:v>
                </c:pt>
              </c:numCache>
            </c:numRef>
          </c:val>
          <c:smooth val="0"/>
          <c:extLst>
            <c:ext xmlns:c16="http://schemas.microsoft.com/office/drawing/2014/chart" uri="{C3380CC4-5D6E-409C-BE32-E72D297353CC}">
              <c16:uniqueId val="{00000001-950E-41F3-937B-02D8C1E8A9A6}"/>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valAx>
      <c:spPr>
        <a:noFill/>
        <a:ln>
          <a:noFill/>
        </a:ln>
        <a:effectLst/>
      </c:spPr>
    </c:plotArea>
    <c:legend>
      <c:legendPos val="b"/>
      <c:layout>
        <c:manualLayout>
          <c:xMode val="edge"/>
          <c:yMode val="edge"/>
          <c:x val="0.12126284722222222"/>
          <c:y val="5.3152564102564095E-2"/>
          <c:w val="0.81259131944444429"/>
          <c:h val="0.1796914529914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2.7259090909090906E-2"/>
          <c:w val="0.89068789682539684"/>
          <c:h val="0.88122474747474744"/>
        </c:manualLayout>
      </c:layout>
      <c:lineChart>
        <c:grouping val="standard"/>
        <c:varyColors val="0"/>
        <c:ser>
          <c:idx val="0"/>
          <c:order val="0"/>
          <c:tx>
            <c:strRef>
              <c:f>Sheet1!$A$6</c:f>
              <c:strCache>
                <c:ptCount val="1"/>
                <c:pt idx="0">
                  <c:v>Krievija+BY</c:v>
                </c:pt>
              </c:strCache>
            </c:strRef>
          </c:tx>
          <c:spPr>
            <a:ln w="28575" cap="rnd">
              <a:solidFill>
                <a:schemeClr val="accent1"/>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Sheet1!$B$6:$L$6</c:f>
              <c:numCache>
                <c:formatCode>0</c:formatCode>
                <c:ptCount val="11"/>
                <c:pt idx="0">
                  <c:v>26.325500000000002</c:v>
                </c:pt>
                <c:pt idx="1">
                  <c:v>5.1828000000000003</c:v>
                </c:pt>
                <c:pt idx="2">
                  <c:v>2.3749989999999999</c:v>
                </c:pt>
                <c:pt idx="3">
                  <c:v>0</c:v>
                </c:pt>
                <c:pt idx="4">
                  <c:v>6.3559999999999997E-3</c:v>
                </c:pt>
                <c:pt idx="5">
                  <c:v>0.99319999999999997</c:v>
                </c:pt>
                <c:pt idx="6">
                  <c:v>0</c:v>
                </c:pt>
                <c:pt idx="7">
                  <c:v>0</c:v>
                </c:pt>
                <c:pt idx="8">
                  <c:v>0</c:v>
                </c:pt>
                <c:pt idx="9">
                  <c:v>0.11706</c:v>
                </c:pt>
                <c:pt idx="10">
                  <c:v>9.1020000000000004E-2</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Lietuva+Igaunija</c:v>
                </c:pt>
              </c:strCache>
            </c:strRef>
          </c:tx>
          <c:spPr>
            <a:ln w="28575" cap="rnd">
              <a:solidFill>
                <a:schemeClr val="accent3"/>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Sheet1!$B$7:$L$7</c:f>
              <c:numCache>
                <c:formatCode>0</c:formatCode>
                <c:ptCount val="11"/>
                <c:pt idx="0">
                  <c:v>0.70842700000000003</c:v>
                </c:pt>
                <c:pt idx="1">
                  <c:v>1.8212189999999999</c:v>
                </c:pt>
                <c:pt idx="2">
                  <c:v>5.334003</c:v>
                </c:pt>
                <c:pt idx="3">
                  <c:v>3.8263980000000002</c:v>
                </c:pt>
                <c:pt idx="4">
                  <c:v>7.2043549999999996</c:v>
                </c:pt>
                <c:pt idx="5">
                  <c:v>13.383075</c:v>
                </c:pt>
                <c:pt idx="6">
                  <c:v>3.760329</c:v>
                </c:pt>
                <c:pt idx="7">
                  <c:v>5.442202</c:v>
                </c:pt>
                <c:pt idx="8">
                  <c:v>3.275798</c:v>
                </c:pt>
                <c:pt idx="9">
                  <c:v>1.500405</c:v>
                </c:pt>
                <c:pt idx="10">
                  <c:v>2.3147120000000001</c:v>
                </c:pt>
              </c:numCache>
            </c:numRef>
          </c:val>
          <c:smooth val="0"/>
          <c:extLst>
            <c:ext xmlns:c16="http://schemas.microsoft.com/office/drawing/2014/chart" uri="{C3380CC4-5D6E-409C-BE32-E72D297353CC}">
              <c16:uniqueId val="{00000000-54AD-43BF-828F-E9F1D6D73BB7}"/>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3.6091880341880343E-2"/>
          <c:w val="0.89068789682539684"/>
          <c:h val="0.84454316239316252"/>
        </c:manualLayout>
      </c:layout>
      <c:lineChart>
        <c:grouping val="standard"/>
        <c:varyColors val="0"/>
        <c:ser>
          <c:idx val="0"/>
          <c:order val="0"/>
          <c:tx>
            <c:strRef>
              <c:f>Sheet1!$A$6</c:f>
              <c:strCache>
                <c:ptCount val="1"/>
                <c:pt idx="0">
                  <c:v>Russia+Belarus</c:v>
                </c:pt>
              </c:strCache>
            </c:strRef>
          </c:tx>
          <c:spPr>
            <a:ln w="28575" cap="rnd">
              <a:solidFill>
                <a:schemeClr val="accent1"/>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Sheet1!$B$6:$H$6</c:f>
              <c:numCache>
                <c:formatCode>0</c:formatCode>
                <c:ptCount val="7"/>
                <c:pt idx="0">
                  <c:v>1354.143626</c:v>
                </c:pt>
                <c:pt idx="1">
                  <c:v>1002.347754</c:v>
                </c:pt>
                <c:pt idx="2">
                  <c:v>1756.0160510000001</c:v>
                </c:pt>
                <c:pt idx="3">
                  <c:v>2104.3614440000001</c:v>
                </c:pt>
                <c:pt idx="4">
                  <c:v>2231.6860080000001</c:v>
                </c:pt>
                <c:pt idx="5">
                  <c:v>1892.050882</c:v>
                </c:pt>
                <c:pt idx="6">
                  <c:v>689.98548654545459</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Lithuania+Estonia</c:v>
                </c:pt>
              </c:strCache>
            </c:strRef>
          </c:tx>
          <c:spPr>
            <a:ln w="28575" cap="rnd">
              <a:solidFill>
                <a:schemeClr val="accent3"/>
              </a:solidFill>
              <a:round/>
            </a:ln>
            <a:effectLst/>
          </c:spPr>
          <c:marker>
            <c:symbol val="none"/>
          </c:marker>
          <c:cat>
            <c:numRef>
              <c:f>Sheet1!$B$5:$H$5</c:f>
              <c:numCache>
                <c:formatCode>0</c:formatCode>
                <c:ptCount val="7"/>
                <c:pt idx="0">
                  <c:v>2016</c:v>
                </c:pt>
                <c:pt idx="1">
                  <c:v>2017</c:v>
                </c:pt>
                <c:pt idx="2">
                  <c:v>2018</c:v>
                </c:pt>
                <c:pt idx="3">
                  <c:v>2019</c:v>
                </c:pt>
                <c:pt idx="4">
                  <c:v>2020</c:v>
                </c:pt>
                <c:pt idx="5">
                  <c:v>2021</c:v>
                </c:pt>
                <c:pt idx="6">
                  <c:v>2022</c:v>
                </c:pt>
              </c:numCache>
            </c:numRef>
          </c:cat>
          <c:val>
            <c:numRef>
              <c:f>Sheet1!$B$7:$H$7</c:f>
              <c:numCache>
                <c:formatCode>0</c:formatCode>
                <c:ptCount val="7"/>
                <c:pt idx="0">
                  <c:v>1192.217711</c:v>
                </c:pt>
                <c:pt idx="1">
                  <c:v>1235.507026</c:v>
                </c:pt>
                <c:pt idx="2">
                  <c:v>1516.9489229999999</c:v>
                </c:pt>
                <c:pt idx="3">
                  <c:v>1290.3699349999999</c:v>
                </c:pt>
                <c:pt idx="4">
                  <c:v>1485.494287</c:v>
                </c:pt>
                <c:pt idx="5">
                  <c:v>1437.776509</c:v>
                </c:pt>
                <c:pt idx="6">
                  <c:v>1282.4698559999999</c:v>
                </c:pt>
              </c:numCache>
            </c:numRef>
          </c:val>
          <c:smooth val="0"/>
          <c:extLst>
            <c:ext xmlns:c16="http://schemas.microsoft.com/office/drawing/2014/chart" uri="{C3380CC4-5D6E-409C-BE32-E72D297353CC}">
              <c16:uniqueId val="{00000001-950E-41F3-937B-02D8C1E8A9A6}"/>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valAx>
      <c:spPr>
        <a:noFill/>
        <a:ln>
          <a:noFill/>
        </a:ln>
        <a:effectLst/>
      </c:spPr>
    </c:plotArea>
    <c:legend>
      <c:legendPos val="b"/>
      <c:layout>
        <c:manualLayout>
          <c:xMode val="edge"/>
          <c:yMode val="edge"/>
          <c:x val="0.12126284722222221"/>
          <c:y val="0.65558846153846151"/>
          <c:w val="0.81259131944444429"/>
          <c:h val="0.1796914529914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14429502309088E-2"/>
          <c:y val="2.7259090909090906E-2"/>
          <c:w val="0.89068789682539684"/>
          <c:h val="0.88122474747474744"/>
        </c:manualLayout>
      </c:layout>
      <c:lineChart>
        <c:grouping val="standard"/>
        <c:varyColors val="0"/>
        <c:ser>
          <c:idx val="0"/>
          <c:order val="0"/>
          <c:tx>
            <c:strRef>
              <c:f>Sheet1!$A$6</c:f>
              <c:strCache>
                <c:ptCount val="1"/>
                <c:pt idx="0">
                  <c:v>Krievija+BY</c:v>
                </c:pt>
              </c:strCache>
            </c:strRef>
          </c:tx>
          <c:spPr>
            <a:ln w="28575" cap="rnd">
              <a:solidFill>
                <a:schemeClr val="accent1"/>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Sheet1!$B$6:$L$6</c:f>
              <c:numCache>
                <c:formatCode>0</c:formatCode>
                <c:ptCount val="11"/>
                <c:pt idx="0">
                  <c:v>90.000528000000003</c:v>
                </c:pt>
                <c:pt idx="1">
                  <c:v>92.944964999999996</c:v>
                </c:pt>
                <c:pt idx="2">
                  <c:v>118.434488</c:v>
                </c:pt>
                <c:pt idx="3">
                  <c:v>105.41712699999999</c:v>
                </c:pt>
                <c:pt idx="4">
                  <c:v>155.62122099999999</c:v>
                </c:pt>
                <c:pt idx="5">
                  <c:v>52.985464</c:v>
                </c:pt>
                <c:pt idx="6">
                  <c:v>16.124707999999998</c:v>
                </c:pt>
                <c:pt idx="7">
                  <c:v>0.80934700000000004</c:v>
                </c:pt>
                <c:pt idx="8">
                  <c:v>3.9449999999999999E-2</c:v>
                </c:pt>
                <c:pt idx="9">
                  <c:v>0.10316599999999999</c:v>
                </c:pt>
                <c:pt idx="10">
                  <c:v>6.2319999999999997E-3</c:v>
                </c:pt>
              </c:numCache>
            </c:numRef>
          </c:val>
          <c:smooth val="0"/>
          <c:extLst>
            <c:ext xmlns:c16="http://schemas.microsoft.com/office/drawing/2014/chart" uri="{C3380CC4-5D6E-409C-BE32-E72D297353CC}">
              <c16:uniqueId val="{00000000-950E-41F3-937B-02D8C1E8A9A6}"/>
            </c:ext>
          </c:extLst>
        </c:ser>
        <c:ser>
          <c:idx val="1"/>
          <c:order val="1"/>
          <c:tx>
            <c:strRef>
              <c:f>Sheet1!$A$7</c:f>
              <c:strCache>
                <c:ptCount val="1"/>
                <c:pt idx="0">
                  <c:v>Lietuva+Igaunija</c:v>
                </c:pt>
              </c:strCache>
            </c:strRef>
          </c:tx>
          <c:spPr>
            <a:ln w="28575" cap="rnd">
              <a:solidFill>
                <a:schemeClr val="accent3"/>
              </a:solidFill>
              <a:round/>
            </a:ln>
            <a:effectLst/>
          </c:spPr>
          <c:marker>
            <c:symbol val="none"/>
          </c:marker>
          <c:cat>
            <c:strRef>
              <c:f>Sheet1!$B$5:$L$5</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Sheet1!$B$7:$L$7</c:f>
              <c:numCache>
                <c:formatCode>0</c:formatCode>
                <c:ptCount val="11"/>
                <c:pt idx="0">
                  <c:v>107.053732</c:v>
                </c:pt>
                <c:pt idx="1">
                  <c:v>100.932766</c:v>
                </c:pt>
                <c:pt idx="2">
                  <c:v>121.71704</c:v>
                </c:pt>
                <c:pt idx="3">
                  <c:v>119.309275</c:v>
                </c:pt>
                <c:pt idx="4">
                  <c:v>128.22379900000001</c:v>
                </c:pt>
                <c:pt idx="5">
                  <c:v>108.13716100000001</c:v>
                </c:pt>
                <c:pt idx="6">
                  <c:v>84.982937000000007</c:v>
                </c:pt>
                <c:pt idx="7">
                  <c:v>87.551128000000006</c:v>
                </c:pt>
                <c:pt idx="8">
                  <c:v>96.278739999999999</c:v>
                </c:pt>
                <c:pt idx="9">
                  <c:v>107.061575</c:v>
                </c:pt>
                <c:pt idx="10">
                  <c:v>114.349215</c:v>
                </c:pt>
              </c:numCache>
            </c:numRef>
          </c:val>
          <c:smooth val="0"/>
          <c:extLst>
            <c:ext xmlns:c16="http://schemas.microsoft.com/office/drawing/2014/chart" uri="{C3380CC4-5D6E-409C-BE32-E72D297353CC}">
              <c16:uniqueId val="{00000000-54AD-43BF-828F-E9F1D6D73BB7}"/>
            </c:ext>
          </c:extLst>
        </c:ser>
        <c:dLbls>
          <c:showLegendKey val="0"/>
          <c:showVal val="0"/>
          <c:showCatName val="0"/>
          <c:showSerName val="0"/>
          <c:showPercent val="0"/>
          <c:showBubbleSize val="0"/>
        </c:dLbls>
        <c:smooth val="0"/>
        <c:axId val="773423232"/>
        <c:axId val="773431552"/>
      </c:lineChart>
      <c:catAx>
        <c:axId val="773423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31552"/>
        <c:crosses val="autoZero"/>
        <c:auto val="1"/>
        <c:lblAlgn val="ctr"/>
        <c:lblOffset val="100"/>
        <c:noMultiLvlLbl val="0"/>
      </c:catAx>
      <c:valAx>
        <c:axId val="773431552"/>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crossAx val="77342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Segoe UI Light" panose="020B0502040204020203" pitchFamily="34" charset="0"/>
          <a:cs typeface="Segoe UI Light" panose="020B0502040204020203" pitchFamily="34" charset="0"/>
        </a:defRPr>
      </a:pPr>
      <a:endParaRPr lang="lv-LV"/>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55748581131766E-2"/>
          <c:y val="3.012863247863248E-2"/>
          <c:w val="0.93296088016984535"/>
          <c:h val="0.841589930555555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alpha val="50000"/>
                </a:schemeClr>
              </a:solidFill>
              <a:ln>
                <a:noFill/>
              </a:ln>
              <a:effectLst/>
            </c:spPr>
            <c:extLst>
              <c:ext xmlns:c16="http://schemas.microsoft.com/office/drawing/2014/chart" uri="{C3380CC4-5D6E-409C-BE32-E72D297353CC}">
                <c16:uniqueId val="{0000002E-2CA0-4189-A9D3-E13F3A98B74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Sheet1!$B$1:$E$2</c:f>
              <c:strCache>
                <c:ptCount val="2"/>
                <c:pt idx="0">
                  <c:v>2021</c:v>
                </c:pt>
                <c:pt idx="1">
                  <c:v>2022</c:v>
                </c:pt>
              </c:strCache>
            </c:strRef>
          </c:cat>
          <c:val>
            <c:numRef>
              <c:f>Sheet1!$B$3:$E$3</c:f>
              <c:numCache>
                <c:formatCode>General</c:formatCode>
                <c:ptCount val="2"/>
                <c:pt idx="0">
                  <c:v>1013</c:v>
                </c:pt>
                <c:pt idx="1">
                  <c:v>831</c:v>
                </c:pt>
              </c:numCache>
            </c:numRef>
          </c:val>
          <c:extLst xmlns:c15="http://schemas.microsoft.com/office/drawing/2012/chart">
            <c:ext xmlns:c16="http://schemas.microsoft.com/office/drawing/2014/chart" uri="{C3380CC4-5D6E-409C-BE32-E72D297353CC}">
              <c16:uniqueId val="{0000002B-2CA0-4189-A9D3-E13F3A98B74A}"/>
            </c:ext>
          </c:extLst>
        </c:ser>
        <c:dLbls>
          <c:showLegendKey val="0"/>
          <c:showVal val="0"/>
          <c:showCatName val="0"/>
          <c:showSerName val="0"/>
          <c:showPercent val="0"/>
          <c:showBubbleSize val="0"/>
        </c:dLbls>
        <c:gapWidth val="40"/>
        <c:axId val="1295616207"/>
        <c:axId val="1295615791"/>
        <c:extLst/>
      </c:barChart>
      <c:catAx>
        <c:axId val="1295616207"/>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5791"/>
        <c:crosses val="autoZero"/>
        <c:auto val="1"/>
        <c:lblAlgn val="ctr"/>
        <c:lblOffset val="100"/>
        <c:noMultiLvlLbl val="1"/>
      </c:catAx>
      <c:valAx>
        <c:axId val="1295615791"/>
        <c:scaling>
          <c:orientation val="minMax"/>
        </c:scaling>
        <c:delete val="1"/>
        <c:axPos val="l"/>
        <c:numFmt formatCode="General" sourceLinked="1"/>
        <c:majorTickMark val="out"/>
        <c:minorTickMark val="none"/>
        <c:tickLblPos val="nextTo"/>
        <c:crossAx val="12956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latin typeface="Gill Sans Nova Cond Lt" panose="020B0306020104020203" pitchFamily="34" charset="0"/>
        </a:defRPr>
      </a:pPr>
      <a:endParaRPr lang="lv-LV"/>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55748581131766E-2"/>
          <c:y val="3.012863247863248E-2"/>
          <c:w val="0.93296088016984535"/>
          <c:h val="0.84158993055555553"/>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accent6">
                  <a:alpha val="50000"/>
                </a:schemeClr>
              </a:solidFill>
              <a:ln>
                <a:noFill/>
              </a:ln>
              <a:effectLst/>
            </c:spPr>
            <c:extLst>
              <c:ext xmlns:c16="http://schemas.microsoft.com/office/drawing/2014/chart" uri="{C3380CC4-5D6E-409C-BE32-E72D297353CC}">
                <c16:uniqueId val="{0000002E-2CA0-4189-A9D3-E13F3A98B74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Sheet1!$B$1:$E$2</c:f>
              <c:strCache>
                <c:ptCount val="2"/>
                <c:pt idx="0">
                  <c:v>2021</c:v>
                </c:pt>
                <c:pt idx="1">
                  <c:v>2022</c:v>
                </c:pt>
              </c:strCache>
            </c:strRef>
          </c:cat>
          <c:val>
            <c:numRef>
              <c:f>Sheet1!$B$3:$E$3</c:f>
              <c:numCache>
                <c:formatCode>General</c:formatCode>
                <c:ptCount val="2"/>
                <c:pt idx="0">
                  <c:v>490</c:v>
                </c:pt>
                <c:pt idx="1">
                  <c:v>383</c:v>
                </c:pt>
              </c:numCache>
            </c:numRef>
          </c:val>
          <c:extLst xmlns:c15="http://schemas.microsoft.com/office/drawing/2012/chart">
            <c:ext xmlns:c16="http://schemas.microsoft.com/office/drawing/2014/chart" uri="{C3380CC4-5D6E-409C-BE32-E72D297353CC}">
              <c16:uniqueId val="{0000002B-2CA0-4189-A9D3-E13F3A98B74A}"/>
            </c:ext>
          </c:extLst>
        </c:ser>
        <c:dLbls>
          <c:showLegendKey val="0"/>
          <c:showVal val="0"/>
          <c:showCatName val="0"/>
          <c:showSerName val="0"/>
          <c:showPercent val="0"/>
          <c:showBubbleSize val="0"/>
        </c:dLbls>
        <c:gapWidth val="40"/>
        <c:axId val="1295616207"/>
        <c:axId val="1295615791"/>
        <c:extLst/>
      </c:barChart>
      <c:catAx>
        <c:axId val="1295616207"/>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5791"/>
        <c:crosses val="autoZero"/>
        <c:auto val="1"/>
        <c:lblAlgn val="ctr"/>
        <c:lblOffset val="100"/>
        <c:noMultiLvlLbl val="1"/>
      </c:catAx>
      <c:valAx>
        <c:axId val="1295615791"/>
        <c:scaling>
          <c:orientation val="minMax"/>
        </c:scaling>
        <c:delete val="1"/>
        <c:axPos val="l"/>
        <c:numFmt formatCode="General" sourceLinked="1"/>
        <c:majorTickMark val="out"/>
        <c:minorTickMark val="none"/>
        <c:tickLblPos val="nextTo"/>
        <c:crossAx val="12956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latin typeface="Gill Sans Nova Cond Lt" panose="020B0306020104020203" pitchFamily="34" charset="0"/>
        </a:defRPr>
      </a:pPr>
      <a:endParaRPr lang="lv-LV"/>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55748581131766E-2"/>
          <c:y val="3.012863247863248E-2"/>
          <c:w val="0.93296088016984535"/>
          <c:h val="0.841589930555555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alpha val="50000"/>
                </a:schemeClr>
              </a:solidFill>
              <a:ln>
                <a:noFill/>
              </a:ln>
              <a:effectLst/>
            </c:spPr>
            <c:extLst>
              <c:ext xmlns:c16="http://schemas.microsoft.com/office/drawing/2014/chart" uri="{C3380CC4-5D6E-409C-BE32-E72D297353CC}">
                <c16:uniqueId val="{0000002E-2CA0-4189-A9D3-E13F3A98B74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Sheet1!$B$1:$E$2</c:f>
              <c:strCache>
                <c:ptCount val="2"/>
                <c:pt idx="0">
                  <c:v>2021</c:v>
                </c:pt>
                <c:pt idx="1">
                  <c:v>2022</c:v>
                </c:pt>
              </c:strCache>
            </c:strRef>
          </c:cat>
          <c:val>
            <c:numRef>
              <c:f>Sheet1!$B$3:$E$3</c:f>
              <c:numCache>
                <c:formatCode>General</c:formatCode>
                <c:ptCount val="2"/>
                <c:pt idx="0">
                  <c:v>1793</c:v>
                </c:pt>
                <c:pt idx="1">
                  <c:v>1268</c:v>
                </c:pt>
              </c:numCache>
            </c:numRef>
          </c:val>
          <c:extLst xmlns:c15="http://schemas.microsoft.com/office/drawing/2012/chart">
            <c:ext xmlns:c16="http://schemas.microsoft.com/office/drawing/2014/chart" uri="{C3380CC4-5D6E-409C-BE32-E72D297353CC}">
              <c16:uniqueId val="{0000002B-2CA0-4189-A9D3-E13F3A98B74A}"/>
            </c:ext>
          </c:extLst>
        </c:ser>
        <c:dLbls>
          <c:showLegendKey val="0"/>
          <c:showVal val="0"/>
          <c:showCatName val="0"/>
          <c:showSerName val="0"/>
          <c:showPercent val="0"/>
          <c:showBubbleSize val="0"/>
        </c:dLbls>
        <c:gapWidth val="40"/>
        <c:axId val="1295616207"/>
        <c:axId val="1295615791"/>
        <c:extLst/>
      </c:barChart>
      <c:catAx>
        <c:axId val="1295616207"/>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5791"/>
        <c:crosses val="autoZero"/>
        <c:auto val="1"/>
        <c:lblAlgn val="ctr"/>
        <c:lblOffset val="100"/>
        <c:noMultiLvlLbl val="1"/>
      </c:catAx>
      <c:valAx>
        <c:axId val="1295615791"/>
        <c:scaling>
          <c:orientation val="minMax"/>
        </c:scaling>
        <c:delete val="1"/>
        <c:axPos val="l"/>
        <c:numFmt formatCode="General" sourceLinked="1"/>
        <c:majorTickMark val="out"/>
        <c:minorTickMark val="none"/>
        <c:tickLblPos val="nextTo"/>
        <c:crossAx val="12956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latin typeface="Gill Sans Nova Cond Lt" panose="020B0306020104020203" pitchFamily="34" charset="0"/>
        </a:defRPr>
      </a:pPr>
      <a:endParaRPr lang="lv-LV"/>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55748581131766E-2"/>
          <c:y val="3.012863247863248E-2"/>
          <c:w val="0.93296088016984535"/>
          <c:h val="0.84158993055555553"/>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accent6">
                  <a:alpha val="50000"/>
                </a:schemeClr>
              </a:solidFill>
              <a:ln>
                <a:noFill/>
              </a:ln>
              <a:effectLst/>
            </c:spPr>
            <c:extLst>
              <c:ext xmlns:c16="http://schemas.microsoft.com/office/drawing/2014/chart" uri="{C3380CC4-5D6E-409C-BE32-E72D297353CC}">
                <c16:uniqueId val="{0000002E-2CA0-4189-A9D3-E13F3A98B74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Sheet1!$B$1:$E$2</c:f>
              <c:strCache>
                <c:ptCount val="2"/>
                <c:pt idx="0">
                  <c:v>2021</c:v>
                </c:pt>
                <c:pt idx="1">
                  <c:v>2022</c:v>
                </c:pt>
              </c:strCache>
            </c:strRef>
          </c:cat>
          <c:val>
            <c:numRef>
              <c:f>Sheet1!$B$3:$E$3</c:f>
              <c:numCache>
                <c:formatCode>General</c:formatCode>
                <c:ptCount val="2"/>
                <c:pt idx="0">
                  <c:v>889</c:v>
                </c:pt>
                <c:pt idx="1">
                  <c:v>588</c:v>
                </c:pt>
              </c:numCache>
            </c:numRef>
          </c:val>
          <c:extLst xmlns:c15="http://schemas.microsoft.com/office/drawing/2012/chart">
            <c:ext xmlns:c16="http://schemas.microsoft.com/office/drawing/2014/chart" uri="{C3380CC4-5D6E-409C-BE32-E72D297353CC}">
              <c16:uniqueId val="{0000002B-2CA0-4189-A9D3-E13F3A98B74A}"/>
            </c:ext>
          </c:extLst>
        </c:ser>
        <c:dLbls>
          <c:showLegendKey val="0"/>
          <c:showVal val="0"/>
          <c:showCatName val="0"/>
          <c:showSerName val="0"/>
          <c:showPercent val="0"/>
          <c:showBubbleSize val="0"/>
        </c:dLbls>
        <c:gapWidth val="40"/>
        <c:axId val="1295616207"/>
        <c:axId val="1295615791"/>
        <c:extLst/>
      </c:barChart>
      <c:catAx>
        <c:axId val="1295616207"/>
        <c:scaling>
          <c:orientation val="minMax"/>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Cond Lt" panose="020B0306020104020203" pitchFamily="34" charset="0"/>
                <a:ea typeface="+mn-ea"/>
                <a:cs typeface="+mn-cs"/>
              </a:defRPr>
            </a:pPr>
            <a:endParaRPr lang="lv-LV"/>
          </a:p>
        </c:txPr>
        <c:crossAx val="1295615791"/>
        <c:crosses val="autoZero"/>
        <c:auto val="1"/>
        <c:lblAlgn val="ctr"/>
        <c:lblOffset val="100"/>
        <c:noMultiLvlLbl val="1"/>
      </c:catAx>
      <c:valAx>
        <c:axId val="1295615791"/>
        <c:scaling>
          <c:orientation val="minMax"/>
        </c:scaling>
        <c:delete val="1"/>
        <c:axPos val="l"/>
        <c:numFmt formatCode="General" sourceLinked="1"/>
        <c:majorTickMark val="out"/>
        <c:minorTickMark val="none"/>
        <c:tickLblPos val="nextTo"/>
        <c:crossAx val="1295616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latin typeface="Gill Sans Nova Cond Lt" panose="020B0306020104020203"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BD53-46A0-978F-E456D8B5F052}"/>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BD53-46A0-978F-E456D8B5F05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53-46A0-978F-E456D8B5F052}"/>
                </c:ext>
              </c:extLst>
            </c:dLbl>
            <c:dLbl>
              <c:idx val="1"/>
              <c:delete val="1"/>
              <c:extLst>
                <c:ext xmlns:c15="http://schemas.microsoft.com/office/drawing/2012/chart" uri="{CE6537A1-D6FC-4f65-9D91-7224C49458BB}"/>
                <c:ext xmlns:c16="http://schemas.microsoft.com/office/drawing/2014/chart" uri="{C3380CC4-5D6E-409C-BE32-E72D297353CC}">
                  <c16:uniqueId val="{00000003-BD53-46A0-978F-E456D8B5F0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14-BD53-46A0-978F-E456D8B5F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5">
                  <a:lumMod val="60000"/>
                  <a:lumOff val="40000"/>
                </a:schemeClr>
              </a:solidFill>
              <a:ln>
                <a:noFill/>
              </a:ln>
              <a:effectLst/>
            </c:spPr>
            <c:extLst>
              <c:ext xmlns:c16="http://schemas.microsoft.com/office/drawing/2014/chart" uri="{C3380CC4-5D6E-409C-BE32-E72D297353CC}">
                <c16:uniqueId val="{00000001-BD53-46A0-978F-E456D8B5F052}"/>
              </c:ext>
            </c:extLst>
          </c:dPt>
          <c:dPt>
            <c:idx val="1"/>
            <c:bubble3D val="0"/>
            <c:spPr>
              <a:solidFill>
                <a:schemeClr val="accent5">
                  <a:lumMod val="20000"/>
                  <a:lumOff val="80000"/>
                </a:schemeClr>
              </a:solidFill>
              <a:ln>
                <a:noFill/>
              </a:ln>
              <a:effectLst/>
            </c:spPr>
            <c:extLst>
              <c:ext xmlns:c16="http://schemas.microsoft.com/office/drawing/2014/chart" uri="{C3380CC4-5D6E-409C-BE32-E72D297353CC}">
                <c16:uniqueId val="{00000003-BD53-46A0-978F-E456D8B5F05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53-46A0-978F-E456D8B5F052}"/>
                </c:ext>
              </c:extLst>
            </c:dLbl>
            <c:dLbl>
              <c:idx val="1"/>
              <c:delete val="1"/>
              <c:extLst>
                <c:ext xmlns:c15="http://schemas.microsoft.com/office/drawing/2012/chart" uri="{CE6537A1-D6FC-4f65-9D91-7224C49458BB}"/>
                <c:ext xmlns:c16="http://schemas.microsoft.com/office/drawing/2014/chart" uri="{C3380CC4-5D6E-409C-BE32-E72D297353CC}">
                  <c16:uniqueId val="{00000003-BD53-46A0-978F-E456D8B5F0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14-BD53-46A0-978F-E456D8B5F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81382991983541E-2"/>
          <c:y val="6.116526467619169E-2"/>
          <c:w val="0.90559705882352937"/>
          <c:h val="0.7419202860344235"/>
        </c:manualLayout>
      </c:layout>
      <c:lineChart>
        <c:grouping val="standard"/>
        <c:varyColors val="0"/>
        <c:ser>
          <c:idx val="9"/>
          <c:order val="0"/>
          <c:tx>
            <c:strRef>
              <c:f>Sheet1!$A$2</c:f>
              <c:strCache>
                <c:ptCount val="1"/>
                <c:pt idx="0">
                  <c:v>Exports, mEUR</c:v>
                </c:pt>
              </c:strCache>
            </c:strRef>
          </c:tx>
          <c:spPr>
            <a:ln w="25400" cap="rnd" cmpd="sng" algn="ctr">
              <a:solidFill>
                <a:schemeClr val="accent2">
                  <a:lumMod val="75000"/>
                </a:schemeClr>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Sheet1!$B$2:$S$2</c:f>
              <c:numCache>
                <c:formatCode>0.0</c:formatCode>
                <c:ptCount val="12"/>
                <c:pt idx="0">
                  <c:v>901.49469799999997</c:v>
                </c:pt>
                <c:pt idx="1">
                  <c:v>1125.814893</c:v>
                </c:pt>
                <c:pt idx="2">
                  <c:v>1163.1130390000001</c:v>
                </c:pt>
                <c:pt idx="3">
                  <c:v>1097.576963</c:v>
                </c:pt>
                <c:pt idx="4">
                  <c:v>836.81333800000004</c:v>
                </c:pt>
                <c:pt idx="5">
                  <c:v>793.64419899999996</c:v>
                </c:pt>
                <c:pt idx="6">
                  <c:v>1049.3550620000001</c:v>
                </c:pt>
                <c:pt idx="7">
                  <c:v>1135.432235</c:v>
                </c:pt>
                <c:pt idx="8">
                  <c:v>1184.7274</c:v>
                </c:pt>
                <c:pt idx="9">
                  <c:v>1131.819254</c:v>
                </c:pt>
                <c:pt idx="10">
                  <c:v>1197.152767</c:v>
                </c:pt>
                <c:pt idx="11">
                  <c:v>1191.96442</c:v>
                </c:pt>
              </c:numCache>
            </c:numRef>
          </c:val>
          <c:smooth val="0"/>
          <c:extLst>
            <c:ext xmlns:c16="http://schemas.microsoft.com/office/drawing/2014/chart" uri="{C3380CC4-5D6E-409C-BE32-E72D297353CC}">
              <c16:uniqueId val="{00000000-A346-4382-BA64-DDB631DA0EFF}"/>
            </c:ext>
          </c:extLst>
        </c:ser>
        <c:ser>
          <c:idx val="0"/>
          <c:order val="1"/>
          <c:tx>
            <c:strRef>
              <c:f>Sheet1!$A$3</c:f>
              <c:strCache>
                <c:ptCount val="1"/>
                <c:pt idx="0">
                  <c:v>Imports, mEUR</c:v>
                </c:pt>
              </c:strCache>
            </c:strRef>
          </c:tx>
          <c:spPr>
            <a:ln w="25400" cap="rnd" cmpd="sng" algn="ctr">
              <a:solidFill>
                <a:schemeClr val="accent5"/>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Sheet1!$B$3:$S$3</c:f>
              <c:numCache>
                <c:formatCode>0.0</c:formatCode>
                <c:ptCount val="12"/>
                <c:pt idx="0">
                  <c:v>937.85965099999999</c:v>
                </c:pt>
                <c:pt idx="1">
                  <c:v>1177.812713</c:v>
                </c:pt>
                <c:pt idx="2">
                  <c:v>1057.6672269999999</c:v>
                </c:pt>
                <c:pt idx="3">
                  <c:v>1085.2782179999999</c:v>
                </c:pt>
                <c:pt idx="4">
                  <c:v>1131.9213259999999</c:v>
                </c:pt>
                <c:pt idx="5">
                  <c:v>990.03073199999994</c:v>
                </c:pt>
                <c:pt idx="6">
                  <c:v>1094.3156819999999</c:v>
                </c:pt>
                <c:pt idx="7">
                  <c:v>1321.655248</c:v>
                </c:pt>
                <c:pt idx="8">
                  <c:v>1080.705604</c:v>
                </c:pt>
                <c:pt idx="9">
                  <c:v>931.29880900000001</c:v>
                </c:pt>
                <c:pt idx="10">
                  <c:v>1771.924201</c:v>
                </c:pt>
                <c:pt idx="11">
                  <c:v>1830.7563950000001</c:v>
                </c:pt>
              </c:numCache>
            </c:numRef>
          </c:val>
          <c:smooth val="0"/>
          <c:extLst>
            <c:ext xmlns:c16="http://schemas.microsoft.com/office/drawing/2014/chart" uri="{C3380CC4-5D6E-409C-BE32-E72D297353CC}">
              <c16:uniqueId val="{00000001-A346-4382-BA64-DDB631DA0EFF}"/>
            </c:ext>
          </c:extLst>
        </c:ser>
        <c:dLbls>
          <c:showLegendKey val="0"/>
          <c:showVal val="0"/>
          <c:showCatName val="0"/>
          <c:showSerName val="0"/>
          <c:showPercent val="0"/>
          <c:showBubbleSize val="0"/>
        </c:dLbls>
        <c:smooth val="0"/>
        <c:axId val="274520384"/>
        <c:axId val="278072192"/>
      </c:lineChart>
      <c:catAx>
        <c:axId val="274520384"/>
        <c:scaling>
          <c:orientation val="minMax"/>
        </c:scaling>
        <c:delete val="0"/>
        <c:axPos val="b"/>
        <c:numFmt formatCode="0" sourceLinked="1"/>
        <c:majorTickMark val="none"/>
        <c:minorTickMark val="none"/>
        <c:tickLblPos val="low"/>
        <c:spPr>
          <a:noFill/>
          <a:ln w="317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crossAx val="278072192"/>
        <c:crosses val="autoZero"/>
        <c:auto val="0"/>
        <c:lblAlgn val="ctr"/>
        <c:lblOffset val="100"/>
        <c:noMultiLvlLbl val="0"/>
      </c:catAx>
      <c:valAx>
        <c:axId val="278072192"/>
        <c:scaling>
          <c:orientation val="minMax"/>
          <c:min val="0"/>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crossAx val="274520384"/>
        <c:crosses val="autoZero"/>
        <c:crossBetween val="between"/>
      </c:valAx>
      <c:spPr>
        <a:noFill/>
        <a:ln w="24631">
          <a:noFill/>
        </a:ln>
        <a:effectLst/>
      </c:spPr>
    </c:plotArea>
    <c:legend>
      <c:legendPos val="r"/>
      <c:layout>
        <c:manualLayout>
          <c:xMode val="edge"/>
          <c:yMode val="edge"/>
          <c:x val="0.24314884259259259"/>
          <c:y val="8.1296947564261243E-2"/>
          <c:w val="0.51025261437908498"/>
          <c:h val="0.154711111111111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legend>
    <c:plotVisOnly val="1"/>
    <c:dispBlanksAs val="gap"/>
    <c:showDLblsOverMax val="0"/>
  </c:chart>
  <c:spPr>
    <a:noFill/>
    <a:ln w="6350" cap="flat" cmpd="sng" algn="ctr">
      <a:noFill/>
      <a:prstDash val="solid"/>
      <a:round/>
    </a:ln>
    <a:effectLst/>
  </c:spPr>
  <c:txPr>
    <a:bodyPr/>
    <a:lstStyle/>
    <a:p>
      <a:pPr>
        <a:defRPr sz="1200" b="0" i="0" u="none" strike="noStrike" baseline="0">
          <a:solidFill>
            <a:srgbClr val="000000"/>
          </a:solidFill>
          <a:latin typeface="Gill Sans Nova Cond Lt" panose="020B0306020104020203" pitchFamily="34" charset="0"/>
          <a:ea typeface="Arial"/>
          <a:cs typeface="Arial"/>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BD53-46A0-978F-E456D8B5F052}"/>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BD53-46A0-978F-E456D8B5F05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53-46A0-978F-E456D8B5F052}"/>
                </c:ext>
              </c:extLst>
            </c:dLbl>
            <c:dLbl>
              <c:idx val="1"/>
              <c:delete val="1"/>
              <c:extLst>
                <c:ext xmlns:c15="http://schemas.microsoft.com/office/drawing/2012/chart" uri="{CE6537A1-D6FC-4f65-9D91-7224C49458BB}"/>
                <c:ext xmlns:c16="http://schemas.microsoft.com/office/drawing/2014/chart" uri="{C3380CC4-5D6E-409C-BE32-E72D297353CC}">
                  <c16:uniqueId val="{00000003-BD53-46A0-978F-E456D8B5F0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0.59</c:v>
                </c:pt>
                <c:pt idx="1">
                  <c:v>0.41000000000000003</c:v>
                </c:pt>
              </c:numCache>
            </c:numRef>
          </c:val>
          <c:extLst>
            <c:ext xmlns:c16="http://schemas.microsoft.com/office/drawing/2014/chart" uri="{C3380CC4-5D6E-409C-BE32-E72D297353CC}">
              <c16:uniqueId val="{00000014-BD53-46A0-978F-E456D8B5F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5">
                  <a:lumMod val="60000"/>
                  <a:lumOff val="40000"/>
                </a:schemeClr>
              </a:solidFill>
              <a:ln>
                <a:noFill/>
              </a:ln>
              <a:effectLst/>
            </c:spPr>
            <c:extLst>
              <c:ext xmlns:c16="http://schemas.microsoft.com/office/drawing/2014/chart" uri="{C3380CC4-5D6E-409C-BE32-E72D297353CC}">
                <c16:uniqueId val="{00000001-BD53-46A0-978F-E456D8B5F052}"/>
              </c:ext>
            </c:extLst>
          </c:dPt>
          <c:dPt>
            <c:idx val="1"/>
            <c:bubble3D val="0"/>
            <c:spPr>
              <a:solidFill>
                <a:schemeClr val="accent5">
                  <a:lumMod val="20000"/>
                  <a:lumOff val="80000"/>
                </a:schemeClr>
              </a:solidFill>
              <a:ln>
                <a:noFill/>
              </a:ln>
              <a:effectLst/>
            </c:spPr>
            <c:extLst>
              <c:ext xmlns:c16="http://schemas.microsoft.com/office/drawing/2014/chart" uri="{C3380CC4-5D6E-409C-BE32-E72D297353CC}">
                <c16:uniqueId val="{00000003-BD53-46A0-978F-E456D8B5F05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53-46A0-978F-E456D8B5F052}"/>
                </c:ext>
              </c:extLst>
            </c:dLbl>
            <c:dLbl>
              <c:idx val="1"/>
              <c:delete val="1"/>
              <c:extLst>
                <c:ext xmlns:c15="http://schemas.microsoft.com/office/drawing/2012/chart" uri="{CE6537A1-D6FC-4f65-9D91-7224C49458BB}"/>
                <c:ext xmlns:c16="http://schemas.microsoft.com/office/drawing/2014/chart" uri="{C3380CC4-5D6E-409C-BE32-E72D297353CC}">
                  <c16:uniqueId val="{00000003-BD53-46A0-978F-E456D8B5F0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c:v>0.71</c:v>
                </c:pt>
                <c:pt idx="1">
                  <c:v>0.29000000000000004</c:v>
                </c:pt>
              </c:numCache>
            </c:numRef>
          </c:val>
          <c:extLst>
            <c:ext xmlns:c16="http://schemas.microsoft.com/office/drawing/2014/chart" uri="{C3380CC4-5D6E-409C-BE32-E72D297353CC}">
              <c16:uniqueId val="{00000014-BD53-46A0-978F-E456D8B5F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x</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BD53-46A0-978F-E456D8B5F052}"/>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BD53-46A0-978F-E456D8B5F052}"/>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ill Sans Nova Cond Lt" panose="020B0306020104020203" pitchFamily="34" charset="0"/>
                      <a:ea typeface="+mn-ea"/>
                      <a:cs typeface="+mn-cs"/>
                    </a:defRPr>
                  </a:pPr>
                  <a:endParaRPr lang="lv-LV"/>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53-46A0-978F-E456D8B5F052}"/>
                </c:ext>
              </c:extLst>
            </c:dLbl>
            <c:dLbl>
              <c:idx val="1"/>
              <c:delete val="1"/>
              <c:extLst>
                <c:ext xmlns:c15="http://schemas.microsoft.com/office/drawing/2012/chart" uri="{CE6537A1-D6FC-4f65-9D91-7224C49458BB}"/>
                <c:ext xmlns:c16="http://schemas.microsoft.com/office/drawing/2014/chart" uri="{C3380CC4-5D6E-409C-BE32-E72D297353CC}">
                  <c16:uniqueId val="{00000003-BD53-46A0-978F-E456D8B5F05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lv-LV"/>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Sheet1!$A$2:$A$3</c:f>
              <c:strCache>
                <c:ptCount val="2"/>
                <c:pt idx="0">
                  <c:v>Lietuva</c:v>
                </c:pt>
                <c:pt idx="1">
                  <c:v>Igaunija</c:v>
                </c:pt>
              </c:strCache>
            </c:strRef>
          </c:cat>
          <c:val>
            <c:numRef>
              <c:f>Sheet1!$B$2:$B$3</c:f>
              <c:numCache>
                <c:formatCode>0</c:formatCode>
                <c:ptCount val="2"/>
                <c:pt idx="0" formatCode="0.00">
                  <c:v>0.49</c:v>
                </c:pt>
                <c:pt idx="1">
                  <c:v>0.51</c:v>
                </c:pt>
              </c:numCache>
            </c:numRef>
          </c:val>
          <c:extLst>
            <c:ext xmlns:c16="http://schemas.microsoft.com/office/drawing/2014/chart" uri="{C3380CC4-5D6E-409C-BE32-E72D297353CC}">
              <c16:uniqueId val="{00000014-BD53-46A0-978F-E456D8B5F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81382991983541E-2"/>
          <c:y val="0.11467091059182116"/>
          <c:w val="0.90559705882352937"/>
          <c:h val="0.71992999999999996"/>
        </c:manualLayout>
      </c:layout>
      <c:lineChart>
        <c:grouping val="standard"/>
        <c:varyColors val="0"/>
        <c:ser>
          <c:idx val="9"/>
          <c:order val="0"/>
          <c:tx>
            <c:strRef>
              <c:f>Sheet1!$A$2</c:f>
              <c:strCache>
                <c:ptCount val="1"/>
                <c:pt idx="0">
                  <c:v>Exports, mEUR</c:v>
                </c:pt>
              </c:strCache>
            </c:strRef>
          </c:tx>
          <c:spPr>
            <a:ln w="25400" cap="rnd" cmpd="sng" algn="ctr">
              <a:solidFill>
                <a:schemeClr val="accent2">
                  <a:lumMod val="75000"/>
                </a:schemeClr>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Sheet1!$B$2:$S$2</c:f>
              <c:numCache>
                <c:formatCode>0.0</c:formatCode>
                <c:ptCount val="12"/>
                <c:pt idx="0">
                  <c:v>152.85439500000001</c:v>
                </c:pt>
                <c:pt idx="1">
                  <c:v>180.78589600000001</c:v>
                </c:pt>
                <c:pt idx="2">
                  <c:v>186.86618100000001</c:v>
                </c:pt>
                <c:pt idx="3">
                  <c:v>177.58168800000001</c:v>
                </c:pt>
                <c:pt idx="4">
                  <c:v>151.618246</c:v>
                </c:pt>
                <c:pt idx="5">
                  <c:v>107.340478</c:v>
                </c:pt>
                <c:pt idx="6">
                  <c:v>154.168465</c:v>
                </c:pt>
                <c:pt idx="7">
                  <c:v>163.800827</c:v>
                </c:pt>
                <c:pt idx="8">
                  <c:v>192.339393</c:v>
                </c:pt>
                <c:pt idx="9">
                  <c:v>183.054802</c:v>
                </c:pt>
                <c:pt idx="10">
                  <c:v>187.07763199999999</c:v>
                </c:pt>
                <c:pt idx="11">
                  <c:v>183.30274700000001</c:v>
                </c:pt>
              </c:numCache>
            </c:numRef>
          </c:val>
          <c:smooth val="0"/>
          <c:extLst>
            <c:ext xmlns:c16="http://schemas.microsoft.com/office/drawing/2014/chart" uri="{C3380CC4-5D6E-409C-BE32-E72D297353CC}">
              <c16:uniqueId val="{00000000-A346-4382-BA64-DDB631DA0EFF}"/>
            </c:ext>
          </c:extLst>
        </c:ser>
        <c:ser>
          <c:idx val="0"/>
          <c:order val="1"/>
          <c:tx>
            <c:strRef>
              <c:f>Sheet1!$A$3</c:f>
              <c:strCache>
                <c:ptCount val="1"/>
                <c:pt idx="0">
                  <c:v>Imports, mEUR</c:v>
                </c:pt>
              </c:strCache>
            </c:strRef>
          </c:tx>
          <c:spPr>
            <a:ln w="25400" cap="rnd" cmpd="sng" algn="ctr">
              <a:solidFill>
                <a:schemeClr val="accent5"/>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Sheet1!$B$3:$S$3</c:f>
              <c:numCache>
                <c:formatCode>0.0</c:formatCode>
                <c:ptCount val="12"/>
                <c:pt idx="0">
                  <c:v>485.62864500000001</c:v>
                </c:pt>
                <c:pt idx="1">
                  <c:v>447.25070499999998</c:v>
                </c:pt>
                <c:pt idx="2">
                  <c:v>310.33309800000001</c:v>
                </c:pt>
                <c:pt idx="3">
                  <c:v>318.69871699999999</c:v>
                </c:pt>
                <c:pt idx="4">
                  <c:v>299.78006599999998</c:v>
                </c:pt>
                <c:pt idx="5">
                  <c:v>191.86747700000001</c:v>
                </c:pt>
                <c:pt idx="6">
                  <c:v>240.64326500000001</c:v>
                </c:pt>
                <c:pt idx="7">
                  <c:v>313.21096199999999</c:v>
                </c:pt>
                <c:pt idx="8">
                  <c:v>320.385334</c:v>
                </c:pt>
                <c:pt idx="9">
                  <c:v>298.51662099999999</c:v>
                </c:pt>
                <c:pt idx="10">
                  <c:v>463.57197100000002</c:v>
                </c:pt>
                <c:pt idx="11">
                  <c:v>298.17516899999998</c:v>
                </c:pt>
              </c:numCache>
            </c:numRef>
          </c:val>
          <c:smooth val="0"/>
          <c:extLst>
            <c:ext xmlns:c16="http://schemas.microsoft.com/office/drawing/2014/chart" uri="{C3380CC4-5D6E-409C-BE32-E72D297353CC}">
              <c16:uniqueId val="{00000001-A346-4382-BA64-DDB631DA0EFF}"/>
            </c:ext>
          </c:extLst>
        </c:ser>
        <c:ser>
          <c:idx val="1"/>
          <c:order val="2"/>
          <c:tx>
            <c:strRef>
              <c:f>Sheet1!$A$4</c:f>
              <c:strCache>
                <c:ptCount val="1"/>
              </c:strCache>
            </c:strRef>
          </c:tx>
          <c:spPr>
            <a:ln w="19050" cap="rnd" cmpd="sng" algn="ctr">
              <a:solidFill>
                <a:schemeClr val="accent3"/>
              </a:solidFill>
              <a:prstDash val="solid"/>
              <a:round/>
            </a:ln>
            <a:effectLst/>
          </c:spPr>
          <c:marker>
            <c:symbol val="none"/>
          </c:marker>
          <c:cat>
            <c:numRef>
              <c:f>Sheet1!$B$1:$S$1</c:f>
              <c:numCache>
                <c:formatCode>0</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Sheet1!$B$4:$S$4</c:f>
            </c:numRef>
          </c:val>
          <c:smooth val="0"/>
          <c:extLst>
            <c:ext xmlns:c16="http://schemas.microsoft.com/office/drawing/2014/chart" uri="{C3380CC4-5D6E-409C-BE32-E72D297353CC}">
              <c16:uniqueId val="{00000002-A346-4382-BA64-DDB631DA0EFF}"/>
            </c:ext>
          </c:extLst>
        </c:ser>
        <c:dLbls>
          <c:showLegendKey val="0"/>
          <c:showVal val="0"/>
          <c:showCatName val="0"/>
          <c:showSerName val="0"/>
          <c:showPercent val="0"/>
          <c:showBubbleSize val="0"/>
        </c:dLbls>
        <c:smooth val="0"/>
        <c:axId val="274520384"/>
        <c:axId val="278072192"/>
      </c:lineChart>
      <c:catAx>
        <c:axId val="274520384"/>
        <c:scaling>
          <c:orientation val="minMax"/>
        </c:scaling>
        <c:delete val="0"/>
        <c:axPos val="b"/>
        <c:numFmt formatCode="0" sourceLinked="1"/>
        <c:majorTickMark val="none"/>
        <c:minorTickMark val="none"/>
        <c:tickLblPos val="low"/>
        <c:spPr>
          <a:noFill/>
          <a:ln w="317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crossAx val="278072192"/>
        <c:crosses val="autoZero"/>
        <c:auto val="0"/>
        <c:lblAlgn val="ctr"/>
        <c:lblOffset val="100"/>
        <c:noMultiLvlLbl val="0"/>
      </c:catAx>
      <c:valAx>
        <c:axId val="278072192"/>
        <c:scaling>
          <c:orientation val="minMax"/>
          <c:min val="0"/>
        </c:scaling>
        <c:delete val="0"/>
        <c:axPos val="l"/>
        <c:numFmt formatCode="0" sourceLinked="0"/>
        <c:majorTickMark val="out"/>
        <c:minorTickMark val="none"/>
        <c:tickLblPos val="nextTo"/>
        <c:spPr>
          <a:noFill/>
          <a:ln w="317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crossAx val="274520384"/>
        <c:crosses val="autoZero"/>
        <c:crossBetween val="between"/>
      </c:valAx>
      <c:spPr>
        <a:noFill/>
        <a:ln w="24631">
          <a:noFill/>
        </a:ln>
        <a:effectLst/>
      </c:spPr>
    </c:plotArea>
    <c:legend>
      <c:legendPos val="r"/>
      <c:layout>
        <c:manualLayout>
          <c:xMode val="edge"/>
          <c:yMode val="edge"/>
          <c:x val="0.24020902777777778"/>
          <c:y val="6.6338888888888892E-2"/>
          <c:w val="0.51025261437908498"/>
          <c:h val="0.154711111111111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ill Sans Nova Cond Lt" panose="020B0306020104020203" pitchFamily="34" charset="0"/>
              <a:ea typeface="Arial"/>
              <a:cs typeface="Arial"/>
            </a:defRPr>
          </a:pPr>
          <a:endParaRPr lang="lv-LV"/>
        </a:p>
      </c:txPr>
    </c:legend>
    <c:plotVisOnly val="1"/>
    <c:dispBlanksAs val="gap"/>
    <c:showDLblsOverMax val="0"/>
  </c:chart>
  <c:spPr>
    <a:noFill/>
    <a:ln w="6350" cap="flat" cmpd="sng" algn="ctr">
      <a:noFill/>
      <a:prstDash val="solid"/>
      <a:round/>
    </a:ln>
    <a:effectLst/>
  </c:spPr>
  <c:txPr>
    <a:bodyPr/>
    <a:lstStyle/>
    <a:p>
      <a:pPr>
        <a:defRPr sz="1200" b="0" i="0" u="none" strike="noStrike" baseline="0">
          <a:solidFill>
            <a:srgbClr val="000000"/>
          </a:solidFill>
          <a:latin typeface="Gill Sans Nova Cond Lt" panose="020B0306020104020203" pitchFamily="34" charset="0"/>
          <a:ea typeface="Arial"/>
          <a:cs typeface="Arial"/>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7">
  <a:schemeClr val="accent4"/>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Reversed" id="24">
  <a:schemeClr val="accent4"/>
</cs:colorStyle>
</file>

<file path=ppt/charts/colors17.xml><?xml version="1.0" encoding="utf-8"?>
<cs:colorStyle xmlns:cs="http://schemas.microsoft.com/office/drawing/2012/chartStyle" xmlns:a="http://schemas.openxmlformats.org/drawingml/2006/main" meth="withinLinearReversed" id="24">
  <a:schemeClr val="accent4"/>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83C37-B89A-435D-898E-856B6F067CD0}"/>
              </a:ext>
            </a:extLst>
          </p:cNvPr>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en-US" dirty="0">
              <a:latin typeface="Segoe UI Light" panose="020B0502040204020203" pitchFamily="34" charset="0"/>
            </a:endParaRPr>
          </a:p>
        </p:txBody>
      </p:sp>
      <p:sp>
        <p:nvSpPr>
          <p:cNvPr id="3" name="Date Placeholder 2">
            <a:extLst>
              <a:ext uri="{FF2B5EF4-FFF2-40B4-BE49-F238E27FC236}">
                <a16:creationId xmlns:a16="http://schemas.microsoft.com/office/drawing/2014/main" id="{E75A4405-9B69-4726-AECF-54F75DDF02E9}"/>
              </a:ext>
            </a:extLst>
          </p:cNvPr>
          <p:cNvSpPr>
            <a:spLocks noGrp="1"/>
          </p:cNvSpPr>
          <p:nvPr>
            <p:ph type="dt" sz="quarter" idx="1"/>
          </p:nvPr>
        </p:nvSpPr>
        <p:spPr>
          <a:xfrm>
            <a:off x="3850444" y="0"/>
            <a:ext cx="2945659" cy="495348"/>
          </a:xfrm>
          <a:prstGeom prst="rect">
            <a:avLst/>
          </a:prstGeom>
        </p:spPr>
        <p:txBody>
          <a:bodyPr vert="horz" lIns="91440" tIns="45720" rIns="91440" bIns="45720" rtlCol="0"/>
          <a:lstStyle>
            <a:lvl1pPr algn="r">
              <a:defRPr sz="1200"/>
            </a:lvl1pPr>
          </a:lstStyle>
          <a:p>
            <a:fld id="{00255D98-5455-4CC1-8C78-3B85385688B1}" type="datetimeFigureOut">
              <a:rPr lang="en-US" smtClean="0">
                <a:latin typeface="Segoe UI Light" panose="020B0502040204020203" pitchFamily="34" charset="0"/>
              </a:rPr>
              <a:t>5/31/2023</a:t>
            </a:fld>
            <a:endParaRPr lang="en-US" dirty="0">
              <a:latin typeface="Segoe UI Light" panose="020B0502040204020203" pitchFamily="34" charset="0"/>
            </a:endParaRPr>
          </a:p>
        </p:txBody>
      </p:sp>
      <p:sp>
        <p:nvSpPr>
          <p:cNvPr id="4" name="Footer Placeholder 3">
            <a:extLst>
              <a:ext uri="{FF2B5EF4-FFF2-40B4-BE49-F238E27FC236}">
                <a16:creationId xmlns:a16="http://schemas.microsoft.com/office/drawing/2014/main" id="{0B1D4433-9E19-466B-8B44-656685E084AD}"/>
              </a:ext>
            </a:extLst>
          </p:cNvPr>
          <p:cNvSpPr>
            <a:spLocks noGrp="1"/>
          </p:cNvSpPr>
          <p:nvPr>
            <p:ph type="ftr" sz="quarter" idx="2"/>
          </p:nvPr>
        </p:nvSpPr>
        <p:spPr>
          <a:xfrm>
            <a:off x="1" y="9377318"/>
            <a:ext cx="2945659" cy="495347"/>
          </a:xfrm>
          <a:prstGeom prst="rect">
            <a:avLst/>
          </a:prstGeom>
        </p:spPr>
        <p:txBody>
          <a:bodyPr vert="horz" lIns="91440" tIns="45720" rIns="91440" bIns="45720" rtlCol="0" anchor="b"/>
          <a:lstStyle>
            <a:lvl1pPr algn="l">
              <a:defRPr sz="1200"/>
            </a:lvl1pPr>
          </a:lstStyle>
          <a:p>
            <a:endParaRPr lang="en-US" dirty="0">
              <a:latin typeface="Segoe UI Light" panose="020B0502040204020203" pitchFamily="34" charset="0"/>
            </a:endParaRPr>
          </a:p>
        </p:txBody>
      </p:sp>
      <p:sp>
        <p:nvSpPr>
          <p:cNvPr id="5" name="Slide Number Placeholder 4">
            <a:extLst>
              <a:ext uri="{FF2B5EF4-FFF2-40B4-BE49-F238E27FC236}">
                <a16:creationId xmlns:a16="http://schemas.microsoft.com/office/drawing/2014/main" id="{4F77917D-F526-463B-B602-2B966ED2DAF0}"/>
              </a:ext>
            </a:extLst>
          </p:cNvPr>
          <p:cNvSpPr>
            <a:spLocks noGrp="1"/>
          </p:cNvSpPr>
          <p:nvPr>
            <p:ph type="sldNum" sz="quarter" idx="3"/>
          </p:nvPr>
        </p:nvSpPr>
        <p:spPr>
          <a:xfrm>
            <a:off x="3850444" y="9377318"/>
            <a:ext cx="2945659" cy="495347"/>
          </a:xfrm>
          <a:prstGeom prst="rect">
            <a:avLst/>
          </a:prstGeom>
        </p:spPr>
        <p:txBody>
          <a:bodyPr vert="horz" lIns="91440" tIns="45720" rIns="91440" bIns="45720" rtlCol="0" anchor="b"/>
          <a:lstStyle>
            <a:lvl1pPr algn="r">
              <a:defRPr sz="1200"/>
            </a:lvl1pPr>
          </a:lstStyle>
          <a:p>
            <a:fld id="{9494AB1B-51FC-454F-9CD5-15AE92F9D231}" type="slidenum">
              <a:rPr lang="en-US" smtClean="0">
                <a:latin typeface="Segoe UI Light" panose="020B0502040204020203" pitchFamily="34" charset="0"/>
              </a:rPr>
              <a:t>‹#›</a:t>
            </a:fld>
            <a:endParaRPr lang="en-US" dirty="0">
              <a:latin typeface="Segoe UI Light" panose="020B0502040204020203" pitchFamily="34" charset="0"/>
            </a:endParaRPr>
          </a:p>
        </p:txBody>
      </p:sp>
    </p:spTree>
    <p:extLst>
      <p:ext uri="{BB962C8B-B14F-4D97-AF65-F5344CB8AC3E}">
        <p14:creationId xmlns:p14="http://schemas.microsoft.com/office/powerpoint/2010/main" val="250548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atin typeface="Segoe UI Light" panose="020B0502040204020203" pitchFamily="34" charset="0"/>
              </a:defRPr>
            </a:lvl1pPr>
          </a:lstStyle>
          <a:p>
            <a:endParaRPr lang="lv-LV" dirty="0"/>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atin typeface="Segoe UI Light" panose="020B0502040204020203" pitchFamily="34" charset="0"/>
              </a:defRPr>
            </a:lvl1pPr>
          </a:lstStyle>
          <a:p>
            <a:fld id="{1340C005-51BF-4D1F-BDAE-F1B5B0CA96F0}" type="datetimeFigureOut">
              <a:rPr lang="lv-LV" smtClean="0"/>
              <a:pPr/>
              <a:t>31.05.2023</a:t>
            </a:fld>
            <a:endParaRPr lang="lv-LV"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Footer Placeholder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atin typeface="Segoe UI Light" panose="020B0502040204020203" pitchFamily="34" charset="0"/>
              </a:defRPr>
            </a:lvl1pPr>
          </a:lstStyle>
          <a:p>
            <a:endParaRPr lang="lv-LV" dirty="0"/>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atin typeface="Segoe UI Light" panose="020B0502040204020203" pitchFamily="34" charset="0"/>
              </a:defRPr>
            </a:lvl1pPr>
          </a:lstStyle>
          <a:p>
            <a:fld id="{FECBFA2B-209C-4C68-A927-15C9EE5BB4F6}" type="slidenum">
              <a:rPr lang="lv-LV" smtClean="0"/>
              <a:pPr/>
              <a:t>‹#›</a:t>
            </a:fld>
            <a:endParaRPr lang="lv-LV" dirty="0"/>
          </a:p>
        </p:txBody>
      </p:sp>
    </p:spTree>
    <p:extLst>
      <p:ext uri="{BB962C8B-B14F-4D97-AF65-F5344CB8AC3E}">
        <p14:creationId xmlns:p14="http://schemas.microsoft.com/office/powerpoint/2010/main" val="219799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Light" panose="020B0502040204020203" pitchFamily="34" charset="0"/>
        <a:ea typeface="+mn-ea"/>
        <a:cs typeface="+mn-cs"/>
      </a:defRPr>
    </a:lvl1pPr>
    <a:lvl2pPr marL="457200" algn="l" defTabSz="914400" rtl="0" eaLnBrk="1" latinLnBrk="0" hangingPunct="1">
      <a:defRPr sz="1200" kern="1200">
        <a:solidFill>
          <a:schemeClr val="tx1"/>
        </a:solidFill>
        <a:latin typeface="Segoe UI Light" panose="020B0502040204020203" pitchFamily="34" charset="0"/>
        <a:ea typeface="+mn-ea"/>
        <a:cs typeface="+mn-cs"/>
      </a:defRPr>
    </a:lvl2pPr>
    <a:lvl3pPr marL="914400" algn="l" defTabSz="914400" rtl="0" eaLnBrk="1" latinLnBrk="0" hangingPunct="1">
      <a:defRPr sz="1200" kern="1200">
        <a:solidFill>
          <a:schemeClr val="tx1"/>
        </a:solidFill>
        <a:latin typeface="Segoe UI Light" panose="020B0502040204020203" pitchFamily="34" charset="0"/>
        <a:ea typeface="+mn-ea"/>
        <a:cs typeface="+mn-cs"/>
      </a:defRPr>
    </a:lvl3pPr>
    <a:lvl4pPr marL="1371600" algn="l" defTabSz="914400" rtl="0" eaLnBrk="1" latinLnBrk="0" hangingPunct="1">
      <a:defRPr sz="1200" kern="1200">
        <a:solidFill>
          <a:schemeClr val="tx1"/>
        </a:solidFill>
        <a:latin typeface="Segoe UI Light" panose="020B0502040204020203" pitchFamily="34" charset="0"/>
        <a:ea typeface="+mn-ea"/>
        <a:cs typeface="+mn-cs"/>
      </a:defRPr>
    </a:lvl4pPr>
    <a:lvl5pPr marL="1828800" algn="l" defTabSz="914400" rtl="0" eaLnBrk="1" latinLnBrk="0" hangingPunct="1">
      <a:defRPr sz="1200" kern="1200">
        <a:solidFill>
          <a:schemeClr val="tx1"/>
        </a:solidFill>
        <a:latin typeface="Segoe UI Light"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EU has been Latvia's main foreign trade partner for many years.</a:t>
            </a:r>
            <a:endParaRPr lang="lv-LV" dirty="0"/>
          </a:p>
          <a:p>
            <a:endParaRPr lang="lv-LV" dirty="0"/>
          </a:p>
          <a:p>
            <a:r>
              <a:rPr lang="en-US" dirty="0"/>
              <a:t>Since the annexation of Crimea in 2014, foreign trade in almost all commodity groups, except for energy resources, has decreased.</a:t>
            </a:r>
            <a:endParaRPr lang="lv-LV" dirty="0"/>
          </a:p>
          <a:p>
            <a:endParaRPr lang="lv-LV" dirty="0"/>
          </a:p>
          <a:p>
            <a:r>
              <a:rPr lang="en-US" dirty="0"/>
              <a:t>It should be taken into account that foreign trade statistics are presented in actual prices (including inflation), so the increase resulted from both price and volume growth. Please pay attention to the orange circles, as the next slide contains the same data, only </a:t>
            </a:r>
            <a:r>
              <a:rPr lang="lv-LV" dirty="0"/>
              <a:t>at</a:t>
            </a:r>
            <a:r>
              <a:rPr lang="en-US" dirty="0"/>
              <a:t> constant prices, </a:t>
            </a:r>
            <a:r>
              <a:rPr lang="lv-LV" dirty="0"/>
              <a:t>minus the effect</a:t>
            </a:r>
            <a:r>
              <a:rPr lang="en-US" dirty="0"/>
              <a:t> of inflation.</a:t>
            </a:r>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3</a:t>
            </a:fld>
            <a:endParaRPr lang="lv-LV" dirty="0"/>
          </a:p>
        </p:txBody>
      </p:sp>
    </p:spTree>
    <p:extLst>
      <p:ext uri="{BB962C8B-B14F-4D97-AF65-F5344CB8AC3E}">
        <p14:creationId xmlns:p14="http://schemas.microsoft.com/office/powerpoint/2010/main" val="344077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Komentārus, tēzes</a:t>
            </a:r>
          </a:p>
        </p:txBody>
      </p:sp>
      <p:sp>
        <p:nvSpPr>
          <p:cNvPr id="4" name="Slide Number Placeholder 3"/>
          <p:cNvSpPr>
            <a:spLocks noGrp="1"/>
          </p:cNvSpPr>
          <p:nvPr>
            <p:ph type="sldNum" sz="quarter" idx="5"/>
          </p:nvPr>
        </p:nvSpPr>
        <p:spPr/>
        <p:txBody>
          <a:bodyPr/>
          <a:lstStyle/>
          <a:p>
            <a:fld id="{4AC1A010-5BF3-4208-AC0E-FE13C7265929}" type="slidenum">
              <a:rPr lang="lv-LV" smtClean="0"/>
              <a:t>4</a:t>
            </a:fld>
            <a:endParaRPr lang="lv-LV"/>
          </a:p>
        </p:txBody>
      </p:sp>
    </p:spTree>
    <p:extLst>
      <p:ext uri="{BB962C8B-B14F-4D97-AF65-F5344CB8AC3E}">
        <p14:creationId xmlns:p14="http://schemas.microsoft.com/office/powerpoint/2010/main" val="359337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carefully monitor the development of foreign trade with the countries of the </a:t>
            </a:r>
            <a:r>
              <a:rPr lang="lv-LV" dirty="0"/>
              <a:t>region </a:t>
            </a:r>
            <a:r>
              <a:rPr lang="en-US" dirty="0"/>
              <a:t>to assess potential attempts to circumvent the sanctions imposed on Russia by exporting goods to Russia through other countries of the region.</a:t>
            </a:r>
            <a:endParaRPr lang="lv-LV" dirty="0"/>
          </a:p>
          <a:p>
            <a:endParaRPr lang="lv-LV" dirty="0"/>
          </a:p>
          <a:p>
            <a:r>
              <a:rPr lang="en-US" dirty="0"/>
              <a:t>It should be taken into account that foreign trade statistics are presented </a:t>
            </a:r>
            <a:r>
              <a:rPr lang="lv-LV" dirty="0"/>
              <a:t>at current </a:t>
            </a:r>
            <a:r>
              <a:rPr lang="en-US" dirty="0"/>
              <a:t>prices (including inflation), so the increase resulted from both price and volume growth.</a:t>
            </a:r>
            <a:endParaRPr lang="lv-LV" dirty="0"/>
          </a:p>
          <a:p>
            <a:endParaRPr lang="lv-LV" dirty="0"/>
          </a:p>
          <a:p>
            <a:r>
              <a:rPr lang="en-US" dirty="0"/>
              <a:t>Please pay attention to the orange circles, because the next slide contains the same data, only </a:t>
            </a:r>
            <a:r>
              <a:rPr lang="lv-LV" dirty="0"/>
              <a:t>at constant </a:t>
            </a:r>
            <a:r>
              <a:rPr lang="en-US" dirty="0"/>
              <a:t>prices, minus the effect of inflation.</a:t>
            </a:r>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5</a:t>
            </a:fld>
            <a:endParaRPr lang="lv-LV" dirty="0"/>
          </a:p>
        </p:txBody>
      </p:sp>
    </p:spTree>
    <p:extLst>
      <p:ext uri="{BB962C8B-B14F-4D97-AF65-F5344CB8AC3E}">
        <p14:creationId xmlns:p14="http://schemas.microsoft.com/office/powerpoint/2010/main" val="255528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data </a:t>
            </a:r>
            <a:r>
              <a:rPr lang="lv-LV" dirty="0"/>
              <a:t>at constant</a:t>
            </a:r>
            <a:r>
              <a:rPr lang="en-US" dirty="0"/>
              <a:t> prices, it is </a:t>
            </a:r>
            <a:r>
              <a:rPr lang="lv-LV" dirty="0"/>
              <a:t>evidently</a:t>
            </a:r>
            <a:r>
              <a:rPr lang="en-US" dirty="0"/>
              <a:t> visible that the volume of trade with Russia has decreased </a:t>
            </a:r>
            <a:r>
              <a:rPr lang="lv-LV" dirty="0"/>
              <a:t>more rapidly</a:t>
            </a:r>
            <a:r>
              <a:rPr lang="en-US" dirty="0"/>
              <a:t> than the increase with the other countries of the region.</a:t>
            </a:r>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6</a:t>
            </a:fld>
            <a:endParaRPr lang="lv-LV" dirty="0"/>
          </a:p>
        </p:txBody>
      </p:sp>
    </p:spTree>
    <p:extLst>
      <p:ext uri="{BB962C8B-B14F-4D97-AF65-F5344CB8AC3E}">
        <p14:creationId xmlns:p14="http://schemas.microsoft.com/office/powerpoint/2010/main" val="252033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Izdalīt atsevišķi minerālajiem</a:t>
            </a:r>
          </a:p>
        </p:txBody>
      </p:sp>
      <p:sp>
        <p:nvSpPr>
          <p:cNvPr id="4" name="Slide Number Placeholder 3"/>
          <p:cNvSpPr>
            <a:spLocks noGrp="1"/>
          </p:cNvSpPr>
          <p:nvPr>
            <p:ph type="sldNum" sz="quarter" idx="5"/>
          </p:nvPr>
        </p:nvSpPr>
        <p:spPr/>
        <p:txBody>
          <a:bodyPr/>
          <a:lstStyle/>
          <a:p>
            <a:fld id="{FECBFA2B-209C-4C68-A927-15C9EE5BB4F6}" type="slidenum">
              <a:rPr lang="lv-LV" smtClean="0"/>
              <a:pPr/>
              <a:t>7</a:t>
            </a:fld>
            <a:endParaRPr lang="lv-LV" dirty="0"/>
          </a:p>
        </p:txBody>
      </p:sp>
    </p:spTree>
    <p:extLst>
      <p:ext uri="{BB962C8B-B14F-4D97-AF65-F5344CB8AC3E}">
        <p14:creationId xmlns:p14="http://schemas.microsoft.com/office/powerpoint/2010/main" val="108047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groups of goods </a:t>
            </a:r>
            <a:r>
              <a:rPr lang="lv-LV" dirty="0"/>
              <a:t>where </a:t>
            </a:r>
            <a:r>
              <a:rPr lang="en-US" dirty="0"/>
              <a:t>Latvia faced complications in the new geopolitical conditions are natural gas, because we historically imported large quantities of iron and steel products from Russia, as well as mineral fertilizers, which were re-exported from Crete/Belarus to other countries through Latvia, as well as wood and its products.</a:t>
            </a:r>
            <a:endParaRPr lang="lv-LV" dirty="0"/>
          </a:p>
          <a:p>
            <a:endParaRPr lang="lv-LV" dirty="0"/>
          </a:p>
          <a:p>
            <a:r>
              <a:rPr lang="en-US" dirty="0"/>
              <a:t>Thanks to the active work of the previous government, alternative supply options have been found and natural gas reserves in Latvia are currently sufficient and in line with seasonal consumption, albeit at a higher price</a:t>
            </a:r>
            <a:r>
              <a:rPr lang="lv-LV" dirty="0"/>
              <a:t>.</a:t>
            </a:r>
          </a:p>
          <a:p>
            <a:endParaRPr lang="lv-LV" dirty="0"/>
          </a:p>
          <a:p>
            <a:r>
              <a:rPr lang="lv-LV" dirty="0"/>
              <a:t>I</a:t>
            </a:r>
            <a:r>
              <a:rPr lang="en-US" dirty="0"/>
              <a:t>ron and steel supply </a:t>
            </a:r>
            <a:r>
              <a:rPr lang="lv-LV" dirty="0"/>
              <a:t>products are more diversified.</a:t>
            </a:r>
            <a:r>
              <a:rPr lang="en-US" dirty="0"/>
              <a:t> </a:t>
            </a:r>
            <a:r>
              <a:rPr lang="lv-LV" dirty="0"/>
              <a:t>C</a:t>
            </a:r>
            <a:r>
              <a:rPr lang="en-US" dirty="0"/>
              <a:t>urrently</a:t>
            </a:r>
            <a:r>
              <a:rPr lang="lv-LV" dirty="0"/>
              <a:t>,</a:t>
            </a:r>
            <a:r>
              <a:rPr lang="en-US" dirty="0"/>
              <a:t> due to the slowdown in the construction sector</a:t>
            </a:r>
            <a:r>
              <a:rPr lang="lv-LV" dirty="0"/>
              <a:t>, </a:t>
            </a:r>
            <a:r>
              <a:rPr lang="en-US" dirty="0"/>
              <a:t>a decrease in the volume of imports</a:t>
            </a:r>
            <a:r>
              <a:rPr lang="lv-LV" dirty="0"/>
              <a:t> can be observed.</a:t>
            </a:r>
            <a:r>
              <a:rPr lang="en-US" dirty="0"/>
              <a:t> </a:t>
            </a:r>
            <a:r>
              <a:rPr lang="lv-LV" dirty="0"/>
              <a:t>Nevertheless,</a:t>
            </a:r>
            <a:r>
              <a:rPr lang="en-US" dirty="0"/>
              <a:t> in cooperation with industry associations, we are confident that there will be no shortage of resources.</a:t>
            </a:r>
            <a:endParaRPr lang="lv-LV" dirty="0"/>
          </a:p>
          <a:p>
            <a:endParaRPr lang="lv-LV" dirty="0"/>
          </a:p>
          <a:p>
            <a:r>
              <a:rPr lang="en-US" dirty="0"/>
              <a:t>The consumption of agricultural mineral fertilizers in Latvia is quite stable at around 120 thousand</a:t>
            </a:r>
            <a:r>
              <a:rPr lang="lv-LV" dirty="0"/>
              <a:t> </a:t>
            </a:r>
            <a:r>
              <a:rPr lang="en-US" dirty="0"/>
              <a:t>tons per year</a:t>
            </a:r>
            <a:r>
              <a:rPr lang="lv-LV" dirty="0"/>
              <a:t>.</a:t>
            </a:r>
            <a:r>
              <a:rPr lang="en-US" dirty="0"/>
              <a:t> </a:t>
            </a:r>
            <a:r>
              <a:rPr lang="lv-LV" dirty="0"/>
              <a:t>T</a:t>
            </a:r>
            <a:r>
              <a:rPr lang="en-US" dirty="0"/>
              <a:t>hus, even though import volumes have decreased rapidly and have not been compensated by deliveries from other countries, the volume required for Latvia's internal consumption is </a:t>
            </a:r>
            <a:r>
              <a:rPr lang="lv-LV" dirty="0"/>
              <a:t>ensured</a:t>
            </a:r>
            <a:r>
              <a:rPr lang="en-US" dirty="0"/>
              <a:t>.</a:t>
            </a:r>
            <a:endParaRPr lang="lv-LV" dirty="0"/>
          </a:p>
          <a:p>
            <a:endParaRPr lang="lv-LV" dirty="0"/>
          </a:p>
          <a:p>
            <a:r>
              <a:rPr lang="en-US" dirty="0"/>
              <a:t>The decrease in the import of wood and its products was partly compensated by the </a:t>
            </a:r>
            <a:r>
              <a:rPr lang="lv-LV" dirty="0"/>
              <a:t>JSC Latvia’s State Forests</a:t>
            </a:r>
            <a:r>
              <a:rPr lang="en-US" dirty="0"/>
              <a:t>, increasing the volume of auctions of felled wood, and the stabilization of the situation in the markets is also beneficial.</a:t>
            </a:r>
            <a:endParaRPr lang="lv-LV"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12</a:t>
            </a:fld>
            <a:endParaRPr lang="lv-LV" dirty="0"/>
          </a:p>
        </p:txBody>
      </p:sp>
    </p:spTree>
    <p:extLst>
      <p:ext uri="{BB962C8B-B14F-4D97-AF65-F5344CB8AC3E}">
        <p14:creationId xmlns:p14="http://schemas.microsoft.com/office/powerpoint/2010/main" val="736599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000" y="6"/>
            <a:ext cx="3778135" cy="4168833"/>
          </a:xfrm>
          <a:prstGeom prst="rect">
            <a:avLst/>
          </a:prstGeom>
          <a:solidFill>
            <a:schemeClr val="bg1">
              <a:lumMod val="95000"/>
            </a:schemeClr>
          </a:solidFill>
          <a:ln>
            <a:noFill/>
          </a:ln>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Segoe UI Light" panose="020B0502040204020203"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Segoe UI Light" panose="020B0502040204020203"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Segoe UI Light" panose="020B0502040204020203"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Segoe UI Light" panose="020B0502040204020203"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30163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t>‹#›</a:t>
            </a:fld>
            <a:endParaRPr lang="lv-LV"/>
          </a:p>
        </p:txBody>
      </p:sp>
    </p:spTree>
    <p:extLst>
      <p:ext uri="{BB962C8B-B14F-4D97-AF65-F5344CB8AC3E}">
        <p14:creationId xmlns:p14="http://schemas.microsoft.com/office/powerpoint/2010/main" val="4450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Segoe UI Light" panose="020B0502040204020203"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Segoe UI Light" panose="020B0502040204020203"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377351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324808" y="340445"/>
            <a:ext cx="11542384" cy="1189881"/>
          </a:xfrm>
        </p:spPr>
        <p:txBody>
          <a:bodyPr anchor="ctr"/>
          <a:lstStyle>
            <a:lvl1pPr marL="0" indent="0" algn="ctr">
              <a:buNone/>
              <a:defRPr sz="4219"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324808" y="1870771"/>
            <a:ext cx="11542384" cy="46211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09498329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Light" panose="020B0502040204020203" pitchFamily="34" charset="0"/>
              </a:defRPr>
            </a:lvl1pPr>
          </a:lstStyle>
          <a:p>
            <a:endParaRPr lang="lv-LV"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Light" panose="020B0502040204020203" pitchFamily="34" charset="0"/>
              </a:defRPr>
            </a:lvl1pPr>
          </a:lstStyle>
          <a:p>
            <a:endParaRPr lang="lv-LV"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Light" panose="020B0502040204020203" pitchFamily="34" charset="0"/>
              </a:defRPr>
            </a:lvl1p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2525013212"/>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725" r:id="rId3"/>
    <p:sldLayoutId id="214748372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21.xml"/><Relationship Id="rId5" Type="http://schemas.openxmlformats.org/officeDocument/2006/relationships/chart" Target="../charts/chart20.xml"/><Relationship Id="rId10" Type="http://schemas.openxmlformats.org/officeDocument/2006/relationships/chart" Target="../charts/chart25.xml"/><Relationship Id="rId4" Type="http://schemas.openxmlformats.org/officeDocument/2006/relationships/chart" Target="../charts/chart19.xml"/><Relationship Id="rId9"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14.xml.rels><?xml version="1.0" encoding="UTF-8" standalone="yes"?>
<Relationships xmlns="http://schemas.openxmlformats.org/package/2006/relationships"><Relationship Id="rId3" Type="http://schemas.openxmlformats.org/officeDocument/2006/relationships/hyperlink" Target="http://www.em.gov.lv/" TargetMode="External"/><Relationship Id="rId2" Type="http://schemas.openxmlformats.org/officeDocument/2006/relationships/hyperlink" Target="mailto:pasts@em.gov.lv" TargetMode="External"/><Relationship Id="rId1" Type="http://schemas.openxmlformats.org/officeDocument/2006/relationships/slideLayout" Target="../slideLayouts/slideLayout3.xml"/><Relationship Id="rId5" Type="http://schemas.openxmlformats.org/officeDocument/2006/relationships/hyperlink" Target="http://www.facebook.com/atbalstsuznemejiem" TargetMode="External"/><Relationship Id="rId4" Type="http://schemas.openxmlformats.org/officeDocument/2006/relationships/hyperlink" Target="http://www.youtube.com/ekonomikasministrij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5.png"/><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6.png"/><Relationship Id="rId9" Type="http://schemas.openxmlformats.org/officeDocument/2006/relationships/chart" Target="../charts/chart7.xml"/></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6.png"/><Relationship Id="rId7" Type="http://schemas.openxmlformats.org/officeDocument/2006/relationships/chart" Target="../charts/chart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6.png"/><Relationship Id="rId7" Type="http://schemas.openxmlformats.org/officeDocument/2006/relationships/chart" Target="../charts/chart1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p:cNvSpPr>
            <a:spLocks noGrp="1"/>
          </p:cNvSpPr>
          <p:nvPr>
            <p:ph type="body" sz="quarter" idx="11"/>
          </p:nvPr>
        </p:nvSpPr>
        <p:spPr>
          <a:xfrm>
            <a:off x="914400" y="5843698"/>
            <a:ext cx="10363200" cy="639762"/>
          </a:xfrm>
        </p:spPr>
        <p:txBody>
          <a:bodyPr anchor="ctr">
            <a:normAutofit/>
          </a:bodyPr>
          <a:lstStyle/>
          <a:p>
            <a:pPr>
              <a:lnSpc>
                <a:spcPct val="100000"/>
              </a:lnSpc>
              <a:spcBef>
                <a:spcPts val="0"/>
              </a:spcBef>
            </a:pPr>
            <a:r>
              <a:rPr lang="lv-LV" altLang="lv-LV" b="1" dirty="0">
                <a:ea typeface="Segoe UI" panose="020B0502040204020203" pitchFamily="34" charset="0"/>
                <a:cs typeface="Segoe UI" panose="020B0502040204020203" pitchFamily="34" charset="0"/>
              </a:rPr>
              <a:t>24.2.2023</a:t>
            </a:r>
          </a:p>
        </p:txBody>
      </p:sp>
      <p:sp>
        <p:nvSpPr>
          <p:cNvPr id="7" name="Title 1">
            <a:extLst>
              <a:ext uri="{FF2B5EF4-FFF2-40B4-BE49-F238E27FC236}">
                <a16:creationId xmlns:a16="http://schemas.microsoft.com/office/drawing/2014/main" id="{9B961587-E8C9-40F8-AFFB-0CCE07D0A157}"/>
              </a:ext>
            </a:extLst>
          </p:cNvPr>
          <p:cNvSpPr>
            <a:spLocks noGrp="1"/>
          </p:cNvSpPr>
          <p:nvPr>
            <p:ph type="title"/>
          </p:nvPr>
        </p:nvSpPr>
        <p:spPr>
          <a:xfrm>
            <a:off x="623316" y="3593592"/>
            <a:ext cx="10945368" cy="1938528"/>
          </a:xfrm>
        </p:spPr>
        <p:txBody>
          <a:bodyPr>
            <a:noAutofit/>
          </a:bodyPr>
          <a:lstStyle/>
          <a:p>
            <a:pPr>
              <a:lnSpc>
                <a:spcPct val="100000"/>
              </a:lnSpc>
            </a:pPr>
            <a:r>
              <a:rPr lang="en-US" altLang="lv-LV" sz="3600" cap="all" dirty="0">
                <a:solidFill>
                  <a:srgbClr val="228B9D"/>
                </a:solidFill>
                <a:ea typeface="Segoe UI" panose="020B0502040204020203" pitchFamily="34" charset="0"/>
                <a:cs typeface="Segoe UI Light" panose="020B0502040204020203" pitchFamily="34" charset="0"/>
              </a:rPr>
              <a:t>Economic relations between Latvia and Russia/Belarus/Ukraine</a:t>
            </a:r>
            <a:endParaRPr lang="lv-LV" altLang="lv-LV" sz="4400" b="0" cap="all" dirty="0">
              <a:solidFill>
                <a:schemeClr val="tx1">
                  <a:lumMod val="50000"/>
                  <a:lumOff val="5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2" name="Rectangle 1">
            <a:extLst>
              <a:ext uri="{FF2B5EF4-FFF2-40B4-BE49-F238E27FC236}">
                <a16:creationId xmlns:a16="http://schemas.microsoft.com/office/drawing/2014/main" id="{9C7345F9-075C-FE1C-4C44-5968A002E725}"/>
              </a:ext>
            </a:extLst>
          </p:cNvPr>
          <p:cNvSpPr/>
          <p:nvPr/>
        </p:nvSpPr>
        <p:spPr>
          <a:xfrm>
            <a:off x="340660" y="6316112"/>
            <a:ext cx="719790" cy="230832"/>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900" dirty="0"/>
              <a:t>Avots: CSP</a:t>
            </a:r>
            <a:endParaRPr lang="en-US" sz="900" dirty="0"/>
          </a:p>
        </p:txBody>
      </p:sp>
    </p:spTree>
    <p:extLst>
      <p:ext uri="{BB962C8B-B14F-4D97-AF65-F5344CB8AC3E}">
        <p14:creationId xmlns:p14="http://schemas.microsoft.com/office/powerpoint/2010/main" val="99171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9C3AD-937C-41C7-9FDA-E7AFD8056A1F}"/>
              </a:ext>
            </a:extLst>
          </p:cNvPr>
          <p:cNvSpPr/>
          <p:nvPr/>
        </p:nvSpPr>
        <p:spPr>
          <a:xfrm>
            <a:off x="342730" y="279700"/>
            <a:ext cx="10934870" cy="867930"/>
          </a:xfrm>
          <a:prstGeom prst="rect">
            <a:avLst/>
          </a:prstGeom>
        </p:spPr>
        <p:txBody>
          <a:bodyPr wrap="square">
            <a:spAutoFit/>
          </a:bodyPr>
          <a:lstStyle/>
          <a:p>
            <a:pPr>
              <a:lnSpc>
                <a:spcPct val="90000"/>
              </a:lnSpc>
              <a:spcBef>
                <a:spcPct val="0"/>
              </a:spcBef>
            </a:pPr>
            <a:r>
              <a:rPr lang="en-US" altLang="lv-LV" sz="2800" b="1" cap="all" dirty="0">
                <a:solidFill>
                  <a:srgbClr val="228B9D"/>
                </a:solidFill>
                <a:latin typeface="Segoe UI Light" panose="020B0502040204020203" pitchFamily="34" charset="0"/>
                <a:cs typeface="Segoe UI" panose="020B0502040204020203" pitchFamily="34" charset="0"/>
              </a:rPr>
              <a:t>IMPORT</a:t>
            </a:r>
            <a:r>
              <a:rPr lang="lv-LV" altLang="lv-LV" sz="2800" b="1" cap="all" dirty="0">
                <a:solidFill>
                  <a:srgbClr val="228B9D"/>
                </a:solidFill>
                <a:latin typeface="Segoe UI Light" panose="020B0502040204020203" pitchFamily="34" charset="0"/>
                <a:cs typeface="Segoe UI" panose="020B0502040204020203" pitchFamily="34" charset="0"/>
              </a:rPr>
              <a:t>S</a:t>
            </a:r>
            <a:r>
              <a:rPr lang="en-US" altLang="lv-LV" sz="2800" b="1" cap="all" dirty="0">
                <a:solidFill>
                  <a:srgbClr val="228B9D"/>
                </a:solidFill>
                <a:latin typeface="Segoe UI Light" panose="020B0502040204020203" pitchFamily="34" charset="0"/>
                <a:cs typeface="Segoe UI" panose="020B0502040204020203" pitchFamily="34" charset="0"/>
              </a:rPr>
              <a:t> OF ENERGY PRODUCTS - the share of Russia and Belarus is shrinking significantly</a:t>
            </a:r>
            <a:endParaRPr lang="lv-LV" altLang="lv-LV" sz="2800" b="1" cap="all" dirty="0">
              <a:solidFill>
                <a:srgbClr val="228B9D"/>
              </a:solidFill>
              <a:latin typeface="Segoe UI Light"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97042F91-25A4-46AB-857D-EF9B834BD1FA}"/>
              </a:ext>
            </a:extLst>
          </p:cNvPr>
          <p:cNvSpPr/>
          <p:nvPr/>
        </p:nvSpPr>
        <p:spPr>
          <a:xfrm>
            <a:off x="783907" y="1121152"/>
            <a:ext cx="3426143" cy="406697"/>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NATURAL GAS (IN GASEOUS STATE)</a:t>
            </a:r>
          </a:p>
        </p:txBody>
      </p:sp>
      <p:sp>
        <p:nvSpPr>
          <p:cNvPr id="8" name="Slide Number Placeholder 3">
            <a:extLst>
              <a:ext uri="{FF2B5EF4-FFF2-40B4-BE49-F238E27FC236}">
                <a16:creationId xmlns:a16="http://schemas.microsoft.com/office/drawing/2014/main" id="{5D8B2A1D-F96B-47AB-8055-51623BDCECAF}"/>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10</a:t>
            </a:fld>
            <a:endParaRPr lang="en-US" altLang="lv-LV" dirty="0"/>
          </a:p>
        </p:txBody>
      </p:sp>
      <p:pic>
        <p:nvPicPr>
          <p:cNvPr id="11" name="Picture 10">
            <a:extLst>
              <a:ext uri="{FF2B5EF4-FFF2-40B4-BE49-F238E27FC236}">
                <a16:creationId xmlns:a16="http://schemas.microsoft.com/office/drawing/2014/main" id="{4D400711-A86D-498F-9D7D-9C5572A4EEAA}"/>
              </a:ext>
            </a:extLst>
          </p:cNvPr>
          <p:cNvPicPr>
            <a:picLocks noChangeAspect="1"/>
          </p:cNvPicPr>
          <p:nvPr/>
        </p:nvPicPr>
        <p:blipFill rotWithShape="1">
          <a:blip r:embed="rId2"/>
          <a:srcRect l="48423" r="2650" b="37695"/>
          <a:stretch/>
        </p:blipFill>
        <p:spPr>
          <a:xfrm>
            <a:off x="1377949" y="4228039"/>
            <a:ext cx="2241576" cy="1152000"/>
          </a:xfrm>
          <a:prstGeom prst="rect">
            <a:avLst/>
          </a:prstGeom>
        </p:spPr>
      </p:pic>
      <p:sp>
        <p:nvSpPr>
          <p:cNvPr id="12" name="Rectangle 11">
            <a:extLst>
              <a:ext uri="{FF2B5EF4-FFF2-40B4-BE49-F238E27FC236}">
                <a16:creationId xmlns:a16="http://schemas.microsoft.com/office/drawing/2014/main" id="{20CC3AA1-54EB-484D-B377-DB33E78D4153}"/>
              </a:ext>
            </a:extLst>
          </p:cNvPr>
          <p:cNvSpPr/>
          <p:nvPr/>
        </p:nvSpPr>
        <p:spPr>
          <a:xfrm>
            <a:off x="4382928" y="1121152"/>
            <a:ext cx="3426143" cy="406697"/>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DIESEL FUEL</a:t>
            </a:r>
          </a:p>
        </p:txBody>
      </p:sp>
      <p:pic>
        <p:nvPicPr>
          <p:cNvPr id="15" name="Picture 14">
            <a:extLst>
              <a:ext uri="{FF2B5EF4-FFF2-40B4-BE49-F238E27FC236}">
                <a16:creationId xmlns:a16="http://schemas.microsoft.com/office/drawing/2014/main" id="{7CFB9D1B-DDFB-446A-B2F6-54A3842B48A0}"/>
              </a:ext>
            </a:extLst>
          </p:cNvPr>
          <p:cNvPicPr>
            <a:picLocks noChangeAspect="1"/>
          </p:cNvPicPr>
          <p:nvPr/>
        </p:nvPicPr>
        <p:blipFill rotWithShape="1">
          <a:blip r:embed="rId3"/>
          <a:srcRect l="49335" b="36893"/>
          <a:stretch/>
        </p:blipFill>
        <p:spPr>
          <a:xfrm>
            <a:off x="4992528" y="4231901"/>
            <a:ext cx="2215771" cy="1152000"/>
          </a:xfrm>
          <a:prstGeom prst="rect">
            <a:avLst/>
          </a:prstGeom>
        </p:spPr>
      </p:pic>
      <p:sp>
        <p:nvSpPr>
          <p:cNvPr id="18" name="Rectangle 17">
            <a:extLst>
              <a:ext uri="{FF2B5EF4-FFF2-40B4-BE49-F238E27FC236}">
                <a16:creationId xmlns:a16="http://schemas.microsoft.com/office/drawing/2014/main" id="{AE73A4DD-4BCC-4E13-BBCB-968BA5F3D4AC}"/>
              </a:ext>
            </a:extLst>
          </p:cNvPr>
          <p:cNvSpPr/>
          <p:nvPr/>
        </p:nvSpPr>
        <p:spPr>
          <a:xfrm>
            <a:off x="8020047" y="1121152"/>
            <a:ext cx="3426143" cy="406697"/>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ELECTRICITY</a:t>
            </a:r>
          </a:p>
        </p:txBody>
      </p:sp>
      <p:pic>
        <p:nvPicPr>
          <p:cNvPr id="20" name="Picture 19">
            <a:extLst>
              <a:ext uri="{FF2B5EF4-FFF2-40B4-BE49-F238E27FC236}">
                <a16:creationId xmlns:a16="http://schemas.microsoft.com/office/drawing/2014/main" id="{5ABD89ED-A3D1-49FD-9C26-563A7457DDC0}"/>
              </a:ext>
            </a:extLst>
          </p:cNvPr>
          <p:cNvPicPr>
            <a:picLocks noChangeAspect="1"/>
          </p:cNvPicPr>
          <p:nvPr/>
        </p:nvPicPr>
        <p:blipFill rotWithShape="1">
          <a:blip r:embed="rId4"/>
          <a:srcRect l="49198" b="45638"/>
          <a:stretch/>
        </p:blipFill>
        <p:spPr>
          <a:xfrm>
            <a:off x="8406771" y="4231901"/>
            <a:ext cx="2582844" cy="1152000"/>
          </a:xfrm>
          <a:prstGeom prst="rect">
            <a:avLst/>
          </a:prstGeom>
        </p:spPr>
      </p:pic>
      <p:pic>
        <p:nvPicPr>
          <p:cNvPr id="3" name="Picture 2">
            <a:extLst>
              <a:ext uri="{FF2B5EF4-FFF2-40B4-BE49-F238E27FC236}">
                <a16:creationId xmlns:a16="http://schemas.microsoft.com/office/drawing/2014/main" id="{0549BFD9-4829-26FC-7DE6-D0D78A775B48}"/>
              </a:ext>
            </a:extLst>
          </p:cNvPr>
          <p:cNvPicPr>
            <a:picLocks noChangeAspect="1"/>
          </p:cNvPicPr>
          <p:nvPr/>
        </p:nvPicPr>
        <p:blipFill>
          <a:blip r:embed="rId5"/>
          <a:stretch>
            <a:fillRect/>
          </a:stretch>
        </p:blipFill>
        <p:spPr>
          <a:xfrm>
            <a:off x="790050" y="1470025"/>
            <a:ext cx="3420000" cy="2793626"/>
          </a:xfrm>
          <a:prstGeom prst="rect">
            <a:avLst/>
          </a:prstGeom>
        </p:spPr>
      </p:pic>
      <p:pic>
        <p:nvPicPr>
          <p:cNvPr id="6" name="Picture 5">
            <a:extLst>
              <a:ext uri="{FF2B5EF4-FFF2-40B4-BE49-F238E27FC236}">
                <a16:creationId xmlns:a16="http://schemas.microsoft.com/office/drawing/2014/main" id="{8F1A223F-8C6B-F813-276E-BBD2EB6A36AB}"/>
              </a:ext>
            </a:extLst>
          </p:cNvPr>
          <p:cNvPicPr>
            <a:picLocks noChangeAspect="1"/>
          </p:cNvPicPr>
          <p:nvPr/>
        </p:nvPicPr>
        <p:blipFill>
          <a:blip r:embed="rId6"/>
          <a:stretch>
            <a:fillRect/>
          </a:stretch>
        </p:blipFill>
        <p:spPr>
          <a:xfrm>
            <a:off x="1419224" y="5453605"/>
            <a:ext cx="2160000" cy="1080000"/>
          </a:xfrm>
          <a:prstGeom prst="rect">
            <a:avLst/>
          </a:prstGeom>
        </p:spPr>
      </p:pic>
      <p:pic>
        <p:nvPicPr>
          <p:cNvPr id="14" name="Picture 13">
            <a:extLst>
              <a:ext uri="{FF2B5EF4-FFF2-40B4-BE49-F238E27FC236}">
                <a16:creationId xmlns:a16="http://schemas.microsoft.com/office/drawing/2014/main" id="{0C475D30-3C3F-2432-D933-5A0EF831422D}"/>
              </a:ext>
            </a:extLst>
          </p:cNvPr>
          <p:cNvPicPr>
            <a:picLocks noChangeAspect="1"/>
          </p:cNvPicPr>
          <p:nvPr/>
        </p:nvPicPr>
        <p:blipFill>
          <a:blip r:embed="rId7"/>
          <a:stretch>
            <a:fillRect/>
          </a:stretch>
        </p:blipFill>
        <p:spPr>
          <a:xfrm>
            <a:off x="4389278" y="1493791"/>
            <a:ext cx="3420000" cy="2763510"/>
          </a:xfrm>
          <a:prstGeom prst="rect">
            <a:avLst/>
          </a:prstGeom>
        </p:spPr>
      </p:pic>
      <p:pic>
        <p:nvPicPr>
          <p:cNvPr id="17" name="Picture 16">
            <a:extLst>
              <a:ext uri="{FF2B5EF4-FFF2-40B4-BE49-F238E27FC236}">
                <a16:creationId xmlns:a16="http://schemas.microsoft.com/office/drawing/2014/main" id="{3A9107D8-40EE-F380-6C41-2368D866A40A}"/>
              </a:ext>
            </a:extLst>
          </p:cNvPr>
          <p:cNvPicPr>
            <a:picLocks noChangeAspect="1"/>
          </p:cNvPicPr>
          <p:nvPr/>
        </p:nvPicPr>
        <p:blipFill>
          <a:blip r:embed="rId8"/>
          <a:stretch>
            <a:fillRect/>
          </a:stretch>
        </p:blipFill>
        <p:spPr>
          <a:xfrm>
            <a:off x="4992528" y="5453605"/>
            <a:ext cx="2160000" cy="1204000"/>
          </a:xfrm>
          <a:prstGeom prst="rect">
            <a:avLst/>
          </a:prstGeom>
        </p:spPr>
      </p:pic>
      <p:pic>
        <p:nvPicPr>
          <p:cNvPr id="22" name="Picture 21">
            <a:extLst>
              <a:ext uri="{FF2B5EF4-FFF2-40B4-BE49-F238E27FC236}">
                <a16:creationId xmlns:a16="http://schemas.microsoft.com/office/drawing/2014/main" id="{7066CF68-BDCA-C8D9-AFF0-95B0D8B58B7F}"/>
              </a:ext>
            </a:extLst>
          </p:cNvPr>
          <p:cNvPicPr>
            <a:picLocks noChangeAspect="1"/>
          </p:cNvPicPr>
          <p:nvPr/>
        </p:nvPicPr>
        <p:blipFill>
          <a:blip r:embed="rId9"/>
          <a:stretch>
            <a:fillRect/>
          </a:stretch>
        </p:blipFill>
        <p:spPr>
          <a:xfrm>
            <a:off x="7986712" y="1493889"/>
            <a:ext cx="3420000" cy="2769762"/>
          </a:xfrm>
          <a:prstGeom prst="rect">
            <a:avLst/>
          </a:prstGeom>
        </p:spPr>
      </p:pic>
      <p:pic>
        <p:nvPicPr>
          <p:cNvPr id="24" name="Picture 23">
            <a:extLst>
              <a:ext uri="{FF2B5EF4-FFF2-40B4-BE49-F238E27FC236}">
                <a16:creationId xmlns:a16="http://schemas.microsoft.com/office/drawing/2014/main" id="{91714E8A-34AC-0F18-4923-FDEB28D51628}"/>
              </a:ext>
            </a:extLst>
          </p:cNvPr>
          <p:cNvPicPr>
            <a:picLocks noChangeAspect="1"/>
          </p:cNvPicPr>
          <p:nvPr/>
        </p:nvPicPr>
        <p:blipFill>
          <a:blip r:embed="rId10"/>
          <a:stretch>
            <a:fillRect/>
          </a:stretch>
        </p:blipFill>
        <p:spPr>
          <a:xfrm>
            <a:off x="8451532" y="5467581"/>
            <a:ext cx="2412000" cy="1067101"/>
          </a:xfrm>
          <a:prstGeom prst="rect">
            <a:avLst/>
          </a:prstGeom>
        </p:spPr>
      </p:pic>
    </p:spTree>
    <p:extLst>
      <p:ext uri="{BB962C8B-B14F-4D97-AF65-F5344CB8AC3E}">
        <p14:creationId xmlns:p14="http://schemas.microsoft.com/office/powerpoint/2010/main" val="41285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9C3AD-937C-41C7-9FDA-E7AFD8056A1F}"/>
              </a:ext>
            </a:extLst>
          </p:cNvPr>
          <p:cNvSpPr/>
          <p:nvPr/>
        </p:nvSpPr>
        <p:spPr>
          <a:xfrm>
            <a:off x="342730" y="283365"/>
            <a:ext cx="9485546" cy="480131"/>
          </a:xfrm>
          <a:prstGeom prst="rect">
            <a:avLst/>
          </a:prstGeom>
        </p:spPr>
        <p:txBody>
          <a:bodyPr wrap="square">
            <a:spAutoFit/>
          </a:bodyPr>
          <a:lstStyle/>
          <a:p>
            <a:pPr>
              <a:lnSpc>
                <a:spcPct val="90000"/>
              </a:lnSpc>
              <a:spcBef>
                <a:spcPct val="0"/>
              </a:spcBef>
            </a:pPr>
            <a:r>
              <a:rPr lang="en-US" altLang="lv-LV" sz="2800" b="1" cap="all" dirty="0">
                <a:solidFill>
                  <a:srgbClr val="228B9D"/>
                </a:solidFill>
                <a:latin typeface="Segoe UI Light" panose="020B0502040204020203" pitchFamily="34" charset="0"/>
                <a:cs typeface="Segoe UI" panose="020B0502040204020203" pitchFamily="34" charset="0"/>
              </a:rPr>
              <a:t>IMPORT</a:t>
            </a:r>
            <a:r>
              <a:rPr lang="lv-LV" altLang="lv-LV" sz="2800" b="1" cap="all" dirty="0">
                <a:solidFill>
                  <a:srgbClr val="228B9D"/>
                </a:solidFill>
                <a:latin typeface="Segoe UI Light" panose="020B0502040204020203" pitchFamily="34" charset="0"/>
                <a:cs typeface="Segoe UI" panose="020B0502040204020203" pitchFamily="34" charset="0"/>
              </a:rPr>
              <a:t>S</a:t>
            </a:r>
            <a:r>
              <a:rPr lang="en-US" altLang="lv-LV" sz="2800" b="1" cap="all" dirty="0">
                <a:solidFill>
                  <a:srgbClr val="228B9D"/>
                </a:solidFill>
                <a:latin typeface="Segoe UI Light" panose="020B0502040204020203" pitchFamily="34" charset="0"/>
                <a:cs typeface="Segoe UI" panose="020B0502040204020203" pitchFamily="34" charset="0"/>
              </a:rPr>
              <a:t> OF RAW MATERIALS – </a:t>
            </a:r>
            <a:r>
              <a:rPr lang="lv-LV" altLang="lv-LV" sz="2800" b="1" cap="all" dirty="0">
                <a:solidFill>
                  <a:srgbClr val="228B9D"/>
                </a:solidFill>
                <a:latin typeface="Segoe UI Light" panose="020B0502040204020203" pitchFamily="34" charset="0"/>
                <a:cs typeface="Segoe UI" panose="020B0502040204020203" pitchFamily="34" charset="0"/>
              </a:rPr>
              <a:t>INCREASINGLY </a:t>
            </a:r>
            <a:r>
              <a:rPr lang="en-US" altLang="lv-LV" sz="2800" b="1" cap="all" dirty="0">
                <a:solidFill>
                  <a:srgbClr val="228B9D"/>
                </a:solidFill>
                <a:latin typeface="Segoe UI Light" panose="020B0502040204020203" pitchFamily="34" charset="0"/>
                <a:cs typeface="Segoe UI" panose="020B0502040204020203" pitchFamily="34" charset="0"/>
              </a:rPr>
              <a:t>diversified</a:t>
            </a:r>
            <a:endParaRPr lang="lv-LV" altLang="lv-LV" sz="2400" b="1" cap="all" dirty="0">
              <a:solidFill>
                <a:srgbClr val="228B9D"/>
              </a:solidFill>
              <a:latin typeface="Segoe UI Light"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97042F91-25A4-46AB-857D-EF9B834BD1FA}"/>
              </a:ext>
            </a:extLst>
          </p:cNvPr>
          <p:cNvSpPr/>
          <p:nvPr/>
        </p:nvSpPr>
        <p:spPr>
          <a:xfrm>
            <a:off x="745807" y="1060090"/>
            <a:ext cx="3426143" cy="406697"/>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IRON AND STEEL</a:t>
            </a:r>
          </a:p>
        </p:txBody>
      </p:sp>
      <p:sp>
        <p:nvSpPr>
          <p:cNvPr id="8" name="Slide Number Placeholder 3">
            <a:extLst>
              <a:ext uri="{FF2B5EF4-FFF2-40B4-BE49-F238E27FC236}">
                <a16:creationId xmlns:a16="http://schemas.microsoft.com/office/drawing/2014/main" id="{5D8B2A1D-F96B-47AB-8055-51623BDCECAF}"/>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11</a:t>
            </a:fld>
            <a:endParaRPr lang="en-US" altLang="lv-LV" dirty="0"/>
          </a:p>
        </p:txBody>
      </p:sp>
      <p:sp>
        <p:nvSpPr>
          <p:cNvPr id="12" name="Rectangle 11">
            <a:extLst>
              <a:ext uri="{FF2B5EF4-FFF2-40B4-BE49-F238E27FC236}">
                <a16:creationId xmlns:a16="http://schemas.microsoft.com/office/drawing/2014/main" id="{20CC3AA1-54EB-484D-B377-DB33E78D4153}"/>
              </a:ext>
            </a:extLst>
          </p:cNvPr>
          <p:cNvSpPr/>
          <p:nvPr/>
        </p:nvSpPr>
        <p:spPr>
          <a:xfrm>
            <a:off x="4382928" y="1060090"/>
            <a:ext cx="3426143" cy="406697"/>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WOOD, ITS PRODUCTS</a:t>
            </a:r>
          </a:p>
        </p:txBody>
      </p:sp>
      <p:sp>
        <p:nvSpPr>
          <p:cNvPr id="18" name="Rectangle 17">
            <a:extLst>
              <a:ext uri="{FF2B5EF4-FFF2-40B4-BE49-F238E27FC236}">
                <a16:creationId xmlns:a16="http://schemas.microsoft.com/office/drawing/2014/main" id="{AE73A4DD-4BCC-4E13-BBCB-968BA5F3D4AC}"/>
              </a:ext>
            </a:extLst>
          </p:cNvPr>
          <p:cNvSpPr/>
          <p:nvPr/>
        </p:nvSpPr>
        <p:spPr>
          <a:xfrm>
            <a:off x="8020047" y="1060090"/>
            <a:ext cx="3426143" cy="406697"/>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FERTILIZERS</a:t>
            </a:r>
          </a:p>
        </p:txBody>
      </p:sp>
      <p:pic>
        <p:nvPicPr>
          <p:cNvPr id="21" name="Picture 20">
            <a:extLst>
              <a:ext uri="{FF2B5EF4-FFF2-40B4-BE49-F238E27FC236}">
                <a16:creationId xmlns:a16="http://schemas.microsoft.com/office/drawing/2014/main" id="{A6E143AF-F220-44A6-8626-7B847542385B}"/>
              </a:ext>
            </a:extLst>
          </p:cNvPr>
          <p:cNvPicPr>
            <a:picLocks noChangeAspect="1"/>
          </p:cNvPicPr>
          <p:nvPr/>
        </p:nvPicPr>
        <p:blipFill rotWithShape="1">
          <a:blip r:embed="rId2"/>
          <a:srcRect l="49029"/>
          <a:stretch/>
        </p:blipFill>
        <p:spPr>
          <a:xfrm>
            <a:off x="1396329" y="3155819"/>
            <a:ext cx="2232000" cy="1799198"/>
          </a:xfrm>
          <a:prstGeom prst="rect">
            <a:avLst/>
          </a:prstGeom>
        </p:spPr>
      </p:pic>
      <p:pic>
        <p:nvPicPr>
          <p:cNvPr id="23" name="Picture 22">
            <a:extLst>
              <a:ext uri="{FF2B5EF4-FFF2-40B4-BE49-F238E27FC236}">
                <a16:creationId xmlns:a16="http://schemas.microsoft.com/office/drawing/2014/main" id="{495E9F57-02A9-4078-8AEF-CADD6B95473A}"/>
              </a:ext>
            </a:extLst>
          </p:cNvPr>
          <p:cNvPicPr>
            <a:picLocks noChangeAspect="1"/>
          </p:cNvPicPr>
          <p:nvPr/>
        </p:nvPicPr>
        <p:blipFill rotWithShape="1">
          <a:blip r:embed="rId3"/>
          <a:srcRect l="49745"/>
          <a:stretch/>
        </p:blipFill>
        <p:spPr>
          <a:xfrm>
            <a:off x="4994275" y="3165946"/>
            <a:ext cx="2232000" cy="1846952"/>
          </a:xfrm>
          <a:prstGeom prst="rect">
            <a:avLst/>
          </a:prstGeom>
        </p:spPr>
      </p:pic>
      <p:pic>
        <p:nvPicPr>
          <p:cNvPr id="25" name="Picture 24">
            <a:extLst>
              <a:ext uri="{FF2B5EF4-FFF2-40B4-BE49-F238E27FC236}">
                <a16:creationId xmlns:a16="http://schemas.microsoft.com/office/drawing/2014/main" id="{B876A68A-F694-4523-B3C5-F593EE9AFF0B}"/>
              </a:ext>
            </a:extLst>
          </p:cNvPr>
          <p:cNvPicPr>
            <a:picLocks noChangeAspect="1"/>
          </p:cNvPicPr>
          <p:nvPr/>
        </p:nvPicPr>
        <p:blipFill rotWithShape="1">
          <a:blip r:embed="rId4"/>
          <a:srcRect l="49210"/>
          <a:stretch/>
        </p:blipFill>
        <p:spPr>
          <a:xfrm>
            <a:off x="8580621" y="3209337"/>
            <a:ext cx="2232000" cy="1760170"/>
          </a:xfrm>
          <a:prstGeom prst="rect">
            <a:avLst/>
          </a:prstGeom>
        </p:spPr>
      </p:pic>
      <p:pic>
        <p:nvPicPr>
          <p:cNvPr id="3" name="Picture 2">
            <a:extLst>
              <a:ext uri="{FF2B5EF4-FFF2-40B4-BE49-F238E27FC236}">
                <a16:creationId xmlns:a16="http://schemas.microsoft.com/office/drawing/2014/main" id="{A5FC4015-E365-11C3-16F2-2DB2FFA6B2FA}"/>
              </a:ext>
            </a:extLst>
          </p:cNvPr>
          <p:cNvPicPr>
            <a:picLocks noChangeAspect="1"/>
          </p:cNvPicPr>
          <p:nvPr/>
        </p:nvPicPr>
        <p:blipFill>
          <a:blip r:embed="rId5"/>
          <a:stretch>
            <a:fillRect/>
          </a:stretch>
        </p:blipFill>
        <p:spPr>
          <a:xfrm>
            <a:off x="1421729" y="1442022"/>
            <a:ext cx="2160000" cy="1749324"/>
          </a:xfrm>
          <a:prstGeom prst="rect">
            <a:avLst/>
          </a:prstGeom>
        </p:spPr>
      </p:pic>
      <p:pic>
        <p:nvPicPr>
          <p:cNvPr id="6" name="Picture 5">
            <a:extLst>
              <a:ext uri="{FF2B5EF4-FFF2-40B4-BE49-F238E27FC236}">
                <a16:creationId xmlns:a16="http://schemas.microsoft.com/office/drawing/2014/main" id="{2F63CD2A-28D2-D3D3-6AB0-48518F295E8A}"/>
              </a:ext>
            </a:extLst>
          </p:cNvPr>
          <p:cNvPicPr>
            <a:picLocks noChangeAspect="1"/>
          </p:cNvPicPr>
          <p:nvPr/>
        </p:nvPicPr>
        <p:blipFill>
          <a:blip r:embed="rId6"/>
          <a:stretch>
            <a:fillRect/>
          </a:stretch>
        </p:blipFill>
        <p:spPr>
          <a:xfrm>
            <a:off x="1440779" y="4915258"/>
            <a:ext cx="2124000" cy="1699978"/>
          </a:xfrm>
          <a:prstGeom prst="rect">
            <a:avLst/>
          </a:prstGeom>
        </p:spPr>
      </p:pic>
      <p:pic>
        <p:nvPicPr>
          <p:cNvPr id="9" name="Picture 8">
            <a:extLst>
              <a:ext uri="{FF2B5EF4-FFF2-40B4-BE49-F238E27FC236}">
                <a16:creationId xmlns:a16="http://schemas.microsoft.com/office/drawing/2014/main" id="{673AD504-3757-FE7A-E67D-F0C22B9E80DE}"/>
              </a:ext>
            </a:extLst>
          </p:cNvPr>
          <p:cNvPicPr>
            <a:picLocks noChangeAspect="1"/>
          </p:cNvPicPr>
          <p:nvPr/>
        </p:nvPicPr>
        <p:blipFill>
          <a:blip r:embed="rId7"/>
          <a:stretch>
            <a:fillRect/>
          </a:stretch>
        </p:blipFill>
        <p:spPr>
          <a:xfrm>
            <a:off x="5019675" y="1447737"/>
            <a:ext cx="2160000" cy="1752527"/>
          </a:xfrm>
          <a:prstGeom prst="rect">
            <a:avLst/>
          </a:prstGeom>
        </p:spPr>
      </p:pic>
      <p:pic>
        <p:nvPicPr>
          <p:cNvPr id="13" name="Picture 12">
            <a:extLst>
              <a:ext uri="{FF2B5EF4-FFF2-40B4-BE49-F238E27FC236}">
                <a16:creationId xmlns:a16="http://schemas.microsoft.com/office/drawing/2014/main" id="{490CF0EB-2898-FD0A-8710-3B550CA36937}"/>
              </a:ext>
            </a:extLst>
          </p:cNvPr>
          <p:cNvPicPr>
            <a:picLocks noChangeAspect="1"/>
          </p:cNvPicPr>
          <p:nvPr/>
        </p:nvPicPr>
        <p:blipFill>
          <a:blip r:embed="rId8"/>
          <a:stretch>
            <a:fillRect/>
          </a:stretch>
        </p:blipFill>
        <p:spPr>
          <a:xfrm>
            <a:off x="5019675" y="4919380"/>
            <a:ext cx="2160000" cy="1729580"/>
          </a:xfrm>
          <a:prstGeom prst="rect">
            <a:avLst/>
          </a:prstGeom>
        </p:spPr>
      </p:pic>
      <p:pic>
        <p:nvPicPr>
          <p:cNvPr id="16" name="Picture 15">
            <a:extLst>
              <a:ext uri="{FF2B5EF4-FFF2-40B4-BE49-F238E27FC236}">
                <a16:creationId xmlns:a16="http://schemas.microsoft.com/office/drawing/2014/main" id="{D302CF0B-BB5B-1F8B-CF2A-7941464575D0}"/>
              </a:ext>
            </a:extLst>
          </p:cNvPr>
          <p:cNvPicPr>
            <a:picLocks noChangeAspect="1"/>
          </p:cNvPicPr>
          <p:nvPr/>
        </p:nvPicPr>
        <p:blipFill>
          <a:blip r:embed="rId9"/>
          <a:stretch>
            <a:fillRect/>
          </a:stretch>
        </p:blipFill>
        <p:spPr>
          <a:xfrm>
            <a:off x="8616621" y="1450773"/>
            <a:ext cx="2160000" cy="1755000"/>
          </a:xfrm>
          <a:prstGeom prst="rect">
            <a:avLst/>
          </a:prstGeom>
        </p:spPr>
      </p:pic>
      <p:pic>
        <p:nvPicPr>
          <p:cNvPr id="19" name="Picture 18">
            <a:extLst>
              <a:ext uri="{FF2B5EF4-FFF2-40B4-BE49-F238E27FC236}">
                <a16:creationId xmlns:a16="http://schemas.microsoft.com/office/drawing/2014/main" id="{E8A6BA28-279D-6C41-3AED-58F7F5AE67D8}"/>
              </a:ext>
            </a:extLst>
          </p:cNvPr>
          <p:cNvPicPr>
            <a:picLocks noChangeAspect="1"/>
          </p:cNvPicPr>
          <p:nvPr/>
        </p:nvPicPr>
        <p:blipFill>
          <a:blip r:embed="rId10"/>
          <a:stretch>
            <a:fillRect/>
          </a:stretch>
        </p:blipFill>
        <p:spPr>
          <a:xfrm>
            <a:off x="8636696" y="4911032"/>
            <a:ext cx="2124000" cy="1702323"/>
          </a:xfrm>
          <a:prstGeom prst="rect">
            <a:avLst/>
          </a:prstGeom>
        </p:spPr>
      </p:pic>
    </p:spTree>
    <p:extLst>
      <p:ext uri="{BB962C8B-B14F-4D97-AF65-F5344CB8AC3E}">
        <p14:creationId xmlns:p14="http://schemas.microsoft.com/office/powerpoint/2010/main" val="7151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318389-CD32-43A9-8CC5-4F2F7F3B6E1F}"/>
              </a:ext>
            </a:extLst>
          </p:cNvPr>
          <p:cNvSpPr txBox="1">
            <a:spLocks/>
          </p:cNvSpPr>
          <p:nvPr/>
        </p:nvSpPr>
        <p:spPr>
          <a:xfrm>
            <a:off x="1060449" y="280395"/>
            <a:ext cx="10598151" cy="540000"/>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r>
              <a:rPr lang="lv-LV" altLang="lv-LV" sz="3600" cap="all" dirty="0">
                <a:solidFill>
                  <a:srgbClr val="228B9D"/>
                </a:solidFill>
                <a:ea typeface="+mn-ea"/>
                <a:cs typeface="Segoe UI" panose="020B0502040204020203" pitchFamily="34" charset="0"/>
              </a:rPr>
              <a:t>SANCTIONED GOODS AND NEW SUPPLY MARKETS</a:t>
            </a:r>
            <a:endParaRPr lang="en-GB" sz="3600" cap="all" dirty="0">
              <a:solidFill>
                <a:srgbClr val="228B9D"/>
              </a:solidFill>
              <a:ea typeface="+mn-ea"/>
              <a:cs typeface="Segoe UI" panose="020B0502040204020203" pitchFamily="34" charset="0"/>
            </a:endParaRPr>
          </a:p>
        </p:txBody>
      </p:sp>
      <p:sp>
        <p:nvSpPr>
          <p:cNvPr id="7" name="Rectangle 6">
            <a:extLst>
              <a:ext uri="{FF2B5EF4-FFF2-40B4-BE49-F238E27FC236}">
                <a16:creationId xmlns:a16="http://schemas.microsoft.com/office/drawing/2014/main" id="{6325B19A-1B3C-4B80-ACA8-3AB47F625E61}"/>
              </a:ext>
            </a:extLst>
          </p:cNvPr>
          <p:cNvSpPr/>
          <p:nvPr/>
        </p:nvSpPr>
        <p:spPr>
          <a:xfrm>
            <a:off x="345612" y="6313320"/>
            <a:ext cx="2572400" cy="215444"/>
          </a:xfrm>
          <a:prstGeom prst="rect">
            <a:avLst/>
          </a:prstGeom>
        </p:spPr>
        <p:txBody>
          <a:bodyPr wrap="square">
            <a:spAutoFit/>
          </a:bodyPr>
          <a:lstStyle/>
          <a:p>
            <a:r>
              <a:rPr lang="en-GB" sz="800" dirty="0">
                <a:latin typeface="Segoe UI Light" panose="020B0502040204020203" pitchFamily="34" charset="0"/>
                <a:cs typeface="Segoe UI Light" panose="020B0502040204020203" pitchFamily="34" charset="0"/>
              </a:rPr>
              <a:t>Source: CSB</a:t>
            </a:r>
          </a:p>
        </p:txBody>
      </p:sp>
      <p:graphicFrame>
        <p:nvGraphicFramePr>
          <p:cNvPr id="74" name="Content Placeholder 9">
            <a:extLst>
              <a:ext uri="{FF2B5EF4-FFF2-40B4-BE49-F238E27FC236}">
                <a16:creationId xmlns:a16="http://schemas.microsoft.com/office/drawing/2014/main" id="{366D65B7-FB00-4110-B0FA-70134C93A327}"/>
              </a:ext>
            </a:extLst>
          </p:cNvPr>
          <p:cNvGraphicFramePr>
            <a:graphicFrameLocks noGrp="1"/>
          </p:cNvGraphicFramePr>
          <p:nvPr>
            <p:ph sz="quarter" idx="18"/>
          </p:nvPr>
        </p:nvGraphicFramePr>
        <p:xfrm>
          <a:off x="330682" y="1809650"/>
          <a:ext cx="288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84" name="Rectangle 83">
            <a:extLst>
              <a:ext uri="{FF2B5EF4-FFF2-40B4-BE49-F238E27FC236}">
                <a16:creationId xmlns:a16="http://schemas.microsoft.com/office/drawing/2014/main" id="{B52BD859-B9D1-4C1F-8EA9-9AB68018D88A}"/>
              </a:ext>
            </a:extLst>
          </p:cNvPr>
          <p:cNvSpPr/>
          <p:nvPr/>
        </p:nvSpPr>
        <p:spPr>
          <a:xfrm>
            <a:off x="341547" y="899279"/>
            <a:ext cx="2880000" cy="507831"/>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Imports of natural gas</a:t>
            </a:r>
            <a:br>
              <a:rPr lang="en-GB" sz="1600" dirty="0">
                <a:latin typeface="Segoe UI Light" panose="020B0502040204020203" pitchFamily="34" charset="0"/>
                <a:cs typeface="Segoe UI Light" panose="020B0502040204020203" pitchFamily="34" charset="0"/>
              </a:rPr>
            </a:br>
            <a:r>
              <a:rPr lang="en-GB" sz="1100" i="1" dirty="0">
                <a:latin typeface="Segoe UI Light" panose="020B0502040204020203" pitchFamily="34" charset="0"/>
                <a:cs typeface="Segoe UI Light" panose="020B0502040204020203" pitchFamily="34" charset="0"/>
              </a:rPr>
              <a:t>thousand TJ</a:t>
            </a:r>
            <a:endParaRPr lang="en-GB" sz="1600" i="1" dirty="0">
              <a:latin typeface="Segoe UI Light" panose="020B0502040204020203" pitchFamily="34" charset="0"/>
              <a:cs typeface="Segoe UI Light" panose="020B0502040204020203" pitchFamily="34" charset="0"/>
            </a:endParaRPr>
          </a:p>
        </p:txBody>
      </p:sp>
      <p:sp>
        <p:nvSpPr>
          <p:cNvPr id="103" name="Rectangle 102">
            <a:extLst>
              <a:ext uri="{FF2B5EF4-FFF2-40B4-BE49-F238E27FC236}">
                <a16:creationId xmlns:a16="http://schemas.microsoft.com/office/drawing/2014/main" id="{EC7F3AE6-7725-498E-8F18-2CFE72F0C983}"/>
              </a:ext>
            </a:extLst>
          </p:cNvPr>
          <p:cNvSpPr/>
          <p:nvPr/>
        </p:nvSpPr>
        <p:spPr>
          <a:xfrm>
            <a:off x="3221858" y="891074"/>
            <a:ext cx="2880000" cy="754053"/>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Imports of flat iron and steel rolls</a:t>
            </a:r>
            <a:br>
              <a:rPr lang="en-GB" sz="1600" dirty="0">
                <a:latin typeface="Segoe UI Light" panose="020B0502040204020203" pitchFamily="34" charset="0"/>
                <a:cs typeface="Segoe UI Light" panose="020B0502040204020203" pitchFamily="34" charset="0"/>
              </a:rPr>
            </a:br>
            <a:r>
              <a:rPr lang="en-GB" sz="1100" i="1" dirty="0">
                <a:latin typeface="Segoe UI Light" panose="020B0502040204020203" pitchFamily="34" charset="0"/>
                <a:cs typeface="Segoe UI Light" panose="020B0502040204020203" pitchFamily="34" charset="0"/>
              </a:rPr>
              <a:t>thousand tons</a:t>
            </a:r>
            <a:endParaRPr lang="en-GB" sz="1600" i="1" dirty="0">
              <a:latin typeface="Segoe UI Light" panose="020B0502040204020203" pitchFamily="34" charset="0"/>
              <a:cs typeface="Segoe UI Light" panose="020B0502040204020203" pitchFamily="34" charset="0"/>
            </a:endParaRPr>
          </a:p>
        </p:txBody>
      </p:sp>
      <p:sp>
        <p:nvSpPr>
          <p:cNvPr id="105" name="Rectangle 104">
            <a:extLst>
              <a:ext uri="{FF2B5EF4-FFF2-40B4-BE49-F238E27FC236}">
                <a16:creationId xmlns:a16="http://schemas.microsoft.com/office/drawing/2014/main" id="{64816B7A-8CE9-4A5F-A93F-CCD8F69C641E}"/>
              </a:ext>
            </a:extLst>
          </p:cNvPr>
          <p:cNvSpPr/>
          <p:nvPr/>
        </p:nvSpPr>
        <p:spPr>
          <a:xfrm>
            <a:off x="6102169" y="894801"/>
            <a:ext cx="2880000" cy="507831"/>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Imports of complex fertilizers</a:t>
            </a:r>
            <a:br>
              <a:rPr lang="en-GB" sz="1600" dirty="0">
                <a:latin typeface="Segoe UI Light" panose="020B0502040204020203" pitchFamily="34" charset="0"/>
                <a:cs typeface="Segoe UI Light" panose="020B0502040204020203" pitchFamily="34" charset="0"/>
              </a:rPr>
            </a:br>
            <a:r>
              <a:rPr lang="en-GB" sz="1100" i="1" dirty="0">
                <a:latin typeface="Segoe UI Light" panose="020B0502040204020203" pitchFamily="34" charset="0"/>
                <a:cs typeface="Segoe UI Light" panose="020B0502040204020203" pitchFamily="34" charset="0"/>
              </a:rPr>
              <a:t>thousand tons</a:t>
            </a:r>
            <a:endParaRPr lang="en-GB" sz="1600" i="1" dirty="0">
              <a:latin typeface="Segoe UI Light" panose="020B0502040204020203" pitchFamily="34" charset="0"/>
              <a:cs typeface="Segoe UI Light" panose="020B0502040204020203" pitchFamily="34" charset="0"/>
            </a:endParaRPr>
          </a:p>
        </p:txBody>
      </p:sp>
      <p:sp>
        <p:nvSpPr>
          <p:cNvPr id="107" name="Rectangle 106">
            <a:extLst>
              <a:ext uri="{FF2B5EF4-FFF2-40B4-BE49-F238E27FC236}">
                <a16:creationId xmlns:a16="http://schemas.microsoft.com/office/drawing/2014/main" id="{415638AE-1AC7-45F3-9B82-DC10D2672D9D}"/>
              </a:ext>
            </a:extLst>
          </p:cNvPr>
          <p:cNvSpPr/>
          <p:nvPr/>
        </p:nvSpPr>
        <p:spPr>
          <a:xfrm>
            <a:off x="8982169" y="892552"/>
            <a:ext cx="2880000" cy="754053"/>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Imports of wood and wood products</a:t>
            </a:r>
            <a:br>
              <a:rPr lang="en-GB" sz="1600" dirty="0">
                <a:latin typeface="Segoe UI Light" panose="020B0502040204020203" pitchFamily="34" charset="0"/>
                <a:cs typeface="Segoe UI Light" panose="020B0502040204020203" pitchFamily="34" charset="0"/>
              </a:rPr>
            </a:br>
            <a:r>
              <a:rPr lang="en-GB" sz="1100" i="1" dirty="0">
                <a:latin typeface="Segoe UI Light" panose="020B0502040204020203" pitchFamily="34" charset="0"/>
                <a:cs typeface="Segoe UI Light" panose="020B0502040204020203" pitchFamily="34" charset="0"/>
              </a:rPr>
              <a:t>thousand tons</a:t>
            </a:r>
            <a:endParaRPr lang="en-GB" sz="1600" i="1" dirty="0">
              <a:latin typeface="Segoe UI Light" panose="020B0502040204020203" pitchFamily="34" charset="0"/>
              <a:cs typeface="Segoe UI Light" panose="020B0502040204020203" pitchFamily="34" charset="0"/>
            </a:endParaRPr>
          </a:p>
        </p:txBody>
      </p:sp>
      <p:graphicFrame>
        <p:nvGraphicFramePr>
          <p:cNvPr id="14" name="Content Placeholder 9">
            <a:extLst>
              <a:ext uri="{FF2B5EF4-FFF2-40B4-BE49-F238E27FC236}">
                <a16:creationId xmlns:a16="http://schemas.microsoft.com/office/drawing/2014/main" id="{F200A87C-2277-49AC-B353-E14059BFF36E}"/>
              </a:ext>
            </a:extLst>
          </p:cNvPr>
          <p:cNvGraphicFramePr>
            <a:graphicFrameLocks/>
          </p:cNvGraphicFramePr>
          <p:nvPr/>
        </p:nvGraphicFramePr>
        <p:xfrm>
          <a:off x="330682" y="4505788"/>
          <a:ext cx="2880000"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98F7F1A5-06A8-423D-9FFE-951A2F918463}"/>
              </a:ext>
            </a:extLst>
          </p:cNvPr>
          <p:cNvSpPr/>
          <p:nvPr/>
        </p:nvSpPr>
        <p:spPr>
          <a:xfrm>
            <a:off x="345612" y="4310194"/>
            <a:ext cx="2880000" cy="261610"/>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2022</a:t>
            </a:r>
            <a:endParaRPr lang="lv-LV" sz="1600" i="1" dirty="0">
              <a:latin typeface="Segoe UI Light" panose="020B0502040204020203" pitchFamily="34" charset="0"/>
              <a:cs typeface="Segoe UI Light" panose="020B0502040204020203" pitchFamily="34" charset="0"/>
            </a:endParaRPr>
          </a:p>
        </p:txBody>
      </p:sp>
      <p:sp>
        <p:nvSpPr>
          <p:cNvPr id="21" name="Rectangle 20">
            <a:extLst>
              <a:ext uri="{FF2B5EF4-FFF2-40B4-BE49-F238E27FC236}">
                <a16:creationId xmlns:a16="http://schemas.microsoft.com/office/drawing/2014/main" id="{D6DC5514-01CE-44FA-9515-94989BDBEE14}"/>
              </a:ext>
            </a:extLst>
          </p:cNvPr>
          <p:cNvSpPr/>
          <p:nvPr/>
        </p:nvSpPr>
        <p:spPr>
          <a:xfrm>
            <a:off x="670937" y="2921169"/>
            <a:ext cx="1921750" cy="507831"/>
          </a:xfrm>
          <a:prstGeom prst="rect">
            <a:avLst/>
          </a:prstGeom>
        </p:spPr>
        <p:txBody>
          <a:bodyPr wrap="square">
            <a:spAutoFit/>
          </a:bodyPr>
          <a:lstStyle/>
          <a:p>
            <a:pPr algn="ctr"/>
            <a:r>
              <a:rPr lang="en-GB" sz="1100" i="1" dirty="0">
                <a:latin typeface="Segoe UI Light" panose="020B0502040204020203" pitchFamily="34" charset="0"/>
                <a:cs typeface="Segoe UI Light" panose="020B0502040204020203" pitchFamily="34" charset="0"/>
              </a:rPr>
              <a:t>LV consumption in 2022</a:t>
            </a:r>
          </a:p>
          <a:p>
            <a:pPr algn="ctr"/>
            <a:r>
              <a:rPr lang="en-GB" sz="1600" b="1" i="1" dirty="0">
                <a:latin typeface="Segoe UI Light" panose="020B0502040204020203" pitchFamily="34" charset="0"/>
                <a:cs typeface="Segoe UI Light" panose="020B0502040204020203" pitchFamily="34" charset="0"/>
              </a:rPr>
              <a:t>42 </a:t>
            </a:r>
            <a:r>
              <a:rPr lang="en-GB" sz="1100" i="1" dirty="0">
                <a:latin typeface="Segoe UI Light" panose="020B0502040204020203" pitchFamily="34" charset="0"/>
                <a:cs typeface="Segoe UI Light" panose="020B0502040204020203" pitchFamily="34" charset="0"/>
              </a:rPr>
              <a:t>thousand TJ</a:t>
            </a:r>
            <a:endParaRPr lang="en-GB" sz="1600" b="1" i="1" dirty="0">
              <a:latin typeface="Segoe UI Light" panose="020B0502040204020203" pitchFamily="34" charset="0"/>
              <a:cs typeface="Segoe UI Light" panose="020B0502040204020203" pitchFamily="34" charset="0"/>
            </a:endParaRPr>
          </a:p>
        </p:txBody>
      </p:sp>
      <p:graphicFrame>
        <p:nvGraphicFramePr>
          <p:cNvPr id="22" name="Content Placeholder 9">
            <a:extLst>
              <a:ext uri="{FF2B5EF4-FFF2-40B4-BE49-F238E27FC236}">
                <a16:creationId xmlns:a16="http://schemas.microsoft.com/office/drawing/2014/main" id="{335A0E61-D76B-435A-8F1B-0A13F44F6D47}"/>
              </a:ext>
            </a:extLst>
          </p:cNvPr>
          <p:cNvGraphicFramePr>
            <a:graphicFrameLocks/>
          </p:cNvGraphicFramePr>
          <p:nvPr/>
        </p:nvGraphicFramePr>
        <p:xfrm>
          <a:off x="3208410" y="1809650"/>
          <a:ext cx="2880000" cy="2340000"/>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a:extLst>
              <a:ext uri="{FF2B5EF4-FFF2-40B4-BE49-F238E27FC236}">
                <a16:creationId xmlns:a16="http://schemas.microsoft.com/office/drawing/2014/main" id="{7796B057-A92E-449B-BA9C-8A1ACF482518}"/>
              </a:ext>
            </a:extLst>
          </p:cNvPr>
          <p:cNvSpPr/>
          <p:nvPr/>
        </p:nvSpPr>
        <p:spPr>
          <a:xfrm>
            <a:off x="3700983" y="2921169"/>
            <a:ext cx="1921750" cy="507831"/>
          </a:xfrm>
          <a:prstGeom prst="rect">
            <a:avLst/>
          </a:prstGeom>
        </p:spPr>
        <p:txBody>
          <a:bodyPr wrap="square">
            <a:spAutoFit/>
          </a:bodyPr>
          <a:lstStyle/>
          <a:p>
            <a:pPr algn="ctr"/>
            <a:r>
              <a:rPr lang="en-GB" sz="1100" i="1" dirty="0">
                <a:latin typeface="Segoe UI Light" panose="020B0502040204020203" pitchFamily="34" charset="0"/>
                <a:cs typeface="Segoe UI Light" panose="020B0502040204020203" pitchFamily="34" charset="0"/>
              </a:rPr>
              <a:t>LV consumption in 2022</a:t>
            </a:r>
          </a:p>
          <a:p>
            <a:pPr algn="ctr"/>
            <a:r>
              <a:rPr lang="en-GB" sz="1600" b="1" i="1" dirty="0">
                <a:latin typeface="Segoe UI Light" panose="020B0502040204020203" pitchFamily="34" charset="0"/>
                <a:cs typeface="Segoe UI Light" panose="020B0502040204020203" pitchFamily="34" charset="0"/>
              </a:rPr>
              <a:t>164 </a:t>
            </a:r>
            <a:r>
              <a:rPr lang="en-GB" sz="1100" i="1" dirty="0">
                <a:latin typeface="Segoe UI Light" panose="020B0502040204020203" pitchFamily="34" charset="0"/>
                <a:cs typeface="Segoe UI Light" panose="020B0502040204020203" pitchFamily="34" charset="0"/>
              </a:rPr>
              <a:t>thousand tons</a:t>
            </a:r>
            <a:endParaRPr lang="en-GB" sz="1600" b="1" i="1" dirty="0">
              <a:latin typeface="Segoe UI Light" panose="020B0502040204020203" pitchFamily="34" charset="0"/>
              <a:cs typeface="Segoe UI Light" panose="020B0502040204020203" pitchFamily="34" charset="0"/>
            </a:endParaRPr>
          </a:p>
        </p:txBody>
      </p:sp>
      <p:graphicFrame>
        <p:nvGraphicFramePr>
          <p:cNvPr id="24" name="Content Placeholder 9">
            <a:extLst>
              <a:ext uri="{FF2B5EF4-FFF2-40B4-BE49-F238E27FC236}">
                <a16:creationId xmlns:a16="http://schemas.microsoft.com/office/drawing/2014/main" id="{985BB9AE-03FD-4F56-8113-60EDFD7D1B48}"/>
              </a:ext>
            </a:extLst>
          </p:cNvPr>
          <p:cNvGraphicFramePr>
            <a:graphicFrameLocks/>
          </p:cNvGraphicFramePr>
          <p:nvPr/>
        </p:nvGraphicFramePr>
        <p:xfrm>
          <a:off x="3211899" y="4505788"/>
          <a:ext cx="2880000" cy="1620000"/>
        </p:xfrm>
        <a:graphic>
          <a:graphicData uri="http://schemas.openxmlformats.org/drawingml/2006/chart">
            <c:chart xmlns:c="http://schemas.openxmlformats.org/drawingml/2006/chart" xmlns:r="http://schemas.openxmlformats.org/officeDocument/2006/relationships" r:id="rId6"/>
          </a:graphicData>
        </a:graphic>
      </p:graphicFrame>
      <p:sp>
        <p:nvSpPr>
          <p:cNvPr id="25" name="Rectangle 24">
            <a:extLst>
              <a:ext uri="{FF2B5EF4-FFF2-40B4-BE49-F238E27FC236}">
                <a16:creationId xmlns:a16="http://schemas.microsoft.com/office/drawing/2014/main" id="{ECDB5252-1BAF-4A80-B6B9-3720B6235E16}"/>
              </a:ext>
            </a:extLst>
          </p:cNvPr>
          <p:cNvSpPr/>
          <p:nvPr/>
        </p:nvSpPr>
        <p:spPr>
          <a:xfrm>
            <a:off x="3220105" y="4310194"/>
            <a:ext cx="2880000" cy="261610"/>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2022</a:t>
            </a:r>
            <a:endParaRPr lang="lv-LV" sz="1600" i="1" dirty="0">
              <a:latin typeface="Segoe UI Light" panose="020B0502040204020203" pitchFamily="34" charset="0"/>
              <a:cs typeface="Segoe UI Light" panose="020B0502040204020203" pitchFamily="34" charset="0"/>
            </a:endParaRPr>
          </a:p>
        </p:txBody>
      </p:sp>
      <p:graphicFrame>
        <p:nvGraphicFramePr>
          <p:cNvPr id="26" name="Content Placeholder 9">
            <a:extLst>
              <a:ext uri="{FF2B5EF4-FFF2-40B4-BE49-F238E27FC236}">
                <a16:creationId xmlns:a16="http://schemas.microsoft.com/office/drawing/2014/main" id="{A27EDD06-3325-4DD5-859D-27264F52855D}"/>
              </a:ext>
            </a:extLst>
          </p:cNvPr>
          <p:cNvGraphicFramePr>
            <a:graphicFrameLocks/>
          </p:cNvGraphicFramePr>
          <p:nvPr/>
        </p:nvGraphicFramePr>
        <p:xfrm>
          <a:off x="6095374" y="1809650"/>
          <a:ext cx="2880000" cy="2340000"/>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a:extLst>
              <a:ext uri="{FF2B5EF4-FFF2-40B4-BE49-F238E27FC236}">
                <a16:creationId xmlns:a16="http://schemas.microsoft.com/office/drawing/2014/main" id="{22A11B3C-8E60-4429-B9F3-58FE9786FB75}"/>
              </a:ext>
            </a:extLst>
          </p:cNvPr>
          <p:cNvSpPr/>
          <p:nvPr/>
        </p:nvSpPr>
        <p:spPr>
          <a:xfrm>
            <a:off x="6587947" y="2921169"/>
            <a:ext cx="1921750" cy="507831"/>
          </a:xfrm>
          <a:prstGeom prst="rect">
            <a:avLst/>
          </a:prstGeom>
        </p:spPr>
        <p:txBody>
          <a:bodyPr wrap="square">
            <a:spAutoFit/>
          </a:bodyPr>
          <a:lstStyle/>
          <a:p>
            <a:pPr algn="ctr"/>
            <a:r>
              <a:rPr lang="en-GB" sz="1100" i="1" dirty="0">
                <a:latin typeface="Segoe UI Light" panose="020B0502040204020203" pitchFamily="34" charset="0"/>
                <a:cs typeface="Segoe UI Light" panose="020B0502040204020203" pitchFamily="34" charset="0"/>
              </a:rPr>
              <a:t>LV consumption in 2022</a:t>
            </a:r>
          </a:p>
          <a:p>
            <a:pPr algn="ctr"/>
            <a:r>
              <a:rPr lang="en-GB" sz="1600" b="1" i="1" dirty="0">
                <a:latin typeface="Segoe UI Light" panose="020B0502040204020203" pitchFamily="34" charset="0"/>
                <a:cs typeface="Segoe UI Light" panose="020B0502040204020203" pitchFamily="34" charset="0"/>
              </a:rPr>
              <a:t>122 </a:t>
            </a:r>
            <a:r>
              <a:rPr lang="en-GB" sz="1100" i="1" dirty="0">
                <a:latin typeface="Segoe UI Light" panose="020B0502040204020203" pitchFamily="34" charset="0"/>
                <a:cs typeface="Segoe UI Light" panose="020B0502040204020203" pitchFamily="34" charset="0"/>
              </a:rPr>
              <a:t>thousand tons</a:t>
            </a:r>
            <a:endParaRPr lang="en-GB" sz="1600" b="1" i="1" dirty="0">
              <a:latin typeface="Segoe UI Light" panose="020B0502040204020203" pitchFamily="34" charset="0"/>
              <a:cs typeface="Segoe UI Light" panose="020B0502040204020203" pitchFamily="34" charset="0"/>
            </a:endParaRPr>
          </a:p>
        </p:txBody>
      </p:sp>
      <p:graphicFrame>
        <p:nvGraphicFramePr>
          <p:cNvPr id="28" name="Content Placeholder 9">
            <a:extLst>
              <a:ext uri="{FF2B5EF4-FFF2-40B4-BE49-F238E27FC236}">
                <a16:creationId xmlns:a16="http://schemas.microsoft.com/office/drawing/2014/main" id="{FD3FA96C-6592-4663-85F2-3FB472AA6F8A}"/>
              </a:ext>
            </a:extLst>
          </p:cNvPr>
          <p:cNvGraphicFramePr>
            <a:graphicFrameLocks/>
          </p:cNvGraphicFramePr>
          <p:nvPr/>
        </p:nvGraphicFramePr>
        <p:xfrm>
          <a:off x="6093963" y="4505788"/>
          <a:ext cx="2880000" cy="1620000"/>
        </p:xfrm>
        <a:graphic>
          <a:graphicData uri="http://schemas.openxmlformats.org/drawingml/2006/chart">
            <c:chart xmlns:c="http://schemas.openxmlformats.org/drawingml/2006/chart" xmlns:r="http://schemas.openxmlformats.org/officeDocument/2006/relationships" r:id="rId8"/>
          </a:graphicData>
        </a:graphic>
      </p:graphicFrame>
      <p:sp>
        <p:nvSpPr>
          <p:cNvPr id="29" name="Rectangle 28">
            <a:extLst>
              <a:ext uri="{FF2B5EF4-FFF2-40B4-BE49-F238E27FC236}">
                <a16:creationId xmlns:a16="http://schemas.microsoft.com/office/drawing/2014/main" id="{63EC4252-058C-4469-B7DF-708E2013510D}"/>
              </a:ext>
            </a:extLst>
          </p:cNvPr>
          <p:cNvSpPr/>
          <p:nvPr/>
        </p:nvSpPr>
        <p:spPr>
          <a:xfrm>
            <a:off x="6102169" y="4310194"/>
            <a:ext cx="2880000" cy="261610"/>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2022</a:t>
            </a:r>
            <a:endParaRPr lang="lv-LV" sz="1600" i="1" dirty="0">
              <a:latin typeface="Segoe UI Light" panose="020B0502040204020203" pitchFamily="34" charset="0"/>
              <a:cs typeface="Segoe UI Light" panose="020B0502040204020203" pitchFamily="34" charset="0"/>
            </a:endParaRPr>
          </a:p>
        </p:txBody>
      </p:sp>
      <p:graphicFrame>
        <p:nvGraphicFramePr>
          <p:cNvPr id="30" name="Content Placeholder 9">
            <a:extLst>
              <a:ext uri="{FF2B5EF4-FFF2-40B4-BE49-F238E27FC236}">
                <a16:creationId xmlns:a16="http://schemas.microsoft.com/office/drawing/2014/main" id="{73C7D465-F840-49B4-8394-A2D48BDC8634}"/>
              </a:ext>
            </a:extLst>
          </p:cNvPr>
          <p:cNvGraphicFramePr>
            <a:graphicFrameLocks/>
          </p:cNvGraphicFramePr>
          <p:nvPr/>
        </p:nvGraphicFramePr>
        <p:xfrm>
          <a:off x="8973963" y="1809650"/>
          <a:ext cx="2880000" cy="234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1" name="Content Placeholder 9">
            <a:extLst>
              <a:ext uri="{FF2B5EF4-FFF2-40B4-BE49-F238E27FC236}">
                <a16:creationId xmlns:a16="http://schemas.microsoft.com/office/drawing/2014/main" id="{54D05C31-9AFD-4A97-BDC4-2F02A43AD334}"/>
              </a:ext>
            </a:extLst>
          </p:cNvPr>
          <p:cNvGraphicFramePr>
            <a:graphicFrameLocks/>
          </p:cNvGraphicFramePr>
          <p:nvPr/>
        </p:nvGraphicFramePr>
        <p:xfrm>
          <a:off x="8975445" y="4505788"/>
          <a:ext cx="2880000"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32" name="Rectangle 31">
            <a:extLst>
              <a:ext uri="{FF2B5EF4-FFF2-40B4-BE49-F238E27FC236}">
                <a16:creationId xmlns:a16="http://schemas.microsoft.com/office/drawing/2014/main" id="{7D959030-EB15-46E0-B724-1637028884EF}"/>
              </a:ext>
            </a:extLst>
          </p:cNvPr>
          <p:cNvSpPr/>
          <p:nvPr/>
        </p:nvSpPr>
        <p:spPr>
          <a:xfrm>
            <a:off x="8983651" y="4310194"/>
            <a:ext cx="2880000" cy="261610"/>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2022</a:t>
            </a:r>
            <a:endParaRPr lang="lv-LV" sz="1600" i="1" dirty="0">
              <a:latin typeface="Segoe UI Light" panose="020B0502040204020203" pitchFamily="34" charset="0"/>
              <a:cs typeface="Segoe UI Light" panose="020B0502040204020203" pitchFamily="34" charset="0"/>
            </a:endParaRPr>
          </a:p>
        </p:txBody>
      </p:sp>
      <p:sp>
        <p:nvSpPr>
          <p:cNvPr id="2" name="Slide Number Placeholder 1">
            <a:extLst>
              <a:ext uri="{FF2B5EF4-FFF2-40B4-BE49-F238E27FC236}">
                <a16:creationId xmlns:a16="http://schemas.microsoft.com/office/drawing/2014/main" id="{A66FA8E5-41D5-8C5A-35B5-0E0FAFCE70C9}"/>
              </a:ext>
            </a:extLst>
          </p:cNvPr>
          <p:cNvSpPr txBox="1">
            <a:spLocks/>
          </p:cNvSpPr>
          <p:nvPr/>
        </p:nvSpPr>
        <p:spPr>
          <a:xfrm>
            <a:off x="11759211" y="6522771"/>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Segoe UI Light" panose="020B0502040204020203" pitchFamily="34" charset="0"/>
              </a:rPr>
              <a:pPr algn="r"/>
              <a:t>12</a:t>
            </a:fld>
            <a:endParaRPr lang="en-US" altLang="lv-LV" sz="1000" dirty="0">
              <a:solidFill>
                <a:schemeClr val="tx1">
                  <a:tint val="75000"/>
                </a:schemeClr>
              </a:solidFill>
              <a:latin typeface="Segoe UI Light" panose="020B0502040204020203" pitchFamily="34" charset="0"/>
            </a:endParaRPr>
          </a:p>
        </p:txBody>
      </p:sp>
    </p:spTree>
    <p:extLst>
      <p:ext uri="{BB962C8B-B14F-4D97-AF65-F5344CB8AC3E}">
        <p14:creationId xmlns:p14="http://schemas.microsoft.com/office/powerpoint/2010/main" val="402745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9C3AD-937C-41C7-9FDA-E7AFD8056A1F}"/>
              </a:ext>
            </a:extLst>
          </p:cNvPr>
          <p:cNvSpPr/>
          <p:nvPr/>
        </p:nvSpPr>
        <p:spPr>
          <a:xfrm>
            <a:off x="342900" y="316982"/>
            <a:ext cx="11194104" cy="867930"/>
          </a:xfrm>
          <a:prstGeom prst="rect">
            <a:avLst/>
          </a:prstGeom>
        </p:spPr>
        <p:txBody>
          <a:bodyPr wrap="square">
            <a:spAutoFit/>
          </a:bodyPr>
          <a:lstStyle/>
          <a:p>
            <a:pPr>
              <a:lnSpc>
                <a:spcPct val="90000"/>
              </a:lnSpc>
              <a:spcBef>
                <a:spcPct val="0"/>
              </a:spcBef>
            </a:pPr>
            <a:r>
              <a:rPr lang="en-US" altLang="lv-LV" sz="2800" b="1" cap="all" dirty="0">
                <a:solidFill>
                  <a:srgbClr val="228B9D"/>
                </a:solidFill>
                <a:latin typeface="Segoe UI Light" panose="020B0502040204020203" pitchFamily="34" charset="0"/>
                <a:cs typeface="Segoe UI" panose="020B0502040204020203" pitchFamily="34" charset="0"/>
              </a:rPr>
              <a:t>The number of Russian/Belarus exporting and importing companies is rapidly </a:t>
            </a:r>
            <a:r>
              <a:rPr lang="lv-LV" altLang="lv-LV" sz="2800" b="1" cap="all" dirty="0">
                <a:solidFill>
                  <a:srgbClr val="228B9D"/>
                </a:solidFill>
                <a:latin typeface="Segoe UI Light" panose="020B0502040204020203" pitchFamily="34" charset="0"/>
                <a:cs typeface="Segoe UI" panose="020B0502040204020203" pitchFamily="34" charset="0"/>
              </a:rPr>
              <a:t>DECLINING</a:t>
            </a:r>
          </a:p>
        </p:txBody>
      </p:sp>
      <p:sp>
        <p:nvSpPr>
          <p:cNvPr id="8" name="Slide Number Placeholder 3">
            <a:extLst>
              <a:ext uri="{FF2B5EF4-FFF2-40B4-BE49-F238E27FC236}">
                <a16:creationId xmlns:a16="http://schemas.microsoft.com/office/drawing/2014/main" id="{5D8B2A1D-F96B-47AB-8055-51623BDCECAF}"/>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13</a:t>
            </a:fld>
            <a:endParaRPr lang="en-US" altLang="lv-LV" dirty="0"/>
          </a:p>
        </p:txBody>
      </p:sp>
      <p:sp>
        <p:nvSpPr>
          <p:cNvPr id="17" name="Rectangle 16">
            <a:extLst>
              <a:ext uri="{FF2B5EF4-FFF2-40B4-BE49-F238E27FC236}">
                <a16:creationId xmlns:a16="http://schemas.microsoft.com/office/drawing/2014/main" id="{1E4A47EB-0334-487A-8CF4-250C5EE603D9}"/>
              </a:ext>
            </a:extLst>
          </p:cNvPr>
          <p:cNvSpPr/>
          <p:nvPr/>
        </p:nvSpPr>
        <p:spPr>
          <a:xfrm>
            <a:off x="2139950" y="1680230"/>
            <a:ext cx="2160000" cy="615553"/>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en-GB" sz="2000" b="1" dirty="0"/>
              <a:t>EXPORTS</a:t>
            </a:r>
            <a:endParaRPr lang="en-GB" sz="2000" b="1" dirty="0">
              <a:highlight>
                <a:srgbClr val="FFFF00"/>
              </a:highlight>
            </a:endParaRPr>
          </a:p>
          <a:p>
            <a:pPr algn="ctr">
              <a:defRPr sz="1440" b="0" i="0" u="none" strike="noStrike" kern="1200" baseline="0">
                <a:solidFill>
                  <a:srgbClr val="000000"/>
                </a:solidFill>
                <a:latin typeface="Gill Sans Nova Cond Lt" panose="020B0306020104020203" pitchFamily="34" charset="0"/>
                <a:ea typeface="Arial"/>
                <a:cs typeface="Arial"/>
              </a:defRPr>
            </a:pPr>
            <a:r>
              <a:rPr lang="en-GB" sz="1400" dirty="0"/>
              <a:t>number of companies</a:t>
            </a:r>
          </a:p>
        </p:txBody>
      </p:sp>
      <p:graphicFrame>
        <p:nvGraphicFramePr>
          <p:cNvPr id="2" name="Chart 1">
            <a:extLst>
              <a:ext uri="{FF2B5EF4-FFF2-40B4-BE49-F238E27FC236}">
                <a16:creationId xmlns:a16="http://schemas.microsoft.com/office/drawing/2014/main" id="{F7AAF872-2B2B-3853-55F4-34775C63A249}"/>
              </a:ext>
            </a:extLst>
          </p:cNvPr>
          <p:cNvGraphicFramePr/>
          <p:nvPr>
            <p:extLst>
              <p:ext uri="{D42A27DB-BD31-4B8C-83A1-F6EECF244321}">
                <p14:modId xmlns:p14="http://schemas.microsoft.com/office/powerpoint/2010/main" val="4107939092"/>
              </p:ext>
            </p:extLst>
          </p:nvPr>
        </p:nvGraphicFramePr>
        <p:xfrm>
          <a:off x="910802" y="3064158"/>
          <a:ext cx="2160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57235550-0533-1234-708F-95C7D16985AF}"/>
              </a:ext>
            </a:extLst>
          </p:cNvPr>
          <p:cNvSpPr/>
          <p:nvPr/>
        </p:nvSpPr>
        <p:spPr>
          <a:xfrm>
            <a:off x="912728" y="2710174"/>
            <a:ext cx="2160000" cy="360000"/>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RUSSIA</a:t>
            </a:r>
            <a:endParaRPr lang="lv-LV" sz="2000" b="1" dirty="0">
              <a:highlight>
                <a:srgbClr val="FFFF00"/>
              </a:highlight>
            </a:endParaRPr>
          </a:p>
        </p:txBody>
      </p:sp>
      <p:graphicFrame>
        <p:nvGraphicFramePr>
          <p:cNvPr id="4" name="Chart 3">
            <a:extLst>
              <a:ext uri="{FF2B5EF4-FFF2-40B4-BE49-F238E27FC236}">
                <a16:creationId xmlns:a16="http://schemas.microsoft.com/office/drawing/2014/main" id="{7D2169C8-1A65-D6FA-F750-1AB2FE4E1801}"/>
              </a:ext>
            </a:extLst>
          </p:cNvPr>
          <p:cNvGraphicFramePr/>
          <p:nvPr>
            <p:extLst>
              <p:ext uri="{D42A27DB-BD31-4B8C-83A1-F6EECF244321}">
                <p14:modId xmlns:p14="http://schemas.microsoft.com/office/powerpoint/2010/main" val="4225166498"/>
              </p:ext>
            </p:extLst>
          </p:nvPr>
        </p:nvGraphicFramePr>
        <p:xfrm>
          <a:off x="3359228" y="3064158"/>
          <a:ext cx="216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05C3ADEC-D365-72CC-F4AE-58D238A92A96}"/>
              </a:ext>
            </a:extLst>
          </p:cNvPr>
          <p:cNvSpPr/>
          <p:nvPr/>
        </p:nvSpPr>
        <p:spPr>
          <a:xfrm>
            <a:off x="3361154" y="2710174"/>
            <a:ext cx="2160000" cy="360000"/>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BELARUS</a:t>
            </a:r>
          </a:p>
        </p:txBody>
      </p:sp>
      <p:sp>
        <p:nvSpPr>
          <p:cNvPr id="7" name="Rectangle 6">
            <a:extLst>
              <a:ext uri="{FF2B5EF4-FFF2-40B4-BE49-F238E27FC236}">
                <a16:creationId xmlns:a16="http://schemas.microsoft.com/office/drawing/2014/main" id="{C21AA1EF-0541-9D70-CBF7-D46E195A7771}"/>
              </a:ext>
            </a:extLst>
          </p:cNvPr>
          <p:cNvSpPr/>
          <p:nvPr/>
        </p:nvSpPr>
        <p:spPr>
          <a:xfrm>
            <a:off x="7904060" y="1687003"/>
            <a:ext cx="2160000" cy="615553"/>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en-GB" sz="2000" b="1" dirty="0"/>
              <a:t>IMPORTS</a:t>
            </a:r>
            <a:endParaRPr lang="en-GB" sz="2000" b="1" dirty="0">
              <a:highlight>
                <a:srgbClr val="FFFF00"/>
              </a:highlight>
            </a:endParaRPr>
          </a:p>
          <a:p>
            <a:pPr algn="ctr">
              <a:defRPr sz="1440" b="0" i="0" u="none" strike="noStrike" kern="1200" baseline="0">
                <a:solidFill>
                  <a:srgbClr val="000000"/>
                </a:solidFill>
                <a:latin typeface="Gill Sans Nova Cond Lt" panose="020B0306020104020203" pitchFamily="34" charset="0"/>
                <a:ea typeface="Arial"/>
                <a:cs typeface="Arial"/>
              </a:defRPr>
            </a:pPr>
            <a:r>
              <a:rPr lang="en-GB" sz="1400" dirty="0"/>
              <a:t>number of companies</a:t>
            </a:r>
          </a:p>
        </p:txBody>
      </p:sp>
      <p:graphicFrame>
        <p:nvGraphicFramePr>
          <p:cNvPr id="9" name="Chart 8">
            <a:extLst>
              <a:ext uri="{FF2B5EF4-FFF2-40B4-BE49-F238E27FC236}">
                <a16:creationId xmlns:a16="http://schemas.microsoft.com/office/drawing/2014/main" id="{0B82F736-B8CB-2CD0-988E-EE0B691CD389}"/>
              </a:ext>
            </a:extLst>
          </p:cNvPr>
          <p:cNvGraphicFramePr/>
          <p:nvPr>
            <p:extLst>
              <p:ext uri="{D42A27DB-BD31-4B8C-83A1-F6EECF244321}">
                <p14:modId xmlns:p14="http://schemas.microsoft.com/office/powerpoint/2010/main" val="1247369960"/>
              </p:ext>
            </p:extLst>
          </p:nvPr>
        </p:nvGraphicFramePr>
        <p:xfrm>
          <a:off x="6674912" y="3070931"/>
          <a:ext cx="216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C63B4739-0FC6-7474-8AA3-11996BAB6CE8}"/>
              </a:ext>
            </a:extLst>
          </p:cNvPr>
          <p:cNvSpPr/>
          <p:nvPr/>
        </p:nvSpPr>
        <p:spPr>
          <a:xfrm>
            <a:off x="6676838" y="2716947"/>
            <a:ext cx="2160000" cy="360000"/>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RUSSIA</a:t>
            </a:r>
            <a:endParaRPr lang="lv-LV" sz="2000" b="1" dirty="0">
              <a:highlight>
                <a:srgbClr val="FFFF00"/>
              </a:highlight>
            </a:endParaRPr>
          </a:p>
        </p:txBody>
      </p:sp>
      <p:graphicFrame>
        <p:nvGraphicFramePr>
          <p:cNvPr id="11" name="Chart 10">
            <a:extLst>
              <a:ext uri="{FF2B5EF4-FFF2-40B4-BE49-F238E27FC236}">
                <a16:creationId xmlns:a16="http://schemas.microsoft.com/office/drawing/2014/main" id="{363E4612-9E27-232A-B8AB-BFD4477F6562}"/>
              </a:ext>
            </a:extLst>
          </p:cNvPr>
          <p:cNvGraphicFramePr/>
          <p:nvPr>
            <p:extLst>
              <p:ext uri="{D42A27DB-BD31-4B8C-83A1-F6EECF244321}">
                <p14:modId xmlns:p14="http://schemas.microsoft.com/office/powerpoint/2010/main" val="3174028890"/>
              </p:ext>
            </p:extLst>
          </p:nvPr>
        </p:nvGraphicFramePr>
        <p:xfrm>
          <a:off x="9123338" y="3070931"/>
          <a:ext cx="216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BB7D7189-5A4D-50A1-F67E-DBB46A937ABA}"/>
              </a:ext>
            </a:extLst>
          </p:cNvPr>
          <p:cNvSpPr/>
          <p:nvPr/>
        </p:nvSpPr>
        <p:spPr>
          <a:xfrm>
            <a:off x="9125264" y="2716947"/>
            <a:ext cx="2160000" cy="360000"/>
          </a:xfrm>
          <a:prstGeom prst="rect">
            <a:avLst/>
          </a:prstGeom>
        </p:spPr>
        <p:txBody>
          <a:bodyPr wrap="none">
            <a:no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BELARUS</a:t>
            </a:r>
            <a:endParaRPr lang="lv-LV" sz="2000" b="1" dirty="0">
              <a:highlight>
                <a:srgbClr val="FFFF00"/>
              </a:highlight>
            </a:endParaRPr>
          </a:p>
        </p:txBody>
      </p:sp>
    </p:spTree>
    <p:extLst>
      <p:ext uri="{BB962C8B-B14F-4D97-AF65-F5344CB8AC3E}">
        <p14:creationId xmlns:p14="http://schemas.microsoft.com/office/powerpoint/2010/main" val="1662280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2209800" y="3479801"/>
            <a:ext cx="7772400" cy="639273"/>
          </a:xfrm>
        </p:spPr>
        <p:txBody>
          <a:bodyPr>
            <a:normAutofit lnSpcReduction="10000"/>
          </a:bodyPr>
          <a:lstStyle/>
          <a:p>
            <a:pPr>
              <a:spcBef>
                <a:spcPct val="0"/>
              </a:spcBef>
              <a:spcAft>
                <a:spcPts val="600"/>
              </a:spcAft>
            </a:pPr>
            <a:r>
              <a:rPr lang="lv-LV" altLang="lv-LV" sz="3600" dirty="0">
                <a:solidFill>
                  <a:srgbClr val="228B9D"/>
                </a:solidFill>
                <a:ea typeface="Segoe UI" panose="020B0502040204020203" pitchFamily="34" charset="0"/>
                <a:cs typeface="Segoe UI" panose="020B0502040204020203" pitchFamily="34" charset="0"/>
              </a:rPr>
              <a:t>THANK YOU!</a:t>
            </a:r>
          </a:p>
          <a:p>
            <a:pPr>
              <a:spcBef>
                <a:spcPct val="0"/>
              </a:spcBef>
              <a:spcAft>
                <a:spcPts val="600"/>
              </a:spcAft>
            </a:pPr>
            <a:endParaRPr lang="lv-LV" altLang="lv-LV" sz="3600" dirty="0">
              <a:ea typeface="Segoe UI" panose="020B0502040204020203" pitchFamily="34" charset="0"/>
              <a:cs typeface="Segoe UI" panose="020B0502040204020203" pitchFamily="34" charset="0"/>
            </a:endParaRPr>
          </a:p>
        </p:txBody>
      </p:sp>
      <p:sp>
        <p:nvSpPr>
          <p:cNvPr id="19459" name="Text Placeholder 2"/>
          <p:cNvSpPr>
            <a:spLocks noGrp="1"/>
          </p:cNvSpPr>
          <p:nvPr>
            <p:ph type="body" sz="quarter" idx="11"/>
          </p:nvPr>
        </p:nvSpPr>
        <p:spPr>
          <a:xfrm>
            <a:off x="2209800" y="4902201"/>
            <a:ext cx="7772400" cy="1643063"/>
          </a:xfrm>
        </p:spPr>
        <p:txBody>
          <a:bodyPr>
            <a:normAutofit fontScale="85000" lnSpcReduction="20000"/>
          </a:bodyPr>
          <a:lstStyle/>
          <a:p>
            <a:pPr>
              <a:lnSpc>
                <a:spcPct val="110000"/>
              </a:lnSpc>
              <a:spcBef>
                <a:spcPct val="0"/>
              </a:spcBef>
              <a:buClr>
                <a:srgbClr val="DAEDA9"/>
              </a:buClr>
              <a:tabLst>
                <a:tab pos="984250" algn="l"/>
              </a:tabLst>
              <a:defRPr/>
            </a:pPr>
            <a:r>
              <a:rPr lang="en-US" altLang="lv-LV" b="1" dirty="0">
                <a:cs typeface="Arial" pitchFamily="34" charset="0"/>
              </a:rPr>
              <a:t>Ministry of Economics</a:t>
            </a:r>
          </a:p>
          <a:p>
            <a:pPr>
              <a:lnSpc>
                <a:spcPct val="110000"/>
              </a:lnSpc>
              <a:spcBef>
                <a:spcPct val="0"/>
              </a:spcBef>
              <a:buClr>
                <a:srgbClr val="DAEDA9"/>
              </a:buClr>
              <a:tabLst>
                <a:tab pos="984250" algn="l"/>
              </a:tabLst>
              <a:defRPr/>
            </a:pPr>
            <a:r>
              <a:rPr lang="en-US" altLang="lv-LV" dirty="0">
                <a:cs typeface="Arial" pitchFamily="34" charset="0"/>
              </a:rPr>
              <a:t>Address: </a:t>
            </a:r>
            <a:r>
              <a:rPr lang="en-US" altLang="lv-LV" dirty="0" err="1">
                <a:cs typeface="Arial" pitchFamily="34" charset="0"/>
              </a:rPr>
              <a:t>Brīvības</a:t>
            </a:r>
            <a:r>
              <a:rPr lang="en-US" altLang="lv-LV" dirty="0">
                <a:cs typeface="Arial" pitchFamily="34" charset="0"/>
              </a:rPr>
              <a:t> </a:t>
            </a:r>
            <a:r>
              <a:rPr lang="en-US" altLang="lv-LV" dirty="0" err="1">
                <a:cs typeface="Arial" pitchFamily="34" charset="0"/>
              </a:rPr>
              <a:t>iela</a:t>
            </a:r>
            <a:r>
              <a:rPr lang="en-US" altLang="lv-LV" dirty="0">
                <a:cs typeface="Arial" pitchFamily="34" charset="0"/>
              </a:rPr>
              <a:t> 55, </a:t>
            </a:r>
            <a:r>
              <a:rPr lang="en-US" altLang="lv-LV" dirty="0" err="1">
                <a:cs typeface="Arial" pitchFamily="34" charset="0"/>
              </a:rPr>
              <a:t>Rīga</a:t>
            </a:r>
            <a:r>
              <a:rPr lang="en-US" altLang="lv-LV" dirty="0">
                <a:cs typeface="Arial" pitchFamily="34" charset="0"/>
              </a:rPr>
              <a:t>, LV-1519</a:t>
            </a:r>
            <a:br>
              <a:rPr lang="en-US" altLang="lv-LV" dirty="0">
                <a:cs typeface="Arial" pitchFamily="34" charset="0"/>
              </a:rPr>
            </a:br>
            <a:r>
              <a:rPr lang="en-US" altLang="lv-LV" dirty="0">
                <a:cs typeface="Arial" pitchFamily="34" charset="0"/>
              </a:rPr>
              <a:t>Telephone: +371 6 7013 100</a:t>
            </a:r>
            <a:br>
              <a:rPr lang="en-US" altLang="lv-LV" dirty="0">
                <a:cs typeface="Arial" pitchFamily="34" charset="0"/>
              </a:rPr>
            </a:br>
            <a:r>
              <a:rPr lang="en-US" altLang="lv-LV" dirty="0">
                <a:cs typeface="Arial" pitchFamily="34" charset="0"/>
              </a:rPr>
              <a:t>Fax: +371 6 7280 882</a:t>
            </a:r>
            <a:br>
              <a:rPr lang="en-US" altLang="lv-LV" dirty="0">
                <a:solidFill>
                  <a:srgbClr val="005374"/>
                </a:solidFill>
                <a:cs typeface="Arial" pitchFamily="34" charset="0"/>
              </a:rPr>
            </a:br>
            <a:r>
              <a:rPr lang="en-US" altLang="lv-LV" dirty="0">
                <a:cs typeface="Arial" pitchFamily="34" charset="0"/>
              </a:rPr>
              <a:t>E-mail:</a:t>
            </a:r>
            <a:r>
              <a:rPr lang="en-US" altLang="lv-LV" dirty="0">
                <a:solidFill>
                  <a:srgbClr val="83D7EA"/>
                </a:solidFill>
                <a:cs typeface="Arial" pitchFamily="34" charset="0"/>
              </a:rPr>
              <a:t> </a:t>
            </a:r>
            <a:r>
              <a:rPr lang="en-US" altLang="lv-LV" dirty="0">
                <a:solidFill>
                  <a:srgbClr val="83D7EA"/>
                </a:solidFill>
                <a:cs typeface="Arial" pitchFamily="34" charset="0"/>
                <a:hlinkClick r:id="rId2"/>
              </a:rPr>
              <a:t>pasts@em.gov.lv</a:t>
            </a:r>
            <a:endParaRPr lang="en-US" altLang="lv-LV" dirty="0">
              <a:solidFill>
                <a:srgbClr val="83D7EA"/>
              </a:solidFill>
              <a:cs typeface="Arial" pitchFamily="34" charset="0"/>
            </a:endParaRPr>
          </a:p>
          <a:p>
            <a:pPr>
              <a:lnSpc>
                <a:spcPct val="110000"/>
              </a:lnSpc>
              <a:spcBef>
                <a:spcPct val="0"/>
              </a:spcBef>
              <a:buClr>
                <a:srgbClr val="DAEDA9"/>
              </a:buClr>
              <a:tabLst>
                <a:tab pos="984250" algn="l"/>
              </a:tabLst>
              <a:defRPr/>
            </a:pPr>
            <a:r>
              <a:rPr lang="en-US" altLang="lv-LV" dirty="0">
                <a:cs typeface="Arial" pitchFamily="34" charset="0"/>
              </a:rPr>
              <a:t>Homepage:</a:t>
            </a:r>
            <a:r>
              <a:rPr lang="en-US" altLang="lv-LV" dirty="0">
                <a:solidFill>
                  <a:srgbClr val="005374"/>
                </a:solidFill>
                <a:cs typeface="Arial" pitchFamily="34" charset="0"/>
              </a:rPr>
              <a:t> </a:t>
            </a:r>
            <a:r>
              <a:rPr lang="en-US" altLang="lv-LV" dirty="0">
                <a:solidFill>
                  <a:srgbClr val="005374"/>
                </a:solidFill>
                <a:cs typeface="Arial" pitchFamily="34" charset="0"/>
                <a:hlinkClick r:id="rId3"/>
              </a:rPr>
              <a:t>www.em.gov.lv</a:t>
            </a:r>
            <a:endParaRPr lang="en-US" altLang="lv-LV" dirty="0">
              <a:solidFill>
                <a:srgbClr val="005374"/>
              </a:solidFill>
              <a:cs typeface="Arial" pitchFamily="34" charset="0"/>
            </a:endParaRPr>
          </a:p>
          <a:p>
            <a:pPr>
              <a:lnSpc>
                <a:spcPct val="110000"/>
              </a:lnSpc>
              <a:spcBef>
                <a:spcPct val="0"/>
              </a:spcBef>
              <a:buClr>
                <a:srgbClr val="DAEDA9"/>
              </a:buClr>
              <a:tabLst>
                <a:tab pos="984250" algn="l"/>
              </a:tabLst>
              <a:defRPr/>
            </a:pPr>
            <a:r>
              <a:rPr lang="en-US" altLang="lv-LV" dirty="0">
                <a:cs typeface="Arial" pitchFamily="34" charset="0"/>
              </a:rPr>
              <a:t>Twitter: @EM_gov_lv, @siltinam</a:t>
            </a:r>
          </a:p>
          <a:p>
            <a:pPr>
              <a:lnSpc>
                <a:spcPct val="110000"/>
              </a:lnSpc>
              <a:spcBef>
                <a:spcPct val="0"/>
              </a:spcBef>
              <a:buClr>
                <a:srgbClr val="DAEDA9"/>
              </a:buClr>
              <a:tabLst>
                <a:tab pos="984250" algn="l"/>
              </a:tabLst>
              <a:defRPr/>
            </a:pPr>
            <a:r>
              <a:rPr lang="en-US" altLang="lv-LV" dirty="0" err="1">
                <a:cs typeface="Arial" pitchFamily="34" charset="0"/>
              </a:rPr>
              <a:t>Youtube</a:t>
            </a:r>
            <a:r>
              <a:rPr lang="en-US" altLang="lv-LV" dirty="0">
                <a:cs typeface="Arial" pitchFamily="34" charset="0"/>
              </a:rPr>
              <a:t>: </a:t>
            </a:r>
            <a:r>
              <a:rPr lang="en-US" altLang="lv-LV" u="sng" dirty="0">
                <a:solidFill>
                  <a:srgbClr val="005374"/>
                </a:solidFill>
                <a:cs typeface="Arial" pitchFamily="34" charset="0"/>
                <a:hlinkClick r:id="rId4"/>
              </a:rPr>
              <a:t>http://www.youtube.com/ekonomikasministrija</a:t>
            </a:r>
            <a:endParaRPr lang="en-US" altLang="lv-LV" u="sng" dirty="0">
              <a:solidFill>
                <a:srgbClr val="005374"/>
              </a:solidFill>
              <a:cs typeface="Arial" pitchFamily="34" charset="0"/>
            </a:endParaRPr>
          </a:p>
          <a:p>
            <a:pPr>
              <a:lnSpc>
                <a:spcPct val="110000"/>
              </a:lnSpc>
              <a:spcBef>
                <a:spcPct val="0"/>
              </a:spcBef>
              <a:buClr>
                <a:srgbClr val="DAEDA9"/>
              </a:buClr>
              <a:tabLst>
                <a:tab pos="984250" algn="l"/>
              </a:tabLst>
              <a:defRPr/>
            </a:pPr>
            <a:r>
              <a:rPr lang="en-US" altLang="lv-LV" dirty="0">
                <a:cs typeface="Arial" pitchFamily="34" charset="0"/>
              </a:rPr>
              <a:t>Facebook:</a:t>
            </a:r>
            <a:r>
              <a:rPr lang="en-US" dirty="0"/>
              <a:t> </a:t>
            </a:r>
            <a:r>
              <a:rPr lang="en-US" dirty="0">
                <a:hlinkClick r:id="rId5"/>
              </a:rPr>
              <a:t>http://</a:t>
            </a:r>
            <a:r>
              <a:rPr lang="en-US" u="sng" dirty="0">
                <a:hlinkClick r:id="rId5"/>
              </a:rPr>
              <a:t>www.facebook.com/atbalstsuznemejiem</a:t>
            </a:r>
            <a:r>
              <a:rPr lang="en-US" u="sng" dirty="0"/>
              <a:t> </a:t>
            </a:r>
            <a:endParaRPr lang="en-US" dirty="0"/>
          </a:p>
          <a:p>
            <a:pPr>
              <a:spcBef>
                <a:spcPct val="0"/>
              </a:spcBef>
              <a:buClr>
                <a:srgbClr val="DAEDA9"/>
              </a:buClr>
              <a:tabLst>
                <a:tab pos="984250" algn="l"/>
              </a:tabLst>
              <a:defRPr/>
            </a:pPr>
            <a:endParaRPr lang="en-US" altLang="lv-LV" dirty="0">
              <a:solidFill>
                <a:srgbClr val="005374"/>
              </a:solidFill>
              <a:cs typeface="Arial" pitchFamily="34" charset="0"/>
            </a:endParaRPr>
          </a:p>
          <a:p>
            <a:pPr>
              <a:buFont typeface="Arial" charset="0"/>
              <a:buNone/>
              <a:defRPr/>
            </a:pPr>
            <a:endParaRPr lang="en-US" altLang="lv-LV" dirty="0"/>
          </a:p>
        </p:txBody>
      </p:sp>
    </p:spTree>
    <p:extLst>
      <p:ext uri="{BB962C8B-B14F-4D97-AF65-F5344CB8AC3E}">
        <p14:creationId xmlns:p14="http://schemas.microsoft.com/office/powerpoint/2010/main" val="87707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9C3AD-937C-41C7-9FDA-E7AFD8056A1F}"/>
              </a:ext>
            </a:extLst>
          </p:cNvPr>
          <p:cNvSpPr/>
          <p:nvPr/>
        </p:nvSpPr>
        <p:spPr>
          <a:xfrm>
            <a:off x="340660" y="282194"/>
            <a:ext cx="11433100" cy="480131"/>
          </a:xfrm>
          <a:prstGeom prst="rect">
            <a:avLst/>
          </a:prstGeom>
        </p:spPr>
        <p:txBody>
          <a:bodyPr wrap="square">
            <a:spAutoFit/>
          </a:bodyPr>
          <a:lstStyle/>
          <a:p>
            <a:pPr>
              <a:lnSpc>
                <a:spcPct val="90000"/>
              </a:lnSpc>
              <a:spcBef>
                <a:spcPct val="0"/>
              </a:spcBef>
            </a:pPr>
            <a:r>
              <a:rPr lang="lv-LV" altLang="lv-LV" sz="2800" b="1" cap="all" dirty="0">
                <a:solidFill>
                  <a:srgbClr val="228B9D"/>
                </a:solidFill>
                <a:latin typeface="Segoe UI Light" panose="020B0502040204020203" pitchFamily="34" charset="0"/>
                <a:cs typeface="Segoe UI" panose="020B0502040204020203" pitchFamily="34" charset="0"/>
              </a:rPr>
              <a:t>THE MAIN TRADING PARTNER OF LATVIA – THE EU COUNTRIES</a:t>
            </a:r>
            <a:endParaRPr lang="lv-LV" sz="2800" b="1" cap="all" dirty="0">
              <a:solidFill>
                <a:srgbClr val="228B9D"/>
              </a:solidFill>
              <a:latin typeface="Segoe UI Light"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97042F91-25A4-46AB-857D-EF9B834BD1FA}"/>
              </a:ext>
            </a:extLst>
          </p:cNvPr>
          <p:cNvSpPr/>
          <p:nvPr/>
        </p:nvSpPr>
        <p:spPr>
          <a:xfrm>
            <a:off x="340660" y="963062"/>
            <a:ext cx="5755340" cy="615553"/>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LATVIA’S EXPORT STRUCTURE</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400" dirty="0"/>
              <a:t>%</a:t>
            </a:r>
            <a:endParaRPr lang="en-US" sz="1400" dirty="0"/>
          </a:p>
        </p:txBody>
      </p:sp>
      <p:graphicFrame>
        <p:nvGraphicFramePr>
          <p:cNvPr id="3" name="Chart 2">
            <a:extLst>
              <a:ext uri="{FF2B5EF4-FFF2-40B4-BE49-F238E27FC236}">
                <a16:creationId xmlns:a16="http://schemas.microsoft.com/office/drawing/2014/main" id="{065D304B-B6A0-8EE1-B3D1-1A8E6017B7A5}"/>
              </a:ext>
            </a:extLst>
          </p:cNvPr>
          <p:cNvGraphicFramePr/>
          <p:nvPr>
            <p:extLst>
              <p:ext uri="{D42A27DB-BD31-4B8C-83A1-F6EECF244321}">
                <p14:modId xmlns:p14="http://schemas.microsoft.com/office/powerpoint/2010/main" val="917993987"/>
              </p:ext>
            </p:extLst>
          </p:nvPr>
        </p:nvGraphicFramePr>
        <p:xfrm>
          <a:off x="699247" y="1626775"/>
          <a:ext cx="504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65505E86-D268-6010-0CE7-0B8E205F5A29}"/>
              </a:ext>
            </a:extLst>
          </p:cNvPr>
          <p:cNvSpPr/>
          <p:nvPr/>
        </p:nvSpPr>
        <p:spPr>
          <a:xfrm>
            <a:off x="6102350" y="963062"/>
            <a:ext cx="5755340" cy="615553"/>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LATVIA’S IMPORT STRUCTURE</a:t>
            </a:r>
          </a:p>
          <a:p>
            <a:pPr algn="ctr">
              <a:defRPr sz="1440" b="0" i="0" u="none" strike="noStrike" kern="1200" baseline="0">
                <a:solidFill>
                  <a:srgbClr val="000000"/>
                </a:solidFill>
                <a:latin typeface="Gill Sans Nova Cond Lt" panose="020B0306020104020203" pitchFamily="34" charset="0"/>
                <a:ea typeface="Arial"/>
                <a:cs typeface="Arial"/>
              </a:defRPr>
            </a:pPr>
            <a:r>
              <a:rPr lang="lv-LV" sz="1400" dirty="0"/>
              <a:t>%</a:t>
            </a:r>
            <a:endParaRPr lang="en-US" sz="1400" dirty="0"/>
          </a:p>
        </p:txBody>
      </p:sp>
      <p:graphicFrame>
        <p:nvGraphicFramePr>
          <p:cNvPr id="7" name="Chart 6">
            <a:extLst>
              <a:ext uri="{FF2B5EF4-FFF2-40B4-BE49-F238E27FC236}">
                <a16:creationId xmlns:a16="http://schemas.microsoft.com/office/drawing/2014/main" id="{2E48227D-932D-4FAC-2AB2-902A85E413D6}"/>
              </a:ext>
            </a:extLst>
          </p:cNvPr>
          <p:cNvGraphicFramePr/>
          <p:nvPr>
            <p:extLst>
              <p:ext uri="{D42A27DB-BD31-4B8C-83A1-F6EECF244321}">
                <p14:modId xmlns:p14="http://schemas.microsoft.com/office/powerpoint/2010/main" val="3539308161"/>
              </p:ext>
            </p:extLst>
          </p:nvPr>
        </p:nvGraphicFramePr>
        <p:xfrm>
          <a:off x="6454587" y="1626775"/>
          <a:ext cx="5040000" cy="468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161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Content Placeholder 8" descr="A black and white drawing of a tree&#10;&#10;Description automatically generated with low confidence">
            <a:extLst>
              <a:ext uri="{FF2B5EF4-FFF2-40B4-BE49-F238E27FC236}">
                <a16:creationId xmlns:a16="http://schemas.microsoft.com/office/drawing/2014/main" id="{079E4DAA-5594-415F-B12C-DFA5F116A9BF}"/>
              </a:ext>
            </a:extLst>
          </p:cNvPr>
          <p:cNvPicPr>
            <a:picLocks noGrp="1" noChangeAspect="1"/>
          </p:cNvPicPr>
          <p:nvPr>
            <p:ph sz="quarter" idx="18"/>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896047" y="908527"/>
            <a:ext cx="8410177" cy="5760000"/>
          </a:xfrm>
        </p:spPr>
      </p:pic>
      <p:sp>
        <p:nvSpPr>
          <p:cNvPr id="4" name="Title 1">
            <a:extLst>
              <a:ext uri="{FF2B5EF4-FFF2-40B4-BE49-F238E27FC236}">
                <a16:creationId xmlns:a16="http://schemas.microsoft.com/office/drawing/2014/main" id="{6E318389-CD32-43A9-8CC5-4F2F7F3B6E1F}"/>
              </a:ext>
            </a:extLst>
          </p:cNvPr>
          <p:cNvSpPr txBox="1">
            <a:spLocks/>
          </p:cNvSpPr>
          <p:nvPr/>
        </p:nvSpPr>
        <p:spPr>
          <a:xfrm>
            <a:off x="1060449" y="280395"/>
            <a:ext cx="10306001" cy="540000"/>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r>
              <a:rPr lang="en-GB" altLang="lv-LV" sz="2800" cap="all" dirty="0">
                <a:solidFill>
                  <a:srgbClr val="228B9D"/>
                </a:solidFill>
                <a:ea typeface="+mn-ea"/>
                <a:cs typeface="Segoe UI" panose="020B0502040204020203" pitchFamily="34" charset="0"/>
              </a:rPr>
              <a:t>EXPORTS OF LATVIAN GOODS BY REGIONS – exports to the EU and third countries are increasing; to a lesser extent to the CIS</a:t>
            </a:r>
            <a:endParaRPr lang="en-GB" sz="2800" cap="all" dirty="0">
              <a:solidFill>
                <a:srgbClr val="228B9D"/>
              </a:solidFill>
              <a:ea typeface="+mn-ea"/>
              <a:cs typeface="Segoe UI" panose="020B0502040204020203" pitchFamily="34" charset="0"/>
            </a:endParaRPr>
          </a:p>
        </p:txBody>
      </p:sp>
      <p:sp>
        <p:nvSpPr>
          <p:cNvPr id="6" name="Rectangle 5">
            <a:extLst>
              <a:ext uri="{FF2B5EF4-FFF2-40B4-BE49-F238E27FC236}">
                <a16:creationId xmlns:a16="http://schemas.microsoft.com/office/drawing/2014/main" id="{9629AD3E-E236-44F5-876D-E964E638B001}"/>
              </a:ext>
            </a:extLst>
          </p:cNvPr>
          <p:cNvSpPr/>
          <p:nvPr/>
        </p:nvSpPr>
        <p:spPr>
          <a:xfrm>
            <a:off x="1063675" y="3438900"/>
            <a:ext cx="1190066" cy="1061829"/>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a</a:t>
            </a:r>
            <a:r>
              <a:rPr lang="en-GB" sz="1100" i="1" dirty="0">
                <a:latin typeface="Segoe UI Light" panose="020B0502040204020203" pitchFamily="34" charset="0"/>
                <a:cs typeface="Segoe UI Light" panose="020B0502040204020203" pitchFamily="34" charset="0"/>
              </a:rPr>
              <a:t>t current prices, m EUR</a:t>
            </a:r>
          </a:p>
          <a:p>
            <a:pPr algn="ctr"/>
            <a:endParaRPr lang="en-GB" sz="1100" i="1" dirty="0">
              <a:latin typeface="Segoe UI Light" panose="020B0502040204020203" pitchFamily="34" charset="0"/>
              <a:cs typeface="Segoe UI Light" panose="020B0502040204020203" pitchFamily="34" charset="0"/>
            </a:endParaRPr>
          </a:p>
          <a:p>
            <a:pPr indent="450850"/>
            <a:r>
              <a:rPr lang="en-GB" sz="1100" dirty="0">
                <a:latin typeface="Segoe UI Light" panose="020B0502040204020203" pitchFamily="34" charset="0"/>
                <a:cs typeface="Segoe UI Light" panose="020B0502040204020203" pitchFamily="34" charset="0"/>
              </a:rPr>
              <a:t>2019</a:t>
            </a:r>
          </a:p>
          <a:p>
            <a:pPr indent="450850"/>
            <a:endParaRPr lang="en-GB" sz="800" dirty="0">
              <a:latin typeface="Segoe UI Light" panose="020B0502040204020203" pitchFamily="34" charset="0"/>
              <a:cs typeface="Segoe UI Light" panose="020B0502040204020203" pitchFamily="34" charset="0"/>
            </a:endParaRPr>
          </a:p>
          <a:p>
            <a:pPr indent="450850"/>
            <a:r>
              <a:rPr lang="en-GB" sz="1100" dirty="0">
                <a:latin typeface="Segoe UI Light" panose="020B0502040204020203" pitchFamily="34" charset="0"/>
                <a:cs typeface="Segoe UI Light" panose="020B0502040204020203" pitchFamily="34" charset="0"/>
              </a:rPr>
              <a:t>2022a</a:t>
            </a:r>
            <a:endParaRPr lang="en-GB" sz="1600" dirty="0">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6325B19A-1B3C-4B80-ACA8-3AB47F625E61}"/>
              </a:ext>
            </a:extLst>
          </p:cNvPr>
          <p:cNvSpPr/>
          <p:nvPr/>
        </p:nvSpPr>
        <p:spPr>
          <a:xfrm>
            <a:off x="345611" y="6313320"/>
            <a:ext cx="2759329" cy="215444"/>
          </a:xfrm>
          <a:prstGeom prst="rect">
            <a:avLst/>
          </a:prstGeom>
        </p:spPr>
        <p:txBody>
          <a:bodyPr wrap="square">
            <a:spAutoFit/>
          </a:bodyPr>
          <a:lstStyle/>
          <a:p>
            <a:r>
              <a:rPr lang="en-GB" sz="800" dirty="0">
                <a:latin typeface="Segoe UI Light" panose="020B0502040204020203" pitchFamily="34" charset="0"/>
                <a:cs typeface="Segoe UI Light" panose="020B0502040204020203" pitchFamily="34" charset="0"/>
              </a:rPr>
              <a:t>Source: CSB; a – assessment of the Ministry of Economics</a:t>
            </a:r>
          </a:p>
        </p:txBody>
      </p:sp>
      <p:grpSp>
        <p:nvGrpSpPr>
          <p:cNvPr id="12" name="Group 11">
            <a:extLst>
              <a:ext uri="{FF2B5EF4-FFF2-40B4-BE49-F238E27FC236}">
                <a16:creationId xmlns:a16="http://schemas.microsoft.com/office/drawing/2014/main" id="{775286F9-0AFD-4190-93B2-62D05DE77B1B}"/>
              </a:ext>
            </a:extLst>
          </p:cNvPr>
          <p:cNvGrpSpPr/>
          <p:nvPr/>
        </p:nvGrpSpPr>
        <p:grpSpPr>
          <a:xfrm>
            <a:off x="1335861" y="3987992"/>
            <a:ext cx="144000" cy="439833"/>
            <a:chOff x="1335861" y="3819900"/>
            <a:chExt cx="144000" cy="439833"/>
          </a:xfrm>
        </p:grpSpPr>
        <p:sp>
          <p:nvSpPr>
            <p:cNvPr id="11" name="Oval 10">
              <a:extLst>
                <a:ext uri="{FF2B5EF4-FFF2-40B4-BE49-F238E27FC236}">
                  <a16:creationId xmlns:a16="http://schemas.microsoft.com/office/drawing/2014/main" id="{67262725-2F4A-41ED-87C1-85880E778B94}"/>
                </a:ext>
              </a:extLst>
            </p:cNvPr>
            <p:cNvSpPr/>
            <p:nvPr/>
          </p:nvSpPr>
          <p:spPr>
            <a:xfrm>
              <a:off x="1335861" y="381990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5" name="Oval 14">
              <a:extLst>
                <a:ext uri="{FF2B5EF4-FFF2-40B4-BE49-F238E27FC236}">
                  <a16:creationId xmlns:a16="http://schemas.microsoft.com/office/drawing/2014/main" id="{B5D5612C-B6A4-4728-9F71-4029900F1734}"/>
                </a:ext>
              </a:extLst>
            </p:cNvPr>
            <p:cNvSpPr/>
            <p:nvPr/>
          </p:nvSpPr>
          <p:spPr>
            <a:xfrm>
              <a:off x="1335861" y="4115733"/>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grpSp>
        <p:nvGrpSpPr>
          <p:cNvPr id="13" name="Group 12">
            <a:extLst>
              <a:ext uri="{FF2B5EF4-FFF2-40B4-BE49-F238E27FC236}">
                <a16:creationId xmlns:a16="http://schemas.microsoft.com/office/drawing/2014/main" id="{2616A4CB-761E-47D7-A748-5863045063DD}"/>
              </a:ext>
            </a:extLst>
          </p:cNvPr>
          <p:cNvGrpSpPr/>
          <p:nvPr/>
        </p:nvGrpSpPr>
        <p:grpSpPr>
          <a:xfrm>
            <a:off x="3229161" y="2683620"/>
            <a:ext cx="1108805" cy="553998"/>
            <a:chOff x="3135031" y="2777750"/>
            <a:chExt cx="1108805" cy="553998"/>
          </a:xfrm>
        </p:grpSpPr>
        <p:grpSp>
          <p:nvGrpSpPr>
            <p:cNvPr id="20" name="Group 19">
              <a:extLst>
                <a:ext uri="{FF2B5EF4-FFF2-40B4-BE49-F238E27FC236}">
                  <a16:creationId xmlns:a16="http://schemas.microsoft.com/office/drawing/2014/main" id="{0D742CDA-3D01-4FEC-8E89-9284F8BE08DC}"/>
                </a:ext>
              </a:extLst>
            </p:cNvPr>
            <p:cNvGrpSpPr/>
            <p:nvPr/>
          </p:nvGrpSpPr>
          <p:grpSpPr>
            <a:xfrm>
              <a:off x="3135031" y="2799824"/>
              <a:ext cx="288000" cy="519260"/>
              <a:chOff x="1178484" y="3794906"/>
              <a:chExt cx="288000" cy="519260"/>
            </a:xfrm>
          </p:grpSpPr>
          <p:sp>
            <p:nvSpPr>
              <p:cNvPr id="21" name="Oval 20">
                <a:extLst>
                  <a:ext uri="{FF2B5EF4-FFF2-40B4-BE49-F238E27FC236}">
                    <a16:creationId xmlns:a16="http://schemas.microsoft.com/office/drawing/2014/main" id="{15FA7440-8589-4D52-B7BE-D13643C52E40}"/>
                  </a:ext>
                </a:extLst>
              </p:cNvPr>
              <p:cNvSpPr/>
              <p:nvPr/>
            </p:nvSpPr>
            <p:spPr>
              <a:xfrm>
                <a:off x="1238589" y="3794906"/>
                <a:ext cx="180000" cy="18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2" name="Oval 21">
                <a:extLst>
                  <a:ext uri="{FF2B5EF4-FFF2-40B4-BE49-F238E27FC236}">
                    <a16:creationId xmlns:a16="http://schemas.microsoft.com/office/drawing/2014/main" id="{F3841A8C-DC12-4990-9435-883039E2CF44}"/>
                  </a:ext>
                </a:extLst>
              </p:cNvPr>
              <p:cNvSpPr/>
              <p:nvPr/>
            </p:nvSpPr>
            <p:spPr>
              <a:xfrm>
                <a:off x="1178484" y="4026166"/>
                <a:ext cx="288000" cy="28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23" name="Rectangle 22">
              <a:extLst>
                <a:ext uri="{FF2B5EF4-FFF2-40B4-BE49-F238E27FC236}">
                  <a16:creationId xmlns:a16="http://schemas.microsoft.com/office/drawing/2014/main" id="{EA012FFE-7815-4FE5-96AA-9754827045F0}"/>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253</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672</a:t>
              </a:r>
              <a:endParaRPr lang="lv-LV" sz="1600" b="1" dirty="0">
                <a:latin typeface="Segoe UI Light" panose="020B0502040204020203" pitchFamily="34" charset="0"/>
                <a:cs typeface="Segoe UI Light" panose="020B0502040204020203" pitchFamily="34" charset="0"/>
              </a:endParaRPr>
            </a:p>
          </p:txBody>
        </p:sp>
      </p:grpSp>
      <p:grpSp>
        <p:nvGrpSpPr>
          <p:cNvPr id="24" name="Group 23">
            <a:extLst>
              <a:ext uri="{FF2B5EF4-FFF2-40B4-BE49-F238E27FC236}">
                <a16:creationId xmlns:a16="http://schemas.microsoft.com/office/drawing/2014/main" id="{8F02DE1C-D77C-4911-9379-527391E64D6D}"/>
              </a:ext>
            </a:extLst>
          </p:cNvPr>
          <p:cNvGrpSpPr/>
          <p:nvPr/>
        </p:nvGrpSpPr>
        <p:grpSpPr>
          <a:xfrm>
            <a:off x="4395069" y="4626720"/>
            <a:ext cx="931256" cy="553998"/>
            <a:chOff x="3312580" y="2777750"/>
            <a:chExt cx="931256" cy="553998"/>
          </a:xfrm>
        </p:grpSpPr>
        <p:grpSp>
          <p:nvGrpSpPr>
            <p:cNvPr id="25" name="Group 24">
              <a:extLst>
                <a:ext uri="{FF2B5EF4-FFF2-40B4-BE49-F238E27FC236}">
                  <a16:creationId xmlns:a16="http://schemas.microsoft.com/office/drawing/2014/main" id="{9477B9A0-4CFD-4638-B855-6C628254694E}"/>
                </a:ext>
              </a:extLst>
            </p:cNvPr>
            <p:cNvGrpSpPr/>
            <p:nvPr/>
          </p:nvGrpSpPr>
          <p:grpSpPr>
            <a:xfrm>
              <a:off x="3312580" y="2850097"/>
              <a:ext cx="144000" cy="428002"/>
              <a:chOff x="1356033" y="3845179"/>
              <a:chExt cx="144000" cy="428002"/>
            </a:xfrm>
          </p:grpSpPr>
          <p:sp>
            <p:nvSpPr>
              <p:cNvPr id="27" name="Oval 26">
                <a:extLst>
                  <a:ext uri="{FF2B5EF4-FFF2-40B4-BE49-F238E27FC236}">
                    <a16:creationId xmlns:a16="http://schemas.microsoft.com/office/drawing/2014/main" id="{314498BE-50C4-4A47-B773-BE28299DBBE0}"/>
                  </a:ext>
                </a:extLst>
              </p:cNvPr>
              <p:cNvSpPr/>
              <p:nvPr/>
            </p:nvSpPr>
            <p:spPr>
              <a:xfrm>
                <a:off x="1356033" y="3845179"/>
                <a:ext cx="126000" cy="12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8" name="Oval 27">
                <a:extLst>
                  <a:ext uri="{FF2B5EF4-FFF2-40B4-BE49-F238E27FC236}">
                    <a16:creationId xmlns:a16="http://schemas.microsoft.com/office/drawing/2014/main" id="{A573F432-FAAE-44EF-89DC-A7BAB24FAA0E}"/>
                  </a:ext>
                </a:extLst>
              </p:cNvPr>
              <p:cNvSpPr/>
              <p:nvPr/>
            </p:nvSpPr>
            <p:spPr>
              <a:xfrm>
                <a:off x="1356033" y="4129181"/>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26" name="Rectangle 25">
              <a:extLst>
                <a:ext uri="{FF2B5EF4-FFF2-40B4-BE49-F238E27FC236}">
                  <a16:creationId xmlns:a16="http://schemas.microsoft.com/office/drawing/2014/main" id="{8BE37D78-8061-4691-B9A6-A1D8624F0607}"/>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48</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57</a:t>
              </a:r>
              <a:endParaRPr lang="lv-LV" sz="1600" b="1" dirty="0">
                <a:latin typeface="Segoe UI Light" panose="020B0502040204020203" pitchFamily="34" charset="0"/>
                <a:cs typeface="Segoe UI Light" panose="020B0502040204020203" pitchFamily="34" charset="0"/>
              </a:endParaRPr>
            </a:p>
          </p:txBody>
        </p:sp>
      </p:grpSp>
      <p:sp>
        <p:nvSpPr>
          <p:cNvPr id="14" name="Callout: Line with No Border 13">
            <a:extLst>
              <a:ext uri="{FF2B5EF4-FFF2-40B4-BE49-F238E27FC236}">
                <a16:creationId xmlns:a16="http://schemas.microsoft.com/office/drawing/2014/main" id="{763416CD-4076-4209-9D02-3430EC05D37F}"/>
              </a:ext>
            </a:extLst>
          </p:cNvPr>
          <p:cNvSpPr/>
          <p:nvPr/>
        </p:nvSpPr>
        <p:spPr>
          <a:xfrm>
            <a:off x="4906783" y="2564574"/>
            <a:ext cx="781935" cy="553998"/>
          </a:xfrm>
          <a:prstGeom prst="callout1">
            <a:avLst>
              <a:gd name="adj1" fmla="val 52732"/>
              <a:gd name="adj2" fmla="val 69914"/>
              <a:gd name="adj3" fmla="val 77304"/>
              <a:gd name="adj4" fmla="val 209306"/>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EU</a:t>
            </a:r>
          </a:p>
        </p:txBody>
      </p:sp>
      <p:grpSp>
        <p:nvGrpSpPr>
          <p:cNvPr id="30" name="Group 29">
            <a:extLst>
              <a:ext uri="{FF2B5EF4-FFF2-40B4-BE49-F238E27FC236}">
                <a16:creationId xmlns:a16="http://schemas.microsoft.com/office/drawing/2014/main" id="{4826B4D6-B837-4773-A60E-D5A86E0E252A}"/>
              </a:ext>
            </a:extLst>
          </p:cNvPr>
          <p:cNvGrpSpPr/>
          <p:nvPr/>
        </p:nvGrpSpPr>
        <p:grpSpPr>
          <a:xfrm>
            <a:off x="6119456" y="2465365"/>
            <a:ext cx="1499593" cy="887095"/>
            <a:chOff x="2744243" y="2645426"/>
            <a:chExt cx="1499593" cy="887095"/>
          </a:xfrm>
        </p:grpSpPr>
        <p:grpSp>
          <p:nvGrpSpPr>
            <p:cNvPr id="31" name="Group 30">
              <a:extLst>
                <a:ext uri="{FF2B5EF4-FFF2-40B4-BE49-F238E27FC236}">
                  <a16:creationId xmlns:a16="http://schemas.microsoft.com/office/drawing/2014/main" id="{1503B328-92B3-42C0-BDAD-517A9CB53953}"/>
                </a:ext>
              </a:extLst>
            </p:cNvPr>
            <p:cNvGrpSpPr/>
            <p:nvPr/>
          </p:nvGrpSpPr>
          <p:grpSpPr>
            <a:xfrm>
              <a:off x="2744243" y="2645426"/>
              <a:ext cx="720000" cy="887095"/>
              <a:chOff x="787696" y="3640508"/>
              <a:chExt cx="720000" cy="887095"/>
            </a:xfrm>
          </p:grpSpPr>
          <p:sp>
            <p:nvSpPr>
              <p:cNvPr id="33" name="Oval 32">
                <a:extLst>
                  <a:ext uri="{FF2B5EF4-FFF2-40B4-BE49-F238E27FC236}">
                    <a16:creationId xmlns:a16="http://schemas.microsoft.com/office/drawing/2014/main" id="{0A7F6895-ADC3-4710-823A-A03B43141AEF}"/>
                  </a:ext>
                </a:extLst>
              </p:cNvPr>
              <p:cNvSpPr/>
              <p:nvPr/>
            </p:nvSpPr>
            <p:spPr>
              <a:xfrm>
                <a:off x="873792" y="3640508"/>
                <a:ext cx="540000" cy="54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34" name="Oval 33">
                <a:extLst>
                  <a:ext uri="{FF2B5EF4-FFF2-40B4-BE49-F238E27FC236}">
                    <a16:creationId xmlns:a16="http://schemas.microsoft.com/office/drawing/2014/main" id="{A5F9C024-98E0-4547-8BD9-EC6E183C5E6D}"/>
                  </a:ext>
                </a:extLst>
              </p:cNvPr>
              <p:cNvSpPr/>
              <p:nvPr/>
            </p:nvSpPr>
            <p:spPr>
              <a:xfrm>
                <a:off x="787696" y="3807603"/>
                <a:ext cx="720000" cy="72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32" name="Rectangle 31">
              <a:extLst>
                <a:ext uri="{FF2B5EF4-FFF2-40B4-BE49-F238E27FC236}">
                  <a16:creationId xmlns:a16="http://schemas.microsoft.com/office/drawing/2014/main" id="{D0BEFD44-D23E-4BBB-B03E-5788E2F78984}"/>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8 641</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14 674</a:t>
              </a:r>
              <a:endParaRPr lang="lv-LV" sz="1600" b="1" dirty="0">
                <a:latin typeface="Segoe UI Light" panose="020B0502040204020203" pitchFamily="34" charset="0"/>
                <a:cs typeface="Segoe UI Light" panose="020B0502040204020203" pitchFamily="34" charset="0"/>
              </a:endParaRPr>
            </a:p>
          </p:txBody>
        </p:sp>
      </p:grpSp>
      <p:grpSp>
        <p:nvGrpSpPr>
          <p:cNvPr id="35" name="Group 34">
            <a:extLst>
              <a:ext uri="{FF2B5EF4-FFF2-40B4-BE49-F238E27FC236}">
                <a16:creationId xmlns:a16="http://schemas.microsoft.com/office/drawing/2014/main" id="{9F1F1A54-71EC-4C31-A836-425DB731B913}"/>
              </a:ext>
            </a:extLst>
          </p:cNvPr>
          <p:cNvGrpSpPr/>
          <p:nvPr/>
        </p:nvGrpSpPr>
        <p:grpSpPr>
          <a:xfrm>
            <a:off x="6059069" y="3798430"/>
            <a:ext cx="1108876" cy="564999"/>
            <a:chOff x="3134960" y="2777750"/>
            <a:chExt cx="1108876" cy="564999"/>
          </a:xfrm>
        </p:grpSpPr>
        <p:grpSp>
          <p:nvGrpSpPr>
            <p:cNvPr id="36" name="Group 35">
              <a:extLst>
                <a:ext uri="{FF2B5EF4-FFF2-40B4-BE49-F238E27FC236}">
                  <a16:creationId xmlns:a16="http://schemas.microsoft.com/office/drawing/2014/main" id="{C1DA11CB-0944-47EB-852A-801B47F5568F}"/>
                </a:ext>
              </a:extLst>
            </p:cNvPr>
            <p:cNvGrpSpPr/>
            <p:nvPr/>
          </p:nvGrpSpPr>
          <p:grpSpPr>
            <a:xfrm>
              <a:off x="3134960" y="2826250"/>
              <a:ext cx="288000" cy="516499"/>
              <a:chOff x="1178413" y="3821332"/>
              <a:chExt cx="288000" cy="516499"/>
            </a:xfrm>
          </p:grpSpPr>
          <p:sp>
            <p:nvSpPr>
              <p:cNvPr id="38" name="Oval 37">
                <a:extLst>
                  <a:ext uri="{FF2B5EF4-FFF2-40B4-BE49-F238E27FC236}">
                    <a16:creationId xmlns:a16="http://schemas.microsoft.com/office/drawing/2014/main" id="{786CDC42-F307-4E5A-BC44-D08E872910EF}"/>
                  </a:ext>
                </a:extLst>
              </p:cNvPr>
              <p:cNvSpPr/>
              <p:nvPr/>
            </p:nvSpPr>
            <p:spPr>
              <a:xfrm>
                <a:off x="1242793" y="3821332"/>
                <a:ext cx="180000" cy="18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39" name="Oval 38">
                <a:extLst>
                  <a:ext uri="{FF2B5EF4-FFF2-40B4-BE49-F238E27FC236}">
                    <a16:creationId xmlns:a16="http://schemas.microsoft.com/office/drawing/2014/main" id="{CDB5C61A-E294-4A96-ACD5-6012930D9E5C}"/>
                  </a:ext>
                </a:extLst>
              </p:cNvPr>
              <p:cNvSpPr/>
              <p:nvPr/>
            </p:nvSpPr>
            <p:spPr>
              <a:xfrm>
                <a:off x="1178413" y="4049831"/>
                <a:ext cx="288000" cy="28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37" name="Rectangle 36">
              <a:extLst>
                <a:ext uri="{FF2B5EF4-FFF2-40B4-BE49-F238E27FC236}">
                  <a16:creationId xmlns:a16="http://schemas.microsoft.com/office/drawing/2014/main" id="{7B84BE8A-F3C6-4852-B349-D98C09F4AA04}"/>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279</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570</a:t>
              </a:r>
              <a:endParaRPr lang="lv-LV" sz="1600" b="1" dirty="0">
                <a:latin typeface="Segoe UI Light" panose="020B0502040204020203" pitchFamily="34" charset="0"/>
                <a:cs typeface="Segoe UI Light" panose="020B0502040204020203" pitchFamily="34" charset="0"/>
              </a:endParaRPr>
            </a:p>
          </p:txBody>
        </p:sp>
      </p:grpSp>
      <p:grpSp>
        <p:nvGrpSpPr>
          <p:cNvPr id="45" name="Group 44">
            <a:extLst>
              <a:ext uri="{FF2B5EF4-FFF2-40B4-BE49-F238E27FC236}">
                <a16:creationId xmlns:a16="http://schemas.microsoft.com/office/drawing/2014/main" id="{3BCF90B6-DD95-4A85-B3B1-BD6A8A9218B4}"/>
              </a:ext>
            </a:extLst>
          </p:cNvPr>
          <p:cNvGrpSpPr/>
          <p:nvPr/>
        </p:nvGrpSpPr>
        <p:grpSpPr>
          <a:xfrm>
            <a:off x="7528770" y="2187907"/>
            <a:ext cx="1168596" cy="637054"/>
            <a:chOff x="3075240" y="2716967"/>
            <a:chExt cx="1168596" cy="637054"/>
          </a:xfrm>
        </p:grpSpPr>
        <p:grpSp>
          <p:nvGrpSpPr>
            <p:cNvPr id="46" name="Group 45">
              <a:extLst>
                <a:ext uri="{FF2B5EF4-FFF2-40B4-BE49-F238E27FC236}">
                  <a16:creationId xmlns:a16="http://schemas.microsoft.com/office/drawing/2014/main" id="{FA1019A2-F767-4B6D-89C2-FF7CA7B18599}"/>
                </a:ext>
              </a:extLst>
            </p:cNvPr>
            <p:cNvGrpSpPr/>
            <p:nvPr/>
          </p:nvGrpSpPr>
          <p:grpSpPr>
            <a:xfrm>
              <a:off x="3075240" y="2716967"/>
              <a:ext cx="360000" cy="637054"/>
              <a:chOff x="1118693" y="3712049"/>
              <a:chExt cx="360000" cy="637054"/>
            </a:xfrm>
          </p:grpSpPr>
          <p:sp>
            <p:nvSpPr>
              <p:cNvPr id="48" name="Oval 47">
                <a:extLst>
                  <a:ext uri="{FF2B5EF4-FFF2-40B4-BE49-F238E27FC236}">
                    <a16:creationId xmlns:a16="http://schemas.microsoft.com/office/drawing/2014/main" id="{58B2E749-764D-4910-A1A1-B36D7B26453E}"/>
                  </a:ext>
                </a:extLst>
              </p:cNvPr>
              <p:cNvSpPr/>
              <p:nvPr/>
            </p:nvSpPr>
            <p:spPr>
              <a:xfrm>
                <a:off x="1118693" y="3712049"/>
                <a:ext cx="360000" cy="36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dirty="0"/>
              </a:p>
            </p:txBody>
          </p:sp>
          <p:sp>
            <p:nvSpPr>
              <p:cNvPr id="49" name="Oval 48">
                <a:extLst>
                  <a:ext uri="{FF2B5EF4-FFF2-40B4-BE49-F238E27FC236}">
                    <a16:creationId xmlns:a16="http://schemas.microsoft.com/office/drawing/2014/main" id="{D4A015BF-77FC-4935-8656-23392CE762A2}"/>
                  </a:ext>
                </a:extLst>
              </p:cNvPr>
              <p:cNvSpPr/>
              <p:nvPr/>
            </p:nvSpPr>
            <p:spPr>
              <a:xfrm>
                <a:off x="1118693" y="3989103"/>
                <a:ext cx="36000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47" name="Rectangle 46">
              <a:extLst>
                <a:ext uri="{FF2B5EF4-FFF2-40B4-BE49-F238E27FC236}">
                  <a16:creationId xmlns:a16="http://schemas.microsoft.com/office/drawing/2014/main" id="{F55E7DE3-E03E-408D-B0BC-46B20B69441B}"/>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1 185</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1 140</a:t>
              </a:r>
              <a:endParaRPr lang="lv-LV" sz="1600" b="1" dirty="0">
                <a:latin typeface="Segoe UI Light" panose="020B0502040204020203" pitchFamily="34" charset="0"/>
                <a:cs typeface="Segoe UI Light" panose="020B0502040204020203" pitchFamily="34" charset="0"/>
              </a:endParaRPr>
            </a:p>
          </p:txBody>
        </p:sp>
      </p:grpSp>
      <p:grpSp>
        <p:nvGrpSpPr>
          <p:cNvPr id="50" name="Group 49">
            <a:extLst>
              <a:ext uri="{FF2B5EF4-FFF2-40B4-BE49-F238E27FC236}">
                <a16:creationId xmlns:a16="http://schemas.microsoft.com/office/drawing/2014/main" id="{4335D930-1E61-4F2D-9EBB-F7129304B8B9}"/>
              </a:ext>
            </a:extLst>
          </p:cNvPr>
          <p:cNvGrpSpPr/>
          <p:nvPr/>
        </p:nvGrpSpPr>
        <p:grpSpPr>
          <a:xfrm>
            <a:off x="7512505" y="3080954"/>
            <a:ext cx="1147693" cy="589999"/>
            <a:chOff x="3096143" y="2755631"/>
            <a:chExt cx="1147693" cy="589999"/>
          </a:xfrm>
        </p:grpSpPr>
        <p:grpSp>
          <p:nvGrpSpPr>
            <p:cNvPr id="51" name="Group 50">
              <a:extLst>
                <a:ext uri="{FF2B5EF4-FFF2-40B4-BE49-F238E27FC236}">
                  <a16:creationId xmlns:a16="http://schemas.microsoft.com/office/drawing/2014/main" id="{1B6FF5F8-A9A8-435A-A5A8-17F865977184}"/>
                </a:ext>
              </a:extLst>
            </p:cNvPr>
            <p:cNvGrpSpPr/>
            <p:nvPr/>
          </p:nvGrpSpPr>
          <p:grpSpPr>
            <a:xfrm>
              <a:off x="3096143" y="2755631"/>
              <a:ext cx="360000" cy="589999"/>
              <a:chOff x="1139596" y="3750713"/>
              <a:chExt cx="360000" cy="589999"/>
            </a:xfrm>
          </p:grpSpPr>
          <p:sp>
            <p:nvSpPr>
              <p:cNvPr id="53" name="Oval 52">
                <a:extLst>
                  <a:ext uri="{FF2B5EF4-FFF2-40B4-BE49-F238E27FC236}">
                    <a16:creationId xmlns:a16="http://schemas.microsoft.com/office/drawing/2014/main" id="{9B0F0CDD-AB49-4166-B4AB-5168E6AFB85B}"/>
                  </a:ext>
                </a:extLst>
              </p:cNvPr>
              <p:cNvSpPr/>
              <p:nvPr/>
            </p:nvSpPr>
            <p:spPr>
              <a:xfrm>
                <a:off x="1175596" y="3750713"/>
                <a:ext cx="288000" cy="28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dirty="0"/>
              </a:p>
            </p:txBody>
          </p:sp>
          <p:sp>
            <p:nvSpPr>
              <p:cNvPr id="54" name="Oval 53">
                <a:extLst>
                  <a:ext uri="{FF2B5EF4-FFF2-40B4-BE49-F238E27FC236}">
                    <a16:creationId xmlns:a16="http://schemas.microsoft.com/office/drawing/2014/main" id="{BE0A1C26-06E7-4BF3-818C-3E0B25E61101}"/>
                  </a:ext>
                </a:extLst>
              </p:cNvPr>
              <p:cNvSpPr/>
              <p:nvPr/>
            </p:nvSpPr>
            <p:spPr>
              <a:xfrm>
                <a:off x="1139596" y="3980712"/>
                <a:ext cx="360000" cy="36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52" name="Rectangle 51">
              <a:extLst>
                <a:ext uri="{FF2B5EF4-FFF2-40B4-BE49-F238E27FC236}">
                  <a16:creationId xmlns:a16="http://schemas.microsoft.com/office/drawing/2014/main" id="{06E8B66D-C334-427B-A249-5D4A4D94E220}"/>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871</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1 130</a:t>
              </a:r>
              <a:endParaRPr lang="lv-LV" sz="1600" b="1" dirty="0">
                <a:latin typeface="Segoe UI Light" panose="020B0502040204020203" pitchFamily="34" charset="0"/>
                <a:cs typeface="Segoe UI Light" panose="020B0502040204020203" pitchFamily="34" charset="0"/>
              </a:endParaRPr>
            </a:p>
          </p:txBody>
        </p:sp>
      </p:grpSp>
      <p:sp>
        <p:nvSpPr>
          <p:cNvPr id="55" name="Callout: Line with No Border 54">
            <a:extLst>
              <a:ext uri="{FF2B5EF4-FFF2-40B4-BE49-F238E27FC236}">
                <a16:creationId xmlns:a16="http://schemas.microsoft.com/office/drawing/2014/main" id="{D41E8A22-31BB-4E80-8748-59CDE161876A}"/>
              </a:ext>
            </a:extLst>
          </p:cNvPr>
          <p:cNvSpPr/>
          <p:nvPr/>
        </p:nvSpPr>
        <p:spPr>
          <a:xfrm>
            <a:off x="6513707" y="1222644"/>
            <a:ext cx="781935" cy="553998"/>
          </a:xfrm>
          <a:prstGeom prst="callout1">
            <a:avLst>
              <a:gd name="adj1" fmla="val 75791"/>
              <a:gd name="adj2" fmla="val 48418"/>
              <a:gd name="adj3" fmla="val 227795"/>
              <a:gd name="adj4" fmla="val 11386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Russia</a:t>
            </a:r>
          </a:p>
        </p:txBody>
      </p:sp>
      <p:sp>
        <p:nvSpPr>
          <p:cNvPr id="56" name="Callout: Line with No Border 55">
            <a:extLst>
              <a:ext uri="{FF2B5EF4-FFF2-40B4-BE49-F238E27FC236}">
                <a16:creationId xmlns:a16="http://schemas.microsoft.com/office/drawing/2014/main" id="{E07DD9D0-6395-477D-854E-A9FE38E311D8}"/>
              </a:ext>
            </a:extLst>
          </p:cNvPr>
          <p:cNvSpPr/>
          <p:nvPr/>
        </p:nvSpPr>
        <p:spPr>
          <a:xfrm>
            <a:off x="8182631" y="2657166"/>
            <a:ext cx="781935" cy="553998"/>
          </a:xfrm>
          <a:prstGeom prst="callout1">
            <a:avLst>
              <a:gd name="adj1" fmla="val 75791"/>
              <a:gd name="adj2" fmla="val 48418"/>
              <a:gd name="adj3" fmla="val 119781"/>
              <a:gd name="adj4" fmla="val 122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Asia</a:t>
            </a:r>
          </a:p>
        </p:txBody>
      </p:sp>
      <p:grpSp>
        <p:nvGrpSpPr>
          <p:cNvPr id="58" name="Group 57">
            <a:extLst>
              <a:ext uri="{FF2B5EF4-FFF2-40B4-BE49-F238E27FC236}">
                <a16:creationId xmlns:a16="http://schemas.microsoft.com/office/drawing/2014/main" id="{958621DB-B790-48F9-9BA0-E9B31CAB0B4A}"/>
              </a:ext>
            </a:extLst>
          </p:cNvPr>
          <p:cNvGrpSpPr/>
          <p:nvPr/>
        </p:nvGrpSpPr>
        <p:grpSpPr>
          <a:xfrm>
            <a:off x="9101209" y="5046069"/>
            <a:ext cx="965084" cy="492443"/>
            <a:chOff x="3278752" y="2777750"/>
            <a:chExt cx="965084" cy="492443"/>
          </a:xfrm>
        </p:grpSpPr>
        <p:grpSp>
          <p:nvGrpSpPr>
            <p:cNvPr id="59" name="Group 58">
              <a:extLst>
                <a:ext uri="{FF2B5EF4-FFF2-40B4-BE49-F238E27FC236}">
                  <a16:creationId xmlns:a16="http://schemas.microsoft.com/office/drawing/2014/main" id="{5E60BEF7-59E6-42EF-B3E9-800B1EB90E77}"/>
                </a:ext>
              </a:extLst>
            </p:cNvPr>
            <p:cNvGrpSpPr/>
            <p:nvPr/>
          </p:nvGrpSpPr>
          <p:grpSpPr>
            <a:xfrm>
              <a:off x="3278752" y="2858399"/>
              <a:ext cx="162000" cy="365285"/>
              <a:chOff x="1322205" y="3853481"/>
              <a:chExt cx="162000" cy="365285"/>
            </a:xfrm>
          </p:grpSpPr>
          <p:sp>
            <p:nvSpPr>
              <p:cNvPr id="61" name="Oval 60">
                <a:extLst>
                  <a:ext uri="{FF2B5EF4-FFF2-40B4-BE49-F238E27FC236}">
                    <a16:creationId xmlns:a16="http://schemas.microsoft.com/office/drawing/2014/main" id="{BCF9F97E-1444-478B-B046-98739B872C8E}"/>
                  </a:ext>
                </a:extLst>
              </p:cNvPr>
              <p:cNvSpPr/>
              <p:nvPr/>
            </p:nvSpPr>
            <p:spPr>
              <a:xfrm>
                <a:off x="1340205" y="385348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62" name="Oval 61">
                <a:extLst>
                  <a:ext uri="{FF2B5EF4-FFF2-40B4-BE49-F238E27FC236}">
                    <a16:creationId xmlns:a16="http://schemas.microsoft.com/office/drawing/2014/main" id="{C73B0370-9D92-40D6-BF2B-72CAE6B51AD8}"/>
                  </a:ext>
                </a:extLst>
              </p:cNvPr>
              <p:cNvSpPr/>
              <p:nvPr/>
            </p:nvSpPr>
            <p:spPr>
              <a:xfrm>
                <a:off x="1322205" y="4056766"/>
                <a:ext cx="162000" cy="16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60" name="Rectangle 59">
              <a:extLst>
                <a:ext uri="{FF2B5EF4-FFF2-40B4-BE49-F238E27FC236}">
                  <a16:creationId xmlns:a16="http://schemas.microsoft.com/office/drawing/2014/main" id="{2A370AED-D2D6-4389-B3F1-179B889EEEC8}"/>
                </a:ext>
              </a:extLst>
            </p:cNvPr>
            <p:cNvSpPr/>
            <p:nvPr/>
          </p:nvSpPr>
          <p:spPr>
            <a:xfrm>
              <a:off x="3404752" y="2777750"/>
              <a:ext cx="839084"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26</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51</a:t>
              </a:r>
              <a:endParaRPr lang="lv-LV" sz="1600" b="1" dirty="0">
                <a:latin typeface="Segoe UI Light" panose="020B0502040204020203" pitchFamily="34" charset="0"/>
                <a:cs typeface="Segoe UI Light" panose="020B0502040204020203" pitchFamily="34" charset="0"/>
              </a:endParaRPr>
            </a:p>
          </p:txBody>
        </p:sp>
      </p:grpSp>
      <p:sp>
        <p:nvSpPr>
          <p:cNvPr id="2" name="Slide Number Placeholder 1">
            <a:extLst>
              <a:ext uri="{FF2B5EF4-FFF2-40B4-BE49-F238E27FC236}">
                <a16:creationId xmlns:a16="http://schemas.microsoft.com/office/drawing/2014/main" id="{9B1461B1-09E3-BFF8-A50E-BB0E18006908}"/>
              </a:ext>
            </a:extLst>
          </p:cNvPr>
          <p:cNvSpPr txBox="1">
            <a:spLocks/>
          </p:cNvSpPr>
          <p:nvPr/>
        </p:nvSpPr>
        <p:spPr>
          <a:xfrm>
            <a:off x="11759211" y="6522771"/>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Segoe UI Light" panose="020B0502040204020203" pitchFamily="34" charset="0"/>
              </a:rPr>
              <a:pPr algn="r"/>
              <a:t>3</a:t>
            </a:fld>
            <a:endParaRPr lang="en-US" altLang="lv-LV" sz="1000" dirty="0">
              <a:solidFill>
                <a:schemeClr val="tx1">
                  <a:tint val="75000"/>
                </a:schemeClr>
              </a:solidFill>
              <a:latin typeface="Segoe UI Light" panose="020B0502040204020203" pitchFamily="34" charset="0"/>
            </a:endParaRPr>
          </a:p>
        </p:txBody>
      </p:sp>
    </p:spTree>
    <p:extLst>
      <p:ext uri="{BB962C8B-B14F-4D97-AF65-F5344CB8AC3E}">
        <p14:creationId xmlns:p14="http://schemas.microsoft.com/office/powerpoint/2010/main" val="89629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ack and white drawing of a tree&#10;&#10;Description automatically generated with low confidence">
            <a:extLst>
              <a:ext uri="{FF2B5EF4-FFF2-40B4-BE49-F238E27FC236}">
                <a16:creationId xmlns:a16="http://schemas.microsoft.com/office/drawing/2014/main" id="{138CE376-1210-4B51-BFF7-91EE138667A6}"/>
              </a:ext>
            </a:extLst>
          </p:cNvPr>
          <p:cNvPicPr>
            <a:picLocks noGrp="1" noChangeAspect="1"/>
          </p:cNvPicPr>
          <p:nvPr>
            <p:ph sz="quarter" idx="18"/>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896047" y="908527"/>
            <a:ext cx="8410177" cy="5760000"/>
          </a:xfrm>
        </p:spPr>
      </p:pic>
      <p:sp>
        <p:nvSpPr>
          <p:cNvPr id="4" name="Title 1">
            <a:extLst>
              <a:ext uri="{FF2B5EF4-FFF2-40B4-BE49-F238E27FC236}">
                <a16:creationId xmlns:a16="http://schemas.microsoft.com/office/drawing/2014/main" id="{6E318389-CD32-43A9-8CC5-4F2F7F3B6E1F}"/>
              </a:ext>
            </a:extLst>
          </p:cNvPr>
          <p:cNvSpPr txBox="1">
            <a:spLocks/>
          </p:cNvSpPr>
          <p:nvPr/>
        </p:nvSpPr>
        <p:spPr>
          <a:xfrm>
            <a:off x="1060449" y="280395"/>
            <a:ext cx="10306001" cy="540000"/>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r>
              <a:rPr lang="en-GB" altLang="lv-LV" sz="2800" cap="all" dirty="0">
                <a:solidFill>
                  <a:srgbClr val="228B9D"/>
                </a:solidFill>
                <a:ea typeface="+mn-ea"/>
                <a:cs typeface="Segoe UI" panose="020B0502040204020203" pitchFamily="34" charset="0"/>
              </a:rPr>
              <a:t>EXPORTS OF LATVIAN GOODS BY REGIONS – exports to the EU and third countries are increasing; to a lesser extent to the CIS</a:t>
            </a:r>
            <a:endParaRPr lang="en-GB" sz="2800" cap="all" dirty="0">
              <a:solidFill>
                <a:srgbClr val="228B9D"/>
              </a:solidFill>
              <a:ea typeface="+mn-ea"/>
              <a:cs typeface="Segoe UI" panose="020B0502040204020203" pitchFamily="34" charset="0"/>
            </a:endParaRPr>
          </a:p>
        </p:txBody>
      </p:sp>
      <p:sp>
        <p:nvSpPr>
          <p:cNvPr id="6" name="Rectangle 5">
            <a:extLst>
              <a:ext uri="{FF2B5EF4-FFF2-40B4-BE49-F238E27FC236}">
                <a16:creationId xmlns:a16="http://schemas.microsoft.com/office/drawing/2014/main" id="{9629AD3E-E236-44F5-876D-E964E638B001}"/>
              </a:ext>
            </a:extLst>
          </p:cNvPr>
          <p:cNvSpPr/>
          <p:nvPr/>
        </p:nvSpPr>
        <p:spPr>
          <a:xfrm>
            <a:off x="732865" y="3438900"/>
            <a:ext cx="2003611" cy="1061829"/>
          </a:xfrm>
          <a:prstGeom prst="rect">
            <a:avLst/>
          </a:prstGeom>
        </p:spPr>
        <p:txBody>
          <a:bodyPr wrap="square">
            <a:spAutoFit/>
          </a:bodyPr>
          <a:lstStyle/>
          <a:p>
            <a:pPr algn="ctr"/>
            <a:r>
              <a:rPr lang="en-GB" sz="1100" i="1" dirty="0">
                <a:latin typeface="Segoe UI Light" panose="020B0502040204020203" pitchFamily="34" charset="0"/>
                <a:cs typeface="Segoe UI Light" panose="020B0502040204020203" pitchFamily="34" charset="0"/>
              </a:rPr>
              <a:t>at constant prices, 2019 = 100,</a:t>
            </a:r>
          </a:p>
          <a:p>
            <a:pPr algn="ctr"/>
            <a:r>
              <a:rPr lang="lv-LV" sz="1100" i="1" dirty="0">
                <a:latin typeface="Segoe UI Light" panose="020B0502040204020203" pitchFamily="34" charset="0"/>
                <a:cs typeface="Segoe UI Light" panose="020B0502040204020203" pitchFamily="34" charset="0"/>
              </a:rPr>
              <a:t>m</a:t>
            </a:r>
            <a:r>
              <a:rPr lang="en-GB" sz="1100" i="1" dirty="0">
                <a:latin typeface="Segoe UI Light" panose="020B0502040204020203" pitchFamily="34" charset="0"/>
                <a:cs typeface="Segoe UI Light" panose="020B0502040204020203" pitchFamily="34" charset="0"/>
              </a:rPr>
              <a:t> EUR</a:t>
            </a:r>
          </a:p>
          <a:p>
            <a:pPr algn="ctr"/>
            <a:r>
              <a:rPr lang="en-GB" sz="1100" i="1" dirty="0">
                <a:latin typeface="Segoe UI Light" panose="020B0502040204020203" pitchFamily="34" charset="0"/>
                <a:cs typeface="Segoe UI Light" panose="020B0502040204020203" pitchFamily="34" charset="0"/>
              </a:rPr>
              <a:t> </a:t>
            </a:r>
          </a:p>
          <a:p>
            <a:pPr indent="806450"/>
            <a:r>
              <a:rPr lang="en-GB" sz="1100" dirty="0">
                <a:latin typeface="Segoe UI Light" panose="020B0502040204020203" pitchFamily="34" charset="0"/>
                <a:cs typeface="Segoe UI Light" panose="020B0502040204020203" pitchFamily="34" charset="0"/>
              </a:rPr>
              <a:t>2019</a:t>
            </a:r>
          </a:p>
          <a:p>
            <a:pPr indent="806450"/>
            <a:endParaRPr lang="en-GB" sz="800" dirty="0">
              <a:latin typeface="Segoe UI Light" panose="020B0502040204020203" pitchFamily="34" charset="0"/>
              <a:cs typeface="Segoe UI Light" panose="020B0502040204020203" pitchFamily="34" charset="0"/>
            </a:endParaRPr>
          </a:p>
          <a:p>
            <a:pPr indent="806450"/>
            <a:r>
              <a:rPr lang="en-GB" sz="1100" dirty="0">
                <a:latin typeface="Segoe UI Light" panose="020B0502040204020203" pitchFamily="34" charset="0"/>
                <a:cs typeface="Segoe UI Light" panose="020B0502040204020203" pitchFamily="34" charset="0"/>
              </a:rPr>
              <a:t>2022a</a:t>
            </a:r>
            <a:endParaRPr lang="en-GB" sz="1600" dirty="0">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6325B19A-1B3C-4B80-ACA8-3AB47F625E61}"/>
              </a:ext>
            </a:extLst>
          </p:cNvPr>
          <p:cNvSpPr/>
          <p:nvPr/>
        </p:nvSpPr>
        <p:spPr>
          <a:xfrm>
            <a:off x="345611" y="6313320"/>
            <a:ext cx="2769377" cy="215444"/>
          </a:xfrm>
          <a:prstGeom prst="rect">
            <a:avLst/>
          </a:prstGeom>
        </p:spPr>
        <p:txBody>
          <a:bodyPr wrap="square">
            <a:spAutoFit/>
          </a:bodyPr>
          <a:lstStyle/>
          <a:p>
            <a:r>
              <a:rPr lang="en-GB" sz="800" dirty="0">
                <a:latin typeface="Segoe UI Light" panose="020B0502040204020203" pitchFamily="34" charset="0"/>
                <a:cs typeface="Segoe UI Light" panose="020B0502040204020203" pitchFamily="34" charset="0"/>
              </a:rPr>
              <a:t>Source: CSB; a – assessment of the Ministry of Economics</a:t>
            </a:r>
          </a:p>
        </p:txBody>
      </p:sp>
      <p:grpSp>
        <p:nvGrpSpPr>
          <p:cNvPr id="12" name="Group 11">
            <a:extLst>
              <a:ext uri="{FF2B5EF4-FFF2-40B4-BE49-F238E27FC236}">
                <a16:creationId xmlns:a16="http://schemas.microsoft.com/office/drawing/2014/main" id="{775286F9-0AFD-4190-93B2-62D05DE77B1B}"/>
              </a:ext>
            </a:extLst>
          </p:cNvPr>
          <p:cNvGrpSpPr/>
          <p:nvPr/>
        </p:nvGrpSpPr>
        <p:grpSpPr>
          <a:xfrm>
            <a:off x="1335861" y="3981268"/>
            <a:ext cx="144000" cy="439833"/>
            <a:chOff x="1335861" y="3819900"/>
            <a:chExt cx="144000" cy="439833"/>
          </a:xfrm>
        </p:grpSpPr>
        <p:sp>
          <p:nvSpPr>
            <p:cNvPr id="11" name="Oval 10">
              <a:extLst>
                <a:ext uri="{FF2B5EF4-FFF2-40B4-BE49-F238E27FC236}">
                  <a16:creationId xmlns:a16="http://schemas.microsoft.com/office/drawing/2014/main" id="{67262725-2F4A-41ED-87C1-85880E778B94}"/>
                </a:ext>
              </a:extLst>
            </p:cNvPr>
            <p:cNvSpPr/>
            <p:nvPr/>
          </p:nvSpPr>
          <p:spPr>
            <a:xfrm>
              <a:off x="1335861" y="3819900"/>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5" name="Oval 14">
              <a:extLst>
                <a:ext uri="{FF2B5EF4-FFF2-40B4-BE49-F238E27FC236}">
                  <a16:creationId xmlns:a16="http://schemas.microsoft.com/office/drawing/2014/main" id="{B5D5612C-B6A4-4728-9F71-4029900F1734}"/>
                </a:ext>
              </a:extLst>
            </p:cNvPr>
            <p:cNvSpPr/>
            <p:nvPr/>
          </p:nvSpPr>
          <p:spPr>
            <a:xfrm>
              <a:off x="1335861" y="4115733"/>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grpSp>
        <p:nvGrpSpPr>
          <p:cNvPr id="13" name="Group 12">
            <a:extLst>
              <a:ext uri="{FF2B5EF4-FFF2-40B4-BE49-F238E27FC236}">
                <a16:creationId xmlns:a16="http://schemas.microsoft.com/office/drawing/2014/main" id="{2616A4CB-761E-47D7-A748-5863045063DD}"/>
              </a:ext>
            </a:extLst>
          </p:cNvPr>
          <p:cNvGrpSpPr/>
          <p:nvPr/>
        </p:nvGrpSpPr>
        <p:grpSpPr>
          <a:xfrm>
            <a:off x="3243482" y="2683620"/>
            <a:ext cx="1094484" cy="553998"/>
            <a:chOff x="3149352" y="2777750"/>
            <a:chExt cx="1094484" cy="553998"/>
          </a:xfrm>
        </p:grpSpPr>
        <p:grpSp>
          <p:nvGrpSpPr>
            <p:cNvPr id="20" name="Group 19">
              <a:extLst>
                <a:ext uri="{FF2B5EF4-FFF2-40B4-BE49-F238E27FC236}">
                  <a16:creationId xmlns:a16="http://schemas.microsoft.com/office/drawing/2014/main" id="{0D742CDA-3D01-4FEC-8E89-9284F8BE08DC}"/>
                </a:ext>
              </a:extLst>
            </p:cNvPr>
            <p:cNvGrpSpPr/>
            <p:nvPr/>
          </p:nvGrpSpPr>
          <p:grpSpPr>
            <a:xfrm>
              <a:off x="3149352" y="2799824"/>
              <a:ext cx="270000" cy="504324"/>
              <a:chOff x="1192805" y="3794906"/>
              <a:chExt cx="270000" cy="504324"/>
            </a:xfrm>
          </p:grpSpPr>
          <p:sp>
            <p:nvSpPr>
              <p:cNvPr id="21" name="Oval 20">
                <a:extLst>
                  <a:ext uri="{FF2B5EF4-FFF2-40B4-BE49-F238E27FC236}">
                    <a16:creationId xmlns:a16="http://schemas.microsoft.com/office/drawing/2014/main" id="{15FA7440-8589-4D52-B7BE-D13643C52E40}"/>
                  </a:ext>
                </a:extLst>
              </p:cNvPr>
              <p:cNvSpPr/>
              <p:nvPr/>
            </p:nvSpPr>
            <p:spPr>
              <a:xfrm>
                <a:off x="1238589" y="3794906"/>
                <a:ext cx="180000" cy="18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2" name="Oval 21">
                <a:extLst>
                  <a:ext uri="{FF2B5EF4-FFF2-40B4-BE49-F238E27FC236}">
                    <a16:creationId xmlns:a16="http://schemas.microsoft.com/office/drawing/2014/main" id="{F3841A8C-DC12-4990-9435-883039E2CF44}"/>
                  </a:ext>
                </a:extLst>
              </p:cNvPr>
              <p:cNvSpPr/>
              <p:nvPr/>
            </p:nvSpPr>
            <p:spPr>
              <a:xfrm>
                <a:off x="1192805" y="4029230"/>
                <a:ext cx="270000" cy="27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23" name="Rectangle 22">
              <a:extLst>
                <a:ext uri="{FF2B5EF4-FFF2-40B4-BE49-F238E27FC236}">
                  <a16:creationId xmlns:a16="http://schemas.microsoft.com/office/drawing/2014/main" id="{EA012FFE-7815-4FE5-96AA-9754827045F0}"/>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253</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527</a:t>
              </a:r>
              <a:endParaRPr lang="lv-LV" sz="1600" b="1" dirty="0">
                <a:latin typeface="Segoe UI Light" panose="020B0502040204020203" pitchFamily="34" charset="0"/>
                <a:cs typeface="Segoe UI Light" panose="020B0502040204020203" pitchFamily="34" charset="0"/>
              </a:endParaRPr>
            </a:p>
          </p:txBody>
        </p:sp>
      </p:grpSp>
      <p:grpSp>
        <p:nvGrpSpPr>
          <p:cNvPr id="24" name="Group 23">
            <a:extLst>
              <a:ext uri="{FF2B5EF4-FFF2-40B4-BE49-F238E27FC236}">
                <a16:creationId xmlns:a16="http://schemas.microsoft.com/office/drawing/2014/main" id="{8F02DE1C-D77C-4911-9379-527391E64D6D}"/>
              </a:ext>
            </a:extLst>
          </p:cNvPr>
          <p:cNvGrpSpPr/>
          <p:nvPr/>
        </p:nvGrpSpPr>
        <p:grpSpPr>
          <a:xfrm>
            <a:off x="4395069" y="4626720"/>
            <a:ext cx="931256" cy="553998"/>
            <a:chOff x="3312580" y="2777750"/>
            <a:chExt cx="931256" cy="553998"/>
          </a:xfrm>
        </p:grpSpPr>
        <p:grpSp>
          <p:nvGrpSpPr>
            <p:cNvPr id="25" name="Group 24">
              <a:extLst>
                <a:ext uri="{FF2B5EF4-FFF2-40B4-BE49-F238E27FC236}">
                  <a16:creationId xmlns:a16="http://schemas.microsoft.com/office/drawing/2014/main" id="{9477B9A0-4CFD-4638-B855-6C628254694E}"/>
                </a:ext>
              </a:extLst>
            </p:cNvPr>
            <p:cNvGrpSpPr/>
            <p:nvPr/>
          </p:nvGrpSpPr>
          <p:grpSpPr>
            <a:xfrm>
              <a:off x="3312580" y="2850097"/>
              <a:ext cx="126000" cy="410002"/>
              <a:chOff x="1356033" y="3845179"/>
              <a:chExt cx="126000" cy="410002"/>
            </a:xfrm>
          </p:grpSpPr>
          <p:sp>
            <p:nvSpPr>
              <p:cNvPr id="27" name="Oval 26">
                <a:extLst>
                  <a:ext uri="{FF2B5EF4-FFF2-40B4-BE49-F238E27FC236}">
                    <a16:creationId xmlns:a16="http://schemas.microsoft.com/office/drawing/2014/main" id="{314498BE-50C4-4A47-B773-BE28299DBBE0}"/>
                  </a:ext>
                </a:extLst>
              </p:cNvPr>
              <p:cNvSpPr/>
              <p:nvPr/>
            </p:nvSpPr>
            <p:spPr>
              <a:xfrm>
                <a:off x="1356033" y="3845179"/>
                <a:ext cx="126000" cy="12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8" name="Oval 27">
                <a:extLst>
                  <a:ext uri="{FF2B5EF4-FFF2-40B4-BE49-F238E27FC236}">
                    <a16:creationId xmlns:a16="http://schemas.microsoft.com/office/drawing/2014/main" id="{A573F432-FAAE-44EF-89DC-A7BAB24FAA0E}"/>
                  </a:ext>
                </a:extLst>
              </p:cNvPr>
              <p:cNvSpPr/>
              <p:nvPr/>
            </p:nvSpPr>
            <p:spPr>
              <a:xfrm>
                <a:off x="1356033" y="4129181"/>
                <a:ext cx="126000" cy="126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26" name="Rectangle 25">
              <a:extLst>
                <a:ext uri="{FF2B5EF4-FFF2-40B4-BE49-F238E27FC236}">
                  <a16:creationId xmlns:a16="http://schemas.microsoft.com/office/drawing/2014/main" id="{8BE37D78-8061-4691-B9A6-A1D8624F0607}"/>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48</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45</a:t>
              </a:r>
              <a:endParaRPr lang="lv-LV" sz="1600" b="1" dirty="0">
                <a:latin typeface="Segoe UI Light" panose="020B0502040204020203" pitchFamily="34" charset="0"/>
                <a:cs typeface="Segoe UI Light" panose="020B0502040204020203" pitchFamily="34" charset="0"/>
              </a:endParaRPr>
            </a:p>
          </p:txBody>
        </p:sp>
      </p:grpSp>
      <p:sp>
        <p:nvSpPr>
          <p:cNvPr id="14" name="Callout: Line with No Border 13">
            <a:extLst>
              <a:ext uri="{FF2B5EF4-FFF2-40B4-BE49-F238E27FC236}">
                <a16:creationId xmlns:a16="http://schemas.microsoft.com/office/drawing/2014/main" id="{763416CD-4076-4209-9D02-3430EC05D37F}"/>
              </a:ext>
            </a:extLst>
          </p:cNvPr>
          <p:cNvSpPr/>
          <p:nvPr/>
        </p:nvSpPr>
        <p:spPr>
          <a:xfrm>
            <a:off x="4906783" y="2564574"/>
            <a:ext cx="781935" cy="553998"/>
          </a:xfrm>
          <a:prstGeom prst="callout1">
            <a:avLst>
              <a:gd name="adj1" fmla="val 52732"/>
              <a:gd name="adj2" fmla="val 69914"/>
              <a:gd name="adj3" fmla="val 77304"/>
              <a:gd name="adj4" fmla="val 209306"/>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EU</a:t>
            </a:r>
          </a:p>
        </p:txBody>
      </p:sp>
      <p:grpSp>
        <p:nvGrpSpPr>
          <p:cNvPr id="35" name="Group 34">
            <a:extLst>
              <a:ext uri="{FF2B5EF4-FFF2-40B4-BE49-F238E27FC236}">
                <a16:creationId xmlns:a16="http://schemas.microsoft.com/office/drawing/2014/main" id="{9F1F1A54-71EC-4C31-A836-425DB731B913}"/>
              </a:ext>
            </a:extLst>
          </p:cNvPr>
          <p:cNvGrpSpPr/>
          <p:nvPr/>
        </p:nvGrpSpPr>
        <p:grpSpPr>
          <a:xfrm>
            <a:off x="6096000" y="3798430"/>
            <a:ext cx="1071945" cy="553998"/>
            <a:chOff x="3171891" y="2777750"/>
            <a:chExt cx="1071945" cy="553998"/>
          </a:xfrm>
        </p:grpSpPr>
        <p:grpSp>
          <p:nvGrpSpPr>
            <p:cNvPr id="36" name="Group 35">
              <a:extLst>
                <a:ext uri="{FF2B5EF4-FFF2-40B4-BE49-F238E27FC236}">
                  <a16:creationId xmlns:a16="http://schemas.microsoft.com/office/drawing/2014/main" id="{C1DA11CB-0944-47EB-852A-801B47F5568F}"/>
                </a:ext>
              </a:extLst>
            </p:cNvPr>
            <p:cNvGrpSpPr/>
            <p:nvPr/>
          </p:nvGrpSpPr>
          <p:grpSpPr>
            <a:xfrm>
              <a:off x="3171891" y="2826250"/>
              <a:ext cx="252000" cy="480499"/>
              <a:chOff x="1215344" y="3821332"/>
              <a:chExt cx="252000" cy="480499"/>
            </a:xfrm>
          </p:grpSpPr>
          <p:sp>
            <p:nvSpPr>
              <p:cNvPr id="38" name="Oval 37">
                <a:extLst>
                  <a:ext uri="{FF2B5EF4-FFF2-40B4-BE49-F238E27FC236}">
                    <a16:creationId xmlns:a16="http://schemas.microsoft.com/office/drawing/2014/main" id="{786CDC42-F307-4E5A-BC44-D08E872910EF}"/>
                  </a:ext>
                </a:extLst>
              </p:cNvPr>
              <p:cNvSpPr/>
              <p:nvPr/>
            </p:nvSpPr>
            <p:spPr>
              <a:xfrm>
                <a:off x="1242793" y="3821332"/>
                <a:ext cx="180000" cy="18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39" name="Oval 38">
                <a:extLst>
                  <a:ext uri="{FF2B5EF4-FFF2-40B4-BE49-F238E27FC236}">
                    <a16:creationId xmlns:a16="http://schemas.microsoft.com/office/drawing/2014/main" id="{CDB5C61A-E294-4A96-ACD5-6012930D9E5C}"/>
                  </a:ext>
                </a:extLst>
              </p:cNvPr>
              <p:cNvSpPr/>
              <p:nvPr/>
            </p:nvSpPr>
            <p:spPr>
              <a:xfrm>
                <a:off x="1215344" y="4049831"/>
                <a:ext cx="252000" cy="25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37" name="Rectangle 36">
              <a:extLst>
                <a:ext uri="{FF2B5EF4-FFF2-40B4-BE49-F238E27FC236}">
                  <a16:creationId xmlns:a16="http://schemas.microsoft.com/office/drawing/2014/main" id="{7B84BE8A-F3C6-4852-B349-D98C09F4AA04}"/>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279</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447</a:t>
              </a:r>
              <a:endParaRPr lang="lv-LV" sz="1600" b="1" dirty="0">
                <a:latin typeface="Segoe UI Light" panose="020B0502040204020203" pitchFamily="34" charset="0"/>
                <a:cs typeface="Segoe UI Light" panose="020B0502040204020203" pitchFamily="34" charset="0"/>
              </a:endParaRPr>
            </a:p>
          </p:txBody>
        </p:sp>
      </p:grpSp>
      <p:grpSp>
        <p:nvGrpSpPr>
          <p:cNvPr id="40" name="Group 39">
            <a:extLst>
              <a:ext uri="{FF2B5EF4-FFF2-40B4-BE49-F238E27FC236}">
                <a16:creationId xmlns:a16="http://schemas.microsoft.com/office/drawing/2014/main" id="{DDE27DE0-31A7-49C1-AB22-089482D6C3D3}"/>
              </a:ext>
            </a:extLst>
          </p:cNvPr>
          <p:cNvGrpSpPr/>
          <p:nvPr/>
        </p:nvGrpSpPr>
        <p:grpSpPr>
          <a:xfrm>
            <a:off x="9101209" y="5046069"/>
            <a:ext cx="965084" cy="492443"/>
            <a:chOff x="3278752" y="2777750"/>
            <a:chExt cx="965084" cy="492443"/>
          </a:xfrm>
        </p:grpSpPr>
        <p:grpSp>
          <p:nvGrpSpPr>
            <p:cNvPr id="41" name="Group 40">
              <a:extLst>
                <a:ext uri="{FF2B5EF4-FFF2-40B4-BE49-F238E27FC236}">
                  <a16:creationId xmlns:a16="http://schemas.microsoft.com/office/drawing/2014/main" id="{9E702A0E-1FB8-469A-84E7-1F47A035EBC0}"/>
                </a:ext>
              </a:extLst>
            </p:cNvPr>
            <p:cNvGrpSpPr/>
            <p:nvPr/>
          </p:nvGrpSpPr>
          <p:grpSpPr>
            <a:xfrm>
              <a:off x="3278752" y="2858399"/>
              <a:ext cx="144000" cy="347285"/>
              <a:chOff x="1322205" y="3853481"/>
              <a:chExt cx="144000" cy="347285"/>
            </a:xfrm>
          </p:grpSpPr>
          <p:sp>
            <p:nvSpPr>
              <p:cNvPr id="43" name="Oval 42">
                <a:extLst>
                  <a:ext uri="{FF2B5EF4-FFF2-40B4-BE49-F238E27FC236}">
                    <a16:creationId xmlns:a16="http://schemas.microsoft.com/office/drawing/2014/main" id="{751B0314-922A-44A2-9BC1-97737D3A9E53}"/>
                  </a:ext>
                </a:extLst>
              </p:cNvPr>
              <p:cNvSpPr/>
              <p:nvPr/>
            </p:nvSpPr>
            <p:spPr>
              <a:xfrm>
                <a:off x="1340205" y="385348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44" name="Oval 43">
                <a:extLst>
                  <a:ext uri="{FF2B5EF4-FFF2-40B4-BE49-F238E27FC236}">
                    <a16:creationId xmlns:a16="http://schemas.microsoft.com/office/drawing/2014/main" id="{E4B43AB6-4DFA-4297-8CF7-A0EEE7278689}"/>
                  </a:ext>
                </a:extLst>
              </p:cNvPr>
              <p:cNvSpPr/>
              <p:nvPr/>
            </p:nvSpPr>
            <p:spPr>
              <a:xfrm>
                <a:off x="1322205" y="4056766"/>
                <a:ext cx="144000" cy="14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42" name="Rectangle 41">
              <a:extLst>
                <a:ext uri="{FF2B5EF4-FFF2-40B4-BE49-F238E27FC236}">
                  <a16:creationId xmlns:a16="http://schemas.microsoft.com/office/drawing/2014/main" id="{ABA5B756-A89D-46F5-B22B-186EB9F658B4}"/>
                </a:ext>
              </a:extLst>
            </p:cNvPr>
            <p:cNvSpPr/>
            <p:nvPr/>
          </p:nvSpPr>
          <p:spPr>
            <a:xfrm>
              <a:off x="3404752" y="2777750"/>
              <a:ext cx="839084"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26</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40</a:t>
              </a:r>
              <a:endParaRPr lang="lv-LV" sz="1600" b="1" dirty="0">
                <a:latin typeface="Segoe UI Light" panose="020B0502040204020203" pitchFamily="34" charset="0"/>
                <a:cs typeface="Segoe UI Light" panose="020B0502040204020203" pitchFamily="34" charset="0"/>
              </a:endParaRPr>
            </a:p>
          </p:txBody>
        </p:sp>
      </p:grpSp>
      <p:grpSp>
        <p:nvGrpSpPr>
          <p:cNvPr id="45" name="Group 44">
            <a:extLst>
              <a:ext uri="{FF2B5EF4-FFF2-40B4-BE49-F238E27FC236}">
                <a16:creationId xmlns:a16="http://schemas.microsoft.com/office/drawing/2014/main" id="{3BCF90B6-DD95-4A85-B3B1-BD6A8A9218B4}"/>
              </a:ext>
            </a:extLst>
          </p:cNvPr>
          <p:cNvGrpSpPr/>
          <p:nvPr/>
        </p:nvGrpSpPr>
        <p:grpSpPr>
          <a:xfrm>
            <a:off x="7528770" y="2187907"/>
            <a:ext cx="1168596" cy="614781"/>
            <a:chOff x="3075240" y="2716967"/>
            <a:chExt cx="1168596" cy="614781"/>
          </a:xfrm>
        </p:grpSpPr>
        <p:grpSp>
          <p:nvGrpSpPr>
            <p:cNvPr id="46" name="Group 45">
              <a:extLst>
                <a:ext uri="{FF2B5EF4-FFF2-40B4-BE49-F238E27FC236}">
                  <a16:creationId xmlns:a16="http://schemas.microsoft.com/office/drawing/2014/main" id="{FA1019A2-F767-4B6D-89C2-FF7CA7B18599}"/>
                </a:ext>
              </a:extLst>
            </p:cNvPr>
            <p:cNvGrpSpPr/>
            <p:nvPr/>
          </p:nvGrpSpPr>
          <p:grpSpPr>
            <a:xfrm>
              <a:off x="3075240" y="2716967"/>
              <a:ext cx="360000" cy="587985"/>
              <a:chOff x="1118693" y="3712049"/>
              <a:chExt cx="360000" cy="587985"/>
            </a:xfrm>
          </p:grpSpPr>
          <p:sp>
            <p:nvSpPr>
              <p:cNvPr id="48" name="Oval 47">
                <a:extLst>
                  <a:ext uri="{FF2B5EF4-FFF2-40B4-BE49-F238E27FC236}">
                    <a16:creationId xmlns:a16="http://schemas.microsoft.com/office/drawing/2014/main" id="{58B2E749-764D-4910-A1A1-B36D7B26453E}"/>
                  </a:ext>
                </a:extLst>
              </p:cNvPr>
              <p:cNvSpPr/>
              <p:nvPr/>
            </p:nvSpPr>
            <p:spPr>
              <a:xfrm>
                <a:off x="1118693" y="3712049"/>
                <a:ext cx="360000" cy="36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dirty="0"/>
              </a:p>
            </p:txBody>
          </p:sp>
          <p:sp>
            <p:nvSpPr>
              <p:cNvPr id="49" name="Oval 48">
                <a:extLst>
                  <a:ext uri="{FF2B5EF4-FFF2-40B4-BE49-F238E27FC236}">
                    <a16:creationId xmlns:a16="http://schemas.microsoft.com/office/drawing/2014/main" id="{D4A015BF-77FC-4935-8656-23392CE762A2}"/>
                  </a:ext>
                </a:extLst>
              </p:cNvPr>
              <p:cNvSpPr/>
              <p:nvPr/>
            </p:nvSpPr>
            <p:spPr>
              <a:xfrm>
                <a:off x="1146446" y="3976034"/>
                <a:ext cx="324000" cy="32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47" name="Rectangle 46">
              <a:extLst>
                <a:ext uri="{FF2B5EF4-FFF2-40B4-BE49-F238E27FC236}">
                  <a16:creationId xmlns:a16="http://schemas.microsoft.com/office/drawing/2014/main" id="{F55E7DE3-E03E-408D-B0BC-46B20B69441B}"/>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1 185</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894</a:t>
              </a:r>
              <a:endParaRPr lang="lv-LV" sz="1600" b="1" dirty="0">
                <a:latin typeface="Segoe UI Light" panose="020B0502040204020203" pitchFamily="34" charset="0"/>
                <a:cs typeface="Segoe UI Light" panose="020B0502040204020203" pitchFamily="34" charset="0"/>
              </a:endParaRPr>
            </a:p>
          </p:txBody>
        </p:sp>
      </p:grpSp>
      <p:grpSp>
        <p:nvGrpSpPr>
          <p:cNvPr id="50" name="Group 49">
            <a:extLst>
              <a:ext uri="{FF2B5EF4-FFF2-40B4-BE49-F238E27FC236}">
                <a16:creationId xmlns:a16="http://schemas.microsoft.com/office/drawing/2014/main" id="{4335D930-1E61-4F2D-9EBB-F7129304B8B9}"/>
              </a:ext>
            </a:extLst>
          </p:cNvPr>
          <p:cNvGrpSpPr/>
          <p:nvPr/>
        </p:nvGrpSpPr>
        <p:grpSpPr>
          <a:xfrm>
            <a:off x="7548505" y="3080954"/>
            <a:ext cx="1111693" cy="576117"/>
            <a:chOff x="3132143" y="2755631"/>
            <a:chExt cx="1111693" cy="576117"/>
          </a:xfrm>
        </p:grpSpPr>
        <p:grpSp>
          <p:nvGrpSpPr>
            <p:cNvPr id="51" name="Group 50">
              <a:extLst>
                <a:ext uri="{FF2B5EF4-FFF2-40B4-BE49-F238E27FC236}">
                  <a16:creationId xmlns:a16="http://schemas.microsoft.com/office/drawing/2014/main" id="{1B6FF5F8-A9A8-435A-A5A8-17F865977184}"/>
                </a:ext>
              </a:extLst>
            </p:cNvPr>
            <p:cNvGrpSpPr/>
            <p:nvPr/>
          </p:nvGrpSpPr>
          <p:grpSpPr>
            <a:xfrm>
              <a:off x="3132143" y="2755631"/>
              <a:ext cx="301686" cy="538104"/>
              <a:chOff x="1175596" y="3750713"/>
              <a:chExt cx="301686" cy="538104"/>
            </a:xfrm>
          </p:grpSpPr>
          <p:sp>
            <p:nvSpPr>
              <p:cNvPr id="53" name="Oval 52">
                <a:extLst>
                  <a:ext uri="{FF2B5EF4-FFF2-40B4-BE49-F238E27FC236}">
                    <a16:creationId xmlns:a16="http://schemas.microsoft.com/office/drawing/2014/main" id="{9B0F0CDD-AB49-4166-B4AB-5168E6AFB85B}"/>
                  </a:ext>
                </a:extLst>
              </p:cNvPr>
              <p:cNvSpPr/>
              <p:nvPr/>
            </p:nvSpPr>
            <p:spPr>
              <a:xfrm>
                <a:off x="1175596" y="3750713"/>
                <a:ext cx="288000" cy="28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dirty="0"/>
              </a:p>
            </p:txBody>
          </p:sp>
          <p:sp>
            <p:nvSpPr>
              <p:cNvPr id="54" name="Oval 53">
                <a:extLst>
                  <a:ext uri="{FF2B5EF4-FFF2-40B4-BE49-F238E27FC236}">
                    <a16:creationId xmlns:a16="http://schemas.microsoft.com/office/drawing/2014/main" id="{BE0A1C26-06E7-4BF3-818C-3E0B25E61101}"/>
                  </a:ext>
                </a:extLst>
              </p:cNvPr>
              <p:cNvSpPr/>
              <p:nvPr/>
            </p:nvSpPr>
            <p:spPr>
              <a:xfrm>
                <a:off x="1189282" y="4000817"/>
                <a:ext cx="288000" cy="28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52" name="Rectangle 51">
              <a:extLst>
                <a:ext uri="{FF2B5EF4-FFF2-40B4-BE49-F238E27FC236}">
                  <a16:creationId xmlns:a16="http://schemas.microsoft.com/office/drawing/2014/main" id="{06E8B66D-C334-427B-A249-5D4A4D94E220}"/>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871</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886</a:t>
              </a:r>
              <a:endParaRPr lang="lv-LV" sz="1600" b="1" dirty="0">
                <a:latin typeface="Segoe UI Light" panose="020B0502040204020203" pitchFamily="34" charset="0"/>
                <a:cs typeface="Segoe UI Light" panose="020B0502040204020203" pitchFamily="34" charset="0"/>
              </a:endParaRPr>
            </a:p>
          </p:txBody>
        </p:sp>
      </p:grpSp>
      <p:sp>
        <p:nvSpPr>
          <p:cNvPr id="55" name="Callout: Line with No Border 54">
            <a:extLst>
              <a:ext uri="{FF2B5EF4-FFF2-40B4-BE49-F238E27FC236}">
                <a16:creationId xmlns:a16="http://schemas.microsoft.com/office/drawing/2014/main" id="{D41E8A22-31BB-4E80-8748-59CDE161876A}"/>
              </a:ext>
            </a:extLst>
          </p:cNvPr>
          <p:cNvSpPr/>
          <p:nvPr/>
        </p:nvSpPr>
        <p:spPr>
          <a:xfrm>
            <a:off x="6513707" y="1222644"/>
            <a:ext cx="781935" cy="553998"/>
          </a:xfrm>
          <a:prstGeom prst="callout1">
            <a:avLst>
              <a:gd name="adj1" fmla="val 75791"/>
              <a:gd name="adj2" fmla="val 48418"/>
              <a:gd name="adj3" fmla="val 227795"/>
              <a:gd name="adj4" fmla="val 11386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Russia</a:t>
            </a:r>
          </a:p>
        </p:txBody>
      </p:sp>
      <p:sp>
        <p:nvSpPr>
          <p:cNvPr id="56" name="Callout: Line with No Border 55">
            <a:extLst>
              <a:ext uri="{FF2B5EF4-FFF2-40B4-BE49-F238E27FC236}">
                <a16:creationId xmlns:a16="http://schemas.microsoft.com/office/drawing/2014/main" id="{E07DD9D0-6395-477D-854E-A9FE38E311D8}"/>
              </a:ext>
            </a:extLst>
          </p:cNvPr>
          <p:cNvSpPr/>
          <p:nvPr/>
        </p:nvSpPr>
        <p:spPr>
          <a:xfrm>
            <a:off x="8182631" y="2657166"/>
            <a:ext cx="781935" cy="553998"/>
          </a:xfrm>
          <a:prstGeom prst="callout1">
            <a:avLst>
              <a:gd name="adj1" fmla="val 75791"/>
              <a:gd name="adj2" fmla="val 48418"/>
              <a:gd name="adj3" fmla="val 119781"/>
              <a:gd name="adj4" fmla="val 122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Asia</a:t>
            </a:r>
          </a:p>
        </p:txBody>
      </p:sp>
      <p:sp>
        <p:nvSpPr>
          <p:cNvPr id="57" name="Oval 56">
            <a:extLst>
              <a:ext uri="{FF2B5EF4-FFF2-40B4-BE49-F238E27FC236}">
                <a16:creationId xmlns:a16="http://schemas.microsoft.com/office/drawing/2014/main" id="{98025938-2C17-4563-ACCD-328E992599B7}"/>
              </a:ext>
            </a:extLst>
          </p:cNvPr>
          <p:cNvSpPr/>
          <p:nvPr/>
        </p:nvSpPr>
        <p:spPr>
          <a:xfrm>
            <a:off x="6205552" y="2465365"/>
            <a:ext cx="540000" cy="54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grpSp>
        <p:nvGrpSpPr>
          <p:cNvPr id="30" name="Group 29">
            <a:extLst>
              <a:ext uri="{FF2B5EF4-FFF2-40B4-BE49-F238E27FC236}">
                <a16:creationId xmlns:a16="http://schemas.microsoft.com/office/drawing/2014/main" id="{4826B4D6-B837-4773-A60E-D5A86E0E252A}"/>
              </a:ext>
            </a:extLst>
          </p:cNvPr>
          <p:cNvGrpSpPr/>
          <p:nvPr/>
        </p:nvGrpSpPr>
        <p:grpSpPr>
          <a:xfrm>
            <a:off x="6143754" y="2597689"/>
            <a:ext cx="1475295" cy="716908"/>
            <a:chOff x="2768541" y="2777750"/>
            <a:chExt cx="1475295" cy="716908"/>
          </a:xfrm>
        </p:grpSpPr>
        <p:sp>
          <p:nvSpPr>
            <p:cNvPr id="32" name="Rectangle 31">
              <a:extLst>
                <a:ext uri="{FF2B5EF4-FFF2-40B4-BE49-F238E27FC236}">
                  <a16:creationId xmlns:a16="http://schemas.microsoft.com/office/drawing/2014/main" id="{D0BEFD44-D23E-4BBB-B03E-5788E2F78984}"/>
                </a:ext>
              </a:extLst>
            </p:cNvPr>
            <p:cNvSpPr/>
            <p:nvPr/>
          </p:nvSpPr>
          <p:spPr>
            <a:xfrm>
              <a:off x="3404752" y="2777750"/>
              <a:ext cx="839084"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8 641</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10 387</a:t>
              </a:r>
              <a:endParaRPr lang="lv-LV" sz="1600" b="1" dirty="0">
                <a:latin typeface="Segoe UI Light" panose="020B0502040204020203" pitchFamily="34" charset="0"/>
                <a:cs typeface="Segoe UI Light" panose="020B0502040204020203" pitchFamily="34" charset="0"/>
              </a:endParaRPr>
            </a:p>
          </p:txBody>
        </p:sp>
        <p:sp>
          <p:nvSpPr>
            <p:cNvPr id="34" name="Oval 33">
              <a:extLst>
                <a:ext uri="{FF2B5EF4-FFF2-40B4-BE49-F238E27FC236}">
                  <a16:creationId xmlns:a16="http://schemas.microsoft.com/office/drawing/2014/main" id="{A5F9C024-98E0-4547-8BD9-EC6E183C5E6D}"/>
                </a:ext>
              </a:extLst>
            </p:cNvPr>
            <p:cNvSpPr/>
            <p:nvPr/>
          </p:nvSpPr>
          <p:spPr>
            <a:xfrm>
              <a:off x="2768541" y="2846658"/>
              <a:ext cx="648000" cy="64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grpSp>
      <p:sp>
        <p:nvSpPr>
          <p:cNvPr id="2" name="Slide Number Placeholder 1">
            <a:extLst>
              <a:ext uri="{FF2B5EF4-FFF2-40B4-BE49-F238E27FC236}">
                <a16:creationId xmlns:a16="http://schemas.microsoft.com/office/drawing/2014/main" id="{9E50F871-17CC-73CB-D264-F21B67D4956C}"/>
              </a:ext>
            </a:extLst>
          </p:cNvPr>
          <p:cNvSpPr txBox="1">
            <a:spLocks/>
          </p:cNvSpPr>
          <p:nvPr/>
        </p:nvSpPr>
        <p:spPr>
          <a:xfrm>
            <a:off x="11759211" y="6522771"/>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Segoe UI Light" panose="020B0502040204020203" pitchFamily="34" charset="0"/>
              </a:rPr>
              <a:pPr algn="r"/>
              <a:t>4</a:t>
            </a:fld>
            <a:endParaRPr lang="en-US" altLang="lv-LV" sz="1000" dirty="0">
              <a:solidFill>
                <a:schemeClr val="tx1">
                  <a:tint val="75000"/>
                </a:schemeClr>
              </a:solidFill>
              <a:latin typeface="Segoe UI Light" panose="020B0502040204020203" pitchFamily="34" charset="0"/>
            </a:endParaRPr>
          </a:p>
        </p:txBody>
      </p:sp>
    </p:spTree>
    <p:extLst>
      <p:ext uri="{BB962C8B-B14F-4D97-AF65-F5344CB8AC3E}">
        <p14:creationId xmlns:p14="http://schemas.microsoft.com/office/powerpoint/2010/main" val="395643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BF3F316F-FE98-49DE-B500-B6F7330D4BDC}"/>
              </a:ext>
            </a:extLst>
          </p:cNvPr>
          <p:cNvPicPr>
            <a:picLocks noChangeAspect="1"/>
          </p:cNvPicPr>
          <p:nvPr/>
        </p:nvPicPr>
        <p:blipFill>
          <a:blip r:embed="rId3">
            <a:clrChange>
              <a:clrFrom>
                <a:srgbClr val="F9FAFE"/>
              </a:clrFrom>
              <a:clrTo>
                <a:srgbClr val="F9FAFE">
                  <a:alpha val="0"/>
                </a:srgbClr>
              </a:clrTo>
            </a:clrChange>
          </a:blip>
          <a:stretch>
            <a:fillRect/>
          </a:stretch>
        </p:blipFill>
        <p:spPr>
          <a:xfrm>
            <a:off x="2693362" y="1494053"/>
            <a:ext cx="8438261" cy="4320000"/>
          </a:xfrm>
          <a:prstGeom prst="rect">
            <a:avLst/>
          </a:prstGeom>
        </p:spPr>
      </p:pic>
      <p:sp>
        <p:nvSpPr>
          <p:cNvPr id="4" name="Title 1">
            <a:extLst>
              <a:ext uri="{FF2B5EF4-FFF2-40B4-BE49-F238E27FC236}">
                <a16:creationId xmlns:a16="http://schemas.microsoft.com/office/drawing/2014/main" id="{6E318389-CD32-43A9-8CC5-4F2F7F3B6E1F}"/>
              </a:ext>
            </a:extLst>
          </p:cNvPr>
          <p:cNvSpPr txBox="1">
            <a:spLocks/>
          </p:cNvSpPr>
          <p:nvPr/>
        </p:nvSpPr>
        <p:spPr>
          <a:xfrm>
            <a:off x="1060449" y="280395"/>
            <a:ext cx="10033375" cy="540000"/>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r>
              <a:rPr lang="lv-LV" altLang="lv-LV" sz="3600" cap="all" dirty="0">
                <a:solidFill>
                  <a:srgbClr val="228B9D"/>
                </a:solidFill>
                <a:ea typeface="+mn-ea"/>
                <a:cs typeface="Segoe UI" panose="020B0502040204020203" pitchFamily="34" charset="0"/>
              </a:rPr>
              <a:t>EXPORTS AND IMPORTS OF LATVIAN GOODS TO CIS COUNTRIES, UKRAINE, AND GEORGIA</a:t>
            </a:r>
            <a:endParaRPr lang="en-GB" sz="3600" cap="all" dirty="0">
              <a:solidFill>
                <a:srgbClr val="228B9D"/>
              </a:solidFill>
              <a:ea typeface="+mn-ea"/>
              <a:cs typeface="Segoe UI" panose="020B0502040204020203" pitchFamily="34" charset="0"/>
            </a:endParaRPr>
          </a:p>
        </p:txBody>
      </p:sp>
      <p:sp>
        <p:nvSpPr>
          <p:cNvPr id="7" name="Rectangle 6">
            <a:extLst>
              <a:ext uri="{FF2B5EF4-FFF2-40B4-BE49-F238E27FC236}">
                <a16:creationId xmlns:a16="http://schemas.microsoft.com/office/drawing/2014/main" id="{6325B19A-1B3C-4B80-ACA8-3AB47F625E61}"/>
              </a:ext>
            </a:extLst>
          </p:cNvPr>
          <p:cNvSpPr/>
          <p:nvPr/>
        </p:nvSpPr>
        <p:spPr>
          <a:xfrm>
            <a:off x="345611" y="6313320"/>
            <a:ext cx="2781005" cy="215444"/>
          </a:xfrm>
          <a:prstGeom prst="rect">
            <a:avLst/>
          </a:prstGeom>
        </p:spPr>
        <p:txBody>
          <a:bodyPr wrap="square">
            <a:spAutoFit/>
          </a:bodyPr>
          <a:lstStyle/>
          <a:p>
            <a:r>
              <a:rPr lang="en-GB" sz="800" dirty="0">
                <a:latin typeface="Segoe UI Light" panose="020B0502040204020203" pitchFamily="34" charset="0"/>
                <a:cs typeface="Segoe UI Light" panose="020B0502040204020203" pitchFamily="34" charset="0"/>
              </a:rPr>
              <a:t>Source: CSB; a – assessment of the Ministry of Economics</a:t>
            </a:r>
          </a:p>
        </p:txBody>
      </p:sp>
      <p:grpSp>
        <p:nvGrpSpPr>
          <p:cNvPr id="13" name="Group 12">
            <a:extLst>
              <a:ext uri="{FF2B5EF4-FFF2-40B4-BE49-F238E27FC236}">
                <a16:creationId xmlns:a16="http://schemas.microsoft.com/office/drawing/2014/main" id="{2616A4CB-761E-47D7-A748-5863045063DD}"/>
              </a:ext>
            </a:extLst>
          </p:cNvPr>
          <p:cNvGrpSpPr/>
          <p:nvPr/>
        </p:nvGrpSpPr>
        <p:grpSpPr>
          <a:xfrm>
            <a:off x="1456405" y="3529755"/>
            <a:ext cx="1240904" cy="560627"/>
            <a:chOff x="2712928" y="2770818"/>
            <a:chExt cx="1240904" cy="560627"/>
          </a:xfrm>
        </p:grpSpPr>
        <p:grpSp>
          <p:nvGrpSpPr>
            <p:cNvPr id="20" name="Group 19">
              <a:extLst>
                <a:ext uri="{FF2B5EF4-FFF2-40B4-BE49-F238E27FC236}">
                  <a16:creationId xmlns:a16="http://schemas.microsoft.com/office/drawing/2014/main" id="{0D742CDA-3D01-4FEC-8E89-9284F8BE08DC}"/>
                </a:ext>
              </a:extLst>
            </p:cNvPr>
            <p:cNvGrpSpPr/>
            <p:nvPr/>
          </p:nvGrpSpPr>
          <p:grpSpPr>
            <a:xfrm>
              <a:off x="3147916" y="2770818"/>
              <a:ext cx="252000" cy="526073"/>
              <a:chOff x="1191369" y="3765900"/>
              <a:chExt cx="252000" cy="526073"/>
            </a:xfrm>
          </p:grpSpPr>
          <p:sp>
            <p:nvSpPr>
              <p:cNvPr id="21" name="Oval 20">
                <a:extLst>
                  <a:ext uri="{FF2B5EF4-FFF2-40B4-BE49-F238E27FC236}">
                    <a16:creationId xmlns:a16="http://schemas.microsoft.com/office/drawing/2014/main" id="{15FA7440-8589-4D52-B7BE-D13643C52E40}"/>
                  </a:ext>
                </a:extLst>
              </p:cNvPr>
              <p:cNvSpPr/>
              <p:nvPr/>
            </p:nvSpPr>
            <p:spPr>
              <a:xfrm>
                <a:off x="1191369" y="3765900"/>
                <a:ext cx="252000" cy="25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2" name="Oval 21">
                <a:extLst>
                  <a:ext uri="{FF2B5EF4-FFF2-40B4-BE49-F238E27FC236}">
                    <a16:creationId xmlns:a16="http://schemas.microsoft.com/office/drawing/2014/main" id="{F3841A8C-DC12-4990-9435-883039E2CF44}"/>
                  </a:ext>
                </a:extLst>
              </p:cNvPr>
              <p:cNvSpPr/>
              <p:nvPr/>
            </p:nvSpPr>
            <p:spPr>
              <a:xfrm>
                <a:off x="1201361" y="4057973"/>
                <a:ext cx="234000" cy="23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23" name="Rectangle 22">
              <a:extLst>
                <a:ext uri="{FF2B5EF4-FFF2-40B4-BE49-F238E27FC236}">
                  <a16:creationId xmlns:a16="http://schemas.microsoft.com/office/drawing/2014/main" id="{EA012FFE-7815-4FE5-96AA-9754827045F0}"/>
                </a:ext>
              </a:extLst>
            </p:cNvPr>
            <p:cNvSpPr/>
            <p:nvPr/>
          </p:nvSpPr>
          <p:spPr>
            <a:xfrm>
              <a:off x="3431814" y="2777447"/>
              <a:ext cx="522018"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320</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314</a:t>
              </a:r>
              <a:endParaRPr lang="lv-LV" sz="1600" b="1" dirty="0">
                <a:latin typeface="Segoe UI Light" panose="020B0502040204020203" pitchFamily="34" charset="0"/>
                <a:cs typeface="Segoe UI Light" panose="020B0502040204020203" pitchFamily="34" charset="0"/>
              </a:endParaRPr>
            </a:p>
          </p:txBody>
        </p:sp>
        <p:sp>
          <p:nvSpPr>
            <p:cNvPr id="67" name="Rectangle 66">
              <a:extLst>
                <a:ext uri="{FF2B5EF4-FFF2-40B4-BE49-F238E27FC236}">
                  <a16:creationId xmlns:a16="http://schemas.microsoft.com/office/drawing/2014/main" id="{E14CFD00-B972-415F-91A4-C5684A335A33}"/>
                </a:ext>
              </a:extLst>
            </p:cNvPr>
            <p:cNvSpPr/>
            <p:nvPr/>
          </p:nvSpPr>
          <p:spPr>
            <a:xfrm>
              <a:off x="2712928" y="2777447"/>
              <a:ext cx="403090"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192</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180</a:t>
              </a:r>
              <a:endParaRPr lang="lv-LV" sz="1600" b="1" dirty="0">
                <a:latin typeface="Segoe UI Light" panose="020B0502040204020203" pitchFamily="34" charset="0"/>
                <a:cs typeface="Segoe UI Light" panose="020B0502040204020203" pitchFamily="34" charset="0"/>
              </a:endParaRPr>
            </a:p>
          </p:txBody>
        </p:sp>
      </p:grpSp>
      <p:sp>
        <p:nvSpPr>
          <p:cNvPr id="14" name="Callout: Line with No Border 13">
            <a:extLst>
              <a:ext uri="{FF2B5EF4-FFF2-40B4-BE49-F238E27FC236}">
                <a16:creationId xmlns:a16="http://schemas.microsoft.com/office/drawing/2014/main" id="{763416CD-4076-4209-9D02-3430EC05D37F}"/>
              </a:ext>
            </a:extLst>
          </p:cNvPr>
          <p:cNvSpPr/>
          <p:nvPr/>
        </p:nvSpPr>
        <p:spPr>
          <a:xfrm>
            <a:off x="2682543" y="4122592"/>
            <a:ext cx="781935" cy="553998"/>
          </a:xfrm>
          <a:prstGeom prst="callout1">
            <a:avLst>
              <a:gd name="adj1" fmla="val 50305"/>
              <a:gd name="adj2" fmla="val 33800"/>
              <a:gd name="adj3" fmla="val 4486"/>
              <a:gd name="adj4" fmla="val -5467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BY</a:t>
            </a:r>
          </a:p>
        </p:txBody>
      </p:sp>
      <p:sp>
        <p:nvSpPr>
          <p:cNvPr id="60" name="Callout: Line with No Border 59">
            <a:extLst>
              <a:ext uri="{FF2B5EF4-FFF2-40B4-BE49-F238E27FC236}">
                <a16:creationId xmlns:a16="http://schemas.microsoft.com/office/drawing/2014/main" id="{C861D8A4-1A1C-429B-8B7B-FB67E142AB2E}"/>
              </a:ext>
            </a:extLst>
          </p:cNvPr>
          <p:cNvSpPr/>
          <p:nvPr/>
        </p:nvSpPr>
        <p:spPr>
          <a:xfrm>
            <a:off x="2867225" y="4480661"/>
            <a:ext cx="781935" cy="553998"/>
          </a:xfrm>
          <a:prstGeom prst="callout1">
            <a:avLst>
              <a:gd name="adj1" fmla="val 50305"/>
              <a:gd name="adj2" fmla="val 33800"/>
              <a:gd name="adj3" fmla="val 68809"/>
              <a:gd name="adj4" fmla="val -4951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UA</a:t>
            </a:r>
          </a:p>
        </p:txBody>
      </p:sp>
      <p:grpSp>
        <p:nvGrpSpPr>
          <p:cNvPr id="16" name="Group 15">
            <a:extLst>
              <a:ext uri="{FF2B5EF4-FFF2-40B4-BE49-F238E27FC236}">
                <a16:creationId xmlns:a16="http://schemas.microsoft.com/office/drawing/2014/main" id="{758B0DAB-2395-4EEE-813E-014AAAB95D9F}"/>
              </a:ext>
            </a:extLst>
          </p:cNvPr>
          <p:cNvGrpSpPr/>
          <p:nvPr/>
        </p:nvGrpSpPr>
        <p:grpSpPr>
          <a:xfrm>
            <a:off x="1290937" y="1366053"/>
            <a:ext cx="3039020" cy="1215717"/>
            <a:chOff x="609941" y="1926512"/>
            <a:chExt cx="2097740" cy="1215717"/>
          </a:xfrm>
        </p:grpSpPr>
        <p:sp>
          <p:nvSpPr>
            <p:cNvPr id="61" name="Rectangle 60">
              <a:extLst>
                <a:ext uri="{FF2B5EF4-FFF2-40B4-BE49-F238E27FC236}">
                  <a16:creationId xmlns:a16="http://schemas.microsoft.com/office/drawing/2014/main" id="{8B21239F-8739-4A40-8E98-4E225B328591}"/>
                </a:ext>
              </a:extLst>
            </p:cNvPr>
            <p:cNvSpPr/>
            <p:nvPr/>
          </p:nvSpPr>
          <p:spPr>
            <a:xfrm>
              <a:off x="609941" y="1926512"/>
              <a:ext cx="2097740" cy="1215717"/>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at current </a:t>
              </a:r>
              <a:r>
                <a:rPr lang="en-GB" sz="1100" i="1" dirty="0">
                  <a:latin typeface="Segoe UI Light" panose="020B0502040204020203" pitchFamily="34" charset="0"/>
                  <a:cs typeface="Segoe UI Light" panose="020B0502040204020203" pitchFamily="34" charset="0"/>
                </a:rPr>
                <a:t>prices, m EUR</a:t>
              </a:r>
            </a:p>
            <a:p>
              <a:pPr algn="ctr"/>
              <a:endParaRPr lang="en-GB" sz="1100" i="1" dirty="0">
                <a:latin typeface="Segoe UI Light" panose="020B0502040204020203" pitchFamily="34" charset="0"/>
                <a:cs typeface="Segoe UI Light" panose="020B0502040204020203" pitchFamily="34" charset="0"/>
              </a:endParaRPr>
            </a:p>
            <a:p>
              <a:pPr indent="1257300"/>
              <a:r>
                <a:rPr lang="en-GB" sz="1100" dirty="0">
                  <a:latin typeface="Segoe UI Light" panose="020B0502040204020203" pitchFamily="34" charset="0"/>
                  <a:cs typeface="Segoe UI Light" panose="020B0502040204020203" pitchFamily="34" charset="0"/>
                </a:rPr>
                <a:t>2019</a:t>
              </a:r>
            </a:p>
            <a:p>
              <a:pPr indent="1257300"/>
              <a:endParaRPr lang="en-GB" sz="800" dirty="0">
                <a:latin typeface="Segoe UI Light" panose="020B0502040204020203" pitchFamily="34" charset="0"/>
                <a:cs typeface="Segoe UI Light" panose="020B0502040204020203" pitchFamily="34" charset="0"/>
              </a:endParaRPr>
            </a:p>
            <a:p>
              <a:pPr indent="1257300"/>
              <a:r>
                <a:rPr lang="en-GB" sz="1100" dirty="0">
                  <a:latin typeface="Segoe UI Light" panose="020B0502040204020203" pitchFamily="34" charset="0"/>
                  <a:cs typeface="Segoe UI Light" panose="020B0502040204020203" pitchFamily="34" charset="0"/>
                </a:rPr>
                <a:t>2022a</a:t>
              </a:r>
            </a:p>
            <a:p>
              <a:pPr algn="ctr"/>
              <a:endParaRPr lang="en-GB" sz="1050" i="1" dirty="0">
                <a:latin typeface="Segoe UI Light" panose="020B0502040204020203" pitchFamily="34" charset="0"/>
                <a:cs typeface="Segoe UI Light" panose="020B0502040204020203" pitchFamily="34" charset="0"/>
              </a:endParaRPr>
            </a:p>
            <a:p>
              <a:pPr algn="ctr"/>
              <a:r>
                <a:rPr lang="en-GB" sz="1050" i="1" dirty="0">
                  <a:latin typeface="Segoe UI Light" panose="020B0502040204020203" pitchFamily="34" charset="0"/>
                  <a:cs typeface="Segoe UI Light" panose="020B0502040204020203" pitchFamily="34" charset="0"/>
                </a:rPr>
                <a:t>(% of total </a:t>
              </a:r>
              <a:r>
                <a:rPr lang="lv-LV" sz="1050" i="1" dirty="0">
                  <a:latin typeface="Segoe UI Light" panose="020B0502040204020203" pitchFamily="34" charset="0"/>
                  <a:cs typeface="Segoe UI Light" panose="020B0502040204020203" pitchFamily="34" charset="0"/>
                </a:rPr>
                <a:t>exports</a:t>
              </a:r>
              <a:r>
                <a:rPr lang="en-GB" sz="1050" i="1" dirty="0">
                  <a:latin typeface="Segoe UI Light" panose="020B0502040204020203" pitchFamily="34" charset="0"/>
                  <a:cs typeface="Segoe UI Light" panose="020B0502040204020203" pitchFamily="34" charset="0"/>
                </a:rPr>
                <a:t>/ </a:t>
              </a:r>
              <a:r>
                <a:rPr lang="lv-LV" sz="1050" i="1" dirty="0">
                  <a:latin typeface="Segoe UI Light" panose="020B0502040204020203" pitchFamily="34" charset="0"/>
                  <a:cs typeface="Segoe UI Light" panose="020B0502040204020203" pitchFamily="34" charset="0"/>
                </a:rPr>
                <a:t>imports</a:t>
              </a:r>
              <a:r>
                <a:rPr lang="en-GB" sz="1050" i="1" dirty="0">
                  <a:latin typeface="Segoe UI Light" panose="020B0502040204020203" pitchFamily="34" charset="0"/>
                  <a:cs typeface="Segoe UI Light" panose="020B0502040204020203" pitchFamily="34" charset="0"/>
                </a:rPr>
                <a:t> in 2022)</a:t>
              </a:r>
              <a:endParaRPr lang="en-GB" sz="1600" i="1" dirty="0">
                <a:latin typeface="Segoe UI Light" panose="020B0502040204020203" pitchFamily="34" charset="0"/>
                <a:cs typeface="Segoe UI Light" panose="020B0502040204020203" pitchFamily="34" charset="0"/>
              </a:endParaRPr>
            </a:p>
          </p:txBody>
        </p:sp>
        <p:grpSp>
          <p:nvGrpSpPr>
            <p:cNvPr id="62" name="Group 61">
              <a:extLst>
                <a:ext uri="{FF2B5EF4-FFF2-40B4-BE49-F238E27FC236}">
                  <a16:creationId xmlns:a16="http://schemas.microsoft.com/office/drawing/2014/main" id="{86557351-236B-4CBB-BC7E-3E7D6875D165}"/>
                </a:ext>
              </a:extLst>
            </p:cNvPr>
            <p:cNvGrpSpPr/>
            <p:nvPr/>
          </p:nvGrpSpPr>
          <p:grpSpPr>
            <a:xfrm>
              <a:off x="1384925" y="2314236"/>
              <a:ext cx="99399" cy="439833"/>
              <a:chOff x="1549338" y="3826624"/>
              <a:chExt cx="99399" cy="439833"/>
            </a:xfrm>
          </p:grpSpPr>
          <p:sp>
            <p:nvSpPr>
              <p:cNvPr id="63" name="Oval 62">
                <a:extLst>
                  <a:ext uri="{FF2B5EF4-FFF2-40B4-BE49-F238E27FC236}">
                    <a16:creationId xmlns:a16="http://schemas.microsoft.com/office/drawing/2014/main" id="{8874E32A-BEF6-4823-9CDD-073A3200BF6F}"/>
                  </a:ext>
                </a:extLst>
              </p:cNvPr>
              <p:cNvSpPr/>
              <p:nvPr/>
            </p:nvSpPr>
            <p:spPr>
              <a:xfrm>
                <a:off x="1549338" y="3826624"/>
                <a:ext cx="99399"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64" name="Oval 63">
                <a:extLst>
                  <a:ext uri="{FF2B5EF4-FFF2-40B4-BE49-F238E27FC236}">
                    <a16:creationId xmlns:a16="http://schemas.microsoft.com/office/drawing/2014/main" id="{17DA4187-DF9D-4622-A685-68F191326B8F}"/>
                  </a:ext>
                </a:extLst>
              </p:cNvPr>
              <p:cNvSpPr/>
              <p:nvPr/>
            </p:nvSpPr>
            <p:spPr>
              <a:xfrm>
                <a:off x="1549339" y="4122457"/>
                <a:ext cx="99398"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grpSp>
      <p:sp>
        <p:nvSpPr>
          <p:cNvPr id="66" name="Rectangle 65">
            <a:extLst>
              <a:ext uri="{FF2B5EF4-FFF2-40B4-BE49-F238E27FC236}">
                <a16:creationId xmlns:a16="http://schemas.microsoft.com/office/drawing/2014/main" id="{D3076925-4B67-412E-9CE5-BE307BD89A62}"/>
              </a:ext>
            </a:extLst>
          </p:cNvPr>
          <p:cNvSpPr/>
          <p:nvPr/>
        </p:nvSpPr>
        <p:spPr>
          <a:xfrm>
            <a:off x="1229168" y="3028553"/>
            <a:ext cx="1576449" cy="446276"/>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Exports          Imports</a:t>
            </a:r>
          </a:p>
          <a:p>
            <a:r>
              <a:rPr lang="lv-LV" sz="1100" i="1" dirty="0">
                <a:latin typeface="Segoe UI Light" panose="020B0502040204020203" pitchFamily="34" charset="0"/>
                <a:cs typeface="Segoe UI Light" panose="020B0502040204020203" pitchFamily="34" charset="0"/>
              </a:rPr>
              <a:t>  (0.9%)	 (1.2%)</a:t>
            </a:r>
          </a:p>
        </p:txBody>
      </p:sp>
      <p:grpSp>
        <p:nvGrpSpPr>
          <p:cNvPr id="68" name="Group 67">
            <a:extLst>
              <a:ext uri="{FF2B5EF4-FFF2-40B4-BE49-F238E27FC236}">
                <a16:creationId xmlns:a16="http://schemas.microsoft.com/office/drawing/2014/main" id="{9CB044E8-5C9A-44C9-8CFB-8055186BAD99}"/>
              </a:ext>
            </a:extLst>
          </p:cNvPr>
          <p:cNvGrpSpPr/>
          <p:nvPr/>
        </p:nvGrpSpPr>
        <p:grpSpPr>
          <a:xfrm>
            <a:off x="1315448" y="4813693"/>
            <a:ext cx="1240904" cy="571628"/>
            <a:chOff x="2712928" y="2770818"/>
            <a:chExt cx="1240904" cy="571628"/>
          </a:xfrm>
        </p:grpSpPr>
        <p:grpSp>
          <p:nvGrpSpPr>
            <p:cNvPr id="69" name="Group 68">
              <a:extLst>
                <a:ext uri="{FF2B5EF4-FFF2-40B4-BE49-F238E27FC236}">
                  <a16:creationId xmlns:a16="http://schemas.microsoft.com/office/drawing/2014/main" id="{A31F6504-9AB4-41E5-A557-FE2B2ECBD8D9}"/>
                </a:ext>
              </a:extLst>
            </p:cNvPr>
            <p:cNvGrpSpPr/>
            <p:nvPr/>
          </p:nvGrpSpPr>
          <p:grpSpPr>
            <a:xfrm>
              <a:off x="3127865" y="2770818"/>
              <a:ext cx="288000" cy="571628"/>
              <a:chOff x="1171318" y="3765900"/>
              <a:chExt cx="288000" cy="571628"/>
            </a:xfrm>
          </p:grpSpPr>
          <p:sp>
            <p:nvSpPr>
              <p:cNvPr id="72" name="Oval 71">
                <a:extLst>
                  <a:ext uri="{FF2B5EF4-FFF2-40B4-BE49-F238E27FC236}">
                    <a16:creationId xmlns:a16="http://schemas.microsoft.com/office/drawing/2014/main" id="{67CDAFD8-67AF-4125-8856-571E2F3508AD}"/>
                  </a:ext>
                </a:extLst>
              </p:cNvPr>
              <p:cNvSpPr/>
              <p:nvPr/>
            </p:nvSpPr>
            <p:spPr>
              <a:xfrm>
                <a:off x="1191369" y="3765900"/>
                <a:ext cx="252000" cy="25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73" name="Oval 72">
                <a:extLst>
                  <a:ext uri="{FF2B5EF4-FFF2-40B4-BE49-F238E27FC236}">
                    <a16:creationId xmlns:a16="http://schemas.microsoft.com/office/drawing/2014/main" id="{72717C53-6C5A-4BDB-8693-6552546D5DE5}"/>
                  </a:ext>
                </a:extLst>
              </p:cNvPr>
              <p:cNvSpPr/>
              <p:nvPr/>
            </p:nvSpPr>
            <p:spPr>
              <a:xfrm>
                <a:off x="1171318" y="4049528"/>
                <a:ext cx="288000" cy="28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70" name="Rectangle 69">
              <a:extLst>
                <a:ext uri="{FF2B5EF4-FFF2-40B4-BE49-F238E27FC236}">
                  <a16:creationId xmlns:a16="http://schemas.microsoft.com/office/drawing/2014/main" id="{A5DC6C30-768B-4A80-BDBE-F57E72476854}"/>
                </a:ext>
              </a:extLst>
            </p:cNvPr>
            <p:cNvSpPr/>
            <p:nvPr/>
          </p:nvSpPr>
          <p:spPr>
            <a:xfrm>
              <a:off x="3431814" y="2777447"/>
              <a:ext cx="522018"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226</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273</a:t>
              </a:r>
              <a:endParaRPr lang="lv-LV" sz="1600" b="1" dirty="0">
                <a:latin typeface="Segoe UI Light" panose="020B0502040204020203" pitchFamily="34" charset="0"/>
                <a:cs typeface="Segoe UI Light" panose="020B0502040204020203" pitchFamily="34" charset="0"/>
              </a:endParaRPr>
            </a:p>
          </p:txBody>
        </p:sp>
        <p:sp>
          <p:nvSpPr>
            <p:cNvPr id="71" name="Rectangle 70">
              <a:extLst>
                <a:ext uri="{FF2B5EF4-FFF2-40B4-BE49-F238E27FC236}">
                  <a16:creationId xmlns:a16="http://schemas.microsoft.com/office/drawing/2014/main" id="{44F3AE27-C1A5-4CC9-9C70-3FE0C36F747B}"/>
                </a:ext>
              </a:extLst>
            </p:cNvPr>
            <p:cNvSpPr/>
            <p:nvPr/>
          </p:nvSpPr>
          <p:spPr>
            <a:xfrm>
              <a:off x="2712928" y="2777447"/>
              <a:ext cx="403090"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152</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185</a:t>
              </a:r>
              <a:endParaRPr lang="lv-LV" sz="1600" b="1" dirty="0">
                <a:latin typeface="Segoe UI Light" panose="020B0502040204020203" pitchFamily="34" charset="0"/>
                <a:cs typeface="Segoe UI Light" panose="020B0502040204020203" pitchFamily="34" charset="0"/>
              </a:endParaRPr>
            </a:p>
          </p:txBody>
        </p:sp>
      </p:grpSp>
      <p:sp>
        <p:nvSpPr>
          <p:cNvPr id="75" name="Rectangle 74">
            <a:extLst>
              <a:ext uri="{FF2B5EF4-FFF2-40B4-BE49-F238E27FC236}">
                <a16:creationId xmlns:a16="http://schemas.microsoft.com/office/drawing/2014/main" id="{CED12EED-E882-4E7B-BE76-9C267DCBA66B}"/>
              </a:ext>
            </a:extLst>
          </p:cNvPr>
          <p:cNvSpPr/>
          <p:nvPr/>
        </p:nvSpPr>
        <p:spPr>
          <a:xfrm>
            <a:off x="1127210" y="4358314"/>
            <a:ext cx="1576449" cy="446276"/>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Exports          Imports</a:t>
            </a:r>
          </a:p>
          <a:p>
            <a:r>
              <a:rPr lang="lv-LV" sz="1100" i="1" dirty="0">
                <a:latin typeface="Segoe UI Light" panose="020B0502040204020203" pitchFamily="34" charset="0"/>
                <a:cs typeface="Segoe UI Light" panose="020B0502040204020203" pitchFamily="34" charset="0"/>
              </a:rPr>
              <a:t>  (1.7%)	 (1%)</a:t>
            </a:r>
          </a:p>
        </p:txBody>
      </p:sp>
      <p:sp>
        <p:nvSpPr>
          <p:cNvPr id="76" name="Callout: Line with No Border 75">
            <a:extLst>
              <a:ext uri="{FF2B5EF4-FFF2-40B4-BE49-F238E27FC236}">
                <a16:creationId xmlns:a16="http://schemas.microsoft.com/office/drawing/2014/main" id="{6F337592-56D0-4083-86DA-02CA7A3F41B5}"/>
              </a:ext>
            </a:extLst>
          </p:cNvPr>
          <p:cNvSpPr/>
          <p:nvPr/>
        </p:nvSpPr>
        <p:spPr>
          <a:xfrm>
            <a:off x="3420046" y="4990395"/>
            <a:ext cx="781935" cy="553998"/>
          </a:xfrm>
          <a:prstGeom prst="callout1">
            <a:avLst>
              <a:gd name="adj1" fmla="val 68510"/>
              <a:gd name="adj2" fmla="val 45838"/>
              <a:gd name="adj3" fmla="val 94295"/>
              <a:gd name="adj4" fmla="val 13259"/>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00" dirty="0">
                <a:solidFill>
                  <a:schemeClr val="tx1"/>
                </a:solidFill>
                <a:latin typeface="Segoe UI Light" panose="020B0502040204020203" pitchFamily="34" charset="0"/>
                <a:cs typeface="Segoe UI Light" panose="020B0502040204020203" pitchFamily="34" charset="0"/>
              </a:rPr>
              <a:t>GE</a:t>
            </a:r>
            <a:endParaRPr lang="lv-LV" sz="1100" dirty="0">
              <a:solidFill>
                <a:schemeClr val="tx1"/>
              </a:solidFill>
              <a:latin typeface="Segoe UI Light" panose="020B0502040204020203" pitchFamily="34" charset="0"/>
              <a:cs typeface="Segoe UI Light" panose="020B0502040204020203" pitchFamily="34" charset="0"/>
            </a:endParaRPr>
          </a:p>
        </p:txBody>
      </p:sp>
      <p:grpSp>
        <p:nvGrpSpPr>
          <p:cNvPr id="77" name="Group 76">
            <a:extLst>
              <a:ext uri="{FF2B5EF4-FFF2-40B4-BE49-F238E27FC236}">
                <a16:creationId xmlns:a16="http://schemas.microsoft.com/office/drawing/2014/main" id="{EC3A0322-52D3-4359-ABD1-BD5321994461}"/>
              </a:ext>
            </a:extLst>
          </p:cNvPr>
          <p:cNvGrpSpPr/>
          <p:nvPr/>
        </p:nvGrpSpPr>
        <p:grpSpPr>
          <a:xfrm>
            <a:off x="2582091" y="5557024"/>
            <a:ext cx="1149486" cy="492443"/>
            <a:chOff x="2783390" y="2730102"/>
            <a:chExt cx="1149486" cy="492443"/>
          </a:xfrm>
        </p:grpSpPr>
        <p:grpSp>
          <p:nvGrpSpPr>
            <p:cNvPr id="78" name="Group 77">
              <a:extLst>
                <a:ext uri="{FF2B5EF4-FFF2-40B4-BE49-F238E27FC236}">
                  <a16:creationId xmlns:a16="http://schemas.microsoft.com/office/drawing/2014/main" id="{C0DCC1E7-C6DC-4B62-A33E-8787B9C14F32}"/>
                </a:ext>
              </a:extLst>
            </p:cNvPr>
            <p:cNvGrpSpPr/>
            <p:nvPr/>
          </p:nvGrpSpPr>
          <p:grpSpPr>
            <a:xfrm>
              <a:off x="3138916" y="2770818"/>
              <a:ext cx="198000" cy="410926"/>
              <a:chOff x="1182369" y="3765900"/>
              <a:chExt cx="198000" cy="410926"/>
            </a:xfrm>
          </p:grpSpPr>
          <p:sp>
            <p:nvSpPr>
              <p:cNvPr id="81" name="Oval 80">
                <a:extLst>
                  <a:ext uri="{FF2B5EF4-FFF2-40B4-BE49-F238E27FC236}">
                    <a16:creationId xmlns:a16="http://schemas.microsoft.com/office/drawing/2014/main" id="{B536825A-D444-463A-8C39-DE574AFB1956}"/>
                  </a:ext>
                </a:extLst>
              </p:cNvPr>
              <p:cNvSpPr/>
              <p:nvPr/>
            </p:nvSpPr>
            <p:spPr>
              <a:xfrm>
                <a:off x="1191369" y="3765900"/>
                <a:ext cx="180000" cy="18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82" name="Oval 81">
                <a:extLst>
                  <a:ext uri="{FF2B5EF4-FFF2-40B4-BE49-F238E27FC236}">
                    <a16:creationId xmlns:a16="http://schemas.microsoft.com/office/drawing/2014/main" id="{4952BB29-01F5-4C39-B8A5-0AB1405A9371}"/>
                  </a:ext>
                </a:extLst>
              </p:cNvPr>
              <p:cNvSpPr/>
              <p:nvPr/>
            </p:nvSpPr>
            <p:spPr>
              <a:xfrm>
                <a:off x="1182369" y="3978826"/>
                <a:ext cx="198000" cy="19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79" name="Rectangle 78">
              <a:extLst>
                <a:ext uri="{FF2B5EF4-FFF2-40B4-BE49-F238E27FC236}">
                  <a16:creationId xmlns:a16="http://schemas.microsoft.com/office/drawing/2014/main" id="{C73740D3-FEC7-4453-AABA-3D7B37381404}"/>
                </a:ext>
              </a:extLst>
            </p:cNvPr>
            <p:cNvSpPr/>
            <p:nvPr/>
          </p:nvSpPr>
          <p:spPr>
            <a:xfrm>
              <a:off x="3410858" y="2730102"/>
              <a:ext cx="522018"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6</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9</a:t>
              </a:r>
              <a:endParaRPr lang="lv-LV" sz="1600" b="1" dirty="0">
                <a:latin typeface="Segoe UI Light" panose="020B0502040204020203" pitchFamily="34" charset="0"/>
                <a:cs typeface="Segoe UI Light" panose="020B0502040204020203" pitchFamily="34" charset="0"/>
              </a:endParaRPr>
            </a:p>
          </p:txBody>
        </p:sp>
        <p:sp>
          <p:nvSpPr>
            <p:cNvPr id="80" name="Rectangle 79">
              <a:extLst>
                <a:ext uri="{FF2B5EF4-FFF2-40B4-BE49-F238E27FC236}">
                  <a16:creationId xmlns:a16="http://schemas.microsoft.com/office/drawing/2014/main" id="{95947727-BF10-4DAE-A6B6-7AC410A1CA59}"/>
                </a:ext>
              </a:extLst>
            </p:cNvPr>
            <p:cNvSpPr/>
            <p:nvPr/>
          </p:nvSpPr>
          <p:spPr>
            <a:xfrm>
              <a:off x="2783390" y="2730102"/>
              <a:ext cx="403090"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44</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48</a:t>
              </a:r>
              <a:endParaRPr lang="lv-LV" sz="1600" b="1" dirty="0">
                <a:latin typeface="Segoe UI Light" panose="020B0502040204020203" pitchFamily="34" charset="0"/>
                <a:cs typeface="Segoe UI Light" panose="020B0502040204020203" pitchFamily="34" charset="0"/>
              </a:endParaRPr>
            </a:p>
          </p:txBody>
        </p:sp>
      </p:grpSp>
      <p:sp>
        <p:nvSpPr>
          <p:cNvPr id="83" name="Rectangle 82">
            <a:extLst>
              <a:ext uri="{FF2B5EF4-FFF2-40B4-BE49-F238E27FC236}">
                <a16:creationId xmlns:a16="http://schemas.microsoft.com/office/drawing/2014/main" id="{762B7881-B988-4A4E-B3D7-2D0117CE9744}"/>
              </a:ext>
            </a:extLst>
          </p:cNvPr>
          <p:cNvSpPr/>
          <p:nvPr/>
        </p:nvSpPr>
        <p:spPr>
          <a:xfrm>
            <a:off x="2334181" y="5176173"/>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(0.2%)      (0.03%)</a:t>
            </a:r>
          </a:p>
        </p:txBody>
      </p:sp>
      <p:sp>
        <p:nvSpPr>
          <p:cNvPr id="85" name="Oval 84">
            <a:extLst>
              <a:ext uri="{FF2B5EF4-FFF2-40B4-BE49-F238E27FC236}">
                <a16:creationId xmlns:a16="http://schemas.microsoft.com/office/drawing/2014/main" id="{5753C450-896B-4095-9CEC-39B1544D3FB4}"/>
              </a:ext>
            </a:extLst>
          </p:cNvPr>
          <p:cNvSpPr/>
          <p:nvPr/>
        </p:nvSpPr>
        <p:spPr>
          <a:xfrm>
            <a:off x="3868587" y="5395235"/>
            <a:ext cx="54000" cy="540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87" name="Callout: Line with No Border 86">
            <a:extLst>
              <a:ext uri="{FF2B5EF4-FFF2-40B4-BE49-F238E27FC236}">
                <a16:creationId xmlns:a16="http://schemas.microsoft.com/office/drawing/2014/main" id="{CA3FA295-887D-4815-A61B-58EEF64E8A53}"/>
              </a:ext>
            </a:extLst>
          </p:cNvPr>
          <p:cNvSpPr/>
          <p:nvPr/>
        </p:nvSpPr>
        <p:spPr>
          <a:xfrm>
            <a:off x="3450364" y="5234324"/>
            <a:ext cx="781935" cy="553998"/>
          </a:xfrm>
          <a:prstGeom prst="callout1">
            <a:avLst>
              <a:gd name="adj1" fmla="val 68510"/>
              <a:gd name="adj2" fmla="val 45838"/>
              <a:gd name="adj3" fmla="val 96722"/>
              <a:gd name="adj4" fmla="val 5625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00" dirty="0">
                <a:solidFill>
                  <a:schemeClr val="tx1"/>
                </a:solidFill>
                <a:latin typeface="Segoe UI Light" panose="020B0502040204020203" pitchFamily="34" charset="0"/>
                <a:cs typeface="Segoe UI Light" panose="020B0502040204020203" pitchFamily="34" charset="0"/>
              </a:rPr>
              <a:t>AM</a:t>
            </a:r>
            <a:endParaRPr lang="lv-LV" sz="1100" dirty="0">
              <a:solidFill>
                <a:schemeClr val="tx1"/>
              </a:solidFill>
              <a:latin typeface="Segoe UI Light" panose="020B0502040204020203" pitchFamily="34" charset="0"/>
              <a:cs typeface="Segoe UI Light" panose="020B0502040204020203" pitchFamily="34" charset="0"/>
            </a:endParaRPr>
          </a:p>
        </p:txBody>
      </p:sp>
      <p:grpSp>
        <p:nvGrpSpPr>
          <p:cNvPr id="88" name="Group 87">
            <a:extLst>
              <a:ext uri="{FF2B5EF4-FFF2-40B4-BE49-F238E27FC236}">
                <a16:creationId xmlns:a16="http://schemas.microsoft.com/office/drawing/2014/main" id="{2E6A0D65-5429-4BEE-B881-6C5BCE7DE6CA}"/>
              </a:ext>
            </a:extLst>
          </p:cNvPr>
          <p:cNvGrpSpPr/>
          <p:nvPr/>
        </p:nvGrpSpPr>
        <p:grpSpPr>
          <a:xfrm>
            <a:off x="3627238" y="6077565"/>
            <a:ext cx="1149486" cy="492443"/>
            <a:chOff x="2783390" y="2730102"/>
            <a:chExt cx="1149486" cy="492443"/>
          </a:xfrm>
        </p:grpSpPr>
        <p:grpSp>
          <p:nvGrpSpPr>
            <p:cNvPr id="89" name="Group 88">
              <a:extLst>
                <a:ext uri="{FF2B5EF4-FFF2-40B4-BE49-F238E27FC236}">
                  <a16:creationId xmlns:a16="http://schemas.microsoft.com/office/drawing/2014/main" id="{9D9B8192-7C2C-4D0E-A7BA-2D148DE6B0F5}"/>
                </a:ext>
              </a:extLst>
            </p:cNvPr>
            <p:cNvGrpSpPr/>
            <p:nvPr/>
          </p:nvGrpSpPr>
          <p:grpSpPr>
            <a:xfrm>
              <a:off x="3141721" y="2814489"/>
              <a:ext cx="198000" cy="361948"/>
              <a:chOff x="1185174" y="3809571"/>
              <a:chExt cx="198000" cy="361948"/>
            </a:xfrm>
          </p:grpSpPr>
          <p:sp>
            <p:nvSpPr>
              <p:cNvPr id="92" name="Oval 91">
                <a:extLst>
                  <a:ext uri="{FF2B5EF4-FFF2-40B4-BE49-F238E27FC236}">
                    <a16:creationId xmlns:a16="http://schemas.microsoft.com/office/drawing/2014/main" id="{62C050AD-286E-44DB-BD9F-C5794F591E74}"/>
                  </a:ext>
                </a:extLst>
              </p:cNvPr>
              <p:cNvSpPr/>
              <p:nvPr/>
            </p:nvSpPr>
            <p:spPr>
              <a:xfrm>
                <a:off x="1227398" y="380957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93" name="Oval 92">
                <a:extLst>
                  <a:ext uri="{FF2B5EF4-FFF2-40B4-BE49-F238E27FC236}">
                    <a16:creationId xmlns:a16="http://schemas.microsoft.com/office/drawing/2014/main" id="{087F1BAB-0622-4956-BB5D-8C59FF56F29D}"/>
                  </a:ext>
                </a:extLst>
              </p:cNvPr>
              <p:cNvSpPr/>
              <p:nvPr/>
            </p:nvSpPr>
            <p:spPr>
              <a:xfrm>
                <a:off x="1185174" y="3973519"/>
                <a:ext cx="198000" cy="19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90" name="Rectangle 89">
              <a:extLst>
                <a:ext uri="{FF2B5EF4-FFF2-40B4-BE49-F238E27FC236}">
                  <a16:creationId xmlns:a16="http://schemas.microsoft.com/office/drawing/2014/main" id="{D1CC7618-FF2C-4322-93A7-0EA7E27F9220}"/>
                </a:ext>
              </a:extLst>
            </p:cNvPr>
            <p:cNvSpPr/>
            <p:nvPr/>
          </p:nvSpPr>
          <p:spPr>
            <a:xfrm>
              <a:off x="3410858" y="2730102"/>
              <a:ext cx="522018"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3</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3</a:t>
              </a:r>
              <a:endParaRPr lang="lv-LV" sz="1600" b="1" dirty="0">
                <a:latin typeface="Segoe UI Light" panose="020B0502040204020203" pitchFamily="34" charset="0"/>
                <a:cs typeface="Segoe UI Light" panose="020B0502040204020203" pitchFamily="34" charset="0"/>
              </a:endParaRPr>
            </a:p>
          </p:txBody>
        </p:sp>
        <p:sp>
          <p:nvSpPr>
            <p:cNvPr id="91" name="Rectangle 90">
              <a:extLst>
                <a:ext uri="{FF2B5EF4-FFF2-40B4-BE49-F238E27FC236}">
                  <a16:creationId xmlns:a16="http://schemas.microsoft.com/office/drawing/2014/main" id="{B7BCC70A-E747-4CE2-9A9E-F91B628C00C5}"/>
                </a:ext>
              </a:extLst>
            </p:cNvPr>
            <p:cNvSpPr/>
            <p:nvPr/>
          </p:nvSpPr>
          <p:spPr>
            <a:xfrm>
              <a:off x="2783390" y="2730102"/>
              <a:ext cx="403090"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7</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21</a:t>
              </a:r>
              <a:endParaRPr lang="lv-LV" sz="1600" b="1" dirty="0">
                <a:latin typeface="Segoe UI Light" panose="020B0502040204020203" pitchFamily="34" charset="0"/>
                <a:cs typeface="Segoe UI Light" panose="020B0502040204020203" pitchFamily="34" charset="0"/>
              </a:endParaRPr>
            </a:p>
          </p:txBody>
        </p:sp>
      </p:grpSp>
      <p:sp>
        <p:nvSpPr>
          <p:cNvPr id="94" name="Rectangle 93">
            <a:extLst>
              <a:ext uri="{FF2B5EF4-FFF2-40B4-BE49-F238E27FC236}">
                <a16:creationId xmlns:a16="http://schemas.microsoft.com/office/drawing/2014/main" id="{87B50032-D5E3-4BBB-865E-6B3C37FA7EE9}"/>
              </a:ext>
            </a:extLst>
          </p:cNvPr>
          <p:cNvSpPr/>
          <p:nvPr/>
        </p:nvSpPr>
        <p:spPr>
          <a:xfrm>
            <a:off x="3426995" y="5747007"/>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(0.1%)      (0.01%)</a:t>
            </a:r>
          </a:p>
        </p:txBody>
      </p:sp>
      <p:sp>
        <p:nvSpPr>
          <p:cNvPr id="95" name="Callout: Line with No Border 94">
            <a:extLst>
              <a:ext uri="{FF2B5EF4-FFF2-40B4-BE49-F238E27FC236}">
                <a16:creationId xmlns:a16="http://schemas.microsoft.com/office/drawing/2014/main" id="{A20191AA-165B-470E-9D44-9CD7953622B6}"/>
              </a:ext>
            </a:extLst>
          </p:cNvPr>
          <p:cNvSpPr/>
          <p:nvPr/>
        </p:nvSpPr>
        <p:spPr>
          <a:xfrm>
            <a:off x="3644688" y="5335764"/>
            <a:ext cx="781935" cy="553998"/>
          </a:xfrm>
          <a:prstGeom prst="callout1">
            <a:avLst>
              <a:gd name="adj1" fmla="val 57587"/>
              <a:gd name="adj2" fmla="val 61315"/>
              <a:gd name="adj3" fmla="val 101577"/>
              <a:gd name="adj4" fmla="val 16803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00" dirty="0">
                <a:solidFill>
                  <a:schemeClr val="tx1"/>
                </a:solidFill>
                <a:latin typeface="Segoe UI Light" panose="020B0502040204020203" pitchFamily="34" charset="0"/>
                <a:cs typeface="Segoe UI Light" panose="020B0502040204020203" pitchFamily="34" charset="0"/>
              </a:rPr>
              <a:t>AZ</a:t>
            </a:r>
            <a:endParaRPr lang="lv-LV" sz="1100" dirty="0">
              <a:solidFill>
                <a:schemeClr val="tx1"/>
              </a:solidFill>
              <a:latin typeface="Segoe UI Light" panose="020B0502040204020203" pitchFamily="34" charset="0"/>
              <a:cs typeface="Segoe UI Light" panose="020B0502040204020203" pitchFamily="34" charset="0"/>
            </a:endParaRPr>
          </a:p>
        </p:txBody>
      </p:sp>
      <p:sp>
        <p:nvSpPr>
          <p:cNvPr id="96" name="Rectangle 95">
            <a:extLst>
              <a:ext uri="{FF2B5EF4-FFF2-40B4-BE49-F238E27FC236}">
                <a16:creationId xmlns:a16="http://schemas.microsoft.com/office/drawing/2014/main" id="{85AB356D-7BA5-4E40-A9CB-180A893A192F}"/>
              </a:ext>
            </a:extLst>
          </p:cNvPr>
          <p:cNvSpPr/>
          <p:nvPr/>
        </p:nvSpPr>
        <p:spPr>
          <a:xfrm>
            <a:off x="4865054" y="5761842"/>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(0.1%)      (0.01%)</a:t>
            </a:r>
          </a:p>
        </p:txBody>
      </p:sp>
      <p:grpSp>
        <p:nvGrpSpPr>
          <p:cNvPr id="97" name="Group 96">
            <a:extLst>
              <a:ext uri="{FF2B5EF4-FFF2-40B4-BE49-F238E27FC236}">
                <a16:creationId xmlns:a16="http://schemas.microsoft.com/office/drawing/2014/main" id="{C36493B2-C096-4A9C-B930-FEBAE12AC014}"/>
              </a:ext>
            </a:extLst>
          </p:cNvPr>
          <p:cNvGrpSpPr/>
          <p:nvPr/>
        </p:nvGrpSpPr>
        <p:grpSpPr>
          <a:xfrm>
            <a:off x="5041827" y="6110457"/>
            <a:ext cx="1149486" cy="492443"/>
            <a:chOff x="2783390" y="2730102"/>
            <a:chExt cx="1149486" cy="492443"/>
          </a:xfrm>
        </p:grpSpPr>
        <p:grpSp>
          <p:nvGrpSpPr>
            <p:cNvPr id="98" name="Group 97">
              <a:extLst>
                <a:ext uri="{FF2B5EF4-FFF2-40B4-BE49-F238E27FC236}">
                  <a16:creationId xmlns:a16="http://schemas.microsoft.com/office/drawing/2014/main" id="{1559D46B-C2E3-45D9-9C81-0F6185CE071E}"/>
                </a:ext>
              </a:extLst>
            </p:cNvPr>
            <p:cNvGrpSpPr/>
            <p:nvPr/>
          </p:nvGrpSpPr>
          <p:grpSpPr>
            <a:xfrm>
              <a:off x="3147916" y="2791767"/>
              <a:ext cx="180000" cy="371706"/>
              <a:chOff x="1191369" y="3786849"/>
              <a:chExt cx="180000" cy="371706"/>
            </a:xfrm>
          </p:grpSpPr>
          <p:sp>
            <p:nvSpPr>
              <p:cNvPr id="101" name="Oval 100">
                <a:extLst>
                  <a:ext uri="{FF2B5EF4-FFF2-40B4-BE49-F238E27FC236}">
                    <a16:creationId xmlns:a16="http://schemas.microsoft.com/office/drawing/2014/main" id="{5F669258-FEC8-4F87-A894-2868FFB25355}"/>
                  </a:ext>
                </a:extLst>
              </p:cNvPr>
              <p:cNvSpPr/>
              <p:nvPr/>
            </p:nvSpPr>
            <p:spPr>
              <a:xfrm>
                <a:off x="1207744" y="3786849"/>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02" name="Oval 101">
                <a:extLst>
                  <a:ext uri="{FF2B5EF4-FFF2-40B4-BE49-F238E27FC236}">
                    <a16:creationId xmlns:a16="http://schemas.microsoft.com/office/drawing/2014/main" id="{0120BC29-51E0-494E-86DA-BEBEE88E40D0}"/>
                  </a:ext>
                </a:extLst>
              </p:cNvPr>
              <p:cNvSpPr/>
              <p:nvPr/>
            </p:nvSpPr>
            <p:spPr>
              <a:xfrm>
                <a:off x="1191369" y="3978555"/>
                <a:ext cx="180000" cy="18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99" name="Rectangle 98">
              <a:extLst>
                <a:ext uri="{FF2B5EF4-FFF2-40B4-BE49-F238E27FC236}">
                  <a16:creationId xmlns:a16="http://schemas.microsoft.com/office/drawing/2014/main" id="{0A532B09-AF3F-4A7D-A866-7B1B6829845D}"/>
                </a:ext>
              </a:extLst>
            </p:cNvPr>
            <p:cNvSpPr/>
            <p:nvPr/>
          </p:nvSpPr>
          <p:spPr>
            <a:xfrm>
              <a:off x="3410858" y="2730102"/>
              <a:ext cx="522018"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4</a:t>
              </a:r>
              <a:endParaRPr lang="lv-LV" sz="1600" b="1" dirty="0">
                <a:latin typeface="Segoe UI Light" panose="020B0502040204020203" pitchFamily="34" charset="0"/>
                <a:cs typeface="Segoe UI Light" panose="020B0502040204020203" pitchFamily="34" charset="0"/>
              </a:endParaRPr>
            </a:p>
          </p:txBody>
        </p:sp>
        <p:sp>
          <p:nvSpPr>
            <p:cNvPr id="100" name="Rectangle 99">
              <a:extLst>
                <a:ext uri="{FF2B5EF4-FFF2-40B4-BE49-F238E27FC236}">
                  <a16:creationId xmlns:a16="http://schemas.microsoft.com/office/drawing/2014/main" id="{6C24BC22-E661-49E5-965F-33D91B8601AA}"/>
                </a:ext>
              </a:extLst>
            </p:cNvPr>
            <p:cNvSpPr/>
            <p:nvPr/>
          </p:nvSpPr>
          <p:spPr>
            <a:xfrm>
              <a:off x="2783390" y="2730102"/>
              <a:ext cx="403090"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17</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22</a:t>
              </a:r>
              <a:endParaRPr lang="lv-LV" sz="1600" b="1" dirty="0">
                <a:latin typeface="Segoe UI Light" panose="020B0502040204020203" pitchFamily="34" charset="0"/>
                <a:cs typeface="Segoe UI Light" panose="020B0502040204020203" pitchFamily="34" charset="0"/>
              </a:endParaRPr>
            </a:p>
          </p:txBody>
        </p:sp>
      </p:grpSp>
      <p:sp>
        <p:nvSpPr>
          <p:cNvPr id="110" name="Rectangle 109">
            <a:extLst>
              <a:ext uri="{FF2B5EF4-FFF2-40B4-BE49-F238E27FC236}">
                <a16:creationId xmlns:a16="http://schemas.microsoft.com/office/drawing/2014/main" id="{E4C0D4D7-0952-443D-BF29-D022783F295E}"/>
              </a:ext>
            </a:extLst>
          </p:cNvPr>
          <p:cNvSpPr/>
          <p:nvPr/>
        </p:nvSpPr>
        <p:spPr>
          <a:xfrm>
            <a:off x="6204386" y="5346897"/>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(0.5%)      (0.2%)</a:t>
            </a:r>
          </a:p>
        </p:txBody>
      </p:sp>
      <p:sp>
        <p:nvSpPr>
          <p:cNvPr id="117" name="Callout: Line with No Border 116">
            <a:extLst>
              <a:ext uri="{FF2B5EF4-FFF2-40B4-BE49-F238E27FC236}">
                <a16:creationId xmlns:a16="http://schemas.microsoft.com/office/drawing/2014/main" id="{B90F2320-5DB7-431D-A326-6F575168F93F}"/>
              </a:ext>
            </a:extLst>
          </p:cNvPr>
          <p:cNvSpPr/>
          <p:nvPr/>
        </p:nvSpPr>
        <p:spPr>
          <a:xfrm>
            <a:off x="4722386" y="4543931"/>
            <a:ext cx="781935" cy="553998"/>
          </a:xfrm>
          <a:prstGeom prst="callout1">
            <a:avLst>
              <a:gd name="adj1" fmla="val 74578"/>
              <a:gd name="adj2" fmla="val 64755"/>
              <a:gd name="adj3" fmla="val 168327"/>
              <a:gd name="adj4" fmla="val 20242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KZ</a:t>
            </a:r>
          </a:p>
        </p:txBody>
      </p:sp>
      <p:grpSp>
        <p:nvGrpSpPr>
          <p:cNvPr id="118" name="Group 117">
            <a:extLst>
              <a:ext uri="{FF2B5EF4-FFF2-40B4-BE49-F238E27FC236}">
                <a16:creationId xmlns:a16="http://schemas.microsoft.com/office/drawing/2014/main" id="{79B1ED71-85E7-4D3C-8088-E85ECEA44FB8}"/>
              </a:ext>
            </a:extLst>
          </p:cNvPr>
          <p:cNvGrpSpPr/>
          <p:nvPr/>
        </p:nvGrpSpPr>
        <p:grpSpPr>
          <a:xfrm>
            <a:off x="6302584" y="5802680"/>
            <a:ext cx="1240904" cy="523220"/>
            <a:chOff x="2712928" y="2777447"/>
            <a:chExt cx="1240904" cy="523220"/>
          </a:xfrm>
        </p:grpSpPr>
        <p:grpSp>
          <p:nvGrpSpPr>
            <p:cNvPr id="119" name="Group 118">
              <a:extLst>
                <a:ext uri="{FF2B5EF4-FFF2-40B4-BE49-F238E27FC236}">
                  <a16:creationId xmlns:a16="http://schemas.microsoft.com/office/drawing/2014/main" id="{7540C389-7F17-4FCF-95A3-DF17D6BDF201}"/>
                </a:ext>
              </a:extLst>
            </p:cNvPr>
            <p:cNvGrpSpPr/>
            <p:nvPr/>
          </p:nvGrpSpPr>
          <p:grpSpPr>
            <a:xfrm>
              <a:off x="3160536" y="2812576"/>
              <a:ext cx="234000" cy="472656"/>
              <a:chOff x="1203989" y="3807658"/>
              <a:chExt cx="234000" cy="472656"/>
            </a:xfrm>
          </p:grpSpPr>
          <p:sp>
            <p:nvSpPr>
              <p:cNvPr id="122" name="Oval 121">
                <a:extLst>
                  <a:ext uri="{FF2B5EF4-FFF2-40B4-BE49-F238E27FC236}">
                    <a16:creationId xmlns:a16="http://schemas.microsoft.com/office/drawing/2014/main" id="{D01DFFB9-57F2-44FE-9944-B3528E927972}"/>
                  </a:ext>
                </a:extLst>
              </p:cNvPr>
              <p:cNvSpPr/>
              <p:nvPr/>
            </p:nvSpPr>
            <p:spPr>
              <a:xfrm>
                <a:off x="1212989" y="3807658"/>
                <a:ext cx="216000" cy="21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23" name="Oval 122">
                <a:extLst>
                  <a:ext uri="{FF2B5EF4-FFF2-40B4-BE49-F238E27FC236}">
                    <a16:creationId xmlns:a16="http://schemas.microsoft.com/office/drawing/2014/main" id="{33A7EA44-A762-4D09-9BAE-52E66ECB70AE}"/>
                  </a:ext>
                </a:extLst>
              </p:cNvPr>
              <p:cNvSpPr/>
              <p:nvPr/>
            </p:nvSpPr>
            <p:spPr>
              <a:xfrm>
                <a:off x="1203989" y="4046314"/>
                <a:ext cx="234000" cy="23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dirty="0"/>
              </a:p>
            </p:txBody>
          </p:sp>
        </p:grpSp>
        <p:sp>
          <p:nvSpPr>
            <p:cNvPr id="120" name="Rectangle 119">
              <a:extLst>
                <a:ext uri="{FF2B5EF4-FFF2-40B4-BE49-F238E27FC236}">
                  <a16:creationId xmlns:a16="http://schemas.microsoft.com/office/drawing/2014/main" id="{4AAA796F-DE4A-4B00-BE7C-D0155F6F0050}"/>
                </a:ext>
              </a:extLst>
            </p:cNvPr>
            <p:cNvSpPr/>
            <p:nvPr/>
          </p:nvSpPr>
          <p:spPr>
            <a:xfrm>
              <a:off x="3431814" y="2777447"/>
              <a:ext cx="522018" cy="523220"/>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11</a:t>
              </a:r>
            </a:p>
            <a:p>
              <a:endParaRPr lang="lv-LV" sz="6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59</a:t>
              </a:r>
              <a:endParaRPr lang="lv-LV" sz="1600" b="1" dirty="0">
                <a:latin typeface="Segoe UI Light" panose="020B0502040204020203" pitchFamily="34" charset="0"/>
                <a:cs typeface="Segoe UI Light" panose="020B0502040204020203" pitchFamily="34" charset="0"/>
              </a:endParaRPr>
            </a:p>
          </p:txBody>
        </p:sp>
        <p:sp>
          <p:nvSpPr>
            <p:cNvPr id="121" name="Rectangle 120">
              <a:extLst>
                <a:ext uri="{FF2B5EF4-FFF2-40B4-BE49-F238E27FC236}">
                  <a16:creationId xmlns:a16="http://schemas.microsoft.com/office/drawing/2014/main" id="{6753309F-0837-47A3-B3FF-4C952227BC72}"/>
                </a:ext>
              </a:extLst>
            </p:cNvPr>
            <p:cNvSpPr/>
            <p:nvPr/>
          </p:nvSpPr>
          <p:spPr>
            <a:xfrm>
              <a:off x="2712928" y="2777447"/>
              <a:ext cx="403090" cy="523220"/>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55</a:t>
              </a:r>
            </a:p>
            <a:p>
              <a:endParaRPr lang="lv-LV" sz="6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100</a:t>
              </a:r>
              <a:endParaRPr lang="lv-LV" sz="1600" b="1" dirty="0">
                <a:latin typeface="Segoe UI Light" panose="020B0502040204020203" pitchFamily="34" charset="0"/>
                <a:cs typeface="Segoe UI Light" panose="020B0502040204020203" pitchFamily="34" charset="0"/>
              </a:endParaRPr>
            </a:p>
          </p:txBody>
        </p:sp>
      </p:grpSp>
      <p:sp>
        <p:nvSpPr>
          <p:cNvPr id="124" name="Rectangle 123">
            <a:extLst>
              <a:ext uri="{FF2B5EF4-FFF2-40B4-BE49-F238E27FC236}">
                <a16:creationId xmlns:a16="http://schemas.microsoft.com/office/drawing/2014/main" id="{7EF56B6A-8975-485D-9EFC-0C1248ECE315}"/>
              </a:ext>
            </a:extLst>
          </p:cNvPr>
          <p:cNvSpPr/>
          <p:nvPr/>
        </p:nvSpPr>
        <p:spPr>
          <a:xfrm>
            <a:off x="5422728" y="2843335"/>
            <a:ext cx="1815892" cy="430887"/>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Exports                  Imports</a:t>
            </a:r>
          </a:p>
          <a:p>
            <a:r>
              <a:rPr lang="lv-LV" sz="1100" i="1" dirty="0">
                <a:latin typeface="Segoe UI Light" panose="020B0502040204020203" pitchFamily="34" charset="0"/>
                <a:cs typeface="Segoe UI Light" panose="020B0502040204020203" pitchFamily="34" charset="0"/>
              </a:rPr>
              <a:t>  (5.5%)	         (7.1%)</a:t>
            </a:r>
          </a:p>
        </p:txBody>
      </p:sp>
      <p:sp>
        <p:nvSpPr>
          <p:cNvPr id="125" name="Rectangle 124">
            <a:extLst>
              <a:ext uri="{FF2B5EF4-FFF2-40B4-BE49-F238E27FC236}">
                <a16:creationId xmlns:a16="http://schemas.microsoft.com/office/drawing/2014/main" id="{4AA3CD2E-38C7-4790-ACC9-8A1F3933A497}"/>
              </a:ext>
            </a:extLst>
          </p:cNvPr>
          <p:cNvSpPr/>
          <p:nvPr/>
        </p:nvSpPr>
        <p:spPr>
          <a:xfrm>
            <a:off x="5422728" y="2667501"/>
            <a:ext cx="1815892" cy="261610"/>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Russia</a:t>
            </a:r>
          </a:p>
        </p:txBody>
      </p:sp>
      <p:sp>
        <p:nvSpPr>
          <p:cNvPr id="17" name="Callout: Bent Line with Accent Bar 16">
            <a:extLst>
              <a:ext uri="{FF2B5EF4-FFF2-40B4-BE49-F238E27FC236}">
                <a16:creationId xmlns:a16="http://schemas.microsoft.com/office/drawing/2014/main" id="{4CB6AA46-9C44-4BED-865E-B0D43301BF0F}"/>
              </a:ext>
            </a:extLst>
          </p:cNvPr>
          <p:cNvSpPr/>
          <p:nvPr/>
        </p:nvSpPr>
        <p:spPr>
          <a:xfrm flipH="1">
            <a:off x="3841329" y="3239661"/>
            <a:ext cx="1473090" cy="446277"/>
          </a:xfrm>
          <a:prstGeom prst="accentCallout2">
            <a:avLst>
              <a:gd name="adj1" fmla="val 18750"/>
              <a:gd name="adj2" fmla="val 3651"/>
              <a:gd name="adj3" fmla="val 18750"/>
              <a:gd name="adj4" fmla="val -16667"/>
              <a:gd name="adj5" fmla="val 62452"/>
              <a:gd name="adj6" fmla="val -4334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Beverages 35%</a:t>
            </a:r>
          </a:p>
          <a:p>
            <a:r>
              <a:rPr lang="en-GB" sz="1000" dirty="0">
                <a:solidFill>
                  <a:schemeClr val="tx1"/>
                </a:solidFill>
                <a:latin typeface="Segoe UI Light" panose="020B0502040204020203" pitchFamily="34" charset="0"/>
                <a:cs typeface="Segoe UI Light" panose="020B0502040204020203" pitchFamily="34" charset="0"/>
              </a:rPr>
              <a:t>Mechanisms 13%</a:t>
            </a:r>
          </a:p>
          <a:p>
            <a:r>
              <a:rPr lang="en-GB" sz="1000" dirty="0">
                <a:solidFill>
                  <a:schemeClr val="tx1"/>
                </a:solidFill>
                <a:latin typeface="Segoe UI Light" panose="020B0502040204020203" pitchFamily="34" charset="0"/>
                <a:cs typeface="Segoe UI Light" panose="020B0502040204020203" pitchFamily="34" charset="0"/>
              </a:rPr>
              <a:t>Electrical appliances 11%</a:t>
            </a:r>
          </a:p>
        </p:txBody>
      </p:sp>
      <p:sp>
        <p:nvSpPr>
          <p:cNvPr id="127" name="Callout: Bent Line with Accent Bar 126">
            <a:extLst>
              <a:ext uri="{FF2B5EF4-FFF2-40B4-BE49-F238E27FC236}">
                <a16:creationId xmlns:a16="http://schemas.microsoft.com/office/drawing/2014/main" id="{524372D0-E8DF-4446-8EF0-F675D5CA479C}"/>
              </a:ext>
            </a:extLst>
          </p:cNvPr>
          <p:cNvSpPr/>
          <p:nvPr/>
        </p:nvSpPr>
        <p:spPr>
          <a:xfrm flipH="1">
            <a:off x="3841330" y="3775544"/>
            <a:ext cx="1397394" cy="446277"/>
          </a:xfrm>
          <a:prstGeom prst="accentCallout2">
            <a:avLst>
              <a:gd name="adj1" fmla="val 42855"/>
              <a:gd name="adj2" fmla="val 3052"/>
              <a:gd name="adj3" fmla="val 42855"/>
              <a:gd name="adj4" fmla="val -17266"/>
              <a:gd name="adj5" fmla="val 20268"/>
              <a:gd name="adj6" fmla="val -4574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Beverages 26%</a:t>
            </a:r>
          </a:p>
          <a:p>
            <a:r>
              <a:rPr lang="en-GB" sz="1000" dirty="0">
                <a:solidFill>
                  <a:schemeClr val="tx1"/>
                </a:solidFill>
                <a:latin typeface="Segoe UI Light" panose="020B0502040204020203" pitchFamily="34" charset="0"/>
                <a:cs typeface="Segoe UI Light" panose="020B0502040204020203" pitchFamily="34" charset="0"/>
              </a:rPr>
              <a:t>Mechanisms 14%</a:t>
            </a:r>
          </a:p>
          <a:p>
            <a:r>
              <a:rPr lang="en-GB" sz="1000" dirty="0">
                <a:solidFill>
                  <a:schemeClr val="tx1"/>
                </a:solidFill>
                <a:latin typeface="Segoe UI Light" panose="020B0502040204020203" pitchFamily="34" charset="0"/>
                <a:cs typeface="Segoe UI Light" panose="020B0502040204020203" pitchFamily="34" charset="0"/>
              </a:rPr>
              <a:t>Pharmaceuticals 10%</a:t>
            </a:r>
          </a:p>
        </p:txBody>
      </p:sp>
      <p:sp>
        <p:nvSpPr>
          <p:cNvPr id="128" name="Callout: Bent Line with Accent Bar 127">
            <a:extLst>
              <a:ext uri="{FF2B5EF4-FFF2-40B4-BE49-F238E27FC236}">
                <a16:creationId xmlns:a16="http://schemas.microsoft.com/office/drawing/2014/main" id="{5BD2BA16-00F0-42CC-B8FC-E5BAD038D8E0}"/>
              </a:ext>
            </a:extLst>
          </p:cNvPr>
          <p:cNvSpPr/>
          <p:nvPr/>
        </p:nvSpPr>
        <p:spPr>
          <a:xfrm>
            <a:off x="7597801" y="2903620"/>
            <a:ext cx="2171505" cy="446277"/>
          </a:xfrm>
          <a:prstGeom prst="accentCallout2">
            <a:avLst>
              <a:gd name="adj1" fmla="val 18750"/>
              <a:gd name="adj2" fmla="val -65"/>
              <a:gd name="adj3" fmla="val 18750"/>
              <a:gd name="adj4" fmla="val -3476"/>
              <a:gd name="adj5" fmla="val 130249"/>
              <a:gd name="adj6" fmla="val -186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Mineral products (natural gas) 33%</a:t>
            </a:r>
          </a:p>
          <a:p>
            <a:r>
              <a:rPr lang="en-GB" sz="1000" dirty="0">
                <a:solidFill>
                  <a:schemeClr val="tx1"/>
                </a:solidFill>
                <a:latin typeface="Segoe UI Light" panose="020B0502040204020203" pitchFamily="34" charset="0"/>
                <a:cs typeface="Segoe UI Light" panose="020B0502040204020203" pitchFamily="34" charset="0"/>
              </a:rPr>
              <a:t>Iron and steel 20%</a:t>
            </a:r>
          </a:p>
        </p:txBody>
      </p:sp>
      <p:sp>
        <p:nvSpPr>
          <p:cNvPr id="129" name="Callout: Bent Line with Accent Bar 128">
            <a:extLst>
              <a:ext uri="{FF2B5EF4-FFF2-40B4-BE49-F238E27FC236}">
                <a16:creationId xmlns:a16="http://schemas.microsoft.com/office/drawing/2014/main" id="{05043F86-ADF9-4779-9FEE-24BF28A665C3}"/>
              </a:ext>
            </a:extLst>
          </p:cNvPr>
          <p:cNvSpPr/>
          <p:nvPr/>
        </p:nvSpPr>
        <p:spPr>
          <a:xfrm>
            <a:off x="7430207" y="3410408"/>
            <a:ext cx="2171505" cy="446277"/>
          </a:xfrm>
          <a:prstGeom prst="accentCallout2">
            <a:avLst>
              <a:gd name="adj1" fmla="val 41349"/>
              <a:gd name="adj2" fmla="val -64"/>
              <a:gd name="adj3" fmla="val 41348"/>
              <a:gd name="adj4" fmla="val -7408"/>
              <a:gd name="adj5" fmla="val 95597"/>
              <a:gd name="adj6" fmla="val -1176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Mineral products (natural gas) 55%</a:t>
            </a:r>
          </a:p>
          <a:p>
            <a:r>
              <a:rPr lang="en-GB" sz="1000" dirty="0">
                <a:solidFill>
                  <a:schemeClr val="tx1"/>
                </a:solidFill>
                <a:latin typeface="Segoe UI Light" panose="020B0502040204020203" pitchFamily="34" charset="0"/>
                <a:cs typeface="Segoe UI Light" panose="020B0502040204020203" pitchFamily="34" charset="0"/>
              </a:rPr>
              <a:t>Iron and steel 8%</a:t>
            </a:r>
          </a:p>
        </p:txBody>
      </p:sp>
      <p:sp>
        <p:nvSpPr>
          <p:cNvPr id="84" name="Oval 83">
            <a:extLst>
              <a:ext uri="{FF2B5EF4-FFF2-40B4-BE49-F238E27FC236}">
                <a16:creationId xmlns:a16="http://schemas.microsoft.com/office/drawing/2014/main" id="{DDD23636-06BC-4827-ACD9-FAE5EF580F04}"/>
              </a:ext>
            </a:extLst>
          </p:cNvPr>
          <p:cNvSpPr/>
          <p:nvPr/>
        </p:nvSpPr>
        <p:spPr>
          <a:xfrm>
            <a:off x="5997395" y="3266830"/>
            <a:ext cx="612000" cy="61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grpSp>
        <p:nvGrpSpPr>
          <p:cNvPr id="30" name="Group 29">
            <a:extLst>
              <a:ext uri="{FF2B5EF4-FFF2-40B4-BE49-F238E27FC236}">
                <a16:creationId xmlns:a16="http://schemas.microsoft.com/office/drawing/2014/main" id="{4826B4D6-B837-4773-A60E-D5A86E0E252A}"/>
              </a:ext>
            </a:extLst>
          </p:cNvPr>
          <p:cNvGrpSpPr/>
          <p:nvPr/>
        </p:nvGrpSpPr>
        <p:grpSpPr>
          <a:xfrm>
            <a:off x="5442127" y="3393690"/>
            <a:ext cx="2025639" cy="759002"/>
            <a:chOff x="2242642" y="2730712"/>
            <a:chExt cx="2025639" cy="759002"/>
          </a:xfrm>
        </p:grpSpPr>
        <p:sp>
          <p:nvSpPr>
            <p:cNvPr id="34" name="Oval 33">
              <a:extLst>
                <a:ext uri="{FF2B5EF4-FFF2-40B4-BE49-F238E27FC236}">
                  <a16:creationId xmlns:a16="http://schemas.microsoft.com/office/drawing/2014/main" id="{A5F9C024-98E0-4547-8BD9-EC6E183C5E6D}"/>
                </a:ext>
              </a:extLst>
            </p:cNvPr>
            <p:cNvSpPr/>
            <p:nvPr/>
          </p:nvSpPr>
          <p:spPr>
            <a:xfrm>
              <a:off x="2779099" y="2841714"/>
              <a:ext cx="648000" cy="648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32" name="Rectangle 31">
              <a:extLst>
                <a:ext uri="{FF2B5EF4-FFF2-40B4-BE49-F238E27FC236}">
                  <a16:creationId xmlns:a16="http://schemas.microsoft.com/office/drawing/2014/main" id="{D0BEFD44-D23E-4BBB-B03E-5788E2F78984}"/>
                </a:ext>
              </a:extLst>
            </p:cNvPr>
            <p:cNvSpPr/>
            <p:nvPr/>
          </p:nvSpPr>
          <p:spPr>
            <a:xfrm>
              <a:off x="3503572" y="2730712"/>
              <a:ext cx="764709" cy="592470"/>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1 081</a:t>
              </a:r>
            </a:p>
            <a:p>
              <a:endParaRPr lang="lv-LV" sz="105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1 860</a:t>
              </a:r>
              <a:endParaRPr lang="lv-LV" sz="1600" b="1" dirty="0">
                <a:latin typeface="Segoe UI Light" panose="020B0502040204020203" pitchFamily="34" charset="0"/>
                <a:cs typeface="Segoe UI Light" panose="020B0502040204020203" pitchFamily="34" charset="0"/>
              </a:endParaRPr>
            </a:p>
          </p:txBody>
        </p:sp>
        <p:sp>
          <p:nvSpPr>
            <p:cNvPr id="126" name="Rectangle 125">
              <a:extLst>
                <a:ext uri="{FF2B5EF4-FFF2-40B4-BE49-F238E27FC236}">
                  <a16:creationId xmlns:a16="http://schemas.microsoft.com/office/drawing/2014/main" id="{F8596D80-F977-4D15-BF11-6362716A5D0F}"/>
                </a:ext>
              </a:extLst>
            </p:cNvPr>
            <p:cNvSpPr/>
            <p:nvPr/>
          </p:nvSpPr>
          <p:spPr>
            <a:xfrm>
              <a:off x="2242642" y="2738407"/>
              <a:ext cx="781936" cy="584775"/>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1 185</a:t>
              </a:r>
            </a:p>
            <a:p>
              <a:endParaRPr lang="lv-LV" sz="10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1 140</a:t>
              </a:r>
              <a:endParaRPr lang="lv-LV" sz="1600" b="1" dirty="0">
                <a:latin typeface="Segoe UI Light" panose="020B0502040204020203" pitchFamily="34" charset="0"/>
                <a:cs typeface="Segoe UI Light" panose="020B0502040204020203" pitchFamily="34" charset="0"/>
              </a:endParaRPr>
            </a:p>
          </p:txBody>
        </p:sp>
      </p:grpSp>
      <p:sp>
        <p:nvSpPr>
          <p:cNvPr id="2" name="Slide Number Placeholder 1">
            <a:extLst>
              <a:ext uri="{FF2B5EF4-FFF2-40B4-BE49-F238E27FC236}">
                <a16:creationId xmlns:a16="http://schemas.microsoft.com/office/drawing/2014/main" id="{E7A724BC-8279-263A-E0C4-47DA20C05F70}"/>
              </a:ext>
            </a:extLst>
          </p:cNvPr>
          <p:cNvSpPr txBox="1">
            <a:spLocks/>
          </p:cNvSpPr>
          <p:nvPr/>
        </p:nvSpPr>
        <p:spPr>
          <a:xfrm>
            <a:off x="11759211" y="6522771"/>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Segoe UI Light" panose="020B0502040204020203" pitchFamily="34" charset="0"/>
              </a:rPr>
              <a:pPr algn="r"/>
              <a:t>5</a:t>
            </a:fld>
            <a:endParaRPr lang="en-US" altLang="lv-LV" sz="1000" dirty="0">
              <a:solidFill>
                <a:schemeClr val="tx1">
                  <a:tint val="75000"/>
                </a:schemeClr>
              </a:solidFill>
              <a:latin typeface="Segoe UI Light" panose="020B0502040204020203" pitchFamily="34" charset="0"/>
            </a:endParaRPr>
          </a:p>
        </p:txBody>
      </p:sp>
    </p:spTree>
    <p:extLst>
      <p:ext uri="{BB962C8B-B14F-4D97-AF65-F5344CB8AC3E}">
        <p14:creationId xmlns:p14="http://schemas.microsoft.com/office/powerpoint/2010/main" val="226916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E847DF-2223-4218-88CC-CEE6AEC5EE25}"/>
              </a:ext>
            </a:extLst>
          </p:cNvPr>
          <p:cNvPicPr>
            <a:picLocks noChangeAspect="1"/>
          </p:cNvPicPr>
          <p:nvPr/>
        </p:nvPicPr>
        <p:blipFill>
          <a:blip r:embed="rId3">
            <a:clrChange>
              <a:clrFrom>
                <a:srgbClr val="F9FAFE"/>
              </a:clrFrom>
              <a:clrTo>
                <a:srgbClr val="F9FAFE">
                  <a:alpha val="0"/>
                </a:srgbClr>
              </a:clrTo>
            </a:clrChange>
          </a:blip>
          <a:stretch>
            <a:fillRect/>
          </a:stretch>
        </p:blipFill>
        <p:spPr>
          <a:xfrm>
            <a:off x="2693362" y="1494053"/>
            <a:ext cx="8438261" cy="4320000"/>
          </a:xfrm>
          <a:prstGeom prst="rect">
            <a:avLst/>
          </a:prstGeom>
        </p:spPr>
      </p:pic>
      <p:sp>
        <p:nvSpPr>
          <p:cNvPr id="4" name="Title 1">
            <a:extLst>
              <a:ext uri="{FF2B5EF4-FFF2-40B4-BE49-F238E27FC236}">
                <a16:creationId xmlns:a16="http://schemas.microsoft.com/office/drawing/2014/main" id="{6E318389-CD32-43A9-8CC5-4F2F7F3B6E1F}"/>
              </a:ext>
            </a:extLst>
          </p:cNvPr>
          <p:cNvSpPr txBox="1">
            <a:spLocks/>
          </p:cNvSpPr>
          <p:nvPr/>
        </p:nvSpPr>
        <p:spPr>
          <a:xfrm>
            <a:off x="1060449" y="280395"/>
            <a:ext cx="10033375" cy="540000"/>
          </a:xfrm>
          <a:prstGeom prst="rect">
            <a:avLst/>
          </a:prstGeom>
        </p:spPr>
        <p:txBody>
          <a:bodyPr>
            <a:noAutofit/>
          </a:bodyPr>
          <a:lstStyle>
            <a:lvl1pPr algn="l" defTabSz="642915" rtl="0" eaLnBrk="1" latinLnBrk="0" hangingPunct="1">
              <a:lnSpc>
                <a:spcPct val="90000"/>
              </a:lnSpc>
              <a:spcBef>
                <a:spcPct val="0"/>
              </a:spcBef>
              <a:buNone/>
              <a:defRPr sz="3094" kern="1200">
                <a:solidFill>
                  <a:schemeClr val="tx1"/>
                </a:solidFill>
                <a:latin typeface="+mj-lt"/>
                <a:ea typeface="+mj-ea"/>
                <a:cs typeface="+mj-cs"/>
              </a:defRPr>
            </a:lvl1pPr>
          </a:lstStyle>
          <a:p>
            <a:r>
              <a:rPr lang="lv-LV" altLang="lv-LV" sz="3600" cap="all" dirty="0">
                <a:solidFill>
                  <a:srgbClr val="228B9D"/>
                </a:solidFill>
                <a:cs typeface="Segoe UI" panose="020B0502040204020203" pitchFamily="34" charset="0"/>
              </a:rPr>
              <a:t>EXPORTS AND IMPORTS OF LATVIAN GOODS TO CIS COUNTRIES, UKRAINE, AND GEORGIA</a:t>
            </a:r>
            <a:endParaRPr lang="en-GB" sz="3600" cap="all" dirty="0">
              <a:solidFill>
                <a:srgbClr val="228B9D"/>
              </a:solidFill>
              <a:cs typeface="Segoe UI" panose="020B0502040204020203" pitchFamily="34" charset="0"/>
            </a:endParaRPr>
          </a:p>
        </p:txBody>
      </p:sp>
      <p:sp>
        <p:nvSpPr>
          <p:cNvPr id="7" name="Rectangle 6">
            <a:extLst>
              <a:ext uri="{FF2B5EF4-FFF2-40B4-BE49-F238E27FC236}">
                <a16:creationId xmlns:a16="http://schemas.microsoft.com/office/drawing/2014/main" id="{6325B19A-1B3C-4B80-ACA8-3AB47F625E61}"/>
              </a:ext>
            </a:extLst>
          </p:cNvPr>
          <p:cNvSpPr/>
          <p:nvPr/>
        </p:nvSpPr>
        <p:spPr>
          <a:xfrm>
            <a:off x="345611" y="6313320"/>
            <a:ext cx="2781005" cy="215444"/>
          </a:xfrm>
          <a:prstGeom prst="rect">
            <a:avLst/>
          </a:prstGeom>
        </p:spPr>
        <p:txBody>
          <a:bodyPr wrap="square">
            <a:spAutoFit/>
          </a:bodyPr>
          <a:lstStyle/>
          <a:p>
            <a:r>
              <a:rPr lang="en-GB" sz="800" dirty="0">
                <a:latin typeface="Segoe UI Light" panose="020B0502040204020203" pitchFamily="34" charset="0"/>
                <a:cs typeface="Segoe UI Light" panose="020B0502040204020203" pitchFamily="34" charset="0"/>
              </a:rPr>
              <a:t>Source: CSB; a – assessment of the Ministry of Economics</a:t>
            </a:r>
          </a:p>
        </p:txBody>
      </p:sp>
      <p:grpSp>
        <p:nvGrpSpPr>
          <p:cNvPr id="13" name="Group 12">
            <a:extLst>
              <a:ext uri="{FF2B5EF4-FFF2-40B4-BE49-F238E27FC236}">
                <a16:creationId xmlns:a16="http://schemas.microsoft.com/office/drawing/2014/main" id="{2616A4CB-761E-47D7-A748-5863045063DD}"/>
              </a:ext>
            </a:extLst>
          </p:cNvPr>
          <p:cNvGrpSpPr/>
          <p:nvPr/>
        </p:nvGrpSpPr>
        <p:grpSpPr>
          <a:xfrm>
            <a:off x="1456405" y="3529755"/>
            <a:ext cx="1240904" cy="560627"/>
            <a:chOff x="2712928" y="2770818"/>
            <a:chExt cx="1240904" cy="560627"/>
          </a:xfrm>
        </p:grpSpPr>
        <p:grpSp>
          <p:nvGrpSpPr>
            <p:cNvPr id="20" name="Group 19">
              <a:extLst>
                <a:ext uri="{FF2B5EF4-FFF2-40B4-BE49-F238E27FC236}">
                  <a16:creationId xmlns:a16="http://schemas.microsoft.com/office/drawing/2014/main" id="{0D742CDA-3D01-4FEC-8E89-9284F8BE08DC}"/>
                </a:ext>
              </a:extLst>
            </p:cNvPr>
            <p:cNvGrpSpPr/>
            <p:nvPr/>
          </p:nvGrpSpPr>
          <p:grpSpPr>
            <a:xfrm>
              <a:off x="3147916" y="2770818"/>
              <a:ext cx="252000" cy="507715"/>
              <a:chOff x="1191369" y="3765900"/>
              <a:chExt cx="252000" cy="507715"/>
            </a:xfrm>
          </p:grpSpPr>
          <p:sp>
            <p:nvSpPr>
              <p:cNvPr id="21" name="Oval 20">
                <a:extLst>
                  <a:ext uri="{FF2B5EF4-FFF2-40B4-BE49-F238E27FC236}">
                    <a16:creationId xmlns:a16="http://schemas.microsoft.com/office/drawing/2014/main" id="{15FA7440-8589-4D52-B7BE-D13643C52E40}"/>
                  </a:ext>
                </a:extLst>
              </p:cNvPr>
              <p:cNvSpPr/>
              <p:nvPr/>
            </p:nvSpPr>
            <p:spPr>
              <a:xfrm>
                <a:off x="1191369" y="3765900"/>
                <a:ext cx="252000" cy="25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22" name="Oval 21">
                <a:extLst>
                  <a:ext uri="{FF2B5EF4-FFF2-40B4-BE49-F238E27FC236}">
                    <a16:creationId xmlns:a16="http://schemas.microsoft.com/office/drawing/2014/main" id="{F3841A8C-DC12-4990-9435-883039E2CF44}"/>
                  </a:ext>
                </a:extLst>
              </p:cNvPr>
              <p:cNvSpPr/>
              <p:nvPr/>
            </p:nvSpPr>
            <p:spPr>
              <a:xfrm>
                <a:off x="1212989" y="4057615"/>
                <a:ext cx="216000" cy="216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23" name="Rectangle 22">
              <a:extLst>
                <a:ext uri="{FF2B5EF4-FFF2-40B4-BE49-F238E27FC236}">
                  <a16:creationId xmlns:a16="http://schemas.microsoft.com/office/drawing/2014/main" id="{EA012FFE-7815-4FE5-96AA-9754827045F0}"/>
                </a:ext>
              </a:extLst>
            </p:cNvPr>
            <p:cNvSpPr/>
            <p:nvPr/>
          </p:nvSpPr>
          <p:spPr>
            <a:xfrm>
              <a:off x="3431814" y="2777447"/>
              <a:ext cx="522018"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320</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240</a:t>
              </a:r>
              <a:endParaRPr lang="lv-LV" sz="1600" b="1" dirty="0">
                <a:latin typeface="Segoe UI Light" panose="020B0502040204020203" pitchFamily="34" charset="0"/>
                <a:cs typeface="Segoe UI Light" panose="020B0502040204020203" pitchFamily="34" charset="0"/>
              </a:endParaRPr>
            </a:p>
          </p:txBody>
        </p:sp>
        <p:sp>
          <p:nvSpPr>
            <p:cNvPr id="67" name="Rectangle 66">
              <a:extLst>
                <a:ext uri="{FF2B5EF4-FFF2-40B4-BE49-F238E27FC236}">
                  <a16:creationId xmlns:a16="http://schemas.microsoft.com/office/drawing/2014/main" id="{E14CFD00-B972-415F-91A4-C5684A335A33}"/>
                </a:ext>
              </a:extLst>
            </p:cNvPr>
            <p:cNvSpPr/>
            <p:nvPr/>
          </p:nvSpPr>
          <p:spPr>
            <a:xfrm>
              <a:off x="2712928" y="2777447"/>
              <a:ext cx="403090"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192</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141</a:t>
              </a:r>
              <a:endParaRPr lang="lv-LV" sz="1600" b="1" dirty="0">
                <a:latin typeface="Segoe UI Light" panose="020B0502040204020203" pitchFamily="34" charset="0"/>
                <a:cs typeface="Segoe UI Light" panose="020B0502040204020203" pitchFamily="34" charset="0"/>
              </a:endParaRPr>
            </a:p>
          </p:txBody>
        </p:sp>
      </p:grpSp>
      <p:sp>
        <p:nvSpPr>
          <p:cNvPr id="14" name="Callout: Line with No Border 13">
            <a:extLst>
              <a:ext uri="{FF2B5EF4-FFF2-40B4-BE49-F238E27FC236}">
                <a16:creationId xmlns:a16="http://schemas.microsoft.com/office/drawing/2014/main" id="{763416CD-4076-4209-9D02-3430EC05D37F}"/>
              </a:ext>
            </a:extLst>
          </p:cNvPr>
          <p:cNvSpPr/>
          <p:nvPr/>
        </p:nvSpPr>
        <p:spPr>
          <a:xfrm>
            <a:off x="2682543" y="4122592"/>
            <a:ext cx="781935" cy="553998"/>
          </a:xfrm>
          <a:prstGeom prst="callout1">
            <a:avLst>
              <a:gd name="adj1" fmla="val 50305"/>
              <a:gd name="adj2" fmla="val 33800"/>
              <a:gd name="adj3" fmla="val 4486"/>
              <a:gd name="adj4" fmla="val -54670"/>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BY</a:t>
            </a:r>
          </a:p>
        </p:txBody>
      </p:sp>
      <p:grpSp>
        <p:nvGrpSpPr>
          <p:cNvPr id="30" name="Group 29">
            <a:extLst>
              <a:ext uri="{FF2B5EF4-FFF2-40B4-BE49-F238E27FC236}">
                <a16:creationId xmlns:a16="http://schemas.microsoft.com/office/drawing/2014/main" id="{4826B4D6-B837-4773-A60E-D5A86E0E252A}"/>
              </a:ext>
            </a:extLst>
          </p:cNvPr>
          <p:cNvGrpSpPr/>
          <p:nvPr/>
        </p:nvGrpSpPr>
        <p:grpSpPr>
          <a:xfrm>
            <a:off x="5442127" y="3266830"/>
            <a:ext cx="2025639" cy="855762"/>
            <a:chOff x="2242642" y="2603852"/>
            <a:chExt cx="2025639" cy="855762"/>
          </a:xfrm>
        </p:grpSpPr>
        <p:grpSp>
          <p:nvGrpSpPr>
            <p:cNvPr id="31" name="Group 30">
              <a:extLst>
                <a:ext uri="{FF2B5EF4-FFF2-40B4-BE49-F238E27FC236}">
                  <a16:creationId xmlns:a16="http://schemas.microsoft.com/office/drawing/2014/main" id="{1503B328-92B3-42C0-BDAD-517A9CB53953}"/>
                </a:ext>
              </a:extLst>
            </p:cNvPr>
            <p:cNvGrpSpPr/>
            <p:nvPr/>
          </p:nvGrpSpPr>
          <p:grpSpPr>
            <a:xfrm>
              <a:off x="2797910" y="2603852"/>
              <a:ext cx="612000" cy="855762"/>
              <a:chOff x="841363" y="3598934"/>
              <a:chExt cx="612000" cy="855762"/>
            </a:xfrm>
          </p:grpSpPr>
          <p:sp>
            <p:nvSpPr>
              <p:cNvPr id="33" name="Oval 32">
                <a:extLst>
                  <a:ext uri="{FF2B5EF4-FFF2-40B4-BE49-F238E27FC236}">
                    <a16:creationId xmlns:a16="http://schemas.microsoft.com/office/drawing/2014/main" id="{0A7F6895-ADC3-4710-823A-A03B43141AEF}"/>
                  </a:ext>
                </a:extLst>
              </p:cNvPr>
              <p:cNvSpPr/>
              <p:nvPr/>
            </p:nvSpPr>
            <p:spPr>
              <a:xfrm>
                <a:off x="841363" y="3598934"/>
                <a:ext cx="612000" cy="61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34" name="Oval 33">
                <a:extLst>
                  <a:ext uri="{FF2B5EF4-FFF2-40B4-BE49-F238E27FC236}">
                    <a16:creationId xmlns:a16="http://schemas.microsoft.com/office/drawing/2014/main" id="{A5F9C024-98E0-4547-8BD9-EC6E183C5E6D}"/>
                  </a:ext>
                </a:extLst>
              </p:cNvPr>
              <p:cNvSpPr/>
              <p:nvPr/>
            </p:nvSpPr>
            <p:spPr>
              <a:xfrm>
                <a:off x="841363" y="3842696"/>
                <a:ext cx="612000" cy="61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32" name="Rectangle 31">
              <a:extLst>
                <a:ext uri="{FF2B5EF4-FFF2-40B4-BE49-F238E27FC236}">
                  <a16:creationId xmlns:a16="http://schemas.microsoft.com/office/drawing/2014/main" id="{D0BEFD44-D23E-4BBB-B03E-5788E2F78984}"/>
                </a:ext>
              </a:extLst>
            </p:cNvPr>
            <p:cNvSpPr/>
            <p:nvPr/>
          </p:nvSpPr>
          <p:spPr>
            <a:xfrm>
              <a:off x="3503572" y="2730712"/>
              <a:ext cx="764709" cy="592470"/>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1 081</a:t>
              </a:r>
            </a:p>
            <a:p>
              <a:endParaRPr lang="lv-LV" sz="105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1 420</a:t>
              </a:r>
              <a:endParaRPr lang="lv-LV" sz="1600" b="1" dirty="0">
                <a:latin typeface="Segoe UI Light" panose="020B0502040204020203" pitchFamily="34" charset="0"/>
                <a:cs typeface="Segoe UI Light" panose="020B0502040204020203" pitchFamily="34" charset="0"/>
              </a:endParaRPr>
            </a:p>
          </p:txBody>
        </p:sp>
        <p:sp>
          <p:nvSpPr>
            <p:cNvPr id="126" name="Rectangle 125">
              <a:extLst>
                <a:ext uri="{FF2B5EF4-FFF2-40B4-BE49-F238E27FC236}">
                  <a16:creationId xmlns:a16="http://schemas.microsoft.com/office/drawing/2014/main" id="{F8596D80-F977-4D15-BF11-6362716A5D0F}"/>
                </a:ext>
              </a:extLst>
            </p:cNvPr>
            <p:cNvSpPr/>
            <p:nvPr/>
          </p:nvSpPr>
          <p:spPr>
            <a:xfrm>
              <a:off x="2242642" y="2738407"/>
              <a:ext cx="781936" cy="584775"/>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1 185</a:t>
              </a:r>
            </a:p>
            <a:p>
              <a:endParaRPr lang="lv-LV" sz="10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  894</a:t>
              </a:r>
              <a:endParaRPr lang="lv-LV" sz="1600" b="1" dirty="0">
                <a:latin typeface="Segoe UI Light" panose="020B0502040204020203" pitchFamily="34" charset="0"/>
                <a:cs typeface="Segoe UI Light" panose="020B0502040204020203" pitchFamily="34" charset="0"/>
              </a:endParaRPr>
            </a:p>
          </p:txBody>
        </p:sp>
      </p:grpSp>
      <p:sp>
        <p:nvSpPr>
          <p:cNvPr id="60" name="Callout: Line with No Border 59">
            <a:extLst>
              <a:ext uri="{FF2B5EF4-FFF2-40B4-BE49-F238E27FC236}">
                <a16:creationId xmlns:a16="http://schemas.microsoft.com/office/drawing/2014/main" id="{C861D8A4-1A1C-429B-8B7B-FB67E142AB2E}"/>
              </a:ext>
            </a:extLst>
          </p:cNvPr>
          <p:cNvSpPr/>
          <p:nvPr/>
        </p:nvSpPr>
        <p:spPr>
          <a:xfrm>
            <a:off x="2867225" y="4480661"/>
            <a:ext cx="781935" cy="553998"/>
          </a:xfrm>
          <a:prstGeom prst="callout1">
            <a:avLst>
              <a:gd name="adj1" fmla="val 50305"/>
              <a:gd name="adj2" fmla="val 33800"/>
              <a:gd name="adj3" fmla="val 68809"/>
              <a:gd name="adj4" fmla="val -4951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UA</a:t>
            </a:r>
          </a:p>
        </p:txBody>
      </p:sp>
      <p:grpSp>
        <p:nvGrpSpPr>
          <p:cNvPr id="16" name="Group 15">
            <a:extLst>
              <a:ext uri="{FF2B5EF4-FFF2-40B4-BE49-F238E27FC236}">
                <a16:creationId xmlns:a16="http://schemas.microsoft.com/office/drawing/2014/main" id="{758B0DAB-2395-4EEE-813E-014AAAB95D9F}"/>
              </a:ext>
            </a:extLst>
          </p:cNvPr>
          <p:cNvGrpSpPr/>
          <p:nvPr/>
        </p:nvGrpSpPr>
        <p:grpSpPr>
          <a:xfrm>
            <a:off x="1290937" y="1366053"/>
            <a:ext cx="3039020" cy="1215717"/>
            <a:chOff x="609941" y="1926512"/>
            <a:chExt cx="2097740" cy="1215717"/>
          </a:xfrm>
        </p:grpSpPr>
        <p:sp>
          <p:nvSpPr>
            <p:cNvPr id="61" name="Rectangle 60">
              <a:extLst>
                <a:ext uri="{FF2B5EF4-FFF2-40B4-BE49-F238E27FC236}">
                  <a16:creationId xmlns:a16="http://schemas.microsoft.com/office/drawing/2014/main" id="{8B21239F-8739-4A40-8E98-4E225B328591}"/>
                </a:ext>
              </a:extLst>
            </p:cNvPr>
            <p:cNvSpPr/>
            <p:nvPr/>
          </p:nvSpPr>
          <p:spPr>
            <a:xfrm>
              <a:off x="609941" y="1926512"/>
              <a:ext cx="2097740" cy="1215717"/>
            </a:xfrm>
            <a:prstGeom prst="rect">
              <a:avLst/>
            </a:prstGeom>
          </p:spPr>
          <p:txBody>
            <a:bodyPr wrap="square">
              <a:spAutoFit/>
            </a:bodyPr>
            <a:lstStyle/>
            <a:p>
              <a:pPr algn="ctr"/>
              <a:r>
                <a:rPr lang="en-GB" sz="1100" i="1" dirty="0">
                  <a:latin typeface="Segoe UI Light" panose="020B0502040204020203" pitchFamily="34" charset="0"/>
                  <a:cs typeface="Segoe UI Light" panose="020B0502040204020203" pitchFamily="34" charset="0"/>
                </a:rPr>
                <a:t>at constant prices, 2019 = 100, m EUR</a:t>
              </a:r>
            </a:p>
            <a:p>
              <a:pPr algn="ctr"/>
              <a:endParaRPr lang="en-GB" sz="1100" i="1" dirty="0">
                <a:latin typeface="Segoe UI Light" panose="020B0502040204020203" pitchFamily="34" charset="0"/>
                <a:cs typeface="Segoe UI Light" panose="020B0502040204020203" pitchFamily="34" charset="0"/>
              </a:endParaRPr>
            </a:p>
            <a:p>
              <a:pPr indent="1257300"/>
              <a:r>
                <a:rPr lang="en-GB" sz="1100" dirty="0">
                  <a:latin typeface="Segoe UI Light" panose="020B0502040204020203" pitchFamily="34" charset="0"/>
                  <a:cs typeface="Segoe UI Light" panose="020B0502040204020203" pitchFamily="34" charset="0"/>
                </a:rPr>
                <a:t>2019</a:t>
              </a:r>
            </a:p>
            <a:p>
              <a:pPr indent="1257300"/>
              <a:endParaRPr lang="en-GB" sz="800" dirty="0">
                <a:latin typeface="Segoe UI Light" panose="020B0502040204020203" pitchFamily="34" charset="0"/>
                <a:cs typeface="Segoe UI Light" panose="020B0502040204020203" pitchFamily="34" charset="0"/>
              </a:endParaRPr>
            </a:p>
            <a:p>
              <a:pPr indent="1257300"/>
              <a:r>
                <a:rPr lang="en-GB" sz="1100" dirty="0">
                  <a:latin typeface="Segoe UI Light" panose="020B0502040204020203" pitchFamily="34" charset="0"/>
                  <a:cs typeface="Segoe UI Light" panose="020B0502040204020203" pitchFamily="34" charset="0"/>
                </a:rPr>
                <a:t>2022a</a:t>
              </a:r>
            </a:p>
            <a:p>
              <a:pPr algn="ctr"/>
              <a:endParaRPr lang="en-GB" sz="1050" i="1" dirty="0">
                <a:latin typeface="Segoe UI Light" panose="020B0502040204020203" pitchFamily="34" charset="0"/>
                <a:cs typeface="Segoe UI Light" panose="020B0502040204020203" pitchFamily="34" charset="0"/>
              </a:endParaRPr>
            </a:p>
            <a:p>
              <a:pPr algn="ctr"/>
              <a:r>
                <a:rPr lang="en-GB" sz="1050" i="1" dirty="0">
                  <a:latin typeface="Segoe UI Light" panose="020B0502040204020203" pitchFamily="34" charset="0"/>
                  <a:cs typeface="Segoe UI Light" panose="020B0502040204020203" pitchFamily="34" charset="0"/>
                </a:rPr>
                <a:t>(% of total exports/ imports in 2022)</a:t>
              </a:r>
              <a:endParaRPr lang="en-GB" sz="1600" i="1" dirty="0">
                <a:latin typeface="Segoe UI Light" panose="020B0502040204020203" pitchFamily="34" charset="0"/>
                <a:cs typeface="Segoe UI Light" panose="020B0502040204020203" pitchFamily="34" charset="0"/>
              </a:endParaRPr>
            </a:p>
          </p:txBody>
        </p:sp>
        <p:grpSp>
          <p:nvGrpSpPr>
            <p:cNvPr id="62" name="Group 61">
              <a:extLst>
                <a:ext uri="{FF2B5EF4-FFF2-40B4-BE49-F238E27FC236}">
                  <a16:creationId xmlns:a16="http://schemas.microsoft.com/office/drawing/2014/main" id="{86557351-236B-4CBB-BC7E-3E7D6875D165}"/>
                </a:ext>
              </a:extLst>
            </p:cNvPr>
            <p:cNvGrpSpPr/>
            <p:nvPr/>
          </p:nvGrpSpPr>
          <p:grpSpPr>
            <a:xfrm>
              <a:off x="1384925" y="2314236"/>
              <a:ext cx="99399" cy="439833"/>
              <a:chOff x="1549338" y="3826624"/>
              <a:chExt cx="99399" cy="439833"/>
            </a:xfrm>
          </p:grpSpPr>
          <p:sp>
            <p:nvSpPr>
              <p:cNvPr id="63" name="Oval 62">
                <a:extLst>
                  <a:ext uri="{FF2B5EF4-FFF2-40B4-BE49-F238E27FC236}">
                    <a16:creationId xmlns:a16="http://schemas.microsoft.com/office/drawing/2014/main" id="{8874E32A-BEF6-4823-9CDD-073A3200BF6F}"/>
                  </a:ext>
                </a:extLst>
              </p:cNvPr>
              <p:cNvSpPr/>
              <p:nvPr/>
            </p:nvSpPr>
            <p:spPr>
              <a:xfrm>
                <a:off x="1549338" y="3826624"/>
                <a:ext cx="99399"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64" name="Oval 63">
                <a:extLst>
                  <a:ext uri="{FF2B5EF4-FFF2-40B4-BE49-F238E27FC236}">
                    <a16:creationId xmlns:a16="http://schemas.microsoft.com/office/drawing/2014/main" id="{17DA4187-DF9D-4622-A685-68F191326B8F}"/>
                  </a:ext>
                </a:extLst>
              </p:cNvPr>
              <p:cNvSpPr/>
              <p:nvPr/>
            </p:nvSpPr>
            <p:spPr>
              <a:xfrm>
                <a:off x="1549339" y="4122457"/>
                <a:ext cx="99398" cy="14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grpSp>
      <p:sp>
        <p:nvSpPr>
          <p:cNvPr id="66" name="Rectangle 65">
            <a:extLst>
              <a:ext uri="{FF2B5EF4-FFF2-40B4-BE49-F238E27FC236}">
                <a16:creationId xmlns:a16="http://schemas.microsoft.com/office/drawing/2014/main" id="{D3076925-4B67-412E-9CE5-BE307BD89A62}"/>
              </a:ext>
            </a:extLst>
          </p:cNvPr>
          <p:cNvSpPr/>
          <p:nvPr/>
        </p:nvSpPr>
        <p:spPr>
          <a:xfrm>
            <a:off x="1229168" y="3028553"/>
            <a:ext cx="1576449" cy="446276"/>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Exports          Imports</a:t>
            </a:r>
          </a:p>
          <a:p>
            <a:r>
              <a:rPr lang="lv-LV" sz="1100" i="1" dirty="0">
                <a:latin typeface="Segoe UI Light" panose="020B0502040204020203" pitchFamily="34" charset="0"/>
                <a:cs typeface="Segoe UI Light" panose="020B0502040204020203" pitchFamily="34" charset="0"/>
              </a:rPr>
              <a:t>  (0.9%)	 (1.2%)</a:t>
            </a:r>
          </a:p>
        </p:txBody>
      </p:sp>
      <p:grpSp>
        <p:nvGrpSpPr>
          <p:cNvPr id="68" name="Group 67">
            <a:extLst>
              <a:ext uri="{FF2B5EF4-FFF2-40B4-BE49-F238E27FC236}">
                <a16:creationId xmlns:a16="http://schemas.microsoft.com/office/drawing/2014/main" id="{9CB044E8-5C9A-44C9-8CFB-8055186BAD99}"/>
              </a:ext>
            </a:extLst>
          </p:cNvPr>
          <p:cNvGrpSpPr/>
          <p:nvPr/>
        </p:nvGrpSpPr>
        <p:grpSpPr>
          <a:xfrm>
            <a:off x="1315448" y="4813693"/>
            <a:ext cx="1240904" cy="560627"/>
            <a:chOff x="2712928" y="2770818"/>
            <a:chExt cx="1240904" cy="560627"/>
          </a:xfrm>
        </p:grpSpPr>
        <p:grpSp>
          <p:nvGrpSpPr>
            <p:cNvPr id="69" name="Group 68">
              <a:extLst>
                <a:ext uri="{FF2B5EF4-FFF2-40B4-BE49-F238E27FC236}">
                  <a16:creationId xmlns:a16="http://schemas.microsoft.com/office/drawing/2014/main" id="{A31F6504-9AB4-41E5-A557-FE2B2ECBD8D9}"/>
                </a:ext>
              </a:extLst>
            </p:cNvPr>
            <p:cNvGrpSpPr/>
            <p:nvPr/>
          </p:nvGrpSpPr>
          <p:grpSpPr>
            <a:xfrm>
              <a:off x="3146336" y="2770818"/>
              <a:ext cx="253580" cy="531561"/>
              <a:chOff x="1189789" y="3765900"/>
              <a:chExt cx="253580" cy="531561"/>
            </a:xfrm>
          </p:grpSpPr>
          <p:sp>
            <p:nvSpPr>
              <p:cNvPr id="72" name="Oval 71">
                <a:extLst>
                  <a:ext uri="{FF2B5EF4-FFF2-40B4-BE49-F238E27FC236}">
                    <a16:creationId xmlns:a16="http://schemas.microsoft.com/office/drawing/2014/main" id="{67CDAFD8-67AF-4125-8856-571E2F3508AD}"/>
                  </a:ext>
                </a:extLst>
              </p:cNvPr>
              <p:cNvSpPr/>
              <p:nvPr/>
            </p:nvSpPr>
            <p:spPr>
              <a:xfrm>
                <a:off x="1191369" y="3765900"/>
                <a:ext cx="252000" cy="252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73" name="Oval 72">
                <a:extLst>
                  <a:ext uri="{FF2B5EF4-FFF2-40B4-BE49-F238E27FC236}">
                    <a16:creationId xmlns:a16="http://schemas.microsoft.com/office/drawing/2014/main" id="{72717C53-6C5A-4BDB-8693-6552546D5DE5}"/>
                  </a:ext>
                </a:extLst>
              </p:cNvPr>
              <p:cNvSpPr/>
              <p:nvPr/>
            </p:nvSpPr>
            <p:spPr>
              <a:xfrm>
                <a:off x="1189789" y="4045461"/>
                <a:ext cx="252000" cy="25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70" name="Rectangle 69">
              <a:extLst>
                <a:ext uri="{FF2B5EF4-FFF2-40B4-BE49-F238E27FC236}">
                  <a16:creationId xmlns:a16="http://schemas.microsoft.com/office/drawing/2014/main" id="{A5DC6C30-768B-4A80-BDBE-F57E72476854}"/>
                </a:ext>
              </a:extLst>
            </p:cNvPr>
            <p:cNvSpPr/>
            <p:nvPr/>
          </p:nvSpPr>
          <p:spPr>
            <a:xfrm>
              <a:off x="3431814" y="2777447"/>
              <a:ext cx="522018"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226</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208</a:t>
              </a:r>
              <a:endParaRPr lang="lv-LV" sz="1600" b="1" dirty="0">
                <a:latin typeface="Segoe UI Light" panose="020B0502040204020203" pitchFamily="34" charset="0"/>
                <a:cs typeface="Segoe UI Light" panose="020B0502040204020203" pitchFamily="34" charset="0"/>
              </a:endParaRPr>
            </a:p>
          </p:txBody>
        </p:sp>
        <p:sp>
          <p:nvSpPr>
            <p:cNvPr id="71" name="Rectangle 70">
              <a:extLst>
                <a:ext uri="{FF2B5EF4-FFF2-40B4-BE49-F238E27FC236}">
                  <a16:creationId xmlns:a16="http://schemas.microsoft.com/office/drawing/2014/main" id="{44F3AE27-C1A5-4CC9-9C70-3FE0C36F747B}"/>
                </a:ext>
              </a:extLst>
            </p:cNvPr>
            <p:cNvSpPr/>
            <p:nvPr/>
          </p:nvSpPr>
          <p:spPr>
            <a:xfrm>
              <a:off x="2712928" y="2777447"/>
              <a:ext cx="403090" cy="553998"/>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152</a:t>
              </a:r>
            </a:p>
            <a:p>
              <a:endParaRPr lang="lv-LV" sz="8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145</a:t>
              </a:r>
              <a:endParaRPr lang="lv-LV" sz="1600" b="1" dirty="0">
                <a:latin typeface="Segoe UI Light" panose="020B0502040204020203" pitchFamily="34" charset="0"/>
                <a:cs typeface="Segoe UI Light" panose="020B0502040204020203" pitchFamily="34" charset="0"/>
              </a:endParaRPr>
            </a:p>
          </p:txBody>
        </p:sp>
      </p:grpSp>
      <p:sp>
        <p:nvSpPr>
          <p:cNvPr id="75" name="Rectangle 74">
            <a:extLst>
              <a:ext uri="{FF2B5EF4-FFF2-40B4-BE49-F238E27FC236}">
                <a16:creationId xmlns:a16="http://schemas.microsoft.com/office/drawing/2014/main" id="{CED12EED-E882-4E7B-BE76-9C267DCBA66B}"/>
              </a:ext>
            </a:extLst>
          </p:cNvPr>
          <p:cNvSpPr/>
          <p:nvPr/>
        </p:nvSpPr>
        <p:spPr>
          <a:xfrm>
            <a:off x="1127210" y="4358314"/>
            <a:ext cx="1576449" cy="446276"/>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Exports          Imports</a:t>
            </a:r>
          </a:p>
          <a:p>
            <a:r>
              <a:rPr lang="lv-LV" sz="1100" i="1" dirty="0">
                <a:latin typeface="Segoe UI Light" panose="020B0502040204020203" pitchFamily="34" charset="0"/>
                <a:cs typeface="Segoe UI Light" panose="020B0502040204020203" pitchFamily="34" charset="0"/>
              </a:rPr>
              <a:t>  (1.7%)	 (1%)</a:t>
            </a:r>
          </a:p>
        </p:txBody>
      </p:sp>
      <p:sp>
        <p:nvSpPr>
          <p:cNvPr id="76" name="Callout: Line with No Border 75">
            <a:extLst>
              <a:ext uri="{FF2B5EF4-FFF2-40B4-BE49-F238E27FC236}">
                <a16:creationId xmlns:a16="http://schemas.microsoft.com/office/drawing/2014/main" id="{6F337592-56D0-4083-86DA-02CA7A3F41B5}"/>
              </a:ext>
            </a:extLst>
          </p:cNvPr>
          <p:cNvSpPr/>
          <p:nvPr/>
        </p:nvSpPr>
        <p:spPr>
          <a:xfrm>
            <a:off x="3420046" y="4990395"/>
            <a:ext cx="781935" cy="553998"/>
          </a:xfrm>
          <a:prstGeom prst="callout1">
            <a:avLst>
              <a:gd name="adj1" fmla="val 68510"/>
              <a:gd name="adj2" fmla="val 45838"/>
              <a:gd name="adj3" fmla="val 94295"/>
              <a:gd name="adj4" fmla="val 13259"/>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00" dirty="0">
                <a:solidFill>
                  <a:schemeClr val="tx1"/>
                </a:solidFill>
                <a:latin typeface="Segoe UI Light" panose="020B0502040204020203" pitchFamily="34" charset="0"/>
                <a:cs typeface="Segoe UI Light" panose="020B0502040204020203" pitchFamily="34" charset="0"/>
              </a:rPr>
              <a:t>GE</a:t>
            </a:r>
            <a:endParaRPr lang="lv-LV" sz="1100" dirty="0">
              <a:solidFill>
                <a:schemeClr val="tx1"/>
              </a:solidFill>
              <a:latin typeface="Segoe UI Light" panose="020B0502040204020203" pitchFamily="34" charset="0"/>
              <a:cs typeface="Segoe UI Light" panose="020B0502040204020203" pitchFamily="34" charset="0"/>
            </a:endParaRPr>
          </a:p>
        </p:txBody>
      </p:sp>
      <p:grpSp>
        <p:nvGrpSpPr>
          <p:cNvPr id="77" name="Group 76">
            <a:extLst>
              <a:ext uri="{FF2B5EF4-FFF2-40B4-BE49-F238E27FC236}">
                <a16:creationId xmlns:a16="http://schemas.microsoft.com/office/drawing/2014/main" id="{EC3A0322-52D3-4359-ABD1-BD5321994461}"/>
              </a:ext>
            </a:extLst>
          </p:cNvPr>
          <p:cNvGrpSpPr/>
          <p:nvPr/>
        </p:nvGrpSpPr>
        <p:grpSpPr>
          <a:xfrm>
            <a:off x="2582091" y="5557024"/>
            <a:ext cx="1149486" cy="492443"/>
            <a:chOff x="2783390" y="2730102"/>
            <a:chExt cx="1149486" cy="492443"/>
          </a:xfrm>
        </p:grpSpPr>
        <p:grpSp>
          <p:nvGrpSpPr>
            <p:cNvPr id="78" name="Group 77">
              <a:extLst>
                <a:ext uri="{FF2B5EF4-FFF2-40B4-BE49-F238E27FC236}">
                  <a16:creationId xmlns:a16="http://schemas.microsoft.com/office/drawing/2014/main" id="{C0DCC1E7-C6DC-4B62-A33E-8787B9C14F32}"/>
                </a:ext>
              </a:extLst>
            </p:cNvPr>
            <p:cNvGrpSpPr/>
            <p:nvPr/>
          </p:nvGrpSpPr>
          <p:grpSpPr>
            <a:xfrm>
              <a:off x="3147916" y="2770818"/>
              <a:ext cx="180000" cy="392655"/>
              <a:chOff x="1191369" y="3765900"/>
              <a:chExt cx="180000" cy="392655"/>
            </a:xfrm>
          </p:grpSpPr>
          <p:sp>
            <p:nvSpPr>
              <p:cNvPr id="81" name="Oval 80">
                <a:extLst>
                  <a:ext uri="{FF2B5EF4-FFF2-40B4-BE49-F238E27FC236}">
                    <a16:creationId xmlns:a16="http://schemas.microsoft.com/office/drawing/2014/main" id="{B536825A-D444-463A-8C39-DE574AFB1956}"/>
                  </a:ext>
                </a:extLst>
              </p:cNvPr>
              <p:cNvSpPr/>
              <p:nvPr/>
            </p:nvSpPr>
            <p:spPr>
              <a:xfrm>
                <a:off x="1191369" y="3765900"/>
                <a:ext cx="180000" cy="18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82" name="Oval 81">
                <a:extLst>
                  <a:ext uri="{FF2B5EF4-FFF2-40B4-BE49-F238E27FC236}">
                    <a16:creationId xmlns:a16="http://schemas.microsoft.com/office/drawing/2014/main" id="{4952BB29-01F5-4C39-B8A5-0AB1405A9371}"/>
                  </a:ext>
                </a:extLst>
              </p:cNvPr>
              <p:cNvSpPr/>
              <p:nvPr/>
            </p:nvSpPr>
            <p:spPr>
              <a:xfrm>
                <a:off x="1191369" y="3978555"/>
                <a:ext cx="180000" cy="18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79" name="Rectangle 78">
              <a:extLst>
                <a:ext uri="{FF2B5EF4-FFF2-40B4-BE49-F238E27FC236}">
                  <a16:creationId xmlns:a16="http://schemas.microsoft.com/office/drawing/2014/main" id="{C73740D3-FEC7-4453-AABA-3D7B37381404}"/>
                </a:ext>
              </a:extLst>
            </p:cNvPr>
            <p:cNvSpPr/>
            <p:nvPr/>
          </p:nvSpPr>
          <p:spPr>
            <a:xfrm>
              <a:off x="3410858" y="2730102"/>
              <a:ext cx="522018"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6</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7</a:t>
              </a:r>
              <a:endParaRPr lang="lv-LV" sz="1600" b="1" dirty="0">
                <a:latin typeface="Segoe UI Light" panose="020B0502040204020203" pitchFamily="34" charset="0"/>
                <a:cs typeface="Segoe UI Light" panose="020B0502040204020203" pitchFamily="34" charset="0"/>
              </a:endParaRPr>
            </a:p>
          </p:txBody>
        </p:sp>
        <p:sp>
          <p:nvSpPr>
            <p:cNvPr id="80" name="Rectangle 79">
              <a:extLst>
                <a:ext uri="{FF2B5EF4-FFF2-40B4-BE49-F238E27FC236}">
                  <a16:creationId xmlns:a16="http://schemas.microsoft.com/office/drawing/2014/main" id="{95947727-BF10-4DAE-A6B6-7AC410A1CA59}"/>
                </a:ext>
              </a:extLst>
            </p:cNvPr>
            <p:cNvSpPr/>
            <p:nvPr/>
          </p:nvSpPr>
          <p:spPr>
            <a:xfrm>
              <a:off x="2783390" y="2730102"/>
              <a:ext cx="403090"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44</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38</a:t>
              </a:r>
              <a:endParaRPr lang="lv-LV" sz="1600" b="1" dirty="0">
                <a:latin typeface="Segoe UI Light" panose="020B0502040204020203" pitchFamily="34" charset="0"/>
                <a:cs typeface="Segoe UI Light" panose="020B0502040204020203" pitchFamily="34" charset="0"/>
              </a:endParaRPr>
            </a:p>
          </p:txBody>
        </p:sp>
      </p:grpSp>
      <p:sp>
        <p:nvSpPr>
          <p:cNvPr id="83" name="Rectangle 82">
            <a:extLst>
              <a:ext uri="{FF2B5EF4-FFF2-40B4-BE49-F238E27FC236}">
                <a16:creationId xmlns:a16="http://schemas.microsoft.com/office/drawing/2014/main" id="{762B7881-B988-4A4E-B3D7-2D0117CE9744}"/>
              </a:ext>
            </a:extLst>
          </p:cNvPr>
          <p:cNvSpPr/>
          <p:nvPr/>
        </p:nvSpPr>
        <p:spPr>
          <a:xfrm>
            <a:off x="2334181" y="5176173"/>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(0.2%)      (0.03%)</a:t>
            </a:r>
          </a:p>
        </p:txBody>
      </p:sp>
      <p:sp>
        <p:nvSpPr>
          <p:cNvPr id="85" name="Oval 84">
            <a:extLst>
              <a:ext uri="{FF2B5EF4-FFF2-40B4-BE49-F238E27FC236}">
                <a16:creationId xmlns:a16="http://schemas.microsoft.com/office/drawing/2014/main" id="{5753C450-896B-4095-9CEC-39B1544D3FB4}"/>
              </a:ext>
            </a:extLst>
          </p:cNvPr>
          <p:cNvSpPr/>
          <p:nvPr/>
        </p:nvSpPr>
        <p:spPr>
          <a:xfrm>
            <a:off x="3868587" y="5395235"/>
            <a:ext cx="54000" cy="54000"/>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87" name="Callout: Line with No Border 86">
            <a:extLst>
              <a:ext uri="{FF2B5EF4-FFF2-40B4-BE49-F238E27FC236}">
                <a16:creationId xmlns:a16="http://schemas.microsoft.com/office/drawing/2014/main" id="{CA3FA295-887D-4815-A61B-58EEF64E8A53}"/>
              </a:ext>
            </a:extLst>
          </p:cNvPr>
          <p:cNvSpPr/>
          <p:nvPr/>
        </p:nvSpPr>
        <p:spPr>
          <a:xfrm>
            <a:off x="3450364" y="5234324"/>
            <a:ext cx="781935" cy="553998"/>
          </a:xfrm>
          <a:prstGeom prst="callout1">
            <a:avLst>
              <a:gd name="adj1" fmla="val 68510"/>
              <a:gd name="adj2" fmla="val 45838"/>
              <a:gd name="adj3" fmla="val 96722"/>
              <a:gd name="adj4" fmla="val 56252"/>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00" dirty="0">
                <a:solidFill>
                  <a:schemeClr val="tx1"/>
                </a:solidFill>
                <a:latin typeface="Segoe UI Light" panose="020B0502040204020203" pitchFamily="34" charset="0"/>
                <a:cs typeface="Segoe UI Light" panose="020B0502040204020203" pitchFamily="34" charset="0"/>
              </a:rPr>
              <a:t>AM</a:t>
            </a:r>
            <a:endParaRPr lang="lv-LV" sz="1100" dirty="0">
              <a:solidFill>
                <a:schemeClr val="tx1"/>
              </a:solidFill>
              <a:latin typeface="Segoe UI Light" panose="020B0502040204020203" pitchFamily="34" charset="0"/>
              <a:cs typeface="Segoe UI Light" panose="020B0502040204020203" pitchFamily="34" charset="0"/>
            </a:endParaRPr>
          </a:p>
        </p:txBody>
      </p:sp>
      <p:grpSp>
        <p:nvGrpSpPr>
          <p:cNvPr id="88" name="Group 87">
            <a:extLst>
              <a:ext uri="{FF2B5EF4-FFF2-40B4-BE49-F238E27FC236}">
                <a16:creationId xmlns:a16="http://schemas.microsoft.com/office/drawing/2014/main" id="{2E6A0D65-5429-4BEE-B881-6C5BCE7DE6CA}"/>
              </a:ext>
            </a:extLst>
          </p:cNvPr>
          <p:cNvGrpSpPr/>
          <p:nvPr/>
        </p:nvGrpSpPr>
        <p:grpSpPr>
          <a:xfrm>
            <a:off x="3627238" y="6077565"/>
            <a:ext cx="1149486" cy="492443"/>
            <a:chOff x="2783390" y="2730102"/>
            <a:chExt cx="1149486" cy="492443"/>
          </a:xfrm>
        </p:grpSpPr>
        <p:grpSp>
          <p:nvGrpSpPr>
            <p:cNvPr id="89" name="Group 88">
              <a:extLst>
                <a:ext uri="{FF2B5EF4-FFF2-40B4-BE49-F238E27FC236}">
                  <a16:creationId xmlns:a16="http://schemas.microsoft.com/office/drawing/2014/main" id="{9D9B8192-7C2C-4D0E-A7BA-2D148DE6B0F5}"/>
                </a:ext>
              </a:extLst>
            </p:cNvPr>
            <p:cNvGrpSpPr/>
            <p:nvPr/>
          </p:nvGrpSpPr>
          <p:grpSpPr>
            <a:xfrm>
              <a:off x="3147916" y="2814489"/>
              <a:ext cx="180000" cy="348984"/>
              <a:chOff x="1191369" y="3809571"/>
              <a:chExt cx="180000" cy="348984"/>
            </a:xfrm>
          </p:grpSpPr>
          <p:sp>
            <p:nvSpPr>
              <p:cNvPr id="92" name="Oval 91">
                <a:extLst>
                  <a:ext uri="{FF2B5EF4-FFF2-40B4-BE49-F238E27FC236}">
                    <a16:creationId xmlns:a16="http://schemas.microsoft.com/office/drawing/2014/main" id="{62C050AD-286E-44DB-BD9F-C5794F591E74}"/>
                  </a:ext>
                </a:extLst>
              </p:cNvPr>
              <p:cNvSpPr/>
              <p:nvPr/>
            </p:nvSpPr>
            <p:spPr>
              <a:xfrm>
                <a:off x="1227398" y="3809571"/>
                <a:ext cx="108000" cy="108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93" name="Oval 92">
                <a:extLst>
                  <a:ext uri="{FF2B5EF4-FFF2-40B4-BE49-F238E27FC236}">
                    <a16:creationId xmlns:a16="http://schemas.microsoft.com/office/drawing/2014/main" id="{087F1BAB-0622-4956-BB5D-8C59FF56F29D}"/>
                  </a:ext>
                </a:extLst>
              </p:cNvPr>
              <p:cNvSpPr/>
              <p:nvPr/>
            </p:nvSpPr>
            <p:spPr>
              <a:xfrm>
                <a:off x="1191369" y="3978555"/>
                <a:ext cx="180000" cy="18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90" name="Rectangle 89">
              <a:extLst>
                <a:ext uri="{FF2B5EF4-FFF2-40B4-BE49-F238E27FC236}">
                  <a16:creationId xmlns:a16="http://schemas.microsoft.com/office/drawing/2014/main" id="{D1CC7618-FF2C-4322-93A7-0EA7E27F9220}"/>
                </a:ext>
              </a:extLst>
            </p:cNvPr>
            <p:cNvSpPr/>
            <p:nvPr/>
          </p:nvSpPr>
          <p:spPr>
            <a:xfrm>
              <a:off x="3410858" y="2730102"/>
              <a:ext cx="522018"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3</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2</a:t>
              </a:r>
              <a:endParaRPr lang="lv-LV" sz="1600" b="1" dirty="0">
                <a:latin typeface="Segoe UI Light" panose="020B0502040204020203" pitchFamily="34" charset="0"/>
                <a:cs typeface="Segoe UI Light" panose="020B0502040204020203" pitchFamily="34" charset="0"/>
              </a:endParaRPr>
            </a:p>
          </p:txBody>
        </p:sp>
        <p:sp>
          <p:nvSpPr>
            <p:cNvPr id="91" name="Rectangle 90">
              <a:extLst>
                <a:ext uri="{FF2B5EF4-FFF2-40B4-BE49-F238E27FC236}">
                  <a16:creationId xmlns:a16="http://schemas.microsoft.com/office/drawing/2014/main" id="{B7BCC70A-E747-4CE2-9A9E-F91B628C00C5}"/>
                </a:ext>
              </a:extLst>
            </p:cNvPr>
            <p:cNvSpPr/>
            <p:nvPr/>
          </p:nvSpPr>
          <p:spPr>
            <a:xfrm>
              <a:off x="2783390" y="2730102"/>
              <a:ext cx="403090"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7</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16</a:t>
              </a:r>
              <a:endParaRPr lang="lv-LV" sz="1600" b="1" dirty="0">
                <a:latin typeface="Segoe UI Light" panose="020B0502040204020203" pitchFamily="34" charset="0"/>
                <a:cs typeface="Segoe UI Light" panose="020B0502040204020203" pitchFamily="34" charset="0"/>
              </a:endParaRPr>
            </a:p>
          </p:txBody>
        </p:sp>
      </p:grpSp>
      <p:sp>
        <p:nvSpPr>
          <p:cNvPr id="94" name="Rectangle 93">
            <a:extLst>
              <a:ext uri="{FF2B5EF4-FFF2-40B4-BE49-F238E27FC236}">
                <a16:creationId xmlns:a16="http://schemas.microsoft.com/office/drawing/2014/main" id="{87B50032-D5E3-4BBB-865E-6B3C37FA7EE9}"/>
              </a:ext>
            </a:extLst>
          </p:cNvPr>
          <p:cNvSpPr/>
          <p:nvPr/>
        </p:nvSpPr>
        <p:spPr>
          <a:xfrm>
            <a:off x="3426995" y="5747007"/>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(0.1%)      (0.01%)</a:t>
            </a:r>
          </a:p>
        </p:txBody>
      </p:sp>
      <p:sp>
        <p:nvSpPr>
          <p:cNvPr id="95" name="Callout: Line with No Border 94">
            <a:extLst>
              <a:ext uri="{FF2B5EF4-FFF2-40B4-BE49-F238E27FC236}">
                <a16:creationId xmlns:a16="http://schemas.microsoft.com/office/drawing/2014/main" id="{A20191AA-165B-470E-9D44-9CD7953622B6}"/>
              </a:ext>
            </a:extLst>
          </p:cNvPr>
          <p:cNvSpPr/>
          <p:nvPr/>
        </p:nvSpPr>
        <p:spPr>
          <a:xfrm>
            <a:off x="3644688" y="5335764"/>
            <a:ext cx="781935" cy="553998"/>
          </a:xfrm>
          <a:prstGeom prst="callout1">
            <a:avLst>
              <a:gd name="adj1" fmla="val 57587"/>
              <a:gd name="adj2" fmla="val 61315"/>
              <a:gd name="adj3" fmla="val 101577"/>
              <a:gd name="adj4" fmla="val 16803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00" dirty="0">
                <a:solidFill>
                  <a:schemeClr val="tx1"/>
                </a:solidFill>
                <a:latin typeface="Segoe UI Light" panose="020B0502040204020203" pitchFamily="34" charset="0"/>
                <a:cs typeface="Segoe UI Light" panose="020B0502040204020203" pitchFamily="34" charset="0"/>
              </a:rPr>
              <a:t>AZ</a:t>
            </a:r>
            <a:endParaRPr lang="lv-LV" sz="1100" dirty="0">
              <a:solidFill>
                <a:schemeClr val="tx1"/>
              </a:solidFill>
              <a:latin typeface="Segoe UI Light" panose="020B0502040204020203" pitchFamily="34" charset="0"/>
              <a:cs typeface="Segoe UI Light" panose="020B0502040204020203" pitchFamily="34" charset="0"/>
            </a:endParaRPr>
          </a:p>
        </p:txBody>
      </p:sp>
      <p:sp>
        <p:nvSpPr>
          <p:cNvPr id="96" name="Rectangle 95">
            <a:extLst>
              <a:ext uri="{FF2B5EF4-FFF2-40B4-BE49-F238E27FC236}">
                <a16:creationId xmlns:a16="http://schemas.microsoft.com/office/drawing/2014/main" id="{85AB356D-7BA5-4E40-A9CB-180A893A192F}"/>
              </a:ext>
            </a:extLst>
          </p:cNvPr>
          <p:cNvSpPr/>
          <p:nvPr/>
        </p:nvSpPr>
        <p:spPr>
          <a:xfrm>
            <a:off x="4865054" y="5761842"/>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(0.1%)      (0.01%)</a:t>
            </a:r>
          </a:p>
        </p:txBody>
      </p:sp>
      <p:grpSp>
        <p:nvGrpSpPr>
          <p:cNvPr id="97" name="Group 96">
            <a:extLst>
              <a:ext uri="{FF2B5EF4-FFF2-40B4-BE49-F238E27FC236}">
                <a16:creationId xmlns:a16="http://schemas.microsoft.com/office/drawing/2014/main" id="{C36493B2-C096-4A9C-B930-FEBAE12AC014}"/>
              </a:ext>
            </a:extLst>
          </p:cNvPr>
          <p:cNvGrpSpPr/>
          <p:nvPr/>
        </p:nvGrpSpPr>
        <p:grpSpPr>
          <a:xfrm>
            <a:off x="5041827" y="6110457"/>
            <a:ext cx="1149486" cy="492443"/>
            <a:chOff x="2783390" y="2730102"/>
            <a:chExt cx="1149486" cy="492443"/>
          </a:xfrm>
        </p:grpSpPr>
        <p:grpSp>
          <p:nvGrpSpPr>
            <p:cNvPr id="98" name="Group 97">
              <a:extLst>
                <a:ext uri="{FF2B5EF4-FFF2-40B4-BE49-F238E27FC236}">
                  <a16:creationId xmlns:a16="http://schemas.microsoft.com/office/drawing/2014/main" id="{1559D46B-C2E3-45D9-9C81-0F6185CE071E}"/>
                </a:ext>
              </a:extLst>
            </p:cNvPr>
            <p:cNvGrpSpPr/>
            <p:nvPr/>
          </p:nvGrpSpPr>
          <p:grpSpPr>
            <a:xfrm>
              <a:off x="3155291" y="2791767"/>
              <a:ext cx="162000" cy="356642"/>
              <a:chOff x="1198744" y="3786849"/>
              <a:chExt cx="162000" cy="356642"/>
            </a:xfrm>
          </p:grpSpPr>
          <p:sp>
            <p:nvSpPr>
              <p:cNvPr id="101" name="Oval 100">
                <a:extLst>
                  <a:ext uri="{FF2B5EF4-FFF2-40B4-BE49-F238E27FC236}">
                    <a16:creationId xmlns:a16="http://schemas.microsoft.com/office/drawing/2014/main" id="{5F669258-FEC8-4F87-A894-2868FFB25355}"/>
                  </a:ext>
                </a:extLst>
              </p:cNvPr>
              <p:cNvSpPr/>
              <p:nvPr/>
            </p:nvSpPr>
            <p:spPr>
              <a:xfrm>
                <a:off x="1207744" y="3786849"/>
                <a:ext cx="144000" cy="144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02" name="Oval 101">
                <a:extLst>
                  <a:ext uri="{FF2B5EF4-FFF2-40B4-BE49-F238E27FC236}">
                    <a16:creationId xmlns:a16="http://schemas.microsoft.com/office/drawing/2014/main" id="{0120BC29-51E0-494E-86DA-BEBEE88E40D0}"/>
                  </a:ext>
                </a:extLst>
              </p:cNvPr>
              <p:cNvSpPr/>
              <p:nvPr/>
            </p:nvSpPr>
            <p:spPr>
              <a:xfrm>
                <a:off x="1198744" y="3981491"/>
                <a:ext cx="162000" cy="16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99" name="Rectangle 98">
              <a:extLst>
                <a:ext uri="{FF2B5EF4-FFF2-40B4-BE49-F238E27FC236}">
                  <a16:creationId xmlns:a16="http://schemas.microsoft.com/office/drawing/2014/main" id="{0A532B09-AF3F-4A7D-A866-7B1B6829845D}"/>
                </a:ext>
              </a:extLst>
            </p:cNvPr>
            <p:cNvSpPr/>
            <p:nvPr/>
          </p:nvSpPr>
          <p:spPr>
            <a:xfrm>
              <a:off x="3410858" y="2730102"/>
              <a:ext cx="522018"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3</a:t>
              </a:r>
              <a:endParaRPr lang="lv-LV" sz="1600" b="1" dirty="0">
                <a:latin typeface="Segoe UI Light" panose="020B0502040204020203" pitchFamily="34" charset="0"/>
                <a:cs typeface="Segoe UI Light" panose="020B0502040204020203" pitchFamily="34" charset="0"/>
              </a:endParaRPr>
            </a:p>
          </p:txBody>
        </p:sp>
        <p:sp>
          <p:nvSpPr>
            <p:cNvPr id="100" name="Rectangle 99">
              <a:extLst>
                <a:ext uri="{FF2B5EF4-FFF2-40B4-BE49-F238E27FC236}">
                  <a16:creationId xmlns:a16="http://schemas.microsoft.com/office/drawing/2014/main" id="{6C24BC22-E661-49E5-965F-33D91B8601AA}"/>
                </a:ext>
              </a:extLst>
            </p:cNvPr>
            <p:cNvSpPr/>
            <p:nvPr/>
          </p:nvSpPr>
          <p:spPr>
            <a:xfrm>
              <a:off x="2783390" y="2730102"/>
              <a:ext cx="403090" cy="492443"/>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17</a:t>
              </a:r>
            </a:p>
            <a:p>
              <a:endParaRPr lang="lv-LV" sz="4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17</a:t>
              </a:r>
              <a:endParaRPr lang="lv-LV" sz="1600" b="1" dirty="0">
                <a:latin typeface="Segoe UI Light" panose="020B0502040204020203" pitchFamily="34" charset="0"/>
                <a:cs typeface="Segoe UI Light" panose="020B0502040204020203" pitchFamily="34" charset="0"/>
              </a:endParaRPr>
            </a:p>
          </p:txBody>
        </p:sp>
      </p:grpSp>
      <p:sp>
        <p:nvSpPr>
          <p:cNvPr id="110" name="Rectangle 109">
            <a:extLst>
              <a:ext uri="{FF2B5EF4-FFF2-40B4-BE49-F238E27FC236}">
                <a16:creationId xmlns:a16="http://schemas.microsoft.com/office/drawing/2014/main" id="{E4C0D4D7-0952-443D-BF29-D022783F295E}"/>
              </a:ext>
            </a:extLst>
          </p:cNvPr>
          <p:cNvSpPr/>
          <p:nvPr/>
        </p:nvSpPr>
        <p:spPr>
          <a:xfrm>
            <a:off x="6204386" y="5346897"/>
            <a:ext cx="1397396" cy="400110"/>
          </a:xfrm>
          <a:prstGeom prst="rect">
            <a:avLst/>
          </a:prstGeom>
        </p:spPr>
        <p:txBody>
          <a:bodyPr wrap="square">
            <a:spAutoFit/>
          </a:bodyPr>
          <a:lstStyle/>
          <a:p>
            <a:pPr algn="ctr"/>
            <a:r>
              <a:rPr lang="lv-LV" sz="1000" i="1" dirty="0">
                <a:latin typeface="Segoe UI Light" panose="020B0502040204020203" pitchFamily="34" charset="0"/>
                <a:cs typeface="Segoe UI Light" panose="020B0502040204020203" pitchFamily="34" charset="0"/>
              </a:rPr>
              <a:t>Exports    Imports</a:t>
            </a:r>
          </a:p>
          <a:p>
            <a:r>
              <a:rPr lang="lv-LV" sz="1000" i="1" dirty="0">
                <a:latin typeface="Segoe UI Light" panose="020B0502040204020203" pitchFamily="34" charset="0"/>
                <a:cs typeface="Segoe UI Light" panose="020B0502040204020203" pitchFamily="34" charset="0"/>
              </a:rPr>
              <a:t>    (0.5%)      (0.2%)</a:t>
            </a:r>
          </a:p>
        </p:txBody>
      </p:sp>
      <p:sp>
        <p:nvSpPr>
          <p:cNvPr id="117" name="Callout: Line with No Border 116">
            <a:extLst>
              <a:ext uri="{FF2B5EF4-FFF2-40B4-BE49-F238E27FC236}">
                <a16:creationId xmlns:a16="http://schemas.microsoft.com/office/drawing/2014/main" id="{B90F2320-5DB7-431D-A326-6F575168F93F}"/>
              </a:ext>
            </a:extLst>
          </p:cNvPr>
          <p:cNvSpPr/>
          <p:nvPr/>
        </p:nvSpPr>
        <p:spPr>
          <a:xfrm>
            <a:off x="4722386" y="4543931"/>
            <a:ext cx="781935" cy="553998"/>
          </a:xfrm>
          <a:prstGeom prst="callout1">
            <a:avLst>
              <a:gd name="adj1" fmla="val 74578"/>
              <a:gd name="adj2" fmla="val 64755"/>
              <a:gd name="adj3" fmla="val 168327"/>
              <a:gd name="adj4" fmla="val 20242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100" dirty="0">
                <a:solidFill>
                  <a:schemeClr val="tx1"/>
                </a:solidFill>
                <a:latin typeface="Segoe UI Light" panose="020B0502040204020203" pitchFamily="34" charset="0"/>
                <a:cs typeface="Segoe UI Light" panose="020B0502040204020203" pitchFamily="34" charset="0"/>
              </a:rPr>
              <a:t>KZ</a:t>
            </a:r>
          </a:p>
        </p:txBody>
      </p:sp>
      <p:grpSp>
        <p:nvGrpSpPr>
          <p:cNvPr id="118" name="Group 117">
            <a:extLst>
              <a:ext uri="{FF2B5EF4-FFF2-40B4-BE49-F238E27FC236}">
                <a16:creationId xmlns:a16="http://schemas.microsoft.com/office/drawing/2014/main" id="{79B1ED71-85E7-4D3C-8088-E85ECEA44FB8}"/>
              </a:ext>
            </a:extLst>
          </p:cNvPr>
          <p:cNvGrpSpPr/>
          <p:nvPr/>
        </p:nvGrpSpPr>
        <p:grpSpPr>
          <a:xfrm>
            <a:off x="6302584" y="5802680"/>
            <a:ext cx="1240904" cy="523220"/>
            <a:chOff x="2712928" y="2777447"/>
            <a:chExt cx="1240904" cy="523220"/>
          </a:xfrm>
        </p:grpSpPr>
        <p:grpSp>
          <p:nvGrpSpPr>
            <p:cNvPr id="119" name="Group 118">
              <a:extLst>
                <a:ext uri="{FF2B5EF4-FFF2-40B4-BE49-F238E27FC236}">
                  <a16:creationId xmlns:a16="http://schemas.microsoft.com/office/drawing/2014/main" id="{7540C389-7F17-4FCF-95A3-DF17D6BDF201}"/>
                </a:ext>
              </a:extLst>
            </p:cNvPr>
            <p:cNvGrpSpPr/>
            <p:nvPr/>
          </p:nvGrpSpPr>
          <p:grpSpPr>
            <a:xfrm>
              <a:off x="3169536" y="2812576"/>
              <a:ext cx="216000" cy="465957"/>
              <a:chOff x="1212989" y="3807658"/>
              <a:chExt cx="216000" cy="465957"/>
            </a:xfrm>
          </p:grpSpPr>
          <p:sp>
            <p:nvSpPr>
              <p:cNvPr id="122" name="Oval 121">
                <a:extLst>
                  <a:ext uri="{FF2B5EF4-FFF2-40B4-BE49-F238E27FC236}">
                    <a16:creationId xmlns:a16="http://schemas.microsoft.com/office/drawing/2014/main" id="{D01DFFB9-57F2-44FE-9944-B3528E927972}"/>
                  </a:ext>
                </a:extLst>
              </p:cNvPr>
              <p:cNvSpPr/>
              <p:nvPr/>
            </p:nvSpPr>
            <p:spPr>
              <a:xfrm>
                <a:off x="1212989" y="3807658"/>
                <a:ext cx="216000" cy="21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23" name="Oval 122">
                <a:extLst>
                  <a:ext uri="{FF2B5EF4-FFF2-40B4-BE49-F238E27FC236}">
                    <a16:creationId xmlns:a16="http://schemas.microsoft.com/office/drawing/2014/main" id="{33A7EA44-A762-4D09-9BAE-52E66ECB70AE}"/>
                  </a:ext>
                </a:extLst>
              </p:cNvPr>
              <p:cNvSpPr/>
              <p:nvPr/>
            </p:nvSpPr>
            <p:spPr>
              <a:xfrm>
                <a:off x="1212989" y="4057615"/>
                <a:ext cx="216000" cy="216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grpSp>
        <p:sp>
          <p:nvSpPr>
            <p:cNvPr id="120" name="Rectangle 119">
              <a:extLst>
                <a:ext uri="{FF2B5EF4-FFF2-40B4-BE49-F238E27FC236}">
                  <a16:creationId xmlns:a16="http://schemas.microsoft.com/office/drawing/2014/main" id="{4AAA796F-DE4A-4B00-BE7C-D0155F6F0050}"/>
                </a:ext>
              </a:extLst>
            </p:cNvPr>
            <p:cNvSpPr/>
            <p:nvPr/>
          </p:nvSpPr>
          <p:spPr>
            <a:xfrm>
              <a:off x="3431814" y="2777447"/>
              <a:ext cx="522018" cy="523220"/>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11</a:t>
              </a:r>
            </a:p>
            <a:p>
              <a:endParaRPr lang="lv-LV" sz="6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45</a:t>
              </a:r>
              <a:endParaRPr lang="lv-LV" sz="1600" b="1" dirty="0">
                <a:latin typeface="Segoe UI Light" panose="020B0502040204020203" pitchFamily="34" charset="0"/>
                <a:cs typeface="Segoe UI Light" panose="020B0502040204020203" pitchFamily="34" charset="0"/>
              </a:endParaRPr>
            </a:p>
          </p:txBody>
        </p:sp>
        <p:sp>
          <p:nvSpPr>
            <p:cNvPr id="121" name="Rectangle 120">
              <a:extLst>
                <a:ext uri="{FF2B5EF4-FFF2-40B4-BE49-F238E27FC236}">
                  <a16:creationId xmlns:a16="http://schemas.microsoft.com/office/drawing/2014/main" id="{6753309F-0837-47A3-B3FF-4C952227BC72}"/>
                </a:ext>
              </a:extLst>
            </p:cNvPr>
            <p:cNvSpPr/>
            <p:nvPr/>
          </p:nvSpPr>
          <p:spPr>
            <a:xfrm>
              <a:off x="2712928" y="2777447"/>
              <a:ext cx="403090" cy="523220"/>
            </a:xfrm>
            <a:prstGeom prst="rect">
              <a:avLst/>
            </a:prstGeom>
          </p:spPr>
          <p:txBody>
            <a:bodyPr wrap="square">
              <a:spAutoFit/>
            </a:bodyPr>
            <a:lstStyle/>
            <a:p>
              <a:r>
                <a:rPr lang="lv-LV" sz="1100" b="1" dirty="0">
                  <a:latin typeface="Segoe UI Light" panose="020B0502040204020203" pitchFamily="34" charset="0"/>
                  <a:cs typeface="Segoe UI Light" panose="020B0502040204020203" pitchFamily="34" charset="0"/>
                </a:rPr>
                <a:t>55</a:t>
              </a:r>
            </a:p>
            <a:p>
              <a:endParaRPr lang="lv-LV" sz="600" b="1" dirty="0">
                <a:latin typeface="Segoe UI Light" panose="020B0502040204020203" pitchFamily="34" charset="0"/>
                <a:cs typeface="Segoe UI Light" panose="020B0502040204020203" pitchFamily="34" charset="0"/>
              </a:endParaRPr>
            </a:p>
            <a:p>
              <a:r>
                <a:rPr lang="lv-LV" sz="1100" b="1" dirty="0">
                  <a:latin typeface="Segoe UI Light" panose="020B0502040204020203" pitchFamily="34" charset="0"/>
                  <a:cs typeface="Segoe UI Light" panose="020B0502040204020203" pitchFamily="34" charset="0"/>
                </a:rPr>
                <a:t>78</a:t>
              </a:r>
              <a:endParaRPr lang="lv-LV" sz="1600" b="1" dirty="0">
                <a:latin typeface="Segoe UI Light" panose="020B0502040204020203" pitchFamily="34" charset="0"/>
                <a:cs typeface="Segoe UI Light" panose="020B0502040204020203" pitchFamily="34" charset="0"/>
              </a:endParaRPr>
            </a:p>
          </p:txBody>
        </p:sp>
      </p:grpSp>
      <p:sp>
        <p:nvSpPr>
          <p:cNvPr id="124" name="Rectangle 123">
            <a:extLst>
              <a:ext uri="{FF2B5EF4-FFF2-40B4-BE49-F238E27FC236}">
                <a16:creationId xmlns:a16="http://schemas.microsoft.com/office/drawing/2014/main" id="{7EF56B6A-8975-485D-9EFC-0C1248ECE315}"/>
              </a:ext>
            </a:extLst>
          </p:cNvPr>
          <p:cNvSpPr/>
          <p:nvPr/>
        </p:nvSpPr>
        <p:spPr>
          <a:xfrm>
            <a:off x="5422728" y="2843335"/>
            <a:ext cx="1815892" cy="430887"/>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Exports                  Imports</a:t>
            </a:r>
          </a:p>
          <a:p>
            <a:r>
              <a:rPr lang="lv-LV" sz="1100" i="1" dirty="0">
                <a:latin typeface="Segoe UI Light" panose="020B0502040204020203" pitchFamily="34" charset="0"/>
                <a:cs typeface="Segoe UI Light" panose="020B0502040204020203" pitchFamily="34" charset="0"/>
              </a:rPr>
              <a:t>  (5.5%)	         (7.1%)</a:t>
            </a:r>
          </a:p>
        </p:txBody>
      </p:sp>
      <p:sp>
        <p:nvSpPr>
          <p:cNvPr id="125" name="Rectangle 124">
            <a:extLst>
              <a:ext uri="{FF2B5EF4-FFF2-40B4-BE49-F238E27FC236}">
                <a16:creationId xmlns:a16="http://schemas.microsoft.com/office/drawing/2014/main" id="{4AA3CD2E-38C7-4790-ACC9-8A1F3933A497}"/>
              </a:ext>
            </a:extLst>
          </p:cNvPr>
          <p:cNvSpPr/>
          <p:nvPr/>
        </p:nvSpPr>
        <p:spPr>
          <a:xfrm>
            <a:off x="5422728" y="2667501"/>
            <a:ext cx="1815892" cy="261610"/>
          </a:xfrm>
          <a:prstGeom prst="rect">
            <a:avLst/>
          </a:prstGeom>
        </p:spPr>
        <p:txBody>
          <a:bodyPr wrap="square">
            <a:spAutoFit/>
          </a:bodyPr>
          <a:lstStyle/>
          <a:p>
            <a:pPr algn="ctr"/>
            <a:r>
              <a:rPr lang="lv-LV" sz="1100" i="1" dirty="0">
                <a:latin typeface="Segoe UI Light" panose="020B0502040204020203" pitchFamily="34" charset="0"/>
                <a:cs typeface="Segoe UI Light" panose="020B0502040204020203" pitchFamily="34" charset="0"/>
              </a:rPr>
              <a:t>Russia</a:t>
            </a:r>
          </a:p>
        </p:txBody>
      </p:sp>
      <p:sp>
        <p:nvSpPr>
          <p:cNvPr id="17" name="Callout: Bent Line with Accent Bar 16">
            <a:extLst>
              <a:ext uri="{FF2B5EF4-FFF2-40B4-BE49-F238E27FC236}">
                <a16:creationId xmlns:a16="http://schemas.microsoft.com/office/drawing/2014/main" id="{4CB6AA46-9C44-4BED-865E-B0D43301BF0F}"/>
              </a:ext>
            </a:extLst>
          </p:cNvPr>
          <p:cNvSpPr/>
          <p:nvPr/>
        </p:nvSpPr>
        <p:spPr>
          <a:xfrm flipH="1">
            <a:off x="3841328" y="3239661"/>
            <a:ext cx="1473091" cy="446277"/>
          </a:xfrm>
          <a:prstGeom prst="accentCallout2">
            <a:avLst>
              <a:gd name="adj1" fmla="val 18750"/>
              <a:gd name="adj2" fmla="val 3651"/>
              <a:gd name="adj3" fmla="val 18750"/>
              <a:gd name="adj4" fmla="val -16667"/>
              <a:gd name="adj5" fmla="val 62452"/>
              <a:gd name="adj6" fmla="val -43343"/>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Beverages 35%</a:t>
            </a:r>
          </a:p>
          <a:p>
            <a:r>
              <a:rPr lang="en-GB" sz="1000" dirty="0">
                <a:solidFill>
                  <a:schemeClr val="tx1"/>
                </a:solidFill>
                <a:latin typeface="Segoe UI Light" panose="020B0502040204020203" pitchFamily="34" charset="0"/>
                <a:cs typeface="Segoe UI Light" panose="020B0502040204020203" pitchFamily="34" charset="0"/>
              </a:rPr>
              <a:t>Mechanisms 13%</a:t>
            </a:r>
          </a:p>
          <a:p>
            <a:r>
              <a:rPr lang="en-GB" sz="1000" dirty="0">
                <a:solidFill>
                  <a:schemeClr val="tx1"/>
                </a:solidFill>
                <a:latin typeface="Segoe UI Light" panose="020B0502040204020203" pitchFamily="34" charset="0"/>
                <a:cs typeface="Segoe UI Light" panose="020B0502040204020203" pitchFamily="34" charset="0"/>
              </a:rPr>
              <a:t>Electrical appliances 11%</a:t>
            </a:r>
          </a:p>
        </p:txBody>
      </p:sp>
      <p:sp>
        <p:nvSpPr>
          <p:cNvPr id="127" name="Callout: Bent Line with Accent Bar 126">
            <a:extLst>
              <a:ext uri="{FF2B5EF4-FFF2-40B4-BE49-F238E27FC236}">
                <a16:creationId xmlns:a16="http://schemas.microsoft.com/office/drawing/2014/main" id="{524372D0-E8DF-4446-8EF0-F675D5CA479C}"/>
              </a:ext>
            </a:extLst>
          </p:cNvPr>
          <p:cNvSpPr/>
          <p:nvPr/>
        </p:nvSpPr>
        <p:spPr>
          <a:xfrm flipH="1">
            <a:off x="3841330" y="3775544"/>
            <a:ext cx="1318250" cy="446277"/>
          </a:xfrm>
          <a:prstGeom prst="accentCallout2">
            <a:avLst>
              <a:gd name="adj1" fmla="val 42855"/>
              <a:gd name="adj2" fmla="val 3052"/>
              <a:gd name="adj3" fmla="val 42855"/>
              <a:gd name="adj4" fmla="val -17266"/>
              <a:gd name="adj5" fmla="val 20268"/>
              <a:gd name="adj6" fmla="val -4574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Beverages 26%</a:t>
            </a:r>
          </a:p>
          <a:p>
            <a:r>
              <a:rPr lang="en-GB" sz="1000" dirty="0">
                <a:solidFill>
                  <a:schemeClr val="tx1"/>
                </a:solidFill>
                <a:latin typeface="Segoe UI Light" panose="020B0502040204020203" pitchFamily="34" charset="0"/>
                <a:cs typeface="Segoe UI Light" panose="020B0502040204020203" pitchFamily="34" charset="0"/>
              </a:rPr>
              <a:t>Mechanisms 14%</a:t>
            </a:r>
          </a:p>
          <a:p>
            <a:r>
              <a:rPr lang="en-GB" sz="1000" dirty="0">
                <a:solidFill>
                  <a:schemeClr val="tx1"/>
                </a:solidFill>
                <a:latin typeface="Segoe UI Light" panose="020B0502040204020203" pitchFamily="34" charset="0"/>
                <a:cs typeface="Segoe UI Light" panose="020B0502040204020203" pitchFamily="34" charset="0"/>
              </a:rPr>
              <a:t>Pharmaceuticals 10%</a:t>
            </a:r>
          </a:p>
        </p:txBody>
      </p:sp>
      <p:sp>
        <p:nvSpPr>
          <p:cNvPr id="128" name="Callout: Bent Line with Accent Bar 127">
            <a:extLst>
              <a:ext uri="{FF2B5EF4-FFF2-40B4-BE49-F238E27FC236}">
                <a16:creationId xmlns:a16="http://schemas.microsoft.com/office/drawing/2014/main" id="{5BD2BA16-00F0-42CC-B8FC-E5BAD038D8E0}"/>
              </a:ext>
            </a:extLst>
          </p:cNvPr>
          <p:cNvSpPr/>
          <p:nvPr/>
        </p:nvSpPr>
        <p:spPr>
          <a:xfrm>
            <a:off x="7597801" y="2903620"/>
            <a:ext cx="2171505" cy="446277"/>
          </a:xfrm>
          <a:prstGeom prst="accentCallout2">
            <a:avLst>
              <a:gd name="adj1" fmla="val 18750"/>
              <a:gd name="adj2" fmla="val -65"/>
              <a:gd name="adj3" fmla="val 18750"/>
              <a:gd name="adj4" fmla="val -3476"/>
              <a:gd name="adj5" fmla="val 130249"/>
              <a:gd name="adj6" fmla="val -1869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Mineral products (natural gas) 33%</a:t>
            </a:r>
          </a:p>
          <a:p>
            <a:r>
              <a:rPr lang="en-GB" sz="1000" dirty="0">
                <a:solidFill>
                  <a:schemeClr val="tx1"/>
                </a:solidFill>
                <a:latin typeface="Segoe UI Light" panose="020B0502040204020203" pitchFamily="34" charset="0"/>
                <a:cs typeface="Segoe UI Light" panose="020B0502040204020203" pitchFamily="34" charset="0"/>
              </a:rPr>
              <a:t>Iron and steel 20%</a:t>
            </a:r>
          </a:p>
        </p:txBody>
      </p:sp>
      <p:sp>
        <p:nvSpPr>
          <p:cNvPr id="129" name="Callout: Bent Line with Accent Bar 128">
            <a:extLst>
              <a:ext uri="{FF2B5EF4-FFF2-40B4-BE49-F238E27FC236}">
                <a16:creationId xmlns:a16="http://schemas.microsoft.com/office/drawing/2014/main" id="{05043F86-ADF9-4779-9FEE-24BF28A665C3}"/>
              </a:ext>
            </a:extLst>
          </p:cNvPr>
          <p:cNvSpPr/>
          <p:nvPr/>
        </p:nvSpPr>
        <p:spPr>
          <a:xfrm>
            <a:off x="7430207" y="3410408"/>
            <a:ext cx="2171505" cy="446277"/>
          </a:xfrm>
          <a:prstGeom prst="accentCallout2">
            <a:avLst>
              <a:gd name="adj1" fmla="val 41349"/>
              <a:gd name="adj2" fmla="val -64"/>
              <a:gd name="adj3" fmla="val 41348"/>
              <a:gd name="adj4" fmla="val -7408"/>
              <a:gd name="adj5" fmla="val 95597"/>
              <a:gd name="adj6" fmla="val -1176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Segoe UI Light" panose="020B0502040204020203" pitchFamily="34" charset="0"/>
                <a:cs typeface="Segoe UI Light" panose="020B0502040204020203" pitchFamily="34" charset="0"/>
              </a:rPr>
              <a:t>Mineral products (natural gas) 55%</a:t>
            </a:r>
          </a:p>
          <a:p>
            <a:r>
              <a:rPr lang="en-GB" sz="1000" dirty="0">
                <a:solidFill>
                  <a:schemeClr val="tx1"/>
                </a:solidFill>
                <a:latin typeface="Segoe UI Light" panose="020B0502040204020203" pitchFamily="34" charset="0"/>
                <a:cs typeface="Segoe UI Light" panose="020B0502040204020203" pitchFamily="34" charset="0"/>
              </a:rPr>
              <a:t>Iron and steel 8%</a:t>
            </a:r>
          </a:p>
        </p:txBody>
      </p:sp>
      <p:sp>
        <p:nvSpPr>
          <p:cNvPr id="2" name="Slide Number Placeholder 1">
            <a:extLst>
              <a:ext uri="{FF2B5EF4-FFF2-40B4-BE49-F238E27FC236}">
                <a16:creationId xmlns:a16="http://schemas.microsoft.com/office/drawing/2014/main" id="{84DF94A0-5C39-917F-4700-EF812ECB4159}"/>
              </a:ext>
            </a:extLst>
          </p:cNvPr>
          <p:cNvSpPr txBox="1">
            <a:spLocks/>
          </p:cNvSpPr>
          <p:nvPr/>
        </p:nvSpPr>
        <p:spPr>
          <a:xfrm>
            <a:off x="11759211" y="6522771"/>
            <a:ext cx="406400" cy="304800"/>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000" smtClean="0">
                <a:solidFill>
                  <a:schemeClr val="tx1">
                    <a:tint val="75000"/>
                  </a:schemeClr>
                </a:solidFill>
                <a:latin typeface="Segoe UI Light" panose="020B0502040204020203" pitchFamily="34" charset="0"/>
              </a:rPr>
              <a:pPr algn="r"/>
              <a:t>6</a:t>
            </a:fld>
            <a:endParaRPr lang="en-US" altLang="lv-LV" sz="1000" dirty="0">
              <a:solidFill>
                <a:schemeClr val="tx1">
                  <a:tint val="75000"/>
                </a:schemeClr>
              </a:solidFill>
              <a:latin typeface="Segoe UI Light" panose="020B0502040204020203" pitchFamily="34" charset="0"/>
            </a:endParaRPr>
          </a:p>
        </p:txBody>
      </p:sp>
    </p:spTree>
    <p:extLst>
      <p:ext uri="{BB962C8B-B14F-4D97-AF65-F5344CB8AC3E}">
        <p14:creationId xmlns:p14="http://schemas.microsoft.com/office/powerpoint/2010/main" val="13907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2B080D-9F32-43A2-A8CE-79D94C78671F}"/>
              </a:ext>
            </a:extLst>
          </p:cNvPr>
          <p:cNvPicPr>
            <a:picLocks noChangeAspect="1"/>
          </p:cNvPicPr>
          <p:nvPr/>
        </p:nvPicPr>
        <p:blipFill rotWithShape="1">
          <a:blip r:embed="rId3">
            <a:clrChange>
              <a:clrFrom>
                <a:srgbClr val="FFFFFF"/>
              </a:clrFrom>
              <a:clrTo>
                <a:srgbClr val="FFFFFF">
                  <a:alpha val="0"/>
                </a:srgbClr>
              </a:clrTo>
            </a:clrChange>
          </a:blip>
          <a:srcRect t="7855" b="7937"/>
          <a:stretch/>
        </p:blipFill>
        <p:spPr>
          <a:xfrm>
            <a:off x="4894886" y="1634774"/>
            <a:ext cx="6599392" cy="3600000"/>
          </a:xfrm>
          <a:prstGeom prst="rect">
            <a:avLst/>
          </a:prstGeom>
        </p:spPr>
      </p:pic>
      <p:pic>
        <p:nvPicPr>
          <p:cNvPr id="3" name="Picture 2">
            <a:extLst>
              <a:ext uri="{FF2B5EF4-FFF2-40B4-BE49-F238E27FC236}">
                <a16:creationId xmlns:a16="http://schemas.microsoft.com/office/drawing/2014/main" id="{76200F07-288E-47BF-8862-F93AA0E4D888}"/>
              </a:ext>
            </a:extLst>
          </p:cNvPr>
          <p:cNvPicPr>
            <a:picLocks noChangeAspect="1"/>
          </p:cNvPicPr>
          <p:nvPr/>
        </p:nvPicPr>
        <p:blipFill rotWithShape="1">
          <a:blip r:embed="rId4"/>
          <a:srcRect t="7052" b="7992"/>
          <a:stretch/>
        </p:blipFill>
        <p:spPr>
          <a:xfrm>
            <a:off x="696877" y="1777126"/>
            <a:ext cx="3960000" cy="2389180"/>
          </a:xfrm>
          <a:prstGeom prst="rect">
            <a:avLst/>
          </a:prstGeom>
        </p:spPr>
      </p:pic>
      <p:sp>
        <p:nvSpPr>
          <p:cNvPr id="5" name="Rectangle 4">
            <a:extLst>
              <a:ext uri="{FF2B5EF4-FFF2-40B4-BE49-F238E27FC236}">
                <a16:creationId xmlns:a16="http://schemas.microsoft.com/office/drawing/2014/main" id="{3B59C3AD-937C-41C7-9FDA-E7AFD8056A1F}"/>
              </a:ext>
            </a:extLst>
          </p:cNvPr>
          <p:cNvSpPr/>
          <p:nvPr/>
        </p:nvSpPr>
        <p:spPr>
          <a:xfrm>
            <a:off x="342730" y="285726"/>
            <a:ext cx="10831108" cy="867930"/>
          </a:xfrm>
          <a:prstGeom prst="rect">
            <a:avLst/>
          </a:prstGeom>
        </p:spPr>
        <p:txBody>
          <a:bodyPr wrap="square">
            <a:spAutoFit/>
          </a:bodyPr>
          <a:lstStyle/>
          <a:p>
            <a:pPr>
              <a:lnSpc>
                <a:spcPct val="90000"/>
              </a:lnSpc>
              <a:spcBef>
                <a:spcPct val="0"/>
              </a:spcBef>
            </a:pPr>
            <a:r>
              <a:rPr lang="en-US" altLang="lv-LV" sz="2800" b="1" cap="all" dirty="0">
                <a:solidFill>
                  <a:srgbClr val="228B9D"/>
                </a:solidFill>
                <a:latin typeface="Segoe UI Light" panose="020B0502040204020203" pitchFamily="34" charset="0"/>
                <a:cs typeface="Segoe UI" panose="020B0502040204020203" pitchFamily="34" charset="0"/>
              </a:rPr>
              <a:t>Latvia-RUSSIA foreign trade: exports are dominated by beverages, imports – by mineral products</a:t>
            </a:r>
            <a:endParaRPr lang="en-US" sz="2800" b="1" cap="all" dirty="0">
              <a:solidFill>
                <a:srgbClr val="228B9D"/>
              </a:solidFill>
              <a:latin typeface="Segoe UI Light" panose="020B0502040204020203" pitchFamily="34" charset="0"/>
              <a:cs typeface="Segoe UI" panose="020B0502040204020203" pitchFamily="34" charset="0"/>
            </a:endParaRPr>
          </a:p>
        </p:txBody>
      </p:sp>
      <p:sp>
        <p:nvSpPr>
          <p:cNvPr id="8" name="Slide Number Placeholder 3">
            <a:extLst>
              <a:ext uri="{FF2B5EF4-FFF2-40B4-BE49-F238E27FC236}">
                <a16:creationId xmlns:a16="http://schemas.microsoft.com/office/drawing/2014/main" id="{5D8B2A1D-F96B-47AB-8055-51623BDCECAF}"/>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7</a:t>
            </a:fld>
            <a:endParaRPr lang="en-US" altLang="lv-LV" dirty="0"/>
          </a:p>
        </p:txBody>
      </p:sp>
      <p:sp>
        <p:nvSpPr>
          <p:cNvPr id="11" name="Rectangle 10">
            <a:extLst>
              <a:ext uri="{FF2B5EF4-FFF2-40B4-BE49-F238E27FC236}">
                <a16:creationId xmlns:a16="http://schemas.microsoft.com/office/drawing/2014/main" id="{CE9666C9-C7C3-4308-971B-F2913BA9A05D}"/>
              </a:ext>
            </a:extLst>
          </p:cNvPr>
          <p:cNvSpPr/>
          <p:nvPr/>
        </p:nvSpPr>
        <p:spPr>
          <a:xfrm>
            <a:off x="5146803" y="1278387"/>
            <a:ext cx="1693413"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&lt;= TOP IMPORT GOODS</a:t>
            </a:r>
          </a:p>
        </p:txBody>
      </p:sp>
      <p:graphicFrame>
        <p:nvGraphicFramePr>
          <p:cNvPr id="12" name="Table 12">
            <a:extLst>
              <a:ext uri="{FF2B5EF4-FFF2-40B4-BE49-F238E27FC236}">
                <a16:creationId xmlns:a16="http://schemas.microsoft.com/office/drawing/2014/main" id="{DA3F947D-0CC3-4297-B366-B56AD1751CA1}"/>
              </a:ext>
            </a:extLst>
          </p:cNvPr>
          <p:cNvGraphicFramePr>
            <a:graphicFrameLocks noGrp="1"/>
          </p:cNvGraphicFramePr>
          <p:nvPr>
            <p:extLst>
              <p:ext uri="{D42A27DB-BD31-4B8C-83A1-F6EECF244321}">
                <p14:modId xmlns:p14="http://schemas.microsoft.com/office/powerpoint/2010/main" val="3804655539"/>
              </p:ext>
            </p:extLst>
          </p:nvPr>
        </p:nvGraphicFramePr>
        <p:xfrm>
          <a:off x="600444" y="2248092"/>
          <a:ext cx="1966464" cy="1342390"/>
        </p:xfrm>
        <a:graphic>
          <a:graphicData uri="http://schemas.openxmlformats.org/drawingml/2006/table">
            <a:tbl>
              <a:tblPr>
                <a:tableStyleId>{5C22544A-7EE6-4342-B048-85BDC9FD1C3A}</a:tableStyleId>
              </a:tblPr>
              <a:tblGrid>
                <a:gridCol w="1064764">
                  <a:extLst>
                    <a:ext uri="{9D8B030D-6E8A-4147-A177-3AD203B41FA5}">
                      <a16:colId xmlns:a16="http://schemas.microsoft.com/office/drawing/2014/main" val="2099837384"/>
                    </a:ext>
                  </a:extLst>
                </a:gridCol>
                <a:gridCol w="476250">
                  <a:extLst>
                    <a:ext uri="{9D8B030D-6E8A-4147-A177-3AD203B41FA5}">
                      <a16:colId xmlns:a16="http://schemas.microsoft.com/office/drawing/2014/main" val="3797226731"/>
                    </a:ext>
                  </a:extLst>
                </a:gridCol>
                <a:gridCol w="425450">
                  <a:extLst>
                    <a:ext uri="{9D8B030D-6E8A-4147-A177-3AD203B41FA5}">
                      <a16:colId xmlns:a16="http://schemas.microsoft.com/office/drawing/2014/main" val="3296139684"/>
                    </a:ext>
                  </a:extLst>
                </a:gridCol>
              </a:tblGrid>
              <a:tr h="262358">
                <a:tc>
                  <a:txBody>
                    <a:bodyPr/>
                    <a:lstStyle/>
                    <a:p>
                      <a:pPr>
                        <a:lnSpc>
                          <a:spcPct val="80000"/>
                        </a:lnSpc>
                      </a:pPr>
                      <a:endParaRPr lang="en-GB" sz="1400" b="1" noProof="0">
                        <a:solidFill>
                          <a:schemeClr val="accent4">
                            <a:lumMod val="50000"/>
                          </a:schemeClr>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62358">
                <a:tc>
                  <a:txBody>
                    <a:bodyPr/>
                    <a:lstStyle/>
                    <a:p>
                      <a:pPr>
                        <a:lnSpc>
                          <a:spcPct val="80000"/>
                        </a:lnSpc>
                      </a:pPr>
                      <a:r>
                        <a:rPr lang="en-GB" sz="1400" b="1" noProof="0">
                          <a:solidFill>
                            <a:schemeClr val="accent4">
                              <a:lumMod val="50000"/>
                            </a:schemeClr>
                          </a:solidFill>
                          <a:latin typeface="Gill Sans Nova Cond Lt" panose="020B0306020104020203" pitchFamily="34" charset="0"/>
                        </a:rPr>
                        <a:t>Beverages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304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62358">
                <a:tc>
                  <a:txBody>
                    <a:bodyPr/>
                    <a:lstStyle/>
                    <a:p>
                      <a:pPr>
                        <a:lnSpc>
                          <a:spcPct val="80000"/>
                        </a:lnSpc>
                      </a:pPr>
                      <a:r>
                        <a:rPr lang="en-GB" sz="1400" b="1" noProof="0">
                          <a:solidFill>
                            <a:schemeClr val="accent4">
                              <a:lumMod val="50000"/>
                            </a:schemeClr>
                          </a:solidFill>
                          <a:latin typeface="Gill Sans Nova Cond Lt" panose="020B0306020104020203" pitchFamily="34" charset="0"/>
                        </a:rPr>
                        <a:t>Mechanisms,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187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accent4">
                              <a:lumMod val="50000"/>
                            </a:schemeClr>
                          </a:solidFill>
                          <a:latin typeface="Gill Sans Nova Cond Lt" panose="020B0306020104020203" pitchFamily="34" charset="0"/>
                        </a:rPr>
                        <a:t>Pharmaceuticals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62358">
                <a:tc>
                  <a:txBody>
                    <a:bodyPr/>
                    <a:lstStyle/>
                    <a:p>
                      <a:pPr>
                        <a:lnSpc>
                          <a:spcPct val="80000"/>
                        </a:lnSpc>
                      </a:pPr>
                      <a:r>
                        <a:rPr lang="en-GB" sz="1400" b="1" noProof="0">
                          <a:solidFill>
                            <a:schemeClr val="accent4">
                              <a:lumMod val="50000"/>
                            </a:schemeClr>
                          </a:solidFill>
                          <a:latin typeface="Gill Sans Nova Cond Lt" panose="020B0306020104020203" pitchFamily="34" charset="0"/>
                        </a:rPr>
                        <a:t>Electrical appliances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138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solidFill>
                            <a:schemeClr val="accent4">
                              <a:lumMod val="50000"/>
                            </a:schemeClr>
                          </a:solidFill>
                          <a:latin typeface="Gill Sans Nova Cond Lt" panose="020B0306020104020203" pitchFamily="34" charset="0"/>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10" name="Rectangle 9">
            <a:extLst>
              <a:ext uri="{FF2B5EF4-FFF2-40B4-BE49-F238E27FC236}">
                <a16:creationId xmlns:a16="http://schemas.microsoft.com/office/drawing/2014/main" id="{97042F91-25A4-46AB-857D-EF9B834BD1FA}"/>
              </a:ext>
            </a:extLst>
          </p:cNvPr>
          <p:cNvSpPr/>
          <p:nvPr/>
        </p:nvSpPr>
        <p:spPr>
          <a:xfrm>
            <a:off x="1619052" y="1278387"/>
            <a:ext cx="1895712" cy="400110"/>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TOP EXPORT GOODS=&gt;</a:t>
            </a:r>
          </a:p>
        </p:txBody>
      </p:sp>
      <p:graphicFrame>
        <p:nvGraphicFramePr>
          <p:cNvPr id="14" name="Chart 13">
            <a:extLst>
              <a:ext uri="{FF2B5EF4-FFF2-40B4-BE49-F238E27FC236}">
                <a16:creationId xmlns:a16="http://schemas.microsoft.com/office/drawing/2014/main" id="{CA044FAC-47D2-4772-BDD5-02981CEE82BA}"/>
              </a:ext>
            </a:extLst>
          </p:cNvPr>
          <p:cNvGraphicFramePr/>
          <p:nvPr>
            <p:extLst>
              <p:ext uri="{D42A27DB-BD31-4B8C-83A1-F6EECF244321}">
                <p14:modId xmlns:p14="http://schemas.microsoft.com/office/powerpoint/2010/main" val="3796062755"/>
              </p:ext>
            </p:extLst>
          </p:nvPr>
        </p:nvGraphicFramePr>
        <p:xfrm>
          <a:off x="968374" y="3664010"/>
          <a:ext cx="1325067" cy="12053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12">
            <a:extLst>
              <a:ext uri="{FF2B5EF4-FFF2-40B4-BE49-F238E27FC236}">
                <a16:creationId xmlns:a16="http://schemas.microsoft.com/office/drawing/2014/main" id="{A584F423-00C3-47FE-9F06-2B22B58AED70}"/>
              </a:ext>
            </a:extLst>
          </p:cNvPr>
          <p:cNvGraphicFramePr>
            <a:graphicFrameLocks noGrp="1"/>
          </p:cNvGraphicFramePr>
          <p:nvPr>
            <p:extLst>
              <p:ext uri="{D42A27DB-BD31-4B8C-83A1-F6EECF244321}">
                <p14:modId xmlns:p14="http://schemas.microsoft.com/office/powerpoint/2010/main" val="3570532294"/>
              </p:ext>
            </p:extLst>
          </p:nvPr>
        </p:nvGraphicFramePr>
        <p:xfrm>
          <a:off x="5571166" y="2245986"/>
          <a:ext cx="2200332" cy="1525842"/>
        </p:xfrm>
        <a:graphic>
          <a:graphicData uri="http://schemas.openxmlformats.org/drawingml/2006/table">
            <a:tbl>
              <a:tblPr>
                <a:tableStyleId>{5C22544A-7EE6-4342-B048-85BDC9FD1C3A}</a:tableStyleId>
              </a:tblPr>
              <a:tblGrid>
                <a:gridCol w="1092206">
                  <a:extLst>
                    <a:ext uri="{9D8B030D-6E8A-4147-A177-3AD203B41FA5}">
                      <a16:colId xmlns:a16="http://schemas.microsoft.com/office/drawing/2014/main" val="2099837384"/>
                    </a:ext>
                  </a:extLst>
                </a:gridCol>
                <a:gridCol w="603250">
                  <a:extLst>
                    <a:ext uri="{9D8B030D-6E8A-4147-A177-3AD203B41FA5}">
                      <a16:colId xmlns:a16="http://schemas.microsoft.com/office/drawing/2014/main" val="3797226731"/>
                    </a:ext>
                  </a:extLst>
                </a:gridCol>
                <a:gridCol w="504876">
                  <a:extLst>
                    <a:ext uri="{9D8B030D-6E8A-4147-A177-3AD203B41FA5}">
                      <a16:colId xmlns:a16="http://schemas.microsoft.com/office/drawing/2014/main" val="3296139684"/>
                    </a:ext>
                  </a:extLst>
                </a:gridCol>
              </a:tblGrid>
              <a:tr h="251051">
                <a:tc>
                  <a:txBody>
                    <a:bodyPr/>
                    <a:lstStyle/>
                    <a:p>
                      <a:pPr>
                        <a:lnSpc>
                          <a:spcPct val="80000"/>
                        </a:lnSpc>
                      </a:pPr>
                      <a:endParaRPr lang="en-GB" sz="1400" b="1" noProof="0">
                        <a:solidFill>
                          <a:srgbClr val="3E6BBC"/>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15295">
                <a:tc>
                  <a:txBody>
                    <a:bodyPr/>
                    <a:lstStyle/>
                    <a:p>
                      <a:pPr>
                        <a:lnSpc>
                          <a:spcPct val="80000"/>
                        </a:lnSpc>
                        <a:spcAft>
                          <a:spcPts val="300"/>
                        </a:spcAft>
                      </a:pPr>
                      <a:r>
                        <a:rPr lang="en-GB" sz="1400" b="1" noProof="0">
                          <a:solidFill>
                            <a:srgbClr val="3E6BBC"/>
                          </a:solidFill>
                          <a:latin typeface="Gill Sans Nova Cond Lt" panose="020B0306020104020203" pitchFamily="34" charset="0"/>
                        </a:rPr>
                        <a:t>Mineral products, </a:t>
                      </a:r>
                    </a:p>
                    <a:p>
                      <a:pPr>
                        <a:lnSpc>
                          <a:spcPct val="80000"/>
                        </a:lnSpc>
                      </a:pPr>
                      <a:r>
                        <a:rPr lang="en-GB" sz="1200" b="1" i="1" noProof="0">
                          <a:solidFill>
                            <a:srgbClr val="3E6BBC"/>
                          </a:solidFill>
                          <a:latin typeface="Gill Sans Nova Cond Lt" panose="020B0306020104020203" pitchFamily="34" charset="0"/>
                        </a:rPr>
                        <a:t>incl. natural gas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spcAft>
                          <a:spcPts val="300"/>
                        </a:spcAft>
                      </a:pPr>
                      <a:r>
                        <a:rPr lang="en-GB" sz="1400" b="1" noProof="0">
                          <a:solidFill>
                            <a:srgbClr val="3E6BBC"/>
                          </a:solidFill>
                          <a:latin typeface="Gill Sans Nova Cond Lt" panose="020B0306020104020203" pitchFamily="34" charset="0"/>
                        </a:rPr>
                        <a:t>6 234</a:t>
                      </a:r>
                    </a:p>
                    <a:p>
                      <a:pPr algn="ctr">
                        <a:lnSpc>
                          <a:spcPct val="80000"/>
                        </a:lnSpc>
                      </a:pPr>
                      <a:r>
                        <a:rPr lang="en-GB" sz="1200" b="1" i="1" noProof="0">
                          <a:solidFill>
                            <a:srgbClr val="3E6BBC"/>
                          </a:solidFill>
                          <a:latin typeface="Gill Sans Nova Cond Lt" panose="020B0306020104020203" pitchFamily="34" charset="0"/>
                        </a:rPr>
                        <a:t>389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spcAft>
                          <a:spcPts val="300"/>
                        </a:spcAft>
                      </a:pPr>
                      <a:r>
                        <a:rPr lang="en-GB" sz="1400" b="1" noProof="0">
                          <a:solidFill>
                            <a:srgbClr val="3E6BBC"/>
                          </a:solidFill>
                          <a:latin typeface="Gill Sans Nova Cond Lt" panose="020B0306020104020203" pitchFamily="34" charset="0"/>
                        </a:rPr>
                        <a:t>35</a:t>
                      </a:r>
                    </a:p>
                    <a:p>
                      <a:pPr algn="ctr">
                        <a:lnSpc>
                          <a:spcPct val="80000"/>
                        </a:lnSpc>
                      </a:pPr>
                      <a:r>
                        <a:rPr lang="en-GB" sz="1200" b="1" i="1" noProof="0">
                          <a:solidFill>
                            <a:srgbClr val="3E6BBC"/>
                          </a:solidFill>
                          <a:latin typeface="Gill Sans Nova Cond Lt" panose="020B0306020104020203" pitchFamily="34" charset="0"/>
                        </a:rPr>
                        <a:t>22</a:t>
                      </a:r>
                      <a:endParaRPr lang="en-GB" sz="1400" b="1" i="1" noProof="0">
                        <a:solidFill>
                          <a:srgbClr val="3E6BBC"/>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51051">
                <a:tc>
                  <a:txBody>
                    <a:bodyPr/>
                    <a:lstStyle/>
                    <a:p>
                      <a:pPr>
                        <a:lnSpc>
                          <a:spcPct val="80000"/>
                        </a:lnSpc>
                      </a:pPr>
                      <a:r>
                        <a:rPr lang="en-GB" sz="1400" b="1" noProof="0">
                          <a:solidFill>
                            <a:srgbClr val="3E6BBC"/>
                          </a:solidFill>
                          <a:latin typeface="Gill Sans Nova Cond Lt" panose="020B0306020104020203" pitchFamily="34" charset="0"/>
                        </a:rPr>
                        <a:t>Iron and steel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459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51051">
                <a:tc>
                  <a:txBody>
                    <a:bodyPr/>
                    <a:lstStyle/>
                    <a:p>
                      <a:pPr>
                        <a:lnSpc>
                          <a:spcPct val="80000"/>
                        </a:lnSpc>
                      </a:pPr>
                      <a:r>
                        <a:rPr lang="en-GB" sz="1400" b="1" noProof="0">
                          <a:solidFill>
                            <a:srgbClr val="3E6BBC"/>
                          </a:solidFill>
                          <a:latin typeface="Gill Sans Nova Cond Lt" panose="020B0306020104020203" pitchFamily="34" charset="0"/>
                        </a:rPr>
                        <a:t>Wood, its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149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51051">
                <a:tc>
                  <a:txBody>
                    <a:bodyPr/>
                    <a:lstStyle/>
                    <a:p>
                      <a:pPr>
                        <a:lnSpc>
                          <a:spcPct val="80000"/>
                        </a:lnSpc>
                      </a:pPr>
                      <a:r>
                        <a:rPr lang="en-GB" sz="1400" b="1" noProof="0">
                          <a:solidFill>
                            <a:srgbClr val="3E6BBC"/>
                          </a:solidFill>
                          <a:latin typeface="Gill Sans Nova Cond Lt" panose="020B0306020104020203" pitchFamily="34" charset="0"/>
                        </a:rPr>
                        <a:t>Cereals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3E6BBC"/>
                          </a:solidFill>
                          <a:latin typeface="Gill Sans Nova Cond Lt" panose="020B0306020104020203" pitchFamily="34" charset="0"/>
                        </a:rPr>
                        <a:t>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solidFill>
                            <a:srgbClr val="3E6BBC"/>
                          </a:solidFill>
                          <a:latin typeface="Gill Sans Nova Cond Lt" panose="020B0306020104020203" pitchFamily="34"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graphicFrame>
        <p:nvGraphicFramePr>
          <p:cNvPr id="17" name="Chart 16">
            <a:extLst>
              <a:ext uri="{FF2B5EF4-FFF2-40B4-BE49-F238E27FC236}">
                <a16:creationId xmlns:a16="http://schemas.microsoft.com/office/drawing/2014/main" id="{D30A6D04-2035-45F2-8061-EB4273605446}"/>
              </a:ext>
            </a:extLst>
          </p:cNvPr>
          <p:cNvGraphicFramePr/>
          <p:nvPr>
            <p:extLst>
              <p:ext uri="{D42A27DB-BD31-4B8C-83A1-F6EECF244321}">
                <p14:modId xmlns:p14="http://schemas.microsoft.com/office/powerpoint/2010/main" val="891319963"/>
              </p:ext>
            </p:extLst>
          </p:nvPr>
        </p:nvGraphicFramePr>
        <p:xfrm>
          <a:off x="8311995" y="3590482"/>
          <a:ext cx="1325067" cy="12053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a:extLst>
              <a:ext uri="{FF2B5EF4-FFF2-40B4-BE49-F238E27FC236}">
                <a16:creationId xmlns:a16="http://schemas.microsoft.com/office/drawing/2014/main" id="{B43F2120-81C4-48A2-B327-F8C6EB889CF3}"/>
              </a:ext>
            </a:extLst>
          </p:cNvPr>
          <p:cNvGraphicFramePr>
            <a:graphicFrameLocks/>
          </p:cNvGraphicFramePr>
          <p:nvPr>
            <p:extLst>
              <p:ext uri="{D42A27DB-BD31-4B8C-83A1-F6EECF244321}">
                <p14:modId xmlns:p14="http://schemas.microsoft.com/office/powerpoint/2010/main" val="2891480380"/>
              </p:ext>
            </p:extLst>
          </p:nvPr>
        </p:nvGraphicFramePr>
        <p:xfrm>
          <a:off x="3936998" y="4969940"/>
          <a:ext cx="4320000" cy="16216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 name="Table 12">
            <a:extLst>
              <a:ext uri="{FF2B5EF4-FFF2-40B4-BE49-F238E27FC236}">
                <a16:creationId xmlns:a16="http://schemas.microsoft.com/office/drawing/2014/main" id="{702CC7E3-FF9D-78CA-2D81-F785DD2130D6}"/>
              </a:ext>
            </a:extLst>
          </p:cNvPr>
          <p:cNvGraphicFramePr>
            <a:graphicFrameLocks noGrp="1"/>
          </p:cNvGraphicFramePr>
          <p:nvPr>
            <p:extLst>
              <p:ext uri="{D42A27DB-BD31-4B8C-83A1-F6EECF244321}">
                <p14:modId xmlns:p14="http://schemas.microsoft.com/office/powerpoint/2010/main" val="3600547405"/>
              </p:ext>
            </p:extLst>
          </p:nvPr>
        </p:nvGraphicFramePr>
        <p:xfrm>
          <a:off x="2662774" y="2248092"/>
          <a:ext cx="1966464" cy="1342390"/>
        </p:xfrm>
        <a:graphic>
          <a:graphicData uri="http://schemas.openxmlformats.org/drawingml/2006/table">
            <a:tbl>
              <a:tblPr>
                <a:tableStyleId>{5C22544A-7EE6-4342-B048-85BDC9FD1C3A}</a:tableStyleId>
              </a:tblPr>
              <a:tblGrid>
                <a:gridCol w="1064764">
                  <a:extLst>
                    <a:ext uri="{9D8B030D-6E8A-4147-A177-3AD203B41FA5}">
                      <a16:colId xmlns:a16="http://schemas.microsoft.com/office/drawing/2014/main" val="2099837384"/>
                    </a:ext>
                  </a:extLst>
                </a:gridCol>
                <a:gridCol w="476250">
                  <a:extLst>
                    <a:ext uri="{9D8B030D-6E8A-4147-A177-3AD203B41FA5}">
                      <a16:colId xmlns:a16="http://schemas.microsoft.com/office/drawing/2014/main" val="3797226731"/>
                    </a:ext>
                  </a:extLst>
                </a:gridCol>
                <a:gridCol w="425450">
                  <a:extLst>
                    <a:ext uri="{9D8B030D-6E8A-4147-A177-3AD203B41FA5}">
                      <a16:colId xmlns:a16="http://schemas.microsoft.com/office/drawing/2014/main" val="3296139684"/>
                    </a:ext>
                  </a:extLst>
                </a:gridCol>
              </a:tblGrid>
              <a:tr h="262358">
                <a:tc>
                  <a:txBody>
                    <a:bodyPr/>
                    <a:lstStyle/>
                    <a:p>
                      <a:pPr>
                        <a:lnSpc>
                          <a:spcPct val="80000"/>
                        </a:lnSpc>
                      </a:pPr>
                      <a:endParaRPr lang="en-GB" sz="1400" b="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62358">
                <a:tc>
                  <a:txBody>
                    <a:bodyPr/>
                    <a:lstStyle/>
                    <a:p>
                      <a:pPr>
                        <a:lnSpc>
                          <a:spcPct val="80000"/>
                        </a:lnSpc>
                      </a:pPr>
                      <a:r>
                        <a:rPr lang="en-GB" sz="1400" b="1" noProof="0">
                          <a:latin typeface="Gill Sans Nova Cond Lt" panose="020B0306020104020203" pitchFamily="34" charset="0"/>
                        </a:rPr>
                        <a:t>Beverages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340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62358">
                <a:tc>
                  <a:txBody>
                    <a:bodyPr/>
                    <a:lstStyle/>
                    <a:p>
                      <a:pPr>
                        <a:lnSpc>
                          <a:spcPct val="80000"/>
                        </a:lnSpc>
                      </a:pPr>
                      <a:r>
                        <a:rPr lang="en-GB" sz="1400" b="1" noProof="0">
                          <a:latin typeface="Gill Sans Nova Cond Lt" panose="020B0306020104020203" pitchFamily="34" charset="0"/>
                        </a:rPr>
                        <a:t>Mechanisms,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158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latin typeface="Gill Sans Nova Cond Lt" panose="020B0306020104020203" pitchFamily="34" charset="0"/>
                        </a:rPr>
                        <a:t>Pharmaceuticals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62358">
                <a:tc>
                  <a:txBody>
                    <a:bodyPr/>
                    <a:lstStyle/>
                    <a:p>
                      <a:pPr>
                        <a:lnSpc>
                          <a:spcPct val="80000"/>
                        </a:lnSpc>
                      </a:pPr>
                      <a:r>
                        <a:rPr lang="en-GB" sz="1400" b="1" noProof="0">
                          <a:latin typeface="Gill Sans Nova Cond Lt" panose="020B0306020104020203" pitchFamily="34" charset="0"/>
                        </a:rPr>
                        <a:t>Electrical appliances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88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latin typeface="Gill Sans Nova Cond Lt" panose="020B0306020104020203" pitchFamily="34"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4" name="Rectangle 3">
            <a:extLst>
              <a:ext uri="{FF2B5EF4-FFF2-40B4-BE49-F238E27FC236}">
                <a16:creationId xmlns:a16="http://schemas.microsoft.com/office/drawing/2014/main" id="{38E160D4-7FD8-CE59-E063-F8D2608A4343}"/>
              </a:ext>
            </a:extLst>
          </p:cNvPr>
          <p:cNvSpPr/>
          <p:nvPr/>
        </p:nvSpPr>
        <p:spPr>
          <a:xfrm>
            <a:off x="133104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solidFill>
                  <a:schemeClr val="accent4">
                    <a:lumMod val="50000"/>
                  </a:schemeClr>
                </a:solidFill>
              </a:rPr>
              <a:t>2021</a:t>
            </a:r>
          </a:p>
        </p:txBody>
      </p:sp>
      <p:sp>
        <p:nvSpPr>
          <p:cNvPr id="6" name="Rectangle 5">
            <a:extLst>
              <a:ext uri="{FF2B5EF4-FFF2-40B4-BE49-F238E27FC236}">
                <a16:creationId xmlns:a16="http://schemas.microsoft.com/office/drawing/2014/main" id="{240B58FC-852F-8F01-40F5-E90371E7A58E}"/>
              </a:ext>
            </a:extLst>
          </p:cNvPr>
          <p:cNvSpPr/>
          <p:nvPr/>
        </p:nvSpPr>
        <p:spPr>
          <a:xfrm>
            <a:off x="339337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2022</a:t>
            </a:r>
          </a:p>
        </p:txBody>
      </p:sp>
      <p:graphicFrame>
        <p:nvGraphicFramePr>
          <p:cNvPr id="7" name="Chart 6">
            <a:extLst>
              <a:ext uri="{FF2B5EF4-FFF2-40B4-BE49-F238E27FC236}">
                <a16:creationId xmlns:a16="http://schemas.microsoft.com/office/drawing/2014/main" id="{84026AA2-2B4D-09E3-C7F7-EDA60F07DA74}"/>
              </a:ext>
            </a:extLst>
          </p:cNvPr>
          <p:cNvGraphicFramePr/>
          <p:nvPr>
            <p:extLst>
              <p:ext uri="{D42A27DB-BD31-4B8C-83A1-F6EECF244321}">
                <p14:modId xmlns:p14="http://schemas.microsoft.com/office/powerpoint/2010/main" val="1720221020"/>
              </p:ext>
            </p:extLst>
          </p:nvPr>
        </p:nvGraphicFramePr>
        <p:xfrm>
          <a:off x="2983471" y="3660332"/>
          <a:ext cx="1325067" cy="12053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Table 12">
            <a:extLst>
              <a:ext uri="{FF2B5EF4-FFF2-40B4-BE49-F238E27FC236}">
                <a16:creationId xmlns:a16="http://schemas.microsoft.com/office/drawing/2014/main" id="{BFC62BD2-4805-D99C-728A-33BE99086D13}"/>
              </a:ext>
            </a:extLst>
          </p:cNvPr>
          <p:cNvGraphicFramePr>
            <a:graphicFrameLocks noGrp="1"/>
          </p:cNvGraphicFramePr>
          <p:nvPr>
            <p:extLst>
              <p:ext uri="{D42A27DB-BD31-4B8C-83A1-F6EECF244321}">
                <p14:modId xmlns:p14="http://schemas.microsoft.com/office/powerpoint/2010/main" val="1889641537"/>
              </p:ext>
            </p:extLst>
          </p:nvPr>
        </p:nvGraphicFramePr>
        <p:xfrm>
          <a:off x="7938755" y="2245986"/>
          <a:ext cx="2188126" cy="1525842"/>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2099837384"/>
                    </a:ext>
                  </a:extLst>
                </a:gridCol>
                <a:gridCol w="603250">
                  <a:extLst>
                    <a:ext uri="{9D8B030D-6E8A-4147-A177-3AD203B41FA5}">
                      <a16:colId xmlns:a16="http://schemas.microsoft.com/office/drawing/2014/main" val="3797226731"/>
                    </a:ext>
                  </a:extLst>
                </a:gridCol>
                <a:gridCol w="504876">
                  <a:extLst>
                    <a:ext uri="{9D8B030D-6E8A-4147-A177-3AD203B41FA5}">
                      <a16:colId xmlns:a16="http://schemas.microsoft.com/office/drawing/2014/main" val="3296139684"/>
                    </a:ext>
                  </a:extLst>
                </a:gridCol>
              </a:tblGrid>
              <a:tr h="251051">
                <a:tc>
                  <a:txBody>
                    <a:bodyPr/>
                    <a:lstStyle/>
                    <a:p>
                      <a:pPr>
                        <a:lnSpc>
                          <a:spcPct val="80000"/>
                        </a:lnSpc>
                      </a:pPr>
                      <a:endParaRPr lang="en-GB" sz="1400" b="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15295">
                <a:tc>
                  <a:txBody>
                    <a:bodyPr/>
                    <a:lstStyle/>
                    <a:p>
                      <a:pPr>
                        <a:lnSpc>
                          <a:spcPct val="80000"/>
                        </a:lnSpc>
                        <a:spcAft>
                          <a:spcPts val="300"/>
                        </a:spcAft>
                      </a:pPr>
                      <a:r>
                        <a:rPr lang="en-GB" sz="1400" b="1" noProof="0">
                          <a:latin typeface="Gill Sans Nova Cond Lt" panose="020B0306020104020203" pitchFamily="34" charset="0"/>
                        </a:rPr>
                        <a:t>Mineral products</a:t>
                      </a:r>
                      <a:r>
                        <a:rPr lang="en-GB" sz="1400" b="1" i="1" noProof="0">
                          <a:latin typeface="Gill Sans Nova Cond Lt" panose="020B0306020104020203" pitchFamily="34" charset="0"/>
                        </a:rPr>
                        <a:t>,</a:t>
                      </a:r>
                    </a:p>
                    <a:p>
                      <a:pPr>
                        <a:lnSpc>
                          <a:spcPct val="80000"/>
                        </a:lnSpc>
                      </a:pPr>
                      <a:r>
                        <a:rPr lang="en-GB" sz="1200" b="1" i="1" noProof="0">
                          <a:latin typeface="Gill Sans Nova Cond Lt" panose="020B0306020104020203" pitchFamily="34" charset="0"/>
                        </a:rPr>
                        <a:t>incl. natural gas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spcAft>
                          <a:spcPts val="300"/>
                        </a:spcAft>
                      </a:pPr>
                      <a:r>
                        <a:rPr lang="en-GB" sz="1400" b="1" noProof="0">
                          <a:latin typeface="Gill Sans Nova Cond Lt" panose="020B0306020104020203" pitchFamily="34" charset="0"/>
                        </a:rPr>
                        <a:t>1 046</a:t>
                      </a:r>
                    </a:p>
                    <a:p>
                      <a:pPr algn="ctr">
                        <a:lnSpc>
                          <a:spcPct val="80000"/>
                        </a:lnSpc>
                      </a:pPr>
                      <a:r>
                        <a:rPr lang="en-GB" sz="1200" b="1" i="1" noProof="0">
                          <a:latin typeface="Gill Sans Nova Cond Lt" panose="020B0306020104020203" pitchFamily="34" charset="0"/>
                        </a:rPr>
                        <a:t>489</a:t>
                      </a:r>
                      <a:endParaRPr lang="en-GB" sz="1400" b="1" i="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spcAft>
                          <a:spcPts val="300"/>
                        </a:spcAft>
                      </a:pPr>
                      <a:r>
                        <a:rPr lang="en-GB" sz="1400" b="1" noProof="0">
                          <a:latin typeface="Gill Sans Nova Cond Lt" panose="020B0306020104020203" pitchFamily="34" charset="0"/>
                        </a:rPr>
                        <a:t>57</a:t>
                      </a:r>
                    </a:p>
                    <a:p>
                      <a:pPr algn="ctr">
                        <a:lnSpc>
                          <a:spcPct val="80000"/>
                        </a:lnSpc>
                      </a:pPr>
                      <a:r>
                        <a:rPr lang="en-GB" sz="1200" b="1" i="1" noProof="0">
                          <a:latin typeface="Gill Sans Nova Cond Lt" panose="020B0306020104020203" pitchFamily="34" charset="0"/>
                        </a:rPr>
                        <a:t>27</a:t>
                      </a:r>
                      <a:endParaRPr lang="en-GB" sz="1400" b="1" i="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51051">
                <a:tc>
                  <a:txBody>
                    <a:bodyPr/>
                    <a:lstStyle/>
                    <a:p>
                      <a:pPr>
                        <a:lnSpc>
                          <a:spcPct val="80000"/>
                        </a:lnSpc>
                      </a:pPr>
                      <a:r>
                        <a:rPr lang="en-GB" sz="1400" b="1" noProof="0">
                          <a:latin typeface="Gill Sans Nova Cond Lt" panose="020B0306020104020203" pitchFamily="34" charset="0"/>
                        </a:rPr>
                        <a:t>Iron and steel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51051">
                <a:tc>
                  <a:txBody>
                    <a:bodyPr/>
                    <a:lstStyle/>
                    <a:p>
                      <a:pPr>
                        <a:lnSpc>
                          <a:spcPct val="80000"/>
                        </a:lnSpc>
                      </a:pPr>
                      <a:r>
                        <a:rPr lang="en-GB" sz="1400" b="1" noProof="0">
                          <a:latin typeface="Gill Sans Nova Cond Lt" panose="020B0306020104020203" pitchFamily="34" charset="0"/>
                        </a:rPr>
                        <a:t>Wood, its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97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51051">
                <a:tc>
                  <a:txBody>
                    <a:bodyPr/>
                    <a:lstStyle/>
                    <a:p>
                      <a:pPr>
                        <a:lnSpc>
                          <a:spcPct val="80000"/>
                        </a:lnSpc>
                      </a:pPr>
                      <a:r>
                        <a:rPr lang="en-GB" sz="1400" b="1" noProof="0">
                          <a:latin typeface="Gill Sans Nova Cond Lt" panose="020B0306020104020203" pitchFamily="34" charset="0"/>
                        </a:rPr>
                        <a:t>Cereals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79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latin typeface="Gill Sans Nova Cond Lt" panose="020B0306020104020203"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13" name="Rectangle 12">
            <a:extLst>
              <a:ext uri="{FF2B5EF4-FFF2-40B4-BE49-F238E27FC236}">
                <a16:creationId xmlns:a16="http://schemas.microsoft.com/office/drawing/2014/main" id="{35CCADC5-ED0B-9227-E2C4-43580805255E}"/>
              </a:ext>
            </a:extLst>
          </p:cNvPr>
          <p:cNvSpPr/>
          <p:nvPr/>
        </p:nvSpPr>
        <p:spPr>
          <a:xfrm>
            <a:off x="6418698"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solidFill>
                  <a:srgbClr val="5E85CA"/>
                </a:solidFill>
              </a:rPr>
              <a:t>2021</a:t>
            </a:r>
          </a:p>
        </p:txBody>
      </p:sp>
      <p:sp>
        <p:nvSpPr>
          <p:cNvPr id="16" name="Rectangle 15">
            <a:extLst>
              <a:ext uri="{FF2B5EF4-FFF2-40B4-BE49-F238E27FC236}">
                <a16:creationId xmlns:a16="http://schemas.microsoft.com/office/drawing/2014/main" id="{15DC12CF-9AC8-5B6C-EB12-F6510EB8CAAB}"/>
              </a:ext>
            </a:extLst>
          </p:cNvPr>
          <p:cNvSpPr/>
          <p:nvPr/>
        </p:nvSpPr>
        <p:spPr>
          <a:xfrm>
            <a:off x="8703854"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2022</a:t>
            </a:r>
          </a:p>
        </p:txBody>
      </p:sp>
      <p:graphicFrame>
        <p:nvGraphicFramePr>
          <p:cNvPr id="21" name="Chart 20">
            <a:extLst>
              <a:ext uri="{FF2B5EF4-FFF2-40B4-BE49-F238E27FC236}">
                <a16:creationId xmlns:a16="http://schemas.microsoft.com/office/drawing/2014/main" id="{1C78A6B3-3B2D-30B1-3400-1FA18674D64C}"/>
              </a:ext>
            </a:extLst>
          </p:cNvPr>
          <p:cNvGraphicFramePr/>
          <p:nvPr>
            <p:extLst>
              <p:ext uri="{D42A27DB-BD31-4B8C-83A1-F6EECF244321}">
                <p14:modId xmlns:p14="http://schemas.microsoft.com/office/powerpoint/2010/main" val="1732907683"/>
              </p:ext>
            </p:extLst>
          </p:nvPr>
        </p:nvGraphicFramePr>
        <p:xfrm>
          <a:off x="5993508" y="3590482"/>
          <a:ext cx="1325067" cy="120534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99747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86AB4-74DF-4B2C-9FF1-5206020F7B8E}"/>
              </a:ext>
            </a:extLst>
          </p:cNvPr>
          <p:cNvPicPr>
            <a:picLocks noChangeAspect="1"/>
          </p:cNvPicPr>
          <p:nvPr/>
        </p:nvPicPr>
        <p:blipFill rotWithShape="1">
          <a:blip r:embed="rId2">
            <a:clrChange>
              <a:clrFrom>
                <a:srgbClr val="FFFFFF"/>
              </a:clrFrom>
              <a:clrTo>
                <a:srgbClr val="FFFFFF">
                  <a:alpha val="0"/>
                </a:srgbClr>
              </a:clrTo>
            </a:clrChange>
          </a:blip>
          <a:srcRect t="7276" b="7516"/>
          <a:stretch/>
        </p:blipFill>
        <p:spPr>
          <a:xfrm>
            <a:off x="6534144" y="1248169"/>
            <a:ext cx="4663558" cy="3960000"/>
          </a:xfrm>
          <a:prstGeom prst="rect">
            <a:avLst/>
          </a:prstGeom>
        </p:spPr>
      </p:pic>
      <p:pic>
        <p:nvPicPr>
          <p:cNvPr id="3" name="Picture 2">
            <a:extLst>
              <a:ext uri="{FF2B5EF4-FFF2-40B4-BE49-F238E27FC236}">
                <a16:creationId xmlns:a16="http://schemas.microsoft.com/office/drawing/2014/main" id="{76200F07-288E-47BF-8862-F93AA0E4D888}"/>
              </a:ext>
            </a:extLst>
          </p:cNvPr>
          <p:cNvPicPr>
            <a:picLocks noChangeAspect="1"/>
          </p:cNvPicPr>
          <p:nvPr/>
        </p:nvPicPr>
        <p:blipFill rotWithShape="1">
          <a:blip r:embed="rId3"/>
          <a:srcRect t="7052" b="7992"/>
          <a:stretch/>
        </p:blipFill>
        <p:spPr>
          <a:xfrm>
            <a:off x="696877" y="1777126"/>
            <a:ext cx="3960000" cy="2389180"/>
          </a:xfrm>
          <a:prstGeom prst="rect">
            <a:avLst/>
          </a:prstGeom>
        </p:spPr>
      </p:pic>
      <p:sp>
        <p:nvSpPr>
          <p:cNvPr id="5" name="Rectangle 4">
            <a:extLst>
              <a:ext uri="{FF2B5EF4-FFF2-40B4-BE49-F238E27FC236}">
                <a16:creationId xmlns:a16="http://schemas.microsoft.com/office/drawing/2014/main" id="{3B59C3AD-937C-41C7-9FDA-E7AFD8056A1F}"/>
              </a:ext>
            </a:extLst>
          </p:cNvPr>
          <p:cNvSpPr/>
          <p:nvPr/>
        </p:nvSpPr>
        <p:spPr>
          <a:xfrm>
            <a:off x="342730" y="284417"/>
            <a:ext cx="9724814" cy="867930"/>
          </a:xfrm>
          <a:prstGeom prst="rect">
            <a:avLst/>
          </a:prstGeom>
        </p:spPr>
        <p:txBody>
          <a:bodyPr wrap="square">
            <a:spAutoFit/>
          </a:bodyPr>
          <a:lstStyle/>
          <a:p>
            <a:pPr>
              <a:lnSpc>
                <a:spcPct val="90000"/>
              </a:lnSpc>
              <a:spcBef>
                <a:spcPct val="0"/>
              </a:spcBef>
            </a:pPr>
            <a:r>
              <a:rPr lang="en-US" altLang="lv-LV" sz="2800" b="1" cap="all" dirty="0">
                <a:solidFill>
                  <a:srgbClr val="228B9D"/>
                </a:solidFill>
                <a:latin typeface="Segoe UI Light" panose="020B0502040204020203" pitchFamily="34" charset="0"/>
                <a:cs typeface="Segoe UI" panose="020B0502040204020203" pitchFamily="34" charset="0"/>
              </a:rPr>
              <a:t>Latvia-BELARUS foreign trade – exports are relatively diversified, imports are dominated by wood</a:t>
            </a:r>
            <a:endParaRPr lang="lv-LV" sz="2800" b="1" cap="all" dirty="0">
              <a:solidFill>
                <a:srgbClr val="228B9D"/>
              </a:solidFill>
              <a:latin typeface="Segoe UI Light" panose="020B0502040204020203" pitchFamily="34" charset="0"/>
              <a:cs typeface="Segoe UI" panose="020B0502040204020203" pitchFamily="34" charset="0"/>
            </a:endParaRPr>
          </a:p>
        </p:txBody>
      </p:sp>
      <p:sp>
        <p:nvSpPr>
          <p:cNvPr id="8" name="Slide Number Placeholder 3">
            <a:extLst>
              <a:ext uri="{FF2B5EF4-FFF2-40B4-BE49-F238E27FC236}">
                <a16:creationId xmlns:a16="http://schemas.microsoft.com/office/drawing/2014/main" id="{5D8B2A1D-F96B-47AB-8055-51623BDCECAF}"/>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8</a:t>
            </a:fld>
            <a:endParaRPr lang="en-US" altLang="lv-LV" dirty="0"/>
          </a:p>
        </p:txBody>
      </p:sp>
      <p:graphicFrame>
        <p:nvGraphicFramePr>
          <p:cNvPr id="14" name="Chart 13">
            <a:extLst>
              <a:ext uri="{FF2B5EF4-FFF2-40B4-BE49-F238E27FC236}">
                <a16:creationId xmlns:a16="http://schemas.microsoft.com/office/drawing/2014/main" id="{CA044FAC-47D2-4772-BDD5-02981CEE82BA}"/>
              </a:ext>
            </a:extLst>
          </p:cNvPr>
          <p:cNvGraphicFramePr/>
          <p:nvPr>
            <p:extLst>
              <p:ext uri="{D42A27DB-BD31-4B8C-83A1-F6EECF244321}">
                <p14:modId xmlns:p14="http://schemas.microsoft.com/office/powerpoint/2010/main" val="884433472"/>
              </p:ext>
            </p:extLst>
          </p:nvPr>
        </p:nvGraphicFramePr>
        <p:xfrm>
          <a:off x="966731" y="3661576"/>
          <a:ext cx="1325067" cy="1205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B43F2120-81C4-48A2-B327-F8C6EB889CF3}"/>
              </a:ext>
            </a:extLst>
          </p:cNvPr>
          <p:cNvGraphicFramePr>
            <a:graphicFrameLocks/>
          </p:cNvGraphicFramePr>
          <p:nvPr>
            <p:extLst>
              <p:ext uri="{D42A27DB-BD31-4B8C-83A1-F6EECF244321}">
                <p14:modId xmlns:p14="http://schemas.microsoft.com/office/powerpoint/2010/main" val="2927466124"/>
              </p:ext>
            </p:extLst>
          </p:nvPr>
        </p:nvGraphicFramePr>
        <p:xfrm>
          <a:off x="3933356" y="4975544"/>
          <a:ext cx="43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B109F2D7-6B19-8346-6CD7-0BE6945B4DA1}"/>
              </a:ext>
            </a:extLst>
          </p:cNvPr>
          <p:cNvGraphicFramePr/>
          <p:nvPr>
            <p:extLst>
              <p:ext uri="{D42A27DB-BD31-4B8C-83A1-F6EECF244321}">
                <p14:modId xmlns:p14="http://schemas.microsoft.com/office/powerpoint/2010/main" val="2600601135"/>
              </p:ext>
            </p:extLst>
          </p:nvPr>
        </p:nvGraphicFramePr>
        <p:xfrm>
          <a:off x="2983873" y="3661576"/>
          <a:ext cx="1325067" cy="12053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 12">
            <a:extLst>
              <a:ext uri="{FF2B5EF4-FFF2-40B4-BE49-F238E27FC236}">
                <a16:creationId xmlns:a16="http://schemas.microsoft.com/office/drawing/2014/main" id="{2CF7ED44-4E40-3415-AE01-364D6E6BAB2A}"/>
              </a:ext>
            </a:extLst>
          </p:cNvPr>
          <p:cNvGraphicFramePr>
            <a:graphicFrameLocks noGrp="1"/>
          </p:cNvGraphicFramePr>
          <p:nvPr>
            <p:extLst>
              <p:ext uri="{D42A27DB-BD31-4B8C-83A1-F6EECF244321}">
                <p14:modId xmlns:p14="http://schemas.microsoft.com/office/powerpoint/2010/main" val="753898787"/>
              </p:ext>
            </p:extLst>
          </p:nvPr>
        </p:nvGraphicFramePr>
        <p:xfrm>
          <a:off x="600444" y="2248092"/>
          <a:ext cx="1966464" cy="1342390"/>
        </p:xfrm>
        <a:graphic>
          <a:graphicData uri="http://schemas.openxmlformats.org/drawingml/2006/table">
            <a:tbl>
              <a:tblPr>
                <a:tableStyleId>{5C22544A-7EE6-4342-B048-85BDC9FD1C3A}</a:tableStyleId>
              </a:tblPr>
              <a:tblGrid>
                <a:gridCol w="1064764">
                  <a:extLst>
                    <a:ext uri="{9D8B030D-6E8A-4147-A177-3AD203B41FA5}">
                      <a16:colId xmlns:a16="http://schemas.microsoft.com/office/drawing/2014/main" val="2099837384"/>
                    </a:ext>
                  </a:extLst>
                </a:gridCol>
                <a:gridCol w="476250">
                  <a:extLst>
                    <a:ext uri="{9D8B030D-6E8A-4147-A177-3AD203B41FA5}">
                      <a16:colId xmlns:a16="http://schemas.microsoft.com/office/drawing/2014/main" val="3797226731"/>
                    </a:ext>
                  </a:extLst>
                </a:gridCol>
                <a:gridCol w="425450">
                  <a:extLst>
                    <a:ext uri="{9D8B030D-6E8A-4147-A177-3AD203B41FA5}">
                      <a16:colId xmlns:a16="http://schemas.microsoft.com/office/drawing/2014/main" val="3296139684"/>
                    </a:ext>
                  </a:extLst>
                </a:gridCol>
              </a:tblGrid>
              <a:tr h="262358">
                <a:tc>
                  <a:txBody>
                    <a:bodyPr/>
                    <a:lstStyle/>
                    <a:p>
                      <a:pPr>
                        <a:lnSpc>
                          <a:spcPct val="80000"/>
                        </a:lnSpc>
                      </a:pPr>
                      <a:endParaRPr lang="en-US" sz="1400" b="1" noProof="0">
                        <a:solidFill>
                          <a:schemeClr val="accent4">
                            <a:lumMod val="50000"/>
                          </a:schemeClr>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400" b="1" noProof="0">
                          <a:solidFill>
                            <a:schemeClr val="accent4">
                              <a:lumMod val="50000"/>
                            </a:schemeClr>
                          </a:solidFill>
                          <a:latin typeface="Gill Sans Nova Cond Lt" panose="020B0306020104020203" pitchFamily="34" charset="0"/>
                        </a:rPr>
                        <a:t>Pharmaceuticals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62358">
                <a:tc>
                  <a:txBody>
                    <a:bodyPr/>
                    <a:lstStyle/>
                    <a:p>
                      <a:pPr>
                        <a:lnSpc>
                          <a:spcPct val="80000"/>
                        </a:lnSpc>
                      </a:pPr>
                      <a:r>
                        <a:rPr lang="en-US" sz="1400" b="1" noProof="0">
                          <a:solidFill>
                            <a:schemeClr val="accent4">
                              <a:lumMod val="50000"/>
                            </a:schemeClr>
                          </a:solidFill>
                          <a:latin typeface="Gill Sans Nova Cond Lt" panose="020B0306020104020203" pitchFamily="34" charset="0"/>
                        </a:rPr>
                        <a:t>Optical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400" b="1" noProof="0">
                          <a:solidFill>
                            <a:schemeClr val="accent4">
                              <a:lumMod val="50000"/>
                            </a:schemeClr>
                          </a:solidFill>
                          <a:latin typeface="Gill Sans Nova Cond Lt" panose="020B0306020104020203" pitchFamily="34" charset="0"/>
                        </a:rPr>
                        <a:t>Mechanisms,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62358">
                <a:tc>
                  <a:txBody>
                    <a:bodyPr/>
                    <a:lstStyle/>
                    <a:p>
                      <a:pPr>
                        <a:lnSpc>
                          <a:spcPct val="80000"/>
                        </a:lnSpc>
                      </a:pPr>
                      <a:r>
                        <a:rPr lang="en-US" sz="1400" b="1" noProof="0">
                          <a:solidFill>
                            <a:schemeClr val="accent4">
                              <a:lumMod val="50000"/>
                            </a:schemeClr>
                          </a:solidFill>
                          <a:latin typeface="Gill Sans Nova Cond Lt" panose="020B0306020104020203" pitchFamily="34" charset="0"/>
                        </a:rPr>
                        <a:t>Plastic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a:solidFill>
                            <a:schemeClr val="accent4">
                              <a:lumMod val="50000"/>
                            </a:schemeClr>
                          </a:solidFill>
                          <a:latin typeface="Gill Sans Nova Cond Lt" panose="020B0306020104020203" pitchFamily="34" charset="0"/>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US" sz="1400" b="1" noProof="0" dirty="0">
                          <a:solidFill>
                            <a:schemeClr val="accent4">
                              <a:lumMod val="50000"/>
                            </a:schemeClr>
                          </a:solidFill>
                          <a:latin typeface="Gill Sans Nova Cond Lt" panose="020B0306020104020203" pitchFamily="34" charset="0"/>
                        </a:rPr>
                        <a:t>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7" name="Rectangle 6">
            <a:extLst>
              <a:ext uri="{FF2B5EF4-FFF2-40B4-BE49-F238E27FC236}">
                <a16:creationId xmlns:a16="http://schemas.microsoft.com/office/drawing/2014/main" id="{478D74B0-F079-3F12-B3BF-0CD6DA6FD6F8}"/>
              </a:ext>
            </a:extLst>
          </p:cNvPr>
          <p:cNvSpPr/>
          <p:nvPr/>
        </p:nvSpPr>
        <p:spPr>
          <a:xfrm>
            <a:off x="1619052" y="1278387"/>
            <a:ext cx="1895712" cy="400110"/>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TOP EXPORT GOODS=&gt;</a:t>
            </a:r>
          </a:p>
        </p:txBody>
      </p:sp>
      <p:graphicFrame>
        <p:nvGraphicFramePr>
          <p:cNvPr id="9" name="Table 12">
            <a:extLst>
              <a:ext uri="{FF2B5EF4-FFF2-40B4-BE49-F238E27FC236}">
                <a16:creationId xmlns:a16="http://schemas.microsoft.com/office/drawing/2014/main" id="{0051B364-52E7-E94D-86FF-5E53FEB939FB}"/>
              </a:ext>
            </a:extLst>
          </p:cNvPr>
          <p:cNvGraphicFramePr>
            <a:graphicFrameLocks noGrp="1"/>
          </p:cNvGraphicFramePr>
          <p:nvPr>
            <p:extLst>
              <p:ext uri="{D42A27DB-BD31-4B8C-83A1-F6EECF244321}">
                <p14:modId xmlns:p14="http://schemas.microsoft.com/office/powerpoint/2010/main" val="4212912677"/>
              </p:ext>
            </p:extLst>
          </p:nvPr>
        </p:nvGraphicFramePr>
        <p:xfrm>
          <a:off x="2662774" y="2248092"/>
          <a:ext cx="2340001" cy="1342390"/>
        </p:xfrm>
        <a:graphic>
          <a:graphicData uri="http://schemas.openxmlformats.org/drawingml/2006/table">
            <a:tbl>
              <a:tblPr>
                <a:tableStyleId>{5C22544A-7EE6-4342-B048-85BDC9FD1C3A}</a:tableStyleId>
              </a:tblPr>
              <a:tblGrid>
                <a:gridCol w="1267022">
                  <a:extLst>
                    <a:ext uri="{9D8B030D-6E8A-4147-A177-3AD203B41FA5}">
                      <a16:colId xmlns:a16="http://schemas.microsoft.com/office/drawing/2014/main" val="2099837384"/>
                    </a:ext>
                  </a:extLst>
                </a:gridCol>
                <a:gridCol w="566714">
                  <a:extLst>
                    <a:ext uri="{9D8B030D-6E8A-4147-A177-3AD203B41FA5}">
                      <a16:colId xmlns:a16="http://schemas.microsoft.com/office/drawing/2014/main" val="3797226731"/>
                    </a:ext>
                  </a:extLst>
                </a:gridCol>
                <a:gridCol w="506265">
                  <a:extLst>
                    <a:ext uri="{9D8B030D-6E8A-4147-A177-3AD203B41FA5}">
                      <a16:colId xmlns:a16="http://schemas.microsoft.com/office/drawing/2014/main" val="3296139684"/>
                    </a:ext>
                  </a:extLst>
                </a:gridCol>
              </a:tblGrid>
              <a:tr h="262358">
                <a:tc>
                  <a:txBody>
                    <a:bodyPr/>
                    <a:lstStyle/>
                    <a:p>
                      <a:pPr>
                        <a:lnSpc>
                          <a:spcPct val="80000"/>
                        </a:lnSpc>
                      </a:pPr>
                      <a:endParaRPr lang="en-GB" sz="1400" b="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tx1"/>
                          </a:solidFill>
                          <a:latin typeface="Gill Sans Nova Cond Lt" panose="020B0306020104020203" pitchFamily="34" charset="0"/>
                        </a:rPr>
                        <a:t>Pharmaceuticals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62358">
                <a:tc>
                  <a:txBody>
                    <a:bodyPr/>
                    <a:lstStyle/>
                    <a:p>
                      <a:pPr>
                        <a:lnSpc>
                          <a:spcPct val="80000"/>
                        </a:lnSpc>
                      </a:pPr>
                      <a:r>
                        <a:rPr lang="en-GB" sz="1400" b="1" noProof="0">
                          <a:solidFill>
                            <a:schemeClr val="tx1"/>
                          </a:solidFill>
                          <a:latin typeface="Gill Sans Nova Cond Lt" panose="020B0306020104020203" pitchFamily="34" charset="0"/>
                        </a:rPr>
                        <a:t>Optical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tx1"/>
                          </a:solidFill>
                          <a:latin typeface="Gill Sans Nova Cond Lt" panose="020B0306020104020203" pitchFamily="34" charset="0"/>
                        </a:rPr>
                        <a:t>Plastic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62358">
                <a:tc>
                  <a:txBody>
                    <a:bodyPr/>
                    <a:lstStyle/>
                    <a:p>
                      <a:pPr>
                        <a:lnSpc>
                          <a:spcPct val="80000"/>
                        </a:lnSpc>
                      </a:pPr>
                      <a:r>
                        <a:rPr lang="en-GB" sz="1400" b="1" noProof="0">
                          <a:solidFill>
                            <a:schemeClr val="tx1"/>
                          </a:solidFill>
                          <a:latin typeface="Gill Sans Nova Cond Lt" panose="020B0306020104020203" pitchFamily="34" charset="0"/>
                        </a:rPr>
                        <a:t>Used textiles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latin typeface="Gill Sans Nova Cond Lt" panose="020B0306020104020203" pitchFamily="34"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13" name="Rectangle 12">
            <a:extLst>
              <a:ext uri="{FF2B5EF4-FFF2-40B4-BE49-F238E27FC236}">
                <a16:creationId xmlns:a16="http://schemas.microsoft.com/office/drawing/2014/main" id="{A572C23D-3DC2-5712-5C46-3AC096BABDF9}"/>
              </a:ext>
            </a:extLst>
          </p:cNvPr>
          <p:cNvSpPr/>
          <p:nvPr/>
        </p:nvSpPr>
        <p:spPr>
          <a:xfrm>
            <a:off x="133104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solidFill>
                  <a:schemeClr val="accent4">
                    <a:lumMod val="50000"/>
                  </a:schemeClr>
                </a:solidFill>
              </a:rPr>
              <a:t>2021</a:t>
            </a:r>
          </a:p>
        </p:txBody>
      </p:sp>
      <p:sp>
        <p:nvSpPr>
          <p:cNvPr id="16" name="Rectangle 15">
            <a:extLst>
              <a:ext uri="{FF2B5EF4-FFF2-40B4-BE49-F238E27FC236}">
                <a16:creationId xmlns:a16="http://schemas.microsoft.com/office/drawing/2014/main" id="{C2BD60A9-98E5-5467-83D0-3B8E5B65067B}"/>
              </a:ext>
            </a:extLst>
          </p:cNvPr>
          <p:cNvSpPr/>
          <p:nvPr/>
        </p:nvSpPr>
        <p:spPr>
          <a:xfrm>
            <a:off x="339337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2022</a:t>
            </a:r>
          </a:p>
        </p:txBody>
      </p:sp>
      <p:sp>
        <p:nvSpPr>
          <p:cNvPr id="20" name="Rectangle 19">
            <a:extLst>
              <a:ext uri="{FF2B5EF4-FFF2-40B4-BE49-F238E27FC236}">
                <a16:creationId xmlns:a16="http://schemas.microsoft.com/office/drawing/2014/main" id="{921F0B11-6433-C6A7-2E26-441225BF618B}"/>
              </a:ext>
            </a:extLst>
          </p:cNvPr>
          <p:cNvSpPr/>
          <p:nvPr/>
        </p:nvSpPr>
        <p:spPr>
          <a:xfrm>
            <a:off x="6232581" y="1278387"/>
            <a:ext cx="1693413"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&lt;= TOP IMPORT GOODS</a:t>
            </a:r>
          </a:p>
        </p:txBody>
      </p:sp>
      <p:graphicFrame>
        <p:nvGraphicFramePr>
          <p:cNvPr id="21" name="Table 12">
            <a:extLst>
              <a:ext uri="{FF2B5EF4-FFF2-40B4-BE49-F238E27FC236}">
                <a16:creationId xmlns:a16="http://schemas.microsoft.com/office/drawing/2014/main" id="{498A86B8-73ED-E39E-A28E-A5BA5EBDDDC9}"/>
              </a:ext>
            </a:extLst>
          </p:cNvPr>
          <p:cNvGraphicFramePr>
            <a:graphicFrameLocks noGrp="1"/>
          </p:cNvGraphicFramePr>
          <p:nvPr>
            <p:extLst>
              <p:ext uri="{D42A27DB-BD31-4B8C-83A1-F6EECF244321}">
                <p14:modId xmlns:p14="http://schemas.microsoft.com/office/powerpoint/2010/main" val="3118675854"/>
              </p:ext>
            </p:extLst>
          </p:nvPr>
        </p:nvGraphicFramePr>
        <p:xfrm>
          <a:off x="6656944" y="2245986"/>
          <a:ext cx="2200332" cy="1342390"/>
        </p:xfrm>
        <a:graphic>
          <a:graphicData uri="http://schemas.openxmlformats.org/drawingml/2006/table">
            <a:tbl>
              <a:tblPr>
                <a:tableStyleId>{5C22544A-7EE6-4342-B048-85BDC9FD1C3A}</a:tableStyleId>
              </a:tblPr>
              <a:tblGrid>
                <a:gridCol w="1092206">
                  <a:extLst>
                    <a:ext uri="{9D8B030D-6E8A-4147-A177-3AD203B41FA5}">
                      <a16:colId xmlns:a16="http://schemas.microsoft.com/office/drawing/2014/main" val="2099837384"/>
                    </a:ext>
                  </a:extLst>
                </a:gridCol>
                <a:gridCol w="603250">
                  <a:extLst>
                    <a:ext uri="{9D8B030D-6E8A-4147-A177-3AD203B41FA5}">
                      <a16:colId xmlns:a16="http://schemas.microsoft.com/office/drawing/2014/main" val="3797226731"/>
                    </a:ext>
                  </a:extLst>
                </a:gridCol>
                <a:gridCol w="504876">
                  <a:extLst>
                    <a:ext uri="{9D8B030D-6E8A-4147-A177-3AD203B41FA5}">
                      <a16:colId xmlns:a16="http://schemas.microsoft.com/office/drawing/2014/main" val="3296139684"/>
                    </a:ext>
                  </a:extLst>
                </a:gridCol>
              </a:tblGrid>
              <a:tr h="251051">
                <a:tc>
                  <a:txBody>
                    <a:bodyPr/>
                    <a:lstStyle/>
                    <a:p>
                      <a:pPr>
                        <a:lnSpc>
                          <a:spcPct val="80000"/>
                        </a:lnSpc>
                      </a:pPr>
                      <a:endParaRPr lang="en-GB" sz="1400" b="1" noProof="0">
                        <a:solidFill>
                          <a:srgbClr val="5089BC"/>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15295">
                <a:tc>
                  <a:txBody>
                    <a:bodyPr/>
                    <a:lstStyle/>
                    <a:p>
                      <a:pPr>
                        <a:lnSpc>
                          <a:spcPct val="80000"/>
                        </a:lnSpc>
                      </a:pPr>
                      <a:r>
                        <a:rPr lang="en-GB" sz="1400" b="1" noProof="0">
                          <a:solidFill>
                            <a:srgbClr val="5089BC"/>
                          </a:solidFill>
                          <a:latin typeface="Gill Sans Nova Cond Lt" panose="020B0306020104020203" pitchFamily="34" charset="0"/>
                        </a:rPr>
                        <a:t>Wood, its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277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60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51051">
                <a:tc>
                  <a:txBody>
                    <a:bodyPr/>
                    <a:lstStyle/>
                    <a:p>
                      <a:pPr>
                        <a:lnSpc>
                          <a:spcPct val="80000"/>
                        </a:lnSpc>
                      </a:pPr>
                      <a:r>
                        <a:rPr lang="en-GB" sz="1400" b="1" noProof="0">
                          <a:solidFill>
                            <a:srgbClr val="5089BC"/>
                          </a:solidFill>
                          <a:latin typeface="Gill Sans Nova Cond Lt" panose="020B0306020104020203" pitchFamily="34" charset="0"/>
                        </a:rPr>
                        <a:t>Plastic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37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51051">
                <a:tc>
                  <a:txBody>
                    <a:bodyPr/>
                    <a:lstStyle/>
                    <a:p>
                      <a:pPr>
                        <a:lnSpc>
                          <a:spcPct val="80000"/>
                        </a:lnSpc>
                      </a:pPr>
                      <a:r>
                        <a:rPr lang="en-GB" sz="1400" b="1" noProof="0">
                          <a:solidFill>
                            <a:srgbClr val="5089BC"/>
                          </a:solidFill>
                          <a:latin typeface="Gill Sans Nova Cond Lt" panose="020B0306020104020203" pitchFamily="34" charset="0"/>
                        </a:rPr>
                        <a:t>Mineral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51051">
                <a:tc>
                  <a:txBody>
                    <a:bodyPr/>
                    <a:lstStyle/>
                    <a:p>
                      <a:pPr>
                        <a:lnSpc>
                          <a:spcPct val="80000"/>
                        </a:lnSpc>
                      </a:pPr>
                      <a:r>
                        <a:rPr lang="en-GB" sz="1400" b="1" noProof="0">
                          <a:solidFill>
                            <a:srgbClr val="5089BC"/>
                          </a:solidFill>
                          <a:latin typeface="Gill Sans Nova Cond Lt" panose="020B0306020104020203" pitchFamily="34" charset="0"/>
                        </a:rPr>
                        <a:t>Iron and steel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rgbClr val="5089BC"/>
                          </a:solidFill>
                          <a:latin typeface="Gill Sans Nova Cond Lt" panose="020B0306020104020203" pitchFamily="34" charset="0"/>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solidFill>
                            <a:srgbClr val="5089BC"/>
                          </a:solidFill>
                          <a:latin typeface="Gill Sans Nova Cond Lt" panose="020B0306020104020203"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graphicFrame>
        <p:nvGraphicFramePr>
          <p:cNvPr id="22" name="Chart 21">
            <a:extLst>
              <a:ext uri="{FF2B5EF4-FFF2-40B4-BE49-F238E27FC236}">
                <a16:creationId xmlns:a16="http://schemas.microsoft.com/office/drawing/2014/main" id="{414069A0-56F6-BEBF-8FB0-7F66AC7F7F55}"/>
              </a:ext>
            </a:extLst>
          </p:cNvPr>
          <p:cNvGraphicFramePr/>
          <p:nvPr>
            <p:extLst>
              <p:ext uri="{D42A27DB-BD31-4B8C-83A1-F6EECF244321}">
                <p14:modId xmlns:p14="http://schemas.microsoft.com/office/powerpoint/2010/main" val="1816810380"/>
              </p:ext>
            </p:extLst>
          </p:nvPr>
        </p:nvGraphicFramePr>
        <p:xfrm>
          <a:off x="9397773" y="3590482"/>
          <a:ext cx="1325067" cy="12053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Table 12">
            <a:extLst>
              <a:ext uri="{FF2B5EF4-FFF2-40B4-BE49-F238E27FC236}">
                <a16:creationId xmlns:a16="http://schemas.microsoft.com/office/drawing/2014/main" id="{C3F1C26D-A7DB-BB91-C9EC-45C5D4596EE1}"/>
              </a:ext>
            </a:extLst>
          </p:cNvPr>
          <p:cNvGraphicFramePr>
            <a:graphicFrameLocks noGrp="1"/>
          </p:cNvGraphicFramePr>
          <p:nvPr>
            <p:extLst>
              <p:ext uri="{D42A27DB-BD31-4B8C-83A1-F6EECF244321}">
                <p14:modId xmlns:p14="http://schemas.microsoft.com/office/powerpoint/2010/main" val="3107989946"/>
              </p:ext>
            </p:extLst>
          </p:nvPr>
        </p:nvGraphicFramePr>
        <p:xfrm>
          <a:off x="9024533" y="2245986"/>
          <a:ext cx="2231999" cy="1342390"/>
        </p:xfrm>
        <a:graphic>
          <a:graphicData uri="http://schemas.openxmlformats.org/drawingml/2006/table">
            <a:tbl>
              <a:tblPr>
                <a:tableStyleId>{5C22544A-7EE6-4342-B048-85BDC9FD1C3A}</a:tableStyleId>
              </a:tblPr>
              <a:tblGrid>
                <a:gridCol w="1107925">
                  <a:extLst>
                    <a:ext uri="{9D8B030D-6E8A-4147-A177-3AD203B41FA5}">
                      <a16:colId xmlns:a16="http://schemas.microsoft.com/office/drawing/2014/main" val="2099837384"/>
                    </a:ext>
                  </a:extLst>
                </a:gridCol>
                <a:gridCol w="611932">
                  <a:extLst>
                    <a:ext uri="{9D8B030D-6E8A-4147-A177-3AD203B41FA5}">
                      <a16:colId xmlns:a16="http://schemas.microsoft.com/office/drawing/2014/main" val="3797226731"/>
                    </a:ext>
                  </a:extLst>
                </a:gridCol>
                <a:gridCol w="512142">
                  <a:extLst>
                    <a:ext uri="{9D8B030D-6E8A-4147-A177-3AD203B41FA5}">
                      <a16:colId xmlns:a16="http://schemas.microsoft.com/office/drawing/2014/main" val="3296139684"/>
                    </a:ext>
                  </a:extLst>
                </a:gridCol>
              </a:tblGrid>
              <a:tr h="251051">
                <a:tc>
                  <a:txBody>
                    <a:bodyPr/>
                    <a:lstStyle/>
                    <a:p>
                      <a:pPr>
                        <a:lnSpc>
                          <a:spcPct val="80000"/>
                        </a:lnSpc>
                      </a:pPr>
                      <a:endParaRPr lang="en-GB" sz="1400" b="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15295">
                <a:tc>
                  <a:txBody>
                    <a:bodyPr/>
                    <a:lstStyle/>
                    <a:p>
                      <a:pPr>
                        <a:lnSpc>
                          <a:spcPct val="80000"/>
                        </a:lnSpc>
                      </a:pPr>
                      <a:r>
                        <a:rPr lang="en-GB" sz="1400" b="1" noProof="0">
                          <a:solidFill>
                            <a:schemeClr val="tx1"/>
                          </a:solidFill>
                          <a:latin typeface="Gill Sans Nova Cond Lt" panose="020B0306020104020203" pitchFamily="34" charset="0"/>
                        </a:rPr>
                        <a:t>Wood, its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199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40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51051">
                <a:tc>
                  <a:txBody>
                    <a:bodyPr/>
                    <a:lstStyle/>
                    <a:p>
                      <a:pPr>
                        <a:lnSpc>
                          <a:spcPct val="80000"/>
                        </a:lnSpc>
                      </a:pPr>
                      <a:r>
                        <a:rPr lang="en-GB" sz="1400" b="1" noProof="0">
                          <a:solidFill>
                            <a:schemeClr val="tx1"/>
                          </a:solidFill>
                          <a:latin typeface="Gill Sans Nova Cond Lt" panose="020B0306020104020203" pitchFamily="34" charset="0"/>
                        </a:rPr>
                        <a:t>Animal, vegetable fats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49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51051">
                <a:tc>
                  <a:txBody>
                    <a:bodyPr/>
                    <a:lstStyle/>
                    <a:p>
                      <a:pPr>
                        <a:lnSpc>
                          <a:spcPct val="80000"/>
                        </a:lnSpc>
                      </a:pPr>
                      <a:r>
                        <a:rPr lang="en-GB" sz="1400" b="1" noProof="0">
                          <a:solidFill>
                            <a:schemeClr val="tx1"/>
                          </a:solidFill>
                          <a:latin typeface="Gill Sans Nova Cond Lt" panose="020B0306020104020203" pitchFamily="34" charset="0"/>
                        </a:rPr>
                        <a:t>Plastic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51051">
                <a:tc>
                  <a:txBody>
                    <a:bodyPr/>
                    <a:lstStyle/>
                    <a:p>
                      <a:pPr>
                        <a:lnSpc>
                          <a:spcPct val="80000"/>
                        </a:lnSpc>
                      </a:pPr>
                      <a:r>
                        <a:rPr lang="en-GB" sz="1400" b="1" noProof="0">
                          <a:solidFill>
                            <a:schemeClr val="tx1"/>
                          </a:solidFill>
                          <a:latin typeface="Gill Sans Nova Cond Lt" panose="020B0306020104020203" pitchFamily="34" charset="0"/>
                        </a:rPr>
                        <a:t>Optical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latin typeface="Gill Sans Nova Cond Lt" panose="020B0306020104020203" pitchFamily="34" charset="0"/>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24" name="Rectangle 23">
            <a:extLst>
              <a:ext uri="{FF2B5EF4-FFF2-40B4-BE49-F238E27FC236}">
                <a16:creationId xmlns:a16="http://schemas.microsoft.com/office/drawing/2014/main" id="{FF2434A2-4D7A-5C79-357F-EE41C5A752CB}"/>
              </a:ext>
            </a:extLst>
          </p:cNvPr>
          <p:cNvSpPr/>
          <p:nvPr/>
        </p:nvSpPr>
        <p:spPr>
          <a:xfrm>
            <a:off x="7504476"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solidFill>
                  <a:srgbClr val="3D7B87"/>
                </a:solidFill>
              </a:rPr>
              <a:t>2021</a:t>
            </a:r>
          </a:p>
        </p:txBody>
      </p:sp>
      <p:sp>
        <p:nvSpPr>
          <p:cNvPr id="25" name="Rectangle 24">
            <a:extLst>
              <a:ext uri="{FF2B5EF4-FFF2-40B4-BE49-F238E27FC236}">
                <a16:creationId xmlns:a16="http://schemas.microsoft.com/office/drawing/2014/main" id="{9BCCB5DE-170A-3FA3-1091-9BDD3F156894}"/>
              </a:ext>
            </a:extLst>
          </p:cNvPr>
          <p:cNvSpPr/>
          <p:nvPr/>
        </p:nvSpPr>
        <p:spPr>
          <a:xfrm>
            <a:off x="978963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2022</a:t>
            </a:r>
          </a:p>
        </p:txBody>
      </p:sp>
      <p:graphicFrame>
        <p:nvGraphicFramePr>
          <p:cNvPr id="26" name="Chart 25">
            <a:extLst>
              <a:ext uri="{FF2B5EF4-FFF2-40B4-BE49-F238E27FC236}">
                <a16:creationId xmlns:a16="http://schemas.microsoft.com/office/drawing/2014/main" id="{F2904991-5A58-8835-4CD6-362B4FC3A587}"/>
              </a:ext>
            </a:extLst>
          </p:cNvPr>
          <p:cNvGraphicFramePr/>
          <p:nvPr>
            <p:extLst>
              <p:ext uri="{D42A27DB-BD31-4B8C-83A1-F6EECF244321}">
                <p14:modId xmlns:p14="http://schemas.microsoft.com/office/powerpoint/2010/main" val="3903633617"/>
              </p:ext>
            </p:extLst>
          </p:nvPr>
        </p:nvGraphicFramePr>
        <p:xfrm>
          <a:off x="7079286" y="3590482"/>
          <a:ext cx="1325067" cy="12053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8339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6EEF39-AEED-43C6-8011-02329A11A528}"/>
              </a:ext>
            </a:extLst>
          </p:cNvPr>
          <p:cNvPicPr>
            <a:picLocks noChangeAspect="1"/>
          </p:cNvPicPr>
          <p:nvPr/>
        </p:nvPicPr>
        <p:blipFill rotWithShape="1">
          <a:blip r:embed="rId2">
            <a:clrChange>
              <a:clrFrom>
                <a:srgbClr val="FFFFFF"/>
              </a:clrFrom>
              <a:clrTo>
                <a:srgbClr val="FFFFFF">
                  <a:alpha val="0"/>
                </a:srgbClr>
              </a:clrTo>
            </a:clrChange>
          </a:blip>
          <a:srcRect t="5886" b="7083"/>
          <a:stretch/>
        </p:blipFill>
        <p:spPr>
          <a:xfrm>
            <a:off x="5387458" y="1635519"/>
            <a:ext cx="6120000" cy="4182293"/>
          </a:xfrm>
          <a:prstGeom prst="rect">
            <a:avLst/>
          </a:prstGeom>
        </p:spPr>
      </p:pic>
      <p:pic>
        <p:nvPicPr>
          <p:cNvPr id="3" name="Picture 2">
            <a:extLst>
              <a:ext uri="{FF2B5EF4-FFF2-40B4-BE49-F238E27FC236}">
                <a16:creationId xmlns:a16="http://schemas.microsoft.com/office/drawing/2014/main" id="{76200F07-288E-47BF-8862-F93AA0E4D888}"/>
              </a:ext>
            </a:extLst>
          </p:cNvPr>
          <p:cNvPicPr>
            <a:picLocks noChangeAspect="1"/>
          </p:cNvPicPr>
          <p:nvPr/>
        </p:nvPicPr>
        <p:blipFill rotWithShape="1">
          <a:blip r:embed="rId3"/>
          <a:srcRect t="7052" b="7992"/>
          <a:stretch/>
        </p:blipFill>
        <p:spPr>
          <a:xfrm>
            <a:off x="696877" y="1777126"/>
            <a:ext cx="3960000" cy="2389180"/>
          </a:xfrm>
          <a:prstGeom prst="rect">
            <a:avLst/>
          </a:prstGeom>
        </p:spPr>
      </p:pic>
      <p:sp>
        <p:nvSpPr>
          <p:cNvPr id="5" name="Rectangle 4">
            <a:extLst>
              <a:ext uri="{FF2B5EF4-FFF2-40B4-BE49-F238E27FC236}">
                <a16:creationId xmlns:a16="http://schemas.microsoft.com/office/drawing/2014/main" id="{3B59C3AD-937C-41C7-9FDA-E7AFD8056A1F}"/>
              </a:ext>
            </a:extLst>
          </p:cNvPr>
          <p:cNvSpPr/>
          <p:nvPr/>
        </p:nvSpPr>
        <p:spPr>
          <a:xfrm>
            <a:off x="339885" y="283706"/>
            <a:ext cx="10859894" cy="867930"/>
          </a:xfrm>
          <a:prstGeom prst="rect">
            <a:avLst/>
          </a:prstGeom>
        </p:spPr>
        <p:txBody>
          <a:bodyPr wrap="square">
            <a:spAutoFit/>
          </a:bodyPr>
          <a:lstStyle/>
          <a:p>
            <a:pPr>
              <a:lnSpc>
                <a:spcPct val="90000"/>
              </a:lnSpc>
              <a:spcBef>
                <a:spcPct val="0"/>
              </a:spcBef>
            </a:pPr>
            <a:r>
              <a:rPr lang="en-US" altLang="lv-LV" sz="2800" b="1" cap="all" dirty="0">
                <a:solidFill>
                  <a:srgbClr val="228B9D"/>
                </a:solidFill>
                <a:latin typeface="Segoe UI Light" panose="020B0502040204020203" pitchFamily="34" charset="0"/>
                <a:cs typeface="Segoe UI" panose="020B0502040204020203" pitchFamily="34" charset="0"/>
              </a:rPr>
              <a:t>Latvia-UKRAIN</a:t>
            </a:r>
            <a:r>
              <a:rPr lang="lv-LV" altLang="lv-LV" sz="2800" b="1" cap="all" dirty="0">
                <a:solidFill>
                  <a:srgbClr val="228B9D"/>
                </a:solidFill>
                <a:latin typeface="Segoe UI Light" panose="020B0502040204020203" pitchFamily="34" charset="0"/>
                <a:cs typeface="Segoe UI" panose="020B0502040204020203" pitchFamily="34" charset="0"/>
              </a:rPr>
              <a:t>e</a:t>
            </a:r>
            <a:r>
              <a:rPr lang="en-US" altLang="lv-LV" sz="2800" b="1" cap="all" dirty="0">
                <a:solidFill>
                  <a:srgbClr val="228B9D"/>
                </a:solidFill>
                <a:latin typeface="Segoe UI Light" panose="020B0502040204020203" pitchFamily="34" charset="0"/>
                <a:cs typeface="Segoe UI" panose="020B0502040204020203" pitchFamily="34" charset="0"/>
              </a:rPr>
              <a:t> foreign trade – exports are growing rapidly, imports are relatively diversified</a:t>
            </a:r>
            <a:endParaRPr lang="lv-LV" sz="2800" b="1" cap="all" dirty="0">
              <a:solidFill>
                <a:srgbClr val="228B9D"/>
              </a:solidFill>
              <a:latin typeface="Segoe UI Light" panose="020B0502040204020203" pitchFamily="34" charset="0"/>
              <a:cs typeface="Segoe UI" panose="020B0502040204020203" pitchFamily="34" charset="0"/>
            </a:endParaRPr>
          </a:p>
        </p:txBody>
      </p:sp>
      <p:sp>
        <p:nvSpPr>
          <p:cNvPr id="8" name="Slide Number Placeholder 3">
            <a:extLst>
              <a:ext uri="{FF2B5EF4-FFF2-40B4-BE49-F238E27FC236}">
                <a16:creationId xmlns:a16="http://schemas.microsoft.com/office/drawing/2014/main" id="{5D8B2A1D-F96B-47AB-8055-51623BDCECAF}"/>
              </a:ext>
            </a:extLst>
          </p:cNvPr>
          <p:cNvSpPr txBox="1">
            <a:spLocks/>
          </p:cNvSpPr>
          <p:nvPr/>
        </p:nvSpPr>
        <p:spPr>
          <a:xfrm>
            <a:off x="11345333" y="6545200"/>
            <a:ext cx="846667" cy="304800"/>
          </a:xfrm>
          <a:prstGeom prst="rect">
            <a:avLst/>
          </a:prstGeom>
        </p:spPr>
        <p:txBody>
          <a:bodyPr vert="horz" lIns="91440" tIns="45720" rIns="91440" bIns="45720" rtlCol="0" anchor="ctr"/>
          <a:lstStyle>
            <a:defPPr>
              <a:defRPr lang="lv-LV"/>
            </a:defPPr>
            <a:lvl1pPr marL="0" algn="r" defTabSz="914400" rtl="0" eaLnBrk="1" latinLnBrk="0" hangingPunct="1">
              <a:defRPr sz="1000" kern="1200">
                <a:solidFill>
                  <a:schemeClr val="tx1">
                    <a:tint val="75000"/>
                  </a:schemeClr>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52BD7A-E27C-4D8B-9BA7-C703671C96E0}" type="slidenum">
              <a:rPr lang="en-US" altLang="lv-LV" smtClean="0"/>
              <a:pPr/>
              <a:t>9</a:t>
            </a:fld>
            <a:endParaRPr lang="en-US" altLang="lv-LV" dirty="0"/>
          </a:p>
        </p:txBody>
      </p:sp>
      <p:graphicFrame>
        <p:nvGraphicFramePr>
          <p:cNvPr id="18" name="Chart 17">
            <a:extLst>
              <a:ext uri="{FF2B5EF4-FFF2-40B4-BE49-F238E27FC236}">
                <a16:creationId xmlns:a16="http://schemas.microsoft.com/office/drawing/2014/main" id="{B43F2120-81C4-48A2-B327-F8C6EB889CF3}"/>
              </a:ext>
            </a:extLst>
          </p:cNvPr>
          <p:cNvGraphicFramePr>
            <a:graphicFrameLocks/>
          </p:cNvGraphicFramePr>
          <p:nvPr>
            <p:extLst>
              <p:ext uri="{D42A27DB-BD31-4B8C-83A1-F6EECF244321}">
                <p14:modId xmlns:p14="http://schemas.microsoft.com/office/powerpoint/2010/main" val="3118199149"/>
              </p:ext>
            </p:extLst>
          </p:nvPr>
        </p:nvGraphicFramePr>
        <p:xfrm>
          <a:off x="3936000" y="4972922"/>
          <a:ext cx="432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2">
            <a:extLst>
              <a:ext uri="{FF2B5EF4-FFF2-40B4-BE49-F238E27FC236}">
                <a16:creationId xmlns:a16="http://schemas.microsoft.com/office/drawing/2014/main" id="{EA143AA8-9A8B-49D8-2F73-99AA090C8862}"/>
              </a:ext>
            </a:extLst>
          </p:cNvPr>
          <p:cNvGraphicFramePr>
            <a:graphicFrameLocks noGrp="1"/>
          </p:cNvGraphicFramePr>
          <p:nvPr>
            <p:extLst>
              <p:ext uri="{D42A27DB-BD31-4B8C-83A1-F6EECF244321}">
                <p14:modId xmlns:p14="http://schemas.microsoft.com/office/powerpoint/2010/main" val="1939778287"/>
              </p:ext>
            </p:extLst>
          </p:nvPr>
        </p:nvGraphicFramePr>
        <p:xfrm>
          <a:off x="600444" y="2248092"/>
          <a:ext cx="1966464" cy="1342390"/>
        </p:xfrm>
        <a:graphic>
          <a:graphicData uri="http://schemas.openxmlformats.org/drawingml/2006/table">
            <a:tbl>
              <a:tblPr>
                <a:tableStyleId>{5C22544A-7EE6-4342-B048-85BDC9FD1C3A}</a:tableStyleId>
              </a:tblPr>
              <a:tblGrid>
                <a:gridCol w="1064764">
                  <a:extLst>
                    <a:ext uri="{9D8B030D-6E8A-4147-A177-3AD203B41FA5}">
                      <a16:colId xmlns:a16="http://schemas.microsoft.com/office/drawing/2014/main" val="2099837384"/>
                    </a:ext>
                  </a:extLst>
                </a:gridCol>
                <a:gridCol w="476250">
                  <a:extLst>
                    <a:ext uri="{9D8B030D-6E8A-4147-A177-3AD203B41FA5}">
                      <a16:colId xmlns:a16="http://schemas.microsoft.com/office/drawing/2014/main" val="3797226731"/>
                    </a:ext>
                  </a:extLst>
                </a:gridCol>
                <a:gridCol w="425450">
                  <a:extLst>
                    <a:ext uri="{9D8B030D-6E8A-4147-A177-3AD203B41FA5}">
                      <a16:colId xmlns:a16="http://schemas.microsoft.com/office/drawing/2014/main" val="3296139684"/>
                    </a:ext>
                  </a:extLst>
                </a:gridCol>
              </a:tblGrid>
              <a:tr h="262358">
                <a:tc>
                  <a:txBody>
                    <a:bodyPr/>
                    <a:lstStyle/>
                    <a:p>
                      <a:pPr>
                        <a:lnSpc>
                          <a:spcPct val="80000"/>
                        </a:lnSpc>
                      </a:pPr>
                      <a:endParaRPr lang="en-GB" sz="1400" b="1" noProof="0">
                        <a:solidFill>
                          <a:schemeClr val="accent4">
                            <a:lumMod val="50000"/>
                          </a:schemeClr>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accent4">
                              <a:lumMod val="50000"/>
                            </a:schemeClr>
                          </a:solidFill>
                          <a:latin typeface="Gill Sans Nova Cond Lt" panose="020B0306020104020203" pitchFamily="34" charset="0"/>
                        </a:rPr>
                        <a:t>Pharmaceuticals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42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62358">
                <a:tc>
                  <a:txBody>
                    <a:bodyPr/>
                    <a:lstStyle/>
                    <a:p>
                      <a:pPr>
                        <a:lnSpc>
                          <a:spcPct val="80000"/>
                        </a:lnSpc>
                      </a:pPr>
                      <a:r>
                        <a:rPr lang="en-GB" sz="1400" b="1" noProof="0">
                          <a:solidFill>
                            <a:schemeClr val="accent4">
                              <a:lumMod val="50000"/>
                            </a:schemeClr>
                          </a:solidFill>
                          <a:latin typeface="Gill Sans Nova Cond Lt" panose="020B0306020104020203" pitchFamily="34" charset="0"/>
                        </a:rPr>
                        <a:t>Beverages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36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accent4">
                              <a:lumMod val="50000"/>
                            </a:schemeClr>
                          </a:solidFill>
                          <a:latin typeface="Gill Sans Nova Cond Lt" panose="020B0306020104020203" pitchFamily="34" charset="0"/>
                        </a:rPr>
                        <a:t>Fertilizers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accent4">
                              <a:lumMod val="50000"/>
                            </a:schemeClr>
                          </a:solidFill>
                          <a:latin typeface="Gill Sans Nova Cond Lt" panose="020B0306020104020203" pitchFamily="34" charset="0"/>
                        </a:rPr>
                        <a:t>Mechanisms, devices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50000"/>
                            </a:schemeClr>
                          </a:solidFill>
                          <a:latin typeface="Gill Sans Nova Cond Lt" panose="020B0306020104020203" pitchFamily="34" charset="0"/>
                        </a:rPr>
                        <a:t>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solidFill>
                            <a:schemeClr val="accent4">
                              <a:lumMod val="50000"/>
                            </a:schemeClr>
                          </a:solidFill>
                          <a:latin typeface="Gill Sans Nova Cond Lt" panose="020B0306020104020203" pitchFamily="34" charset="0"/>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6" name="Rectangle 5">
            <a:extLst>
              <a:ext uri="{FF2B5EF4-FFF2-40B4-BE49-F238E27FC236}">
                <a16:creationId xmlns:a16="http://schemas.microsoft.com/office/drawing/2014/main" id="{26BE4145-3139-7094-CD3C-06E4D3671BC8}"/>
              </a:ext>
            </a:extLst>
          </p:cNvPr>
          <p:cNvSpPr/>
          <p:nvPr/>
        </p:nvSpPr>
        <p:spPr>
          <a:xfrm>
            <a:off x="1619052" y="1278387"/>
            <a:ext cx="1895712" cy="400110"/>
          </a:xfrm>
          <a:prstGeom prst="rect">
            <a:avLst/>
          </a:prstGeom>
        </p:spPr>
        <p:txBody>
          <a:bodyPr wrap="squar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TOP EKSPORTA PRECES  =&gt;</a:t>
            </a:r>
          </a:p>
        </p:txBody>
      </p:sp>
      <p:graphicFrame>
        <p:nvGraphicFramePr>
          <p:cNvPr id="7" name="Table 12">
            <a:extLst>
              <a:ext uri="{FF2B5EF4-FFF2-40B4-BE49-F238E27FC236}">
                <a16:creationId xmlns:a16="http://schemas.microsoft.com/office/drawing/2014/main" id="{DEEA9102-1263-365D-B5BF-B185521CAE68}"/>
              </a:ext>
            </a:extLst>
          </p:cNvPr>
          <p:cNvGraphicFramePr>
            <a:graphicFrameLocks noGrp="1"/>
          </p:cNvGraphicFramePr>
          <p:nvPr>
            <p:extLst>
              <p:ext uri="{D42A27DB-BD31-4B8C-83A1-F6EECF244321}">
                <p14:modId xmlns:p14="http://schemas.microsoft.com/office/powerpoint/2010/main" val="1486694010"/>
              </p:ext>
            </p:extLst>
          </p:nvPr>
        </p:nvGraphicFramePr>
        <p:xfrm>
          <a:off x="2662774" y="2248092"/>
          <a:ext cx="2340001" cy="1342390"/>
        </p:xfrm>
        <a:graphic>
          <a:graphicData uri="http://schemas.openxmlformats.org/drawingml/2006/table">
            <a:tbl>
              <a:tblPr>
                <a:tableStyleId>{5C22544A-7EE6-4342-B048-85BDC9FD1C3A}</a:tableStyleId>
              </a:tblPr>
              <a:tblGrid>
                <a:gridCol w="1267022">
                  <a:extLst>
                    <a:ext uri="{9D8B030D-6E8A-4147-A177-3AD203B41FA5}">
                      <a16:colId xmlns:a16="http://schemas.microsoft.com/office/drawing/2014/main" val="2099837384"/>
                    </a:ext>
                  </a:extLst>
                </a:gridCol>
                <a:gridCol w="566714">
                  <a:extLst>
                    <a:ext uri="{9D8B030D-6E8A-4147-A177-3AD203B41FA5}">
                      <a16:colId xmlns:a16="http://schemas.microsoft.com/office/drawing/2014/main" val="3797226731"/>
                    </a:ext>
                  </a:extLst>
                </a:gridCol>
                <a:gridCol w="506265">
                  <a:extLst>
                    <a:ext uri="{9D8B030D-6E8A-4147-A177-3AD203B41FA5}">
                      <a16:colId xmlns:a16="http://schemas.microsoft.com/office/drawing/2014/main" val="3296139684"/>
                    </a:ext>
                  </a:extLst>
                </a:gridCol>
              </a:tblGrid>
              <a:tr h="262358">
                <a:tc>
                  <a:txBody>
                    <a:bodyPr/>
                    <a:lstStyle/>
                    <a:p>
                      <a:pPr>
                        <a:lnSpc>
                          <a:spcPct val="80000"/>
                        </a:lnSpc>
                      </a:pPr>
                      <a:endParaRPr lang="en-GB" sz="1400" b="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tx1"/>
                          </a:solidFill>
                          <a:latin typeface="Gill Sans Nova Cond Lt" panose="020B0306020104020203" pitchFamily="34" charset="0"/>
                        </a:rPr>
                        <a:t>Unclassified goods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203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39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62358">
                <a:tc>
                  <a:txBody>
                    <a:bodyPr/>
                    <a:lstStyle/>
                    <a:p>
                      <a:pPr>
                        <a:lnSpc>
                          <a:spcPct val="80000"/>
                        </a:lnSpc>
                      </a:pPr>
                      <a:r>
                        <a:rPr lang="en-GB" sz="1400" b="1" noProof="0">
                          <a:solidFill>
                            <a:schemeClr val="tx1"/>
                          </a:solidFill>
                          <a:latin typeface="Gill Sans Nova Cond Lt" panose="020B0306020104020203" pitchFamily="34" charset="0"/>
                        </a:rPr>
                        <a:t>Mineral fuel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62358">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400" b="1" noProof="0">
                          <a:solidFill>
                            <a:schemeClr val="tx1"/>
                          </a:solidFill>
                          <a:latin typeface="Gill Sans Nova Cond Lt" panose="020B0306020104020203" pitchFamily="34" charset="0"/>
                        </a:rPr>
                        <a:t>Beverages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62358">
                <a:tc>
                  <a:txBody>
                    <a:bodyPr/>
                    <a:lstStyle/>
                    <a:p>
                      <a:pPr>
                        <a:lnSpc>
                          <a:spcPct val="80000"/>
                        </a:lnSpc>
                      </a:pPr>
                      <a:r>
                        <a:rPr lang="en-GB" sz="1400" b="1" noProof="0">
                          <a:solidFill>
                            <a:schemeClr val="tx1"/>
                          </a:solidFill>
                          <a:latin typeface="Gill Sans Nova Cond Lt" panose="020B0306020104020203" pitchFamily="34" charset="0"/>
                        </a:rPr>
                        <a:t>Meat, fish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latin typeface="Gill Sans Nova Cond Lt" panose="020B0306020104020203" pitchFamily="34"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9" name="Rectangle 8">
            <a:extLst>
              <a:ext uri="{FF2B5EF4-FFF2-40B4-BE49-F238E27FC236}">
                <a16:creationId xmlns:a16="http://schemas.microsoft.com/office/drawing/2014/main" id="{85F1E9C9-A333-F67E-AD00-DFA98B0A5BD7}"/>
              </a:ext>
            </a:extLst>
          </p:cNvPr>
          <p:cNvSpPr/>
          <p:nvPr/>
        </p:nvSpPr>
        <p:spPr>
          <a:xfrm>
            <a:off x="133104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solidFill>
                  <a:schemeClr val="accent4">
                    <a:lumMod val="50000"/>
                  </a:schemeClr>
                </a:solidFill>
              </a:rPr>
              <a:t>2021</a:t>
            </a:r>
          </a:p>
        </p:txBody>
      </p:sp>
      <p:sp>
        <p:nvSpPr>
          <p:cNvPr id="13" name="Rectangle 12">
            <a:extLst>
              <a:ext uri="{FF2B5EF4-FFF2-40B4-BE49-F238E27FC236}">
                <a16:creationId xmlns:a16="http://schemas.microsoft.com/office/drawing/2014/main" id="{84530A04-288D-2DA2-E99F-D0B09817E385}"/>
              </a:ext>
            </a:extLst>
          </p:cNvPr>
          <p:cNvSpPr/>
          <p:nvPr/>
        </p:nvSpPr>
        <p:spPr>
          <a:xfrm>
            <a:off x="339337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2022</a:t>
            </a:r>
          </a:p>
        </p:txBody>
      </p:sp>
      <p:graphicFrame>
        <p:nvGraphicFramePr>
          <p:cNvPr id="16" name="Chart 15">
            <a:extLst>
              <a:ext uri="{FF2B5EF4-FFF2-40B4-BE49-F238E27FC236}">
                <a16:creationId xmlns:a16="http://schemas.microsoft.com/office/drawing/2014/main" id="{61EC748E-BDC4-63B4-8958-05866090E0AE}"/>
              </a:ext>
            </a:extLst>
          </p:cNvPr>
          <p:cNvGraphicFramePr/>
          <p:nvPr>
            <p:extLst>
              <p:ext uri="{D42A27DB-BD31-4B8C-83A1-F6EECF244321}">
                <p14:modId xmlns:p14="http://schemas.microsoft.com/office/powerpoint/2010/main" val="2416364586"/>
              </p:ext>
            </p:extLst>
          </p:nvPr>
        </p:nvGraphicFramePr>
        <p:xfrm>
          <a:off x="966731" y="3661576"/>
          <a:ext cx="1325067" cy="12053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8A72AA40-B585-6B39-E5F5-A3DE29611909}"/>
              </a:ext>
            </a:extLst>
          </p:cNvPr>
          <p:cNvGraphicFramePr/>
          <p:nvPr>
            <p:extLst>
              <p:ext uri="{D42A27DB-BD31-4B8C-83A1-F6EECF244321}">
                <p14:modId xmlns:p14="http://schemas.microsoft.com/office/powerpoint/2010/main" val="633545941"/>
              </p:ext>
            </p:extLst>
          </p:nvPr>
        </p:nvGraphicFramePr>
        <p:xfrm>
          <a:off x="2983873" y="3661576"/>
          <a:ext cx="1325067" cy="1205349"/>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a:extLst>
              <a:ext uri="{FF2B5EF4-FFF2-40B4-BE49-F238E27FC236}">
                <a16:creationId xmlns:a16="http://schemas.microsoft.com/office/drawing/2014/main" id="{FD45E9E2-BE33-D16B-CF3A-244660130F8C}"/>
              </a:ext>
            </a:extLst>
          </p:cNvPr>
          <p:cNvSpPr/>
          <p:nvPr/>
        </p:nvSpPr>
        <p:spPr>
          <a:xfrm>
            <a:off x="6187439" y="1278387"/>
            <a:ext cx="1783694"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&lt;= TOP IMPORTA PRECES</a:t>
            </a:r>
          </a:p>
        </p:txBody>
      </p:sp>
      <p:graphicFrame>
        <p:nvGraphicFramePr>
          <p:cNvPr id="22" name="Table 12">
            <a:extLst>
              <a:ext uri="{FF2B5EF4-FFF2-40B4-BE49-F238E27FC236}">
                <a16:creationId xmlns:a16="http://schemas.microsoft.com/office/drawing/2014/main" id="{2BE33819-655B-4641-91B4-709C172C911A}"/>
              </a:ext>
            </a:extLst>
          </p:cNvPr>
          <p:cNvGraphicFramePr>
            <a:graphicFrameLocks noGrp="1"/>
          </p:cNvGraphicFramePr>
          <p:nvPr>
            <p:extLst>
              <p:ext uri="{D42A27DB-BD31-4B8C-83A1-F6EECF244321}">
                <p14:modId xmlns:p14="http://schemas.microsoft.com/office/powerpoint/2010/main" val="2501526166"/>
              </p:ext>
            </p:extLst>
          </p:nvPr>
        </p:nvGraphicFramePr>
        <p:xfrm>
          <a:off x="6180694" y="2245986"/>
          <a:ext cx="2708074" cy="1342390"/>
        </p:xfrm>
        <a:graphic>
          <a:graphicData uri="http://schemas.openxmlformats.org/drawingml/2006/table">
            <a:tbl>
              <a:tblPr>
                <a:tableStyleId>{5C22544A-7EE6-4342-B048-85BDC9FD1C3A}</a:tableStyleId>
              </a:tblPr>
              <a:tblGrid>
                <a:gridCol w="1584000">
                  <a:extLst>
                    <a:ext uri="{9D8B030D-6E8A-4147-A177-3AD203B41FA5}">
                      <a16:colId xmlns:a16="http://schemas.microsoft.com/office/drawing/2014/main" val="2099837384"/>
                    </a:ext>
                  </a:extLst>
                </a:gridCol>
                <a:gridCol w="611932">
                  <a:extLst>
                    <a:ext uri="{9D8B030D-6E8A-4147-A177-3AD203B41FA5}">
                      <a16:colId xmlns:a16="http://schemas.microsoft.com/office/drawing/2014/main" val="3797226731"/>
                    </a:ext>
                  </a:extLst>
                </a:gridCol>
                <a:gridCol w="512142">
                  <a:extLst>
                    <a:ext uri="{9D8B030D-6E8A-4147-A177-3AD203B41FA5}">
                      <a16:colId xmlns:a16="http://schemas.microsoft.com/office/drawing/2014/main" val="3296139684"/>
                    </a:ext>
                  </a:extLst>
                </a:gridCol>
              </a:tblGrid>
              <a:tr h="251051">
                <a:tc>
                  <a:txBody>
                    <a:bodyPr/>
                    <a:lstStyle/>
                    <a:p>
                      <a:pPr>
                        <a:lnSpc>
                          <a:spcPct val="80000"/>
                        </a:lnSpc>
                      </a:pPr>
                      <a:endParaRPr lang="en-GB" sz="1400" b="1" noProof="0">
                        <a:solidFill>
                          <a:schemeClr val="accent4">
                            <a:lumMod val="75000"/>
                          </a:schemeClr>
                        </a:solidFill>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15295">
                <a:tc>
                  <a:txBody>
                    <a:bodyPr/>
                    <a:lstStyle/>
                    <a:p>
                      <a:pPr>
                        <a:lnSpc>
                          <a:spcPct val="80000"/>
                        </a:lnSpc>
                      </a:pPr>
                      <a:r>
                        <a:rPr lang="en-GB" sz="1400" b="1" noProof="0">
                          <a:solidFill>
                            <a:schemeClr val="accent4">
                              <a:lumMod val="75000"/>
                            </a:schemeClr>
                          </a:solidFill>
                          <a:latin typeface="Gill Sans Nova Cond Lt" panose="020B0306020104020203" pitchFamily="34" charset="0"/>
                        </a:rPr>
                        <a:t>Iron and steel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41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51051">
                <a:tc>
                  <a:txBody>
                    <a:bodyPr/>
                    <a:lstStyle/>
                    <a:p>
                      <a:pPr>
                        <a:lnSpc>
                          <a:spcPct val="80000"/>
                        </a:lnSpc>
                      </a:pPr>
                      <a:r>
                        <a:rPr lang="en-GB" sz="1400" b="1" noProof="0">
                          <a:solidFill>
                            <a:schemeClr val="accent4">
                              <a:lumMod val="75000"/>
                            </a:schemeClr>
                          </a:solidFill>
                          <a:latin typeface="Gill Sans Nova Cond Lt" panose="020B0306020104020203" pitchFamily="34" charset="0"/>
                        </a:rPr>
                        <a:t>Organic chemical compounds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51051">
                <a:tc>
                  <a:txBody>
                    <a:bodyPr/>
                    <a:lstStyle/>
                    <a:p>
                      <a:pPr>
                        <a:lnSpc>
                          <a:spcPct val="80000"/>
                        </a:lnSpc>
                      </a:pPr>
                      <a:r>
                        <a:rPr lang="en-GB" sz="1400" b="1" noProof="0">
                          <a:solidFill>
                            <a:schemeClr val="accent4">
                              <a:lumMod val="75000"/>
                            </a:schemeClr>
                          </a:solidFill>
                          <a:latin typeface="Gill Sans Nova Cond Lt" panose="020B0306020104020203" pitchFamily="34" charset="0"/>
                        </a:rPr>
                        <a:t>Wood, its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51051">
                <a:tc>
                  <a:txBody>
                    <a:bodyPr/>
                    <a:lstStyle/>
                    <a:p>
                      <a:pPr>
                        <a:lnSpc>
                          <a:spcPct val="80000"/>
                        </a:lnSpc>
                      </a:pPr>
                      <a:r>
                        <a:rPr lang="en-GB" sz="1400" b="1" noProof="0">
                          <a:solidFill>
                            <a:schemeClr val="accent4">
                              <a:lumMod val="75000"/>
                            </a:schemeClr>
                          </a:solidFill>
                          <a:latin typeface="Gill Sans Nova Cond Lt" panose="020B0306020104020203" pitchFamily="34" charset="0"/>
                        </a:rPr>
                        <a:t>Paper, cardboard, their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solidFill>
                            <a:schemeClr val="accent4">
                              <a:lumMod val="75000"/>
                            </a:schemeClr>
                          </a:solidFill>
                          <a:latin typeface="Gill Sans Nova Cond Lt" panose="020B0306020104020203" pitchFamily="34" charset="0"/>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solidFill>
                            <a:schemeClr val="accent4">
                              <a:lumMod val="75000"/>
                            </a:schemeClr>
                          </a:solidFill>
                          <a:latin typeface="Gill Sans Nova Cond Lt" panose="020B0306020104020203"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graphicFrame>
        <p:nvGraphicFramePr>
          <p:cNvPr id="23" name="Chart 22">
            <a:extLst>
              <a:ext uri="{FF2B5EF4-FFF2-40B4-BE49-F238E27FC236}">
                <a16:creationId xmlns:a16="http://schemas.microsoft.com/office/drawing/2014/main" id="{87CDD33D-6A37-40EC-2741-5724D522BF82}"/>
              </a:ext>
            </a:extLst>
          </p:cNvPr>
          <p:cNvGraphicFramePr/>
          <p:nvPr>
            <p:extLst>
              <p:ext uri="{D42A27DB-BD31-4B8C-83A1-F6EECF244321}">
                <p14:modId xmlns:p14="http://schemas.microsoft.com/office/powerpoint/2010/main" val="1775393436"/>
              </p:ext>
            </p:extLst>
          </p:nvPr>
        </p:nvGraphicFramePr>
        <p:xfrm>
          <a:off x="9397773" y="3590482"/>
          <a:ext cx="1325067" cy="12053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Table 12">
            <a:extLst>
              <a:ext uri="{FF2B5EF4-FFF2-40B4-BE49-F238E27FC236}">
                <a16:creationId xmlns:a16="http://schemas.microsoft.com/office/drawing/2014/main" id="{E71E9640-6C54-2458-9DD8-34561E785731}"/>
              </a:ext>
            </a:extLst>
          </p:cNvPr>
          <p:cNvGraphicFramePr>
            <a:graphicFrameLocks noGrp="1"/>
          </p:cNvGraphicFramePr>
          <p:nvPr>
            <p:extLst>
              <p:ext uri="{D42A27DB-BD31-4B8C-83A1-F6EECF244321}">
                <p14:modId xmlns:p14="http://schemas.microsoft.com/office/powerpoint/2010/main" val="542141168"/>
              </p:ext>
            </p:extLst>
          </p:nvPr>
        </p:nvGraphicFramePr>
        <p:xfrm>
          <a:off x="9024533" y="2245986"/>
          <a:ext cx="2348074" cy="1342390"/>
        </p:xfrm>
        <a:graphic>
          <a:graphicData uri="http://schemas.openxmlformats.org/drawingml/2006/table">
            <a:tbl>
              <a:tblPr>
                <a:tableStyleId>{5C22544A-7EE6-4342-B048-85BDC9FD1C3A}</a:tableStyleId>
              </a:tblPr>
              <a:tblGrid>
                <a:gridCol w="1262467">
                  <a:extLst>
                    <a:ext uri="{9D8B030D-6E8A-4147-A177-3AD203B41FA5}">
                      <a16:colId xmlns:a16="http://schemas.microsoft.com/office/drawing/2014/main" val="2099837384"/>
                    </a:ext>
                  </a:extLst>
                </a:gridCol>
                <a:gridCol w="573465">
                  <a:extLst>
                    <a:ext uri="{9D8B030D-6E8A-4147-A177-3AD203B41FA5}">
                      <a16:colId xmlns:a16="http://schemas.microsoft.com/office/drawing/2014/main" val="3797226731"/>
                    </a:ext>
                  </a:extLst>
                </a:gridCol>
                <a:gridCol w="512142">
                  <a:extLst>
                    <a:ext uri="{9D8B030D-6E8A-4147-A177-3AD203B41FA5}">
                      <a16:colId xmlns:a16="http://schemas.microsoft.com/office/drawing/2014/main" val="3296139684"/>
                    </a:ext>
                  </a:extLst>
                </a:gridCol>
              </a:tblGrid>
              <a:tr h="251051">
                <a:tc>
                  <a:txBody>
                    <a:bodyPr/>
                    <a:lstStyle/>
                    <a:p>
                      <a:pPr>
                        <a:lnSpc>
                          <a:spcPct val="80000"/>
                        </a:lnSpc>
                      </a:pPr>
                      <a:endParaRPr lang="en-GB" sz="1400" b="1" noProof="0">
                        <a:latin typeface="Gill Sans Nova Cond Lt" panose="020B0306020104020203"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mEUR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917984"/>
                  </a:ext>
                </a:extLst>
              </a:tr>
              <a:tr h="215295">
                <a:tc>
                  <a:txBody>
                    <a:bodyPr/>
                    <a:lstStyle/>
                    <a:p>
                      <a:pPr>
                        <a:lnSpc>
                          <a:spcPct val="80000"/>
                        </a:lnSpc>
                      </a:pPr>
                      <a:r>
                        <a:rPr lang="en-GB" sz="1400" b="1" noProof="0">
                          <a:solidFill>
                            <a:schemeClr val="tx1"/>
                          </a:solidFill>
                          <a:latin typeface="Gill Sans Nova Cond Lt" panose="020B0306020104020203" pitchFamily="34" charset="0"/>
                        </a:rPr>
                        <a:t>Mixed chemical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56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64118779"/>
                  </a:ext>
                </a:extLst>
              </a:tr>
              <a:tr h="251051">
                <a:tc>
                  <a:txBody>
                    <a:bodyPr/>
                    <a:lstStyle/>
                    <a:p>
                      <a:pPr>
                        <a:lnSpc>
                          <a:spcPct val="80000"/>
                        </a:lnSpc>
                      </a:pPr>
                      <a:r>
                        <a:rPr lang="en-GB" sz="1400" b="1" noProof="0">
                          <a:solidFill>
                            <a:schemeClr val="tx1"/>
                          </a:solidFill>
                          <a:latin typeface="Gill Sans Nova Cond Lt" panose="020B0306020104020203" pitchFamily="34" charset="0"/>
                        </a:rPr>
                        <a:t>Oil plant seeds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77315743"/>
                  </a:ext>
                </a:extLst>
              </a:tr>
              <a:tr h="251051">
                <a:tc>
                  <a:txBody>
                    <a:bodyPr/>
                    <a:lstStyle/>
                    <a:p>
                      <a:pPr>
                        <a:lnSpc>
                          <a:spcPct val="80000"/>
                        </a:lnSpc>
                      </a:pPr>
                      <a:r>
                        <a:rPr lang="en-GB" sz="1400" b="1" noProof="0">
                          <a:solidFill>
                            <a:schemeClr val="tx1"/>
                          </a:solidFill>
                          <a:latin typeface="Gill Sans Nova Cond Lt" panose="020B0306020104020203" pitchFamily="34" charset="0"/>
                        </a:rPr>
                        <a:t>Wood, its products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26490334"/>
                  </a:ext>
                </a:extLst>
              </a:tr>
              <a:tr h="251051">
                <a:tc>
                  <a:txBody>
                    <a:bodyPr/>
                    <a:lstStyle/>
                    <a:p>
                      <a:pPr>
                        <a:lnSpc>
                          <a:spcPct val="80000"/>
                        </a:lnSpc>
                      </a:pPr>
                      <a:r>
                        <a:rPr lang="en-GB" sz="1400" b="1" noProof="0">
                          <a:solidFill>
                            <a:schemeClr val="tx1"/>
                          </a:solidFill>
                          <a:latin typeface="Gill Sans Nova Cond Lt" panose="020B0306020104020203" pitchFamily="34" charset="0"/>
                        </a:rPr>
                        <a:t>Iron and steel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a:latin typeface="Gill Sans Nova Cond Lt" panose="020B0306020104020203" pitchFamily="34" charset="0"/>
                        </a:rPr>
                        <a:t>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80000"/>
                        </a:lnSpc>
                      </a:pPr>
                      <a:r>
                        <a:rPr lang="en-GB" sz="1400" b="1" noProof="0" dirty="0">
                          <a:latin typeface="Gill Sans Nova Cond Lt" panose="020B0306020104020203" pitchFamily="34"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9299841"/>
                  </a:ext>
                </a:extLst>
              </a:tr>
            </a:tbl>
          </a:graphicData>
        </a:graphic>
      </p:graphicFrame>
      <p:sp>
        <p:nvSpPr>
          <p:cNvPr id="25" name="Rectangle 24">
            <a:extLst>
              <a:ext uri="{FF2B5EF4-FFF2-40B4-BE49-F238E27FC236}">
                <a16:creationId xmlns:a16="http://schemas.microsoft.com/office/drawing/2014/main" id="{EFC4F3D2-E5C6-2F0C-C7E4-CDEF33128D3B}"/>
              </a:ext>
            </a:extLst>
          </p:cNvPr>
          <p:cNvSpPr/>
          <p:nvPr/>
        </p:nvSpPr>
        <p:spPr>
          <a:xfrm>
            <a:off x="7288576"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solidFill>
                  <a:schemeClr val="accent4">
                    <a:lumMod val="75000"/>
                  </a:schemeClr>
                </a:solidFill>
              </a:rPr>
              <a:t>2021</a:t>
            </a:r>
          </a:p>
        </p:txBody>
      </p:sp>
      <p:sp>
        <p:nvSpPr>
          <p:cNvPr id="26" name="Rectangle 25">
            <a:extLst>
              <a:ext uri="{FF2B5EF4-FFF2-40B4-BE49-F238E27FC236}">
                <a16:creationId xmlns:a16="http://schemas.microsoft.com/office/drawing/2014/main" id="{607C43AA-30B8-0AEA-8054-BDECDAA5ED43}"/>
              </a:ext>
            </a:extLst>
          </p:cNvPr>
          <p:cNvSpPr/>
          <p:nvPr/>
        </p:nvSpPr>
        <p:spPr>
          <a:xfrm>
            <a:off x="9789632" y="1812554"/>
            <a:ext cx="505267" cy="400110"/>
          </a:xfrm>
          <a:prstGeom prst="rect">
            <a:avLst/>
          </a:prstGeom>
        </p:spPr>
        <p:txBody>
          <a:bodyPr wrap="none">
            <a:spAutoFit/>
          </a:bodyPr>
          <a:lstStyle/>
          <a:p>
            <a:pPr algn="ctr">
              <a:defRPr sz="1440" b="0" i="0" u="none" strike="noStrike" kern="1200" baseline="0">
                <a:solidFill>
                  <a:srgbClr val="000000"/>
                </a:solidFill>
                <a:latin typeface="Gill Sans Nova Cond Lt" panose="020B0306020104020203" pitchFamily="34" charset="0"/>
                <a:ea typeface="Arial"/>
                <a:cs typeface="Arial"/>
              </a:defRPr>
            </a:pPr>
            <a:r>
              <a:rPr lang="lv-LV" sz="2000" b="1" dirty="0"/>
              <a:t>2022</a:t>
            </a:r>
          </a:p>
        </p:txBody>
      </p:sp>
      <p:graphicFrame>
        <p:nvGraphicFramePr>
          <p:cNvPr id="27" name="Chart 26">
            <a:extLst>
              <a:ext uri="{FF2B5EF4-FFF2-40B4-BE49-F238E27FC236}">
                <a16:creationId xmlns:a16="http://schemas.microsoft.com/office/drawing/2014/main" id="{32752394-D290-5C78-9C41-D332E5869602}"/>
              </a:ext>
            </a:extLst>
          </p:cNvPr>
          <p:cNvGraphicFramePr/>
          <p:nvPr>
            <p:extLst>
              <p:ext uri="{D42A27DB-BD31-4B8C-83A1-F6EECF244321}">
                <p14:modId xmlns:p14="http://schemas.microsoft.com/office/powerpoint/2010/main" val="1759952425"/>
              </p:ext>
            </p:extLst>
          </p:nvPr>
        </p:nvGraphicFramePr>
        <p:xfrm>
          <a:off x="7079286" y="3590482"/>
          <a:ext cx="1325067" cy="12053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98939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13772</TotalTime>
  <Words>1634</Words>
  <Application>Microsoft Office PowerPoint</Application>
  <PresentationFormat>Widescreen</PresentationFormat>
  <Paragraphs>548</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Gill Sans Nova Cond Lt</vt:lpstr>
      <vt:lpstr>Segoe UI Light</vt:lpstr>
      <vt:lpstr>Verdana</vt:lpstr>
      <vt:lpstr>Office Theme</vt:lpstr>
      <vt:lpstr>Economic relations between Latvia and Russia/Belarus/Ukraine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ATBALSTS</dc:title>
  <dc:creator>Jānis Salmiņš</dc:creator>
  <cp:lastModifiedBy>Toms Buls</cp:lastModifiedBy>
  <cp:revision>495</cp:revision>
  <dcterms:created xsi:type="dcterms:W3CDTF">2020-03-30T16:12:49Z</dcterms:created>
  <dcterms:modified xsi:type="dcterms:W3CDTF">2023-05-31T13:38:39Z</dcterms:modified>
</cp:coreProperties>
</file>