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68" r:id="rId15"/>
    <p:sldId id="269"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2" r:id="rId37"/>
    <p:sldId id="293" r:id="rId38"/>
    <p:sldId id="294" r:id="rId39"/>
    <p:sldId id="295" r:id="rId40"/>
    <p:sldId id="296" r:id="rId41"/>
    <p:sldId id="297" r:id="rId4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5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a:t>Janvāris</a:t>
            </a: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numRef>
              <c:f>EURm2_Aldis!$A$19:$A$42</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EURm2_Aldis!$AB$19:$AB$42</c:f>
              <c:numCache>
                <c:formatCode>General</c:formatCode>
                <c:ptCount val="24"/>
                <c:pt idx="0">
                  <c:v>1.3236571416270642</c:v>
                </c:pt>
                <c:pt idx="1">
                  <c:v>0.79267899531658503</c:v>
                </c:pt>
                <c:pt idx="2">
                  <c:v>0.66825292256838886</c:v>
                </c:pt>
                <c:pt idx="3">
                  <c:v>0.83978709093246551</c:v>
                </c:pt>
                <c:pt idx="4">
                  <c:v>1.4140069943509597</c:v>
                </c:pt>
                <c:pt idx="5">
                  <c:v>0.69040328642377646</c:v>
                </c:pt>
                <c:pt idx="6">
                  <c:v>1.4017039561075395</c:v>
                </c:pt>
                <c:pt idx="7">
                  <c:v>0.94504470894959325</c:v>
                </c:pt>
                <c:pt idx="8">
                  <c:v>0.61672983019651184</c:v>
                </c:pt>
                <c:pt idx="9">
                  <c:v>0.66943375832889462</c:v>
                </c:pt>
                <c:pt idx="10">
                  <c:v>0.67146396703576228</c:v>
                </c:pt>
                <c:pt idx="11">
                  <c:v>0.84372128576699068</c:v>
                </c:pt>
                <c:pt idx="12">
                  <c:v>0.81581391065979081</c:v>
                </c:pt>
                <c:pt idx="13">
                  <c:v>1.0955058511621878</c:v>
                </c:pt>
                <c:pt idx="14">
                  <c:v>1.424960028514326</c:v>
                </c:pt>
                <c:pt idx="15">
                  <c:v>0.63980709178914263</c:v>
                </c:pt>
                <c:pt idx="16">
                  <c:v>0.96129163626299996</c:v>
                </c:pt>
                <c:pt idx="17">
                  <c:v>0.92371328542432019</c:v>
                </c:pt>
                <c:pt idx="18">
                  <c:v>0.94742380870235177</c:v>
                </c:pt>
                <c:pt idx="19">
                  <c:v>0.68475328149320369</c:v>
                </c:pt>
                <c:pt idx="20">
                  <c:v>0.97909004028444024</c:v>
                </c:pt>
                <c:pt idx="21">
                  <c:v>0.57986031507124947</c:v>
                </c:pt>
                <c:pt idx="22">
                  <c:v>0.92624848975383733</c:v>
                </c:pt>
                <c:pt idx="23">
                  <c:v>0.81621080969436421</c:v>
                </c:pt>
              </c:numCache>
            </c:numRef>
          </c:val>
          <c:extLst>
            <c:ext xmlns:c16="http://schemas.microsoft.com/office/drawing/2014/chart" uri="{C3380CC4-5D6E-409C-BE32-E72D297353CC}">
              <c16:uniqueId val="{00000000-1F63-4F43-B340-3D444A5A0F3B}"/>
            </c:ext>
          </c:extLst>
        </c:ser>
        <c:dLbls>
          <c:showLegendKey val="0"/>
          <c:showVal val="0"/>
          <c:showCatName val="0"/>
          <c:showSerName val="0"/>
          <c:showPercent val="0"/>
          <c:showBubbleSize val="0"/>
        </c:dLbls>
        <c:gapWidth val="219"/>
        <c:overlap val="-27"/>
        <c:axId val="168966016"/>
        <c:axId val="168972672"/>
      </c:barChart>
      <c:catAx>
        <c:axId val="1689660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lv-LV"/>
                  <a:t>Dzīvokļa Nr.</a:t>
                </a:r>
                <a:endParaRPr lang="en-US"/>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168972672"/>
        <c:crosses val="autoZero"/>
        <c:auto val="1"/>
        <c:lblAlgn val="ctr"/>
        <c:lblOffset val="100"/>
        <c:noMultiLvlLbl val="0"/>
      </c:catAx>
      <c:valAx>
        <c:axId val="168972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lv-LV"/>
                  <a:t>EUR/m</a:t>
                </a:r>
                <a:r>
                  <a:rPr lang="lv-LV" baseline="30000"/>
                  <a:t>2</a:t>
                </a:r>
                <a:endParaRPr lang="en-US" baseline="30000"/>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16896601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lv-LV"/>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84FBBAA7-0A74-4E3C-9834-60EABA657BEA}" type="datetimeFigureOut">
              <a:rPr lang="en-US" smtClean="0"/>
              <a:t>3/25/2019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03AA30A-3830-4735-A99C-D4CD292ED9D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4FBBAA7-0A74-4E3C-9834-60EABA657BEA}"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AA30A-3830-4735-A99C-D4CD292ED9D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4FBBAA7-0A74-4E3C-9834-60EABA657BEA}"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AA30A-3830-4735-A99C-D4CD292ED9D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4FBBAA7-0A74-4E3C-9834-60EABA657BEA}"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AA30A-3830-4735-A99C-D4CD292ED9D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4FBBAA7-0A74-4E3C-9834-60EABA657BEA}"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AA30A-3830-4735-A99C-D4CD292ED9D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4FBBAA7-0A74-4E3C-9834-60EABA657BEA}"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AA30A-3830-4735-A99C-D4CD292ED9D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4FBBAA7-0A74-4E3C-9834-60EABA657BEA}"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3AA30A-3830-4735-A99C-D4CD292ED9D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84FBBAA7-0A74-4E3C-9834-60EABA657BEA}"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3AA30A-3830-4735-A99C-D4CD292ED9D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FBBAA7-0A74-4E3C-9834-60EABA657BEA}"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3AA30A-3830-4735-A99C-D4CD292ED9D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4FBBAA7-0A74-4E3C-9834-60EABA657BEA}"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AA30A-3830-4735-A99C-D4CD292ED9D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4FBBAA7-0A74-4E3C-9834-60EABA657BEA}"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03AA30A-3830-4735-A99C-D4CD292ED9DF}"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4FBBAA7-0A74-4E3C-9834-60EABA657BEA}" type="datetimeFigureOut">
              <a:rPr lang="en-US" smtClean="0"/>
              <a:t>3/25/2019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03AA30A-3830-4735-A99C-D4CD292ED9DF}"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484784"/>
            <a:ext cx="7772400" cy="2808311"/>
          </a:xfrm>
        </p:spPr>
        <p:txBody>
          <a:bodyPr>
            <a:normAutofit/>
          </a:bodyPr>
          <a:lstStyle/>
          <a:p>
            <a:r>
              <a:rPr lang="lv-LV" sz="3600" b="1" dirty="0"/>
              <a:t>„</a:t>
            </a:r>
            <a:r>
              <a:rPr lang="lv-LV" sz="3600" dirty="0">
                <a:latin typeface="Arial" panose="020B0604020202020204" pitchFamily="34" charset="0"/>
                <a:cs typeface="Arial" panose="020B0604020202020204" pitchFamily="34" charset="0"/>
              </a:rPr>
              <a:t>S</a:t>
            </a:r>
            <a:r>
              <a:rPr lang="lv-LV" sz="3600" b="1" dirty="0">
                <a:latin typeface="Arial" panose="020B0604020202020204" pitchFamily="34" charset="0"/>
                <a:cs typeface="Arial" panose="020B0604020202020204" pitchFamily="34" charset="0"/>
              </a:rPr>
              <a:t>iltuma maksas sadalītāju (</a:t>
            </a:r>
            <a:r>
              <a:rPr lang="lv-LV" sz="3600" b="1" dirty="0" err="1">
                <a:latin typeface="Arial" panose="020B0604020202020204" pitchFamily="34" charset="0"/>
                <a:cs typeface="Arial" panose="020B0604020202020204" pitchFamily="34" charset="0"/>
              </a:rPr>
              <a:t>alokatoru</a:t>
            </a:r>
            <a:r>
              <a:rPr lang="lv-LV" sz="3600" b="1" dirty="0">
                <a:latin typeface="Arial" panose="020B0604020202020204" pitchFamily="34" charset="0"/>
                <a:cs typeface="Arial" panose="020B0604020202020204" pitchFamily="34" charset="0"/>
              </a:rPr>
              <a:t>) izmantošanas tehniskās un ekonomiskās pamatotības novērtējums atbilstoši Direktīvas 2012/27/ES 9. panta prasībām”</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555776" y="5229200"/>
            <a:ext cx="6400800" cy="913656"/>
          </a:xfrm>
        </p:spPr>
        <p:txBody>
          <a:bodyPr/>
          <a:lstStyle/>
          <a:p>
            <a:pPr algn="r"/>
            <a:r>
              <a:rPr lang="lv-LV" b="1" dirty="0">
                <a:latin typeface="Arial" panose="020B0604020202020204" pitchFamily="34" charset="0"/>
                <a:cs typeface="Arial" panose="020B0604020202020204" pitchFamily="34" charset="0"/>
              </a:rPr>
              <a:t>SIA „ABC </a:t>
            </a:r>
            <a:r>
              <a:rPr lang="lv-LV" b="1" dirty="0" err="1">
                <a:latin typeface="Arial" panose="020B0604020202020204" pitchFamily="34" charset="0"/>
                <a:cs typeface="Arial" panose="020B0604020202020204" pitchFamily="34" charset="0"/>
              </a:rPr>
              <a:t>Energy</a:t>
            </a:r>
            <a:r>
              <a:rPr lang="lv-LV" b="1" dirty="0">
                <a:latin typeface="Arial" panose="020B0604020202020204" pitchFamily="34" charset="0"/>
                <a:cs typeface="Arial" panose="020B0604020202020204" pitchFamily="34" charset="0"/>
              </a:rPr>
              <a:t> </a:t>
            </a:r>
            <a:r>
              <a:rPr lang="lv-LV" b="1" dirty="0" err="1">
                <a:latin typeface="Arial" panose="020B0604020202020204" pitchFamily="34" charset="0"/>
                <a:cs typeface="Arial" panose="020B0604020202020204" pitchFamily="34" charset="0"/>
              </a:rPr>
              <a:t>efficiency</a:t>
            </a:r>
            <a:r>
              <a:rPr lang="lv-LV" b="1"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5497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04088"/>
            <a:ext cx="8784976" cy="1143000"/>
          </a:xfrm>
        </p:spPr>
        <p:txBody>
          <a:bodyPr>
            <a:noAutofit/>
          </a:bodyPr>
          <a:lstStyle/>
          <a:p>
            <a:pPr algn="ctr"/>
            <a:r>
              <a:rPr lang="lv-LV" sz="2800" b="1" dirty="0">
                <a:latin typeface="Arial" panose="020B0604020202020204" pitchFamily="34" charset="0"/>
                <a:cs typeface="Arial" panose="020B0604020202020204" pitchFamily="34" charset="0"/>
              </a:rPr>
              <a:t>Intervijas ar dažādiem namu apsaimniekotājiem vai citiem komersantiem no dažādiem plānošanas reģioniem</a:t>
            </a:r>
            <a:endParaRPr lang="en-US" sz="2800"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55000" lnSpcReduction="20000"/>
          </a:bodyPr>
          <a:lstStyle/>
          <a:p>
            <a:pPr marL="0" lvl="0" indent="0">
              <a:buNone/>
            </a:pPr>
            <a:r>
              <a:rPr lang="lv-LV" sz="4500" b="1" u="sng" dirty="0">
                <a:solidFill>
                  <a:schemeClr val="tx2"/>
                </a:solidFill>
                <a:latin typeface="Arial" panose="020B0604020202020204" pitchFamily="34" charset="0"/>
                <a:ea typeface="+mj-ea"/>
                <a:cs typeface="Arial" panose="020B0604020202020204" pitchFamily="34" charset="0"/>
              </a:rPr>
              <a:t>Secinājumi:</a:t>
            </a:r>
          </a:p>
          <a:p>
            <a:pPr marL="0" lvl="0" indent="0">
              <a:buNone/>
            </a:pPr>
            <a:endParaRPr lang="lv-LV" b="1" u="sng" dirty="0">
              <a:solidFill>
                <a:schemeClr val="tx2"/>
              </a:solidFill>
              <a:latin typeface="Arial" panose="020B0604020202020204" pitchFamily="34" charset="0"/>
              <a:ea typeface="+mj-ea"/>
              <a:cs typeface="Arial" panose="020B0604020202020204" pitchFamily="34" charset="0"/>
            </a:endParaRPr>
          </a:p>
          <a:p>
            <a:pPr lvl="0"/>
            <a:r>
              <a:rPr lang="lv-LV" sz="2900" dirty="0">
                <a:latin typeface="Arial" panose="020B0604020202020204" pitchFamily="34" charset="0"/>
                <a:cs typeface="Arial" panose="020B0604020202020204" pitchFamily="34" charset="0"/>
              </a:rPr>
              <a:t>Siltuma maksas sadalītāji Latvijā ir izmantojami, gadījumos, ja tiek veikta ēkas norobežojošo konstrukciju un siltumapgādes sistēmas atjaunošana, līdz ar to kopā ar siltumapgādes sistēmas atjaunošanu un automatizēšanu ir iespējams uzstādīt arī alokatorus un pārējās nepieciešamās tehniskās iekārtas;</a:t>
            </a:r>
          </a:p>
          <a:p>
            <a:pPr marL="0" lvl="0" indent="0">
              <a:buNone/>
            </a:pPr>
            <a:endParaRPr lang="en-US" sz="2900" dirty="0">
              <a:latin typeface="Arial" panose="020B0604020202020204" pitchFamily="34" charset="0"/>
              <a:cs typeface="Arial" panose="020B0604020202020204" pitchFamily="34" charset="0"/>
            </a:endParaRPr>
          </a:p>
          <a:p>
            <a:pPr lvl="0"/>
            <a:r>
              <a:rPr lang="lv-LV" sz="2900" dirty="0">
                <a:latin typeface="Arial" panose="020B0604020202020204" pitchFamily="34" charset="0"/>
                <a:cs typeface="Arial" panose="020B0604020202020204" pitchFamily="34" charset="0"/>
              </a:rPr>
              <a:t>Ēkās, kurās nav veikti norobežojošo konstrukciju un apkures sistēmu atjaunošana, siltuma maksas sadalītāju izmantošana ir ierobežota, jo ir daudz nezināmās vērtības, kā rezultātā ir grūti noteikt precīzu aprēķina metodiku un, izmantojot nolietojušās apkures sistēmas, ir tehniski sarežģīti ierīkot termoregulatorus ar apvadcaurulēm;</a:t>
            </a:r>
          </a:p>
          <a:p>
            <a:pPr marL="0" lvl="0" indent="0">
              <a:buNone/>
            </a:pPr>
            <a:endParaRPr lang="en-US" sz="2900" dirty="0">
              <a:latin typeface="Arial" panose="020B0604020202020204" pitchFamily="34" charset="0"/>
              <a:cs typeface="Arial" panose="020B0604020202020204" pitchFamily="34" charset="0"/>
            </a:endParaRPr>
          </a:p>
          <a:p>
            <a:pPr lvl="0"/>
            <a:r>
              <a:rPr lang="lv-LV" sz="2900" dirty="0">
                <a:latin typeface="Arial" panose="020B0604020202020204" pitchFamily="34" charset="0"/>
                <a:cs typeface="Arial" panose="020B0604020202020204" pitchFamily="34" charset="0"/>
              </a:rPr>
              <a:t>Sabiedriskajās un biroja ēkās siltuma maksas sadalītāji Latvijā netiek izmantoti, kas saistīts ar dažādu tehnoloģisko sistēmu izmantošanu ēkās – apkures, karstā ūdens, gaisa kondicionēšanas, ventilācijas, dzesēšanas, apgaismojuma un citu pieprasījumu nodrošināšanai. Apkures nodrošināšana ar sildķermeņiem bieži vien sastāda tikai nelielu enerģijas patēriņa daļu no kopējā enerģijas patēriņa sabiedriskajās un biroja ēkās, līdz ar to arī </a:t>
            </a:r>
            <a:r>
              <a:rPr lang="lv-LV" sz="2900" dirty="0" err="1">
                <a:latin typeface="Arial" panose="020B0604020202020204" pitchFamily="34" charset="0"/>
                <a:cs typeface="Arial" panose="020B0604020202020204" pitchFamily="34" charset="0"/>
              </a:rPr>
              <a:t>alokatoru</a:t>
            </a:r>
            <a:r>
              <a:rPr lang="lv-LV" sz="2900" dirty="0">
                <a:latin typeface="Arial" panose="020B0604020202020204" pitchFamily="34" charset="0"/>
                <a:cs typeface="Arial" panose="020B0604020202020204" pitchFamily="34" charset="0"/>
              </a:rPr>
              <a:t> uzstādīšana nav tehniski un ekonomiski pamatota</a:t>
            </a:r>
            <a:r>
              <a:rPr lang="lv-LV"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3174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lv-LV" sz="2800" b="1" dirty="0">
                <a:latin typeface="Arial" panose="020B0604020202020204" pitchFamily="34" charset="0"/>
                <a:cs typeface="Arial" panose="020B0604020202020204" pitchFamily="34" charset="0"/>
              </a:rPr>
              <a:t>Siltuma maksas sadalītāju uzstādīšanas ekonomiskā un tehniskā pamatojuma noteikšanas metodes</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buNone/>
            </a:pPr>
            <a:r>
              <a:rPr lang="lv-LV" sz="1600" dirty="0">
                <a:latin typeface="Arial" panose="020B0604020202020204" pitchFamily="34" charset="0"/>
                <a:cs typeface="Arial" panose="020B0604020202020204" pitchFamily="34" charset="0"/>
              </a:rPr>
              <a:t>Lai varētu veikt siltuma maksas sadalītāju (alokatoru) aprēķinus un izmantot ēku siltumenerģijas patēriņa sadalījumam, ir jānodrošina </a:t>
            </a:r>
            <a:r>
              <a:rPr lang="lv-LV" sz="1600" b="1" dirty="0">
                <a:latin typeface="Arial" panose="020B0604020202020204" pitchFamily="34" charset="0"/>
                <a:cs typeface="Arial" panose="020B0604020202020204" pitchFamily="34" charset="0"/>
              </a:rPr>
              <a:t>sākotnējie tehniskie nosacījumi:</a:t>
            </a:r>
            <a:endParaRPr lang="lv-LV" sz="1600" dirty="0">
              <a:latin typeface="Arial" panose="020B0604020202020204" pitchFamily="34" charset="0"/>
              <a:cs typeface="Arial" panose="020B0604020202020204" pitchFamily="34" charset="0"/>
            </a:endParaRPr>
          </a:p>
          <a:p>
            <a:r>
              <a:rPr lang="lv-LV" sz="1600" dirty="0">
                <a:latin typeface="Arial" panose="020B0604020202020204" pitchFamily="34" charset="0"/>
                <a:cs typeface="Arial" panose="020B0604020202020204" pitchFamily="34" charset="0"/>
              </a:rPr>
              <a:t>Ēkā ir uzstādīta kopējā siltumenerģijas uzskaite siltummezglā;</a:t>
            </a:r>
            <a:endParaRPr lang="en-US" sz="1600" dirty="0">
              <a:latin typeface="Arial" panose="020B0604020202020204" pitchFamily="34" charset="0"/>
              <a:cs typeface="Arial" panose="020B0604020202020204" pitchFamily="34" charset="0"/>
            </a:endParaRPr>
          </a:p>
          <a:p>
            <a:pPr marL="0" indent="0">
              <a:buNone/>
            </a:pPr>
            <a:r>
              <a:rPr lang="lv-LV" sz="1600" dirty="0">
                <a:latin typeface="Arial" panose="020B0604020202020204" pitchFamily="34" charset="0"/>
                <a:cs typeface="Arial" panose="020B0604020202020204" pitchFamily="34" charset="0"/>
              </a:rPr>
              <a:t>	1.Ēkas siltumenerģijas uzskaitei uzstādīts skaitītājs apkures un karstā ūdens 	nodrošināšanai (ieskaitot karstā ūdens cirkulāciju);</a:t>
            </a:r>
            <a:endParaRPr lang="en-US" sz="1600" dirty="0">
              <a:latin typeface="Arial" panose="020B0604020202020204" pitchFamily="34" charset="0"/>
              <a:cs typeface="Arial" panose="020B0604020202020204" pitchFamily="34" charset="0"/>
            </a:endParaRPr>
          </a:p>
          <a:p>
            <a:pPr marL="0" indent="0">
              <a:buNone/>
            </a:pPr>
            <a:r>
              <a:rPr lang="lv-LV" sz="1600" dirty="0">
                <a:latin typeface="Arial" panose="020B0604020202020204" pitchFamily="34" charset="0"/>
                <a:cs typeface="Arial" panose="020B0604020202020204" pitchFamily="34" charset="0"/>
              </a:rPr>
              <a:t>	2.Ēkas siltumenerģijas uzskaitei uzstādīti divi skaitītāji - apkures un karstā 	ūdens nodrošināšanai (ieskaitot karstā ūdens cirkulāciju)</a:t>
            </a:r>
          </a:p>
          <a:p>
            <a:r>
              <a:rPr lang="lv-LV" sz="1600" dirty="0">
                <a:latin typeface="Arial" panose="020B0604020202020204" pitchFamily="34" charset="0"/>
                <a:cs typeface="Arial" panose="020B0604020202020204" pitchFamily="34" charset="0"/>
              </a:rPr>
              <a:t>Ēkā uzstādīti siltuma maksas sadalītāji (alokatori) vairāk nekā 70% no kopējā telpu skaita;</a:t>
            </a:r>
            <a:endParaRPr lang="en-US" sz="1600" dirty="0">
              <a:latin typeface="Arial" panose="020B0604020202020204" pitchFamily="34" charset="0"/>
              <a:cs typeface="Arial" panose="020B0604020202020204" pitchFamily="34" charset="0"/>
            </a:endParaRPr>
          </a:p>
          <a:p>
            <a:r>
              <a:rPr lang="lv-LV" sz="1600" dirty="0">
                <a:latin typeface="Arial" panose="020B0604020202020204" pitchFamily="34" charset="0"/>
                <a:cs typeface="Arial" panose="020B0604020202020204" pitchFamily="34" charset="0"/>
              </a:rPr>
              <a:t>Ēkā ir uzstādīti viena veida siltuma maksas sadalītāji (alokatori), kas uzstādīts saskaņā ar Eiropas standartu LV EN 834 vai citu normatīvu aktu prasībām;</a:t>
            </a:r>
            <a:endParaRPr lang="en-US" sz="1600" dirty="0">
              <a:latin typeface="Arial" panose="020B0604020202020204" pitchFamily="34" charset="0"/>
              <a:cs typeface="Arial" panose="020B0604020202020204" pitchFamily="34" charset="0"/>
            </a:endParaRPr>
          </a:p>
          <a:p>
            <a:r>
              <a:rPr lang="lv-LV" sz="1600" dirty="0">
                <a:latin typeface="Arial" panose="020B0604020202020204" pitchFamily="34" charset="0"/>
                <a:cs typeface="Arial" panose="020B0604020202020204" pitchFamily="34" charset="0"/>
              </a:rPr>
              <a:t>Dzīvokļos, kuri atsakās no siltuma maksas sadalītāju uzstādīšanas, tiek piemērota maksa par kvadrātmetru, kura ir līdzvērtīga dzīvokļiem ar maksimālo enerģijas patēriņu;</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6189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lv-LV" sz="2800" b="1" dirty="0">
                <a:latin typeface="Arial" panose="020B0604020202020204" pitchFamily="34" charset="0"/>
                <a:cs typeface="Arial" panose="020B0604020202020204" pitchFamily="34" charset="0"/>
              </a:rPr>
              <a:t>Siltuma maksas sadalītāju uzstādīšanas ekonomiskā un tehniskā pamatojuma noteikšanas metodes</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lv-LV" sz="1800" dirty="0">
                <a:latin typeface="Arial" panose="020B0604020202020204" pitchFamily="34" charset="0"/>
                <a:cs typeface="Arial" panose="020B0604020202020204" pitchFamily="34" charset="0"/>
              </a:rPr>
              <a:t>Siltuma maksas sadalītāji (alokatori) uzstādīti saskaņā ar sagatavoto projektu, kurā norādīts:</a:t>
            </a:r>
            <a:endParaRPr lang="en-US" sz="1800" dirty="0">
              <a:latin typeface="Arial" panose="020B0604020202020204" pitchFamily="34" charset="0"/>
              <a:cs typeface="Arial" panose="020B0604020202020204" pitchFamily="34" charset="0"/>
            </a:endParaRPr>
          </a:p>
          <a:p>
            <a:pPr marL="0" indent="0">
              <a:buNone/>
            </a:pPr>
            <a:r>
              <a:rPr lang="lv-LV" sz="1800" dirty="0">
                <a:latin typeface="Arial" panose="020B0604020202020204" pitchFamily="34" charset="0"/>
                <a:cs typeface="Arial" panose="020B0604020202020204" pitchFamily="34" charset="0"/>
              </a:rPr>
              <a:t>	1. dzīvokļu adrese;</a:t>
            </a:r>
            <a:endParaRPr lang="en-US" sz="1800" dirty="0">
              <a:latin typeface="Arial" panose="020B0604020202020204" pitchFamily="34" charset="0"/>
              <a:cs typeface="Arial" panose="020B0604020202020204" pitchFamily="34" charset="0"/>
            </a:endParaRPr>
          </a:p>
          <a:p>
            <a:pPr marL="0" indent="0">
              <a:buNone/>
            </a:pPr>
            <a:r>
              <a:rPr lang="lv-LV" sz="1800" dirty="0">
                <a:latin typeface="Arial" panose="020B0604020202020204" pitchFamily="34" charset="0"/>
                <a:cs typeface="Arial" panose="020B0604020202020204" pitchFamily="34" charset="0"/>
              </a:rPr>
              <a:t>	2. dzīvokļa atrašanās vieta ēkā (kāpnes, augsts, grīda);</a:t>
            </a:r>
            <a:endParaRPr lang="en-US" sz="1800" dirty="0">
              <a:latin typeface="Arial" panose="020B0604020202020204" pitchFamily="34" charset="0"/>
              <a:cs typeface="Arial" panose="020B0604020202020204" pitchFamily="34" charset="0"/>
            </a:endParaRPr>
          </a:p>
          <a:p>
            <a:pPr marL="0" indent="0">
              <a:buNone/>
            </a:pPr>
            <a:r>
              <a:rPr lang="lv-LV" sz="1800" dirty="0">
                <a:latin typeface="Arial" panose="020B0604020202020204" pitchFamily="34" charset="0"/>
                <a:cs typeface="Arial" panose="020B0604020202020204" pitchFamily="34" charset="0"/>
              </a:rPr>
              <a:t>	3. dzīvokļu apkurināmo un neapkurināmo telpu saraksts;</a:t>
            </a:r>
            <a:endParaRPr lang="en-US" sz="1800" dirty="0">
              <a:latin typeface="Arial" panose="020B0604020202020204" pitchFamily="34" charset="0"/>
              <a:cs typeface="Arial" panose="020B0604020202020204" pitchFamily="34" charset="0"/>
            </a:endParaRPr>
          </a:p>
          <a:p>
            <a:pPr marL="0" indent="0">
              <a:buNone/>
            </a:pPr>
            <a:r>
              <a:rPr lang="lv-LV" sz="1800" dirty="0">
                <a:latin typeface="Arial" panose="020B0604020202020204" pitchFamily="34" charset="0"/>
                <a:cs typeface="Arial" panose="020B0604020202020204" pitchFamily="34" charset="0"/>
              </a:rPr>
              <a:t>	4. sildķermeņu veidi un izmēru saraksts, sildķermeņiem 	norādīta nominālā jauda;</a:t>
            </a:r>
            <a:endParaRPr lang="en-US" sz="1800" dirty="0">
              <a:latin typeface="Arial" panose="020B0604020202020204" pitchFamily="34" charset="0"/>
              <a:cs typeface="Arial" panose="020B0604020202020204" pitchFamily="34" charset="0"/>
            </a:endParaRPr>
          </a:p>
          <a:p>
            <a:pPr marL="0" indent="0">
              <a:buNone/>
            </a:pPr>
            <a:r>
              <a:rPr lang="lv-LV" sz="1800" dirty="0">
                <a:latin typeface="Arial" panose="020B0604020202020204" pitchFamily="34" charset="0"/>
                <a:cs typeface="Arial" panose="020B0604020202020204" pitchFamily="34" charset="0"/>
              </a:rPr>
              <a:t>	5. sildķermeņu veidi un izmēru saraksts, sildķermeņiem 	norādīta nominālā jauda, dzīvokļiem, kuri atsakās uzstādīt siltuma 	maksas sadalītājus;</a:t>
            </a:r>
            <a:endParaRPr lang="en-US" sz="1800" dirty="0">
              <a:latin typeface="Arial" panose="020B0604020202020204" pitchFamily="34" charset="0"/>
              <a:cs typeface="Arial" panose="020B0604020202020204" pitchFamily="34" charset="0"/>
            </a:endParaRPr>
          </a:p>
          <a:p>
            <a:r>
              <a:rPr lang="lv-LV" sz="1800" dirty="0">
                <a:latin typeface="Arial" panose="020B0604020202020204" pitchFamily="34" charset="0"/>
                <a:cs typeface="Arial" panose="020B0604020202020204" pitchFamily="34" charset="0"/>
              </a:rPr>
              <a:t>Siltuma maksas sadalītājiem (alokatoriem) norādīts marķējums, kurā norādīts iekārtas tips vai sērijas numurs:</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7648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lv-LV" sz="2800" b="1" dirty="0">
                <a:latin typeface="Arial" panose="020B0604020202020204" pitchFamily="34" charset="0"/>
                <a:cs typeface="Arial" panose="020B0604020202020204" pitchFamily="34" charset="0"/>
              </a:rPr>
              <a:t>Siltuma maksas sadalītāju uzstādīšanas ekonomiskā un tehniskā pamatojuma noteikšanas metodes</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lv-LV" sz="2000" dirty="0">
                <a:latin typeface="Arial" panose="020B0604020202020204" pitchFamily="34" charset="0"/>
                <a:cs typeface="Arial" panose="020B0604020202020204" pitchFamily="34" charset="0"/>
              </a:rPr>
              <a:t>Norādīts siltuma maksas sadalītāju (alokatoru) iekārtu skaits un novērtēšanas faktori;</a:t>
            </a:r>
            <a:endParaRPr lang="en-US" sz="2000" dirty="0">
              <a:latin typeface="Arial" panose="020B0604020202020204" pitchFamily="34" charset="0"/>
              <a:cs typeface="Arial" panose="020B0604020202020204" pitchFamily="34" charset="0"/>
            </a:endParaRPr>
          </a:p>
          <a:p>
            <a:r>
              <a:rPr lang="lv-LV" sz="2000" dirty="0">
                <a:latin typeface="Arial" panose="020B0604020202020204" pitchFamily="34" charset="0"/>
                <a:cs typeface="Arial" panose="020B0604020202020204" pitchFamily="34" charset="0"/>
              </a:rPr>
              <a:t>Norādīta siltuma sadalītāju piestiprināšanas (pie sildierīcēm) vieta un metode;</a:t>
            </a:r>
            <a:endParaRPr lang="en-US" sz="2000" dirty="0">
              <a:latin typeface="Arial" panose="020B0604020202020204" pitchFamily="34" charset="0"/>
              <a:cs typeface="Arial" panose="020B0604020202020204" pitchFamily="34" charset="0"/>
            </a:endParaRPr>
          </a:p>
          <a:p>
            <a:r>
              <a:rPr lang="lv-LV" sz="2000" dirty="0">
                <a:latin typeface="Arial" panose="020B0604020202020204" pitchFamily="34" charset="0"/>
                <a:cs typeface="Arial" panose="020B0604020202020204" pitchFamily="34" charset="0"/>
              </a:rPr>
              <a:t>Norādīts iekārtu visu sastāvdaļu saraksts, kas var ietekmēt mērījumu rezultātus, kā arī plombas vai citus aizsardzības pasākumus, kas aizsargā iekārtas un neļauj tām piekļūt bez redzamiem bojājumiem;</a:t>
            </a:r>
            <a:endParaRPr lang="en-US" sz="2000" dirty="0">
              <a:latin typeface="Arial" panose="020B0604020202020204" pitchFamily="34" charset="0"/>
              <a:cs typeface="Arial" panose="020B0604020202020204" pitchFamily="34" charset="0"/>
            </a:endParaRPr>
          </a:p>
          <a:p>
            <a:r>
              <a:rPr lang="lv-LV" sz="2000" dirty="0">
                <a:latin typeface="Arial" panose="020B0604020202020204" pitchFamily="34" charset="0"/>
                <a:cs typeface="Arial" panose="020B0604020202020204" pitchFamily="34" charset="0"/>
              </a:rPr>
              <a:t>Norādīta aprēķināto (konstrukcijas) siltuma pārneses temperatūru (T</a:t>
            </a:r>
            <a:r>
              <a:rPr lang="lv-LV" sz="2000" baseline="-25000" dirty="0">
                <a:latin typeface="Arial" panose="020B0604020202020204" pitchFamily="34" charset="0"/>
                <a:cs typeface="Arial" panose="020B0604020202020204" pitchFamily="34" charset="0"/>
              </a:rPr>
              <a:t>m</a:t>
            </a:r>
            <a:r>
              <a:rPr lang="lv-LV" sz="2000" dirty="0">
                <a:latin typeface="Arial" panose="020B0604020202020204" pitchFamily="34" charset="0"/>
                <a:cs typeface="Arial" panose="020B0604020202020204" pitchFamily="34" charset="0"/>
              </a:rPr>
              <a:t>, A) starp augšējo temperatūras robežu (t</a:t>
            </a:r>
            <a:r>
              <a:rPr lang="lv-LV" sz="2000" baseline="-25000" dirty="0">
                <a:latin typeface="Arial" panose="020B0604020202020204" pitchFamily="34" charset="0"/>
                <a:cs typeface="Arial" panose="020B0604020202020204" pitchFamily="34" charset="0"/>
              </a:rPr>
              <a:t>max</a:t>
            </a:r>
            <a:r>
              <a:rPr lang="lv-LV" sz="2000" dirty="0">
                <a:latin typeface="Arial" panose="020B0604020202020204" pitchFamily="34" charset="0"/>
                <a:cs typeface="Arial" panose="020B0604020202020204" pitchFamily="34" charset="0"/>
              </a:rPr>
              <a:t>) un zemāko temperatūras robežu (t</a:t>
            </a:r>
            <a:r>
              <a:rPr lang="lv-LV" sz="2000" baseline="-25000" dirty="0">
                <a:latin typeface="Arial" panose="020B0604020202020204" pitchFamily="34" charset="0"/>
                <a:cs typeface="Arial" panose="020B0604020202020204" pitchFamily="34" charset="0"/>
              </a:rPr>
              <a:t>min</a:t>
            </a:r>
            <a:r>
              <a:rPr lang="lv-LV"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4781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lv-LV" sz="2800" b="1" dirty="0">
                <a:latin typeface="Arial" panose="020B0604020202020204" pitchFamily="34" charset="0"/>
                <a:cs typeface="Arial" panose="020B0604020202020204" pitchFamily="34" charset="0"/>
              </a:rPr>
              <a:t>Siltuma maksas sadalītāju uzstādīšanas ekonomiskā un tehniskā pamatojuma noteikšanas metodes</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endParaRPr lang="lv-LV" sz="2000" dirty="0">
              <a:latin typeface="Arial" panose="020B0604020202020204" pitchFamily="34" charset="0"/>
              <a:cs typeface="Arial" panose="020B0604020202020204" pitchFamily="34" charset="0"/>
            </a:endParaRPr>
          </a:p>
          <a:p>
            <a:r>
              <a:rPr lang="lv-LV" sz="2000" dirty="0">
                <a:latin typeface="Arial" panose="020B0604020202020204" pitchFamily="34" charset="0"/>
                <a:cs typeface="Arial" panose="020B0604020202020204" pitchFamily="34" charset="0"/>
              </a:rPr>
              <a:t>Apkures iekārtu vadības termostatu vārstu tipa un vadības režīma (manuālā vai automātiskā) apraksts;</a:t>
            </a:r>
            <a:endParaRPr lang="en-US" sz="2000" dirty="0">
              <a:latin typeface="Arial" panose="020B0604020202020204" pitchFamily="34" charset="0"/>
              <a:cs typeface="Arial" panose="020B0604020202020204" pitchFamily="34" charset="0"/>
            </a:endParaRPr>
          </a:p>
          <a:p>
            <a:r>
              <a:rPr lang="lv-LV" sz="2000" dirty="0">
                <a:latin typeface="Arial" panose="020B0604020202020204" pitchFamily="34" charset="0"/>
                <a:cs typeface="Arial" panose="020B0604020202020204" pitchFamily="34" charset="0"/>
              </a:rPr>
              <a:t>Norādīti dzīvokļi un / vai citas telpas, kas ir atvienotas vai nekad nav pieslēgtas ēkas kopējai apkures sistēmai.</a:t>
            </a:r>
            <a:endParaRPr lang="en-US" sz="2000" dirty="0">
              <a:latin typeface="Arial" panose="020B0604020202020204" pitchFamily="34" charset="0"/>
              <a:cs typeface="Arial" panose="020B0604020202020204" pitchFamily="34" charset="0"/>
            </a:endParaRPr>
          </a:p>
          <a:p>
            <a:r>
              <a:rPr lang="lv-LV" sz="2000" dirty="0">
                <a:latin typeface="Arial" panose="020B0604020202020204" pitchFamily="34" charset="0"/>
                <a:cs typeface="Arial" panose="020B0604020202020204" pitchFamily="34" charset="0"/>
              </a:rPr>
              <a:t>Siltumenerģijas sadalījumā starp dzīvokļiem uz vienu kvadrātmetru, izmantojot siltuma maksas sadalītājus, nedrīkst atšķirties vairāk par 40%;</a:t>
            </a:r>
            <a:endParaRPr lang="en-US" sz="2000" dirty="0">
              <a:latin typeface="Arial" panose="020B0604020202020204" pitchFamily="34" charset="0"/>
              <a:cs typeface="Arial" panose="020B0604020202020204" pitchFamily="34" charset="0"/>
            </a:endParaRPr>
          </a:p>
          <a:p>
            <a:r>
              <a:rPr lang="lv-LV" sz="2000" dirty="0">
                <a:latin typeface="Arial" panose="020B0604020202020204" pitchFamily="34" charset="0"/>
                <a:cs typeface="Arial" panose="020B0604020202020204" pitchFamily="34" charset="0"/>
              </a:rPr>
              <a:t>Dzīvokļos, kuros tiek izmantota sava individuālā apkure, tiek aprēķināts siltumenerģijas patēriņš par siltuma zudumiem cauruļvados un uz enerģijas patērētājiem attiecināmā nemainīgās apkures daļas sadalījums.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0641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2800" b="1" dirty="0">
                <a:latin typeface="Arial" panose="020B0604020202020204" pitchFamily="34" charset="0"/>
                <a:cs typeface="Arial" panose="020B0604020202020204" pitchFamily="34" charset="0"/>
              </a:rPr>
              <a:t>Siltuma maksas sadalītāju (</a:t>
            </a:r>
            <a:r>
              <a:rPr lang="lv-LV" sz="2800" b="1" dirty="0" err="1">
                <a:latin typeface="Arial" panose="020B0604020202020204" pitchFamily="34" charset="0"/>
                <a:cs typeface="Arial" panose="020B0604020202020204" pitchFamily="34" charset="0"/>
              </a:rPr>
              <a:t>alokatoru</a:t>
            </a:r>
            <a:r>
              <a:rPr lang="lv-LV" sz="2800" b="1" dirty="0">
                <a:latin typeface="Arial" panose="020B0604020202020204" pitchFamily="34" charset="0"/>
                <a:cs typeface="Arial" panose="020B0604020202020204" pitchFamily="34" charset="0"/>
              </a:rPr>
              <a:t>) aprēķina metodika</a:t>
            </a:r>
            <a:endParaRPr lang="en-US" sz="2800"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67940721"/>
              </p:ext>
            </p:extLst>
          </p:nvPr>
        </p:nvGraphicFramePr>
        <p:xfrm>
          <a:off x="539552" y="1916832"/>
          <a:ext cx="7602944" cy="4803941"/>
        </p:xfrm>
        <a:graphic>
          <a:graphicData uri="http://schemas.openxmlformats.org/drawingml/2006/table">
            <a:tbl>
              <a:tblPr>
                <a:tableStyleId>{5C22544A-7EE6-4342-B048-85BDC9FD1C3A}</a:tableStyleId>
              </a:tblPr>
              <a:tblGrid>
                <a:gridCol w="7003477">
                  <a:extLst>
                    <a:ext uri="{9D8B030D-6E8A-4147-A177-3AD203B41FA5}">
                      <a16:colId xmlns:a16="http://schemas.microsoft.com/office/drawing/2014/main" val="20000"/>
                    </a:ext>
                  </a:extLst>
                </a:gridCol>
                <a:gridCol w="599467">
                  <a:extLst>
                    <a:ext uri="{9D8B030D-6E8A-4147-A177-3AD203B41FA5}">
                      <a16:colId xmlns:a16="http://schemas.microsoft.com/office/drawing/2014/main" val="20001"/>
                    </a:ext>
                  </a:extLst>
                </a:gridCol>
              </a:tblGrid>
              <a:tr h="321274">
                <a:tc gridSpan="2">
                  <a:txBody>
                    <a:bodyPr/>
                    <a:lstStyle/>
                    <a:p>
                      <a:pPr algn="ctr" fontAlgn="b"/>
                      <a:r>
                        <a:rPr lang="lv-LV" sz="1800" u="none" strike="noStrike" dirty="0">
                          <a:effectLst/>
                          <a:latin typeface="Arial" panose="020B0604020202020204" pitchFamily="34" charset="0"/>
                          <a:cs typeface="Arial" panose="020B0604020202020204" pitchFamily="34" charset="0"/>
                        </a:rPr>
                        <a:t>Siltuma maksas sadalītāju (</a:t>
                      </a:r>
                      <a:r>
                        <a:rPr lang="lv-LV" sz="1800" u="none" strike="noStrike" dirty="0" err="1">
                          <a:effectLst/>
                          <a:latin typeface="Arial" panose="020B0604020202020204" pitchFamily="34" charset="0"/>
                          <a:cs typeface="Arial" panose="020B0604020202020204" pitchFamily="34" charset="0"/>
                        </a:rPr>
                        <a:t>alokatoru</a:t>
                      </a:r>
                      <a:r>
                        <a:rPr lang="lv-LV" sz="1800" u="none" strike="noStrike" dirty="0">
                          <a:effectLst/>
                          <a:latin typeface="Arial" panose="020B0604020202020204" pitchFamily="34" charset="0"/>
                          <a:cs typeface="Arial" panose="020B0604020202020204" pitchFamily="34" charset="0"/>
                        </a:rPr>
                        <a:t>) aprēķins</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hMerge="1">
                  <a:txBody>
                    <a:bodyPr/>
                    <a:lstStyle/>
                    <a:p>
                      <a:endParaRPr lang="en-US"/>
                    </a:p>
                  </a:txBody>
                  <a:tcPr/>
                </a:tc>
                <a:extLst>
                  <a:ext uri="{0D108BD9-81ED-4DB2-BD59-A6C34878D82A}">
                    <a16:rowId xmlns:a16="http://schemas.microsoft.com/office/drawing/2014/main" val="10000"/>
                  </a:ext>
                </a:extLst>
              </a:tr>
              <a:tr h="302375">
                <a:tc>
                  <a:txBody>
                    <a:bodyPr/>
                    <a:lstStyle/>
                    <a:p>
                      <a:pPr algn="l" fontAlgn="b"/>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US" sz="1800" b="1" i="0" u="none" strike="noStrike">
                        <a:solidFill>
                          <a:srgbClr val="000000"/>
                        </a:solidFill>
                        <a:effectLst/>
                        <a:latin typeface="Times New Roman"/>
                      </a:endParaRPr>
                    </a:p>
                  </a:txBody>
                  <a:tcPr marL="0" marR="0" marT="0" marB="0" anchor="b"/>
                </a:tc>
                <a:extLst>
                  <a:ext uri="{0D108BD9-81ED-4DB2-BD59-A6C34878D82A}">
                    <a16:rowId xmlns:a16="http://schemas.microsoft.com/office/drawing/2014/main" val="10001"/>
                  </a:ext>
                </a:extLst>
              </a:tr>
              <a:tr h="440964">
                <a:tc>
                  <a:txBody>
                    <a:bodyPr/>
                    <a:lstStyle/>
                    <a:p>
                      <a:pPr algn="ctr" fontAlgn="b"/>
                      <a:r>
                        <a:rPr lang="lv-LV" sz="1800" b="1" u="none" strike="noStrike" dirty="0">
                          <a:effectLst/>
                          <a:latin typeface="Arial" panose="020B0604020202020204" pitchFamily="34" charset="0"/>
                          <a:cs typeface="Arial" panose="020B0604020202020204" pitchFamily="34" charset="0"/>
                        </a:rPr>
                        <a:t>Siltumenerģijas patēriņš apkures nodrošināšanai </a:t>
                      </a:r>
                      <a:r>
                        <a:rPr lang="lv-LV" sz="1800" b="1" u="none" strike="noStrike" dirty="0" err="1">
                          <a:effectLst/>
                          <a:latin typeface="Arial" panose="020B0604020202020204" pitchFamily="34" charset="0"/>
                          <a:cs typeface="Arial" panose="020B0604020202020204" pitchFamily="34" charset="0"/>
                        </a:rPr>
                        <a:t>Q</a:t>
                      </a:r>
                      <a:r>
                        <a:rPr lang="lv-LV" sz="1800" b="1" u="none" strike="noStrike" baseline="-25000" dirty="0" err="1">
                          <a:effectLst/>
                          <a:latin typeface="Arial" panose="020B0604020202020204" pitchFamily="34" charset="0"/>
                          <a:cs typeface="Arial" panose="020B0604020202020204" pitchFamily="34" charset="0"/>
                        </a:rPr>
                        <a:t>apk</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800" u="none" strike="noStrike">
                          <a:effectLst/>
                        </a:rPr>
                        <a:t> </a:t>
                      </a:r>
                      <a:endParaRPr lang="en-US" sz="1800" b="0" i="0" u="none" strike="noStrike">
                        <a:solidFill>
                          <a:srgbClr val="000000"/>
                        </a:solidFill>
                        <a:effectLst/>
                        <a:latin typeface="Times New Roman"/>
                      </a:endParaRPr>
                    </a:p>
                  </a:txBody>
                  <a:tcPr marL="0" marR="0" marT="0" marB="0" anchor="b"/>
                </a:tc>
                <a:extLst>
                  <a:ext uri="{0D108BD9-81ED-4DB2-BD59-A6C34878D82A}">
                    <a16:rowId xmlns:a16="http://schemas.microsoft.com/office/drawing/2014/main" val="10002"/>
                  </a:ext>
                </a:extLst>
              </a:tr>
              <a:tr h="425215">
                <a:tc>
                  <a:txBody>
                    <a:bodyPr/>
                    <a:lstStyle/>
                    <a:p>
                      <a:pPr algn="ctr" fontAlgn="b"/>
                      <a:r>
                        <a:rPr lang="en-US" sz="1800" b="1" u="none" strike="noStrike" dirty="0" err="1">
                          <a:effectLst/>
                          <a:latin typeface="Arial" panose="020B0604020202020204" pitchFamily="34" charset="0"/>
                          <a:cs typeface="Arial" panose="020B0604020202020204" pitchFamily="34" charset="0"/>
                        </a:rPr>
                        <a:t>Qcaurl</a:t>
                      </a:r>
                      <a:r>
                        <a:rPr lang="en-US" sz="1800" b="1" u="none" strike="noStrike" dirty="0">
                          <a:effectLst/>
                          <a:latin typeface="Arial" panose="020B0604020202020204" pitchFamily="34" charset="0"/>
                          <a:cs typeface="Arial" panose="020B0604020202020204" pitchFamily="34" charset="0"/>
                        </a:rPr>
                        <a:t> = </a:t>
                      </a:r>
                      <a:r>
                        <a:rPr lang="en-US" sz="1800" b="1" u="none" strike="noStrike" dirty="0" err="1">
                          <a:effectLst/>
                          <a:latin typeface="Arial" panose="020B0604020202020204" pitchFamily="34" charset="0"/>
                          <a:cs typeface="Arial" panose="020B0604020202020204" pitchFamily="34" charset="0"/>
                        </a:rPr>
                        <a:t>Nsad</a:t>
                      </a:r>
                      <a:r>
                        <a:rPr lang="en-US" sz="1800" b="1" u="none" strike="noStrike" dirty="0">
                          <a:effectLst/>
                          <a:latin typeface="Arial" panose="020B0604020202020204" pitchFamily="34" charset="0"/>
                          <a:cs typeface="Arial" panose="020B0604020202020204" pitchFamily="34" charset="0"/>
                        </a:rPr>
                        <a:t>*L*Z/1000</a:t>
                      </a:r>
                      <a:r>
                        <a:rPr lang="lv-LV" sz="1800" b="1" u="none" strike="noStrike" dirty="0">
                          <a:effectLst/>
                          <a:latin typeface="Arial" panose="020B0604020202020204" pitchFamily="34" charset="0"/>
                          <a:cs typeface="Arial" panose="020B0604020202020204" pitchFamily="34" charset="0"/>
                        </a:rPr>
                        <a:t> (1)</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800" u="none" strike="noStrike">
                          <a:effectLst/>
                        </a:rPr>
                        <a:t> </a:t>
                      </a:r>
                      <a:endParaRPr lang="en-US" sz="1800" b="0" i="0" u="none" strike="noStrike">
                        <a:solidFill>
                          <a:srgbClr val="000000"/>
                        </a:solidFill>
                        <a:effectLst/>
                        <a:latin typeface="Times New Roman"/>
                      </a:endParaRPr>
                    </a:p>
                  </a:txBody>
                  <a:tcPr marL="0" marR="0" marT="0" marB="0" anchor="b"/>
                </a:tc>
                <a:extLst>
                  <a:ext uri="{0D108BD9-81ED-4DB2-BD59-A6C34878D82A}">
                    <a16:rowId xmlns:a16="http://schemas.microsoft.com/office/drawing/2014/main" val="10003"/>
                  </a:ext>
                </a:extLst>
              </a:tr>
              <a:tr h="623649">
                <a:tc>
                  <a:txBody>
                    <a:bodyPr/>
                    <a:lstStyle/>
                    <a:p>
                      <a:pPr algn="l" fontAlgn="b"/>
                      <a:r>
                        <a:rPr lang="en-US" sz="1800" u="none" strike="noStrike" dirty="0" err="1">
                          <a:effectLst/>
                          <a:latin typeface="Arial" panose="020B0604020202020204" pitchFamily="34" charset="0"/>
                          <a:cs typeface="Arial" panose="020B0604020202020204" pitchFamily="34" charset="0"/>
                        </a:rPr>
                        <a:t>Nsad</a:t>
                      </a:r>
                      <a:r>
                        <a:rPr lang="en-US" sz="1800" u="none" strike="noStrike" dirty="0">
                          <a:effectLst/>
                          <a:latin typeface="Arial" panose="020B0604020202020204" pitchFamily="34" charset="0"/>
                          <a:cs typeface="Arial" panose="020B0604020202020204" pitchFamily="34" charset="0"/>
                        </a:rPr>
                        <a:t> – </a:t>
                      </a:r>
                      <a:r>
                        <a:rPr lang="en-US" sz="1800" u="none" strike="noStrike" dirty="0" err="1">
                          <a:effectLst/>
                          <a:latin typeface="Arial" panose="020B0604020202020204" pitchFamily="34" charset="0"/>
                          <a:cs typeface="Arial" panose="020B0604020202020204" pitchFamily="34" charset="0"/>
                        </a:rPr>
                        <a:t>siltuma</a:t>
                      </a:r>
                      <a:r>
                        <a:rPr lang="en-US" sz="1800" u="none" strike="noStrike" dirty="0">
                          <a:effectLst/>
                          <a:latin typeface="Arial" panose="020B0604020202020204" pitchFamily="34" charset="0"/>
                          <a:cs typeface="Arial" panose="020B0604020202020204" pitchFamily="34" charset="0"/>
                        </a:rPr>
                        <a:t> </a:t>
                      </a:r>
                      <a:r>
                        <a:rPr lang="en-US" sz="1800" u="none" strike="noStrike" dirty="0" err="1">
                          <a:effectLst/>
                          <a:latin typeface="Arial" panose="020B0604020202020204" pitchFamily="34" charset="0"/>
                          <a:cs typeface="Arial" panose="020B0604020202020204" pitchFamily="34" charset="0"/>
                        </a:rPr>
                        <a:t>plūsma</a:t>
                      </a:r>
                      <a:r>
                        <a:rPr lang="en-US" sz="1800" u="none" strike="noStrike" dirty="0">
                          <a:effectLst/>
                          <a:latin typeface="Arial" panose="020B0604020202020204" pitchFamily="34" charset="0"/>
                          <a:cs typeface="Arial" panose="020B0604020202020204" pitchFamily="34" charset="0"/>
                        </a:rPr>
                        <a:t> no </a:t>
                      </a:r>
                      <a:r>
                        <a:rPr lang="en-US" sz="1800" u="none" strike="noStrike" dirty="0" err="1">
                          <a:effectLst/>
                          <a:latin typeface="Arial" panose="020B0604020202020204" pitchFamily="34" charset="0"/>
                          <a:cs typeface="Arial" panose="020B0604020202020204" pitchFamily="34" charset="0"/>
                        </a:rPr>
                        <a:t>neizolētām</a:t>
                      </a:r>
                      <a:r>
                        <a:rPr lang="en-US" sz="1800" u="none" strike="noStrike" dirty="0">
                          <a:effectLst/>
                          <a:latin typeface="Arial" panose="020B0604020202020204" pitchFamily="34" charset="0"/>
                          <a:cs typeface="Arial" panose="020B0604020202020204" pitchFamily="34" charset="0"/>
                        </a:rPr>
                        <a:t> </a:t>
                      </a:r>
                      <a:r>
                        <a:rPr lang="en-US" sz="1800" u="none" strike="noStrike" dirty="0" err="1">
                          <a:effectLst/>
                          <a:latin typeface="Arial" panose="020B0604020202020204" pitchFamily="34" charset="0"/>
                          <a:cs typeface="Arial" panose="020B0604020202020204" pitchFamily="34" charset="0"/>
                        </a:rPr>
                        <a:t>apkures</a:t>
                      </a:r>
                      <a:r>
                        <a:rPr lang="en-US" sz="1800" u="none" strike="noStrike" dirty="0">
                          <a:effectLst/>
                          <a:latin typeface="Arial" panose="020B0604020202020204" pitchFamily="34" charset="0"/>
                          <a:cs typeface="Arial" panose="020B0604020202020204" pitchFamily="34" charset="0"/>
                        </a:rPr>
                        <a:t> </a:t>
                      </a:r>
                      <a:r>
                        <a:rPr lang="en-US" sz="1800" u="none" strike="noStrike" dirty="0" err="1">
                          <a:effectLst/>
                          <a:latin typeface="Arial" panose="020B0604020202020204" pitchFamily="34" charset="0"/>
                          <a:cs typeface="Arial" panose="020B0604020202020204" pitchFamily="34" charset="0"/>
                        </a:rPr>
                        <a:t>sistēmas</a:t>
                      </a:r>
                      <a:r>
                        <a:rPr lang="en-US" sz="1800" u="none" strike="noStrike" dirty="0">
                          <a:effectLst/>
                          <a:latin typeface="Arial" panose="020B0604020202020204" pitchFamily="34" charset="0"/>
                          <a:cs typeface="Arial" panose="020B0604020202020204" pitchFamily="34" charset="0"/>
                        </a:rPr>
                        <a:t> </a:t>
                      </a:r>
                      <a:r>
                        <a:rPr lang="en-US" sz="1800" u="none" strike="noStrike" dirty="0" err="1">
                          <a:effectLst/>
                          <a:latin typeface="Arial" panose="020B0604020202020204" pitchFamily="34" charset="0"/>
                          <a:cs typeface="Arial" panose="020B0604020202020204" pitchFamily="34" charset="0"/>
                        </a:rPr>
                        <a:t>caurulēm</a:t>
                      </a:r>
                      <a:r>
                        <a:rPr lang="en-US" sz="1800" u="none" strike="noStrike" dirty="0">
                          <a:effectLst/>
                          <a:latin typeface="Arial" panose="020B0604020202020204" pitchFamily="34" charset="0"/>
                          <a:cs typeface="Arial" panose="020B0604020202020204" pitchFamily="34" charset="0"/>
                        </a:rPr>
                        <a:t> (W/m), </a:t>
                      </a:r>
                      <a:r>
                        <a:rPr lang="en-US" sz="1800" u="none" strike="noStrike" dirty="0" err="1">
                          <a:effectLst/>
                          <a:latin typeface="Arial" panose="020B0604020202020204" pitchFamily="34" charset="0"/>
                          <a:cs typeface="Arial" panose="020B0604020202020204" pitchFamily="34" charset="0"/>
                        </a:rPr>
                        <a:t>skatīt</a:t>
                      </a:r>
                      <a:r>
                        <a:rPr lang="en-US" sz="1800" u="none" strike="noStrike" dirty="0">
                          <a:effectLst/>
                          <a:latin typeface="Arial" panose="020B0604020202020204" pitchFamily="34" charset="0"/>
                          <a:cs typeface="Arial" panose="020B0604020202020204" pitchFamily="34" charset="0"/>
                        </a:rPr>
                        <a:t> 1. </a:t>
                      </a:r>
                      <a:r>
                        <a:rPr lang="en-US" sz="1800" u="none" strike="noStrike" dirty="0" err="1">
                          <a:effectLst/>
                          <a:latin typeface="Arial" panose="020B0604020202020204" pitchFamily="34" charset="0"/>
                          <a:cs typeface="Arial" panose="020B0604020202020204" pitchFamily="34" charset="0"/>
                        </a:rPr>
                        <a:t>tabulā</a:t>
                      </a:r>
                      <a:r>
                        <a:rPr lang="en-US" sz="1800" u="none" strike="noStrike" dirty="0">
                          <a:effectLst/>
                          <a:latin typeface="Arial" panose="020B0604020202020204" pitchFamily="34" charset="0"/>
                          <a:cs typeface="Arial" panose="020B0604020202020204" pitchFamily="34" charset="0"/>
                        </a:rPr>
                        <a:t>;</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800" u="none" strike="noStrike" dirty="0">
                          <a:effectLst/>
                        </a:rPr>
                        <a:t> </a:t>
                      </a:r>
                      <a:endParaRPr lang="en-US" sz="1800" b="0" i="0" u="none" strike="noStrike" dirty="0">
                        <a:solidFill>
                          <a:srgbClr val="000000"/>
                        </a:solidFill>
                        <a:effectLst/>
                        <a:latin typeface="Times New Roman"/>
                      </a:endParaRPr>
                    </a:p>
                  </a:txBody>
                  <a:tcPr marL="0" marR="0" marT="0" marB="0" anchor="b"/>
                </a:tc>
                <a:extLst>
                  <a:ext uri="{0D108BD9-81ED-4DB2-BD59-A6C34878D82A}">
                    <a16:rowId xmlns:a16="http://schemas.microsoft.com/office/drawing/2014/main" val="10004"/>
                  </a:ext>
                </a:extLst>
              </a:tr>
              <a:tr h="425215">
                <a:tc>
                  <a:txBody>
                    <a:bodyPr/>
                    <a:lstStyle/>
                    <a:p>
                      <a:pPr algn="l" fontAlgn="b"/>
                      <a:r>
                        <a:rPr lang="lv-LV" sz="1800" u="none" strike="noStrike" dirty="0">
                          <a:effectLst/>
                          <a:latin typeface="Arial" panose="020B0604020202020204" pitchFamily="34" charset="0"/>
                          <a:cs typeface="Arial" panose="020B0604020202020204" pitchFamily="34" charset="0"/>
                        </a:rPr>
                        <a:t>L – stāvvadu un savienojuma cauruļu garums (m); </a:t>
                      </a:r>
                      <a:endParaRPr lang="lv-LV"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800" u="none" strike="noStrike">
                          <a:effectLst/>
                        </a:rPr>
                        <a:t> </a:t>
                      </a:r>
                      <a:endParaRPr lang="en-US" sz="1800" b="0" i="0" u="none" strike="noStrike">
                        <a:solidFill>
                          <a:srgbClr val="000000"/>
                        </a:solidFill>
                        <a:effectLst/>
                        <a:latin typeface="Times New Roman"/>
                      </a:endParaRPr>
                    </a:p>
                  </a:txBody>
                  <a:tcPr marL="0" marR="0" marT="0" marB="0" anchor="b"/>
                </a:tc>
                <a:extLst>
                  <a:ext uri="{0D108BD9-81ED-4DB2-BD59-A6C34878D82A}">
                    <a16:rowId xmlns:a16="http://schemas.microsoft.com/office/drawing/2014/main" val="10005"/>
                  </a:ext>
                </a:extLst>
              </a:tr>
              <a:tr h="425215">
                <a:tc>
                  <a:txBody>
                    <a:bodyPr/>
                    <a:lstStyle/>
                    <a:p>
                      <a:pPr algn="l" fontAlgn="b"/>
                      <a:r>
                        <a:rPr lang="en-US" sz="1800" u="none" strike="noStrike" dirty="0">
                          <a:effectLst/>
                          <a:latin typeface="Arial" panose="020B0604020202020204" pitchFamily="34" charset="0"/>
                          <a:cs typeface="Arial" panose="020B0604020202020204" pitchFamily="34" charset="0"/>
                        </a:rPr>
                        <a:t>Z – </a:t>
                      </a:r>
                      <a:r>
                        <a:rPr lang="en-US" sz="1800" u="none" strike="noStrike" dirty="0" err="1">
                          <a:effectLst/>
                          <a:latin typeface="Arial" panose="020B0604020202020204" pitchFamily="34" charset="0"/>
                          <a:cs typeface="Arial" panose="020B0604020202020204" pitchFamily="34" charset="0"/>
                        </a:rPr>
                        <a:t>pārskata</a:t>
                      </a:r>
                      <a:r>
                        <a:rPr lang="en-US" sz="1800" u="none" strike="noStrike" dirty="0">
                          <a:effectLst/>
                          <a:latin typeface="Arial" panose="020B0604020202020204" pitchFamily="34" charset="0"/>
                          <a:cs typeface="Arial" panose="020B0604020202020204" pitchFamily="34" charset="0"/>
                        </a:rPr>
                        <a:t> periods (h).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800" u="none" strike="noStrike">
                          <a:effectLst/>
                        </a:rPr>
                        <a:t> </a:t>
                      </a:r>
                      <a:endParaRPr lang="en-US" sz="1800" b="0" i="0" u="none" strike="noStrike">
                        <a:solidFill>
                          <a:srgbClr val="000000"/>
                        </a:solidFill>
                        <a:effectLst/>
                        <a:latin typeface="Times New Roman"/>
                      </a:endParaRPr>
                    </a:p>
                  </a:txBody>
                  <a:tcPr marL="0" marR="0" marT="0" marB="0" anchor="b"/>
                </a:tc>
                <a:extLst>
                  <a:ext uri="{0D108BD9-81ED-4DB2-BD59-A6C34878D82A}">
                    <a16:rowId xmlns:a16="http://schemas.microsoft.com/office/drawing/2014/main" val="10006"/>
                  </a:ext>
                </a:extLst>
              </a:tr>
              <a:tr h="440964">
                <a:tc>
                  <a:txBody>
                    <a:bodyPr/>
                    <a:lstStyle/>
                    <a:p>
                      <a:pPr algn="ctr" fontAlgn="b"/>
                      <a:r>
                        <a:rPr lang="en-US" sz="1800" b="1" u="none" strike="noStrike" dirty="0" err="1">
                          <a:effectLst/>
                          <a:latin typeface="Arial" panose="020B0604020202020204" pitchFamily="34" charset="0"/>
                          <a:cs typeface="Arial" panose="020B0604020202020204" pitchFamily="34" charset="0"/>
                        </a:rPr>
                        <a:t>Q</a:t>
                      </a:r>
                      <a:r>
                        <a:rPr lang="en-US" sz="1800" b="1" u="none" strike="noStrike" baseline="-25000" dirty="0" err="1">
                          <a:effectLst/>
                          <a:latin typeface="Arial" panose="020B0604020202020204" pitchFamily="34" charset="0"/>
                          <a:cs typeface="Arial" panose="020B0604020202020204" pitchFamily="34" charset="0"/>
                        </a:rPr>
                        <a:t>sadl</a:t>
                      </a:r>
                      <a:r>
                        <a:rPr lang="en-US" sz="1800" b="1" u="none" strike="noStrike" dirty="0">
                          <a:effectLst/>
                          <a:latin typeface="Arial" panose="020B0604020202020204" pitchFamily="34" charset="0"/>
                          <a:cs typeface="Arial" panose="020B0604020202020204" pitchFamily="34" charset="0"/>
                        </a:rPr>
                        <a:t> = (</a:t>
                      </a:r>
                      <a:r>
                        <a:rPr lang="en-US" sz="1800" b="1" u="none" strike="noStrike" dirty="0" err="1">
                          <a:effectLst/>
                          <a:latin typeface="Arial" panose="020B0604020202020204" pitchFamily="34" charset="0"/>
                          <a:cs typeface="Arial" panose="020B0604020202020204" pitchFamily="34" charset="0"/>
                        </a:rPr>
                        <a:t>Q</a:t>
                      </a:r>
                      <a:r>
                        <a:rPr lang="en-US" sz="1800" b="1" u="none" strike="noStrike" baseline="-25000" dirty="0" err="1">
                          <a:effectLst/>
                          <a:latin typeface="Arial" panose="020B0604020202020204" pitchFamily="34" charset="0"/>
                          <a:cs typeface="Arial" panose="020B0604020202020204" pitchFamily="34" charset="0"/>
                        </a:rPr>
                        <a:t>apk</a:t>
                      </a:r>
                      <a:r>
                        <a:rPr lang="en-US" sz="1800" b="1" u="none" strike="noStrike" dirty="0">
                          <a:effectLst/>
                          <a:latin typeface="Arial" panose="020B0604020202020204" pitchFamily="34" charset="0"/>
                          <a:cs typeface="Arial" panose="020B0604020202020204" pitchFamily="34" charset="0"/>
                        </a:rPr>
                        <a:t> – </a:t>
                      </a:r>
                      <a:r>
                        <a:rPr lang="en-US" sz="1800" b="1" u="none" strike="noStrike" dirty="0" err="1">
                          <a:effectLst/>
                          <a:latin typeface="Arial" panose="020B0604020202020204" pitchFamily="34" charset="0"/>
                          <a:cs typeface="Arial" panose="020B0604020202020204" pitchFamily="34" charset="0"/>
                        </a:rPr>
                        <a:t>Q</a:t>
                      </a:r>
                      <a:r>
                        <a:rPr lang="en-US" sz="1800" b="1" u="none" strike="noStrike" baseline="-25000" dirty="0" err="1">
                          <a:effectLst/>
                          <a:latin typeface="Arial" panose="020B0604020202020204" pitchFamily="34" charset="0"/>
                          <a:cs typeface="Arial" panose="020B0604020202020204" pitchFamily="34" charset="0"/>
                        </a:rPr>
                        <a:t>caurl</a:t>
                      </a:r>
                      <a:r>
                        <a:rPr lang="en-US" sz="1800" b="1" u="none" strike="noStrike" dirty="0">
                          <a:effectLst/>
                          <a:latin typeface="Arial" panose="020B0604020202020204" pitchFamily="34" charset="0"/>
                          <a:cs typeface="Arial" panose="020B0604020202020204" pitchFamily="34" charset="0"/>
                        </a:rPr>
                        <a:t>) </a:t>
                      </a:r>
                      <a:r>
                        <a:rPr lang="en-US" sz="1800" b="1" u="none" strike="noStrike" dirty="0" err="1">
                          <a:effectLst/>
                          <a:latin typeface="Arial" panose="020B0604020202020204" pitchFamily="34" charset="0"/>
                          <a:cs typeface="Arial" panose="020B0604020202020204" pitchFamily="34" charset="0"/>
                        </a:rPr>
                        <a:t>X</a:t>
                      </a:r>
                      <a:r>
                        <a:rPr lang="en-US" sz="1800" b="1" u="none" strike="noStrike" baseline="-25000" dirty="0" err="1">
                          <a:effectLst/>
                          <a:latin typeface="Arial" panose="020B0604020202020204" pitchFamily="34" charset="0"/>
                          <a:cs typeface="Arial" panose="020B0604020202020204" pitchFamily="34" charset="0"/>
                        </a:rPr>
                        <a:t>sadl</a:t>
                      </a:r>
                      <a:r>
                        <a:rPr lang="en-US" sz="1800" b="1" u="none" strike="noStrike" dirty="0">
                          <a:effectLst/>
                          <a:latin typeface="Arial" panose="020B0604020202020204" pitchFamily="34" charset="0"/>
                          <a:cs typeface="Arial" panose="020B0604020202020204" pitchFamily="34" charset="0"/>
                        </a:rPr>
                        <a:t> </a:t>
                      </a:r>
                      <a:r>
                        <a:rPr lang="lv-LV" sz="1800" b="1" u="none" strike="noStrike" dirty="0">
                          <a:effectLst/>
                          <a:latin typeface="Arial" panose="020B0604020202020204" pitchFamily="34" charset="0"/>
                          <a:cs typeface="Arial" panose="020B0604020202020204" pitchFamily="34" charset="0"/>
                        </a:rPr>
                        <a:t>(2)</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800" u="none" strike="noStrike">
                          <a:effectLst/>
                        </a:rPr>
                        <a:t> </a:t>
                      </a:r>
                      <a:endParaRPr lang="en-US" sz="1800" b="0" i="0" u="none" strike="noStrike">
                        <a:solidFill>
                          <a:srgbClr val="000000"/>
                        </a:solidFill>
                        <a:effectLst/>
                        <a:latin typeface="Times New Roman"/>
                      </a:endParaRPr>
                    </a:p>
                  </a:txBody>
                  <a:tcPr marL="0" marR="0" marT="0" marB="0" anchor="b"/>
                </a:tc>
                <a:extLst>
                  <a:ext uri="{0D108BD9-81ED-4DB2-BD59-A6C34878D82A}">
                    <a16:rowId xmlns:a16="http://schemas.microsoft.com/office/drawing/2014/main" val="10007"/>
                  </a:ext>
                </a:extLst>
              </a:tr>
              <a:tr h="425215">
                <a:tc>
                  <a:txBody>
                    <a:bodyPr/>
                    <a:lstStyle/>
                    <a:p>
                      <a:pPr algn="l" fontAlgn="b"/>
                      <a:r>
                        <a:rPr lang="lv-LV" sz="1800" u="none" strike="noStrike" dirty="0" err="1">
                          <a:effectLst/>
                          <a:latin typeface="Arial" panose="020B0604020202020204" pitchFamily="34" charset="0"/>
                          <a:cs typeface="Arial" panose="020B0604020202020204" pitchFamily="34" charset="0"/>
                        </a:rPr>
                        <a:t>Q</a:t>
                      </a:r>
                      <a:r>
                        <a:rPr lang="lv-LV" sz="1800" u="none" strike="noStrike" baseline="-25000" dirty="0" err="1">
                          <a:effectLst/>
                          <a:latin typeface="Arial" panose="020B0604020202020204" pitchFamily="34" charset="0"/>
                          <a:cs typeface="Arial" panose="020B0604020202020204" pitchFamily="34" charset="0"/>
                        </a:rPr>
                        <a:t>apk</a:t>
                      </a:r>
                      <a:r>
                        <a:rPr lang="lv-LV" sz="1800" u="none" strike="noStrike" dirty="0">
                          <a:effectLst/>
                          <a:latin typeface="Arial" panose="020B0604020202020204" pitchFamily="34" charset="0"/>
                          <a:cs typeface="Arial" panose="020B0604020202020204" pitchFamily="34" charset="0"/>
                        </a:rPr>
                        <a:t> – ēkas kopējais siltumenerģijas patēriņš apkurei (kWh); </a:t>
                      </a:r>
                      <a:endParaRPr lang="lv-LV"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800" u="none" strike="noStrike">
                          <a:effectLst/>
                        </a:rPr>
                        <a:t> </a:t>
                      </a:r>
                      <a:endParaRPr lang="en-US" sz="1800" b="0" i="0" u="none" strike="noStrike">
                        <a:solidFill>
                          <a:srgbClr val="000000"/>
                        </a:solidFill>
                        <a:effectLst/>
                        <a:latin typeface="Times New Roman"/>
                      </a:endParaRPr>
                    </a:p>
                  </a:txBody>
                  <a:tcPr marL="0" marR="0" marT="0" marB="0" anchor="b"/>
                </a:tc>
                <a:extLst>
                  <a:ext uri="{0D108BD9-81ED-4DB2-BD59-A6C34878D82A}">
                    <a16:rowId xmlns:a16="http://schemas.microsoft.com/office/drawing/2014/main" val="10008"/>
                  </a:ext>
                </a:extLst>
              </a:tr>
              <a:tr h="425215">
                <a:tc>
                  <a:txBody>
                    <a:bodyPr/>
                    <a:lstStyle/>
                    <a:p>
                      <a:pPr algn="l" fontAlgn="b"/>
                      <a:r>
                        <a:rPr lang="lv-LV" sz="1800" u="none" strike="noStrike" dirty="0" err="1">
                          <a:effectLst/>
                          <a:latin typeface="Arial" panose="020B0604020202020204" pitchFamily="34" charset="0"/>
                          <a:cs typeface="Arial" panose="020B0604020202020204" pitchFamily="34" charset="0"/>
                        </a:rPr>
                        <a:t>Q</a:t>
                      </a:r>
                      <a:r>
                        <a:rPr lang="lv-LV" sz="1800" u="none" strike="noStrike" baseline="-25000" dirty="0" err="1">
                          <a:effectLst/>
                          <a:latin typeface="Arial" panose="020B0604020202020204" pitchFamily="34" charset="0"/>
                          <a:cs typeface="Arial" panose="020B0604020202020204" pitchFamily="34" charset="0"/>
                        </a:rPr>
                        <a:t>caurl</a:t>
                      </a:r>
                      <a:r>
                        <a:rPr lang="lv-LV" sz="1800" u="none" strike="noStrike" dirty="0">
                          <a:effectLst/>
                          <a:latin typeface="Arial" panose="020B0604020202020204" pitchFamily="34" charset="0"/>
                          <a:cs typeface="Arial" panose="020B0604020202020204" pitchFamily="34" charset="0"/>
                        </a:rPr>
                        <a:t> – siltumenerģijas daudzums no neizolētiem stāvvadiem (kWh); </a:t>
                      </a:r>
                      <a:endParaRPr lang="lv-LV"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800" u="none" strike="noStrike" dirty="0">
                          <a:effectLst/>
                        </a:rPr>
                        <a:t> </a:t>
                      </a:r>
                      <a:endParaRPr lang="en-US" sz="1800" b="0" i="0" u="none" strike="noStrike" dirty="0">
                        <a:solidFill>
                          <a:srgbClr val="000000"/>
                        </a:solidFill>
                        <a:effectLst/>
                        <a:latin typeface="Times New Roman"/>
                      </a:endParaRPr>
                    </a:p>
                  </a:txBody>
                  <a:tcPr marL="0" marR="0" marT="0" marB="0" anchor="b"/>
                </a:tc>
                <a:extLst>
                  <a:ext uri="{0D108BD9-81ED-4DB2-BD59-A6C34878D82A}">
                    <a16:rowId xmlns:a16="http://schemas.microsoft.com/office/drawing/2014/main" val="10009"/>
                  </a:ext>
                </a:extLst>
              </a:tr>
              <a:tr h="425215">
                <a:tc>
                  <a:txBody>
                    <a:bodyPr/>
                    <a:lstStyle/>
                    <a:p>
                      <a:pPr algn="l" fontAlgn="b"/>
                      <a:r>
                        <a:rPr lang="lv-LV" sz="1800" u="none" strike="noStrike" dirty="0">
                          <a:effectLst/>
                          <a:latin typeface="Arial" panose="020B0604020202020204" pitchFamily="34" charset="0"/>
                          <a:cs typeface="Arial" panose="020B0604020202020204" pitchFamily="34" charset="0"/>
                        </a:rPr>
                        <a:t>X</a:t>
                      </a:r>
                      <a:r>
                        <a:rPr lang="lv-LV" sz="1800" u="none" strike="noStrike" baseline="-25000" dirty="0">
                          <a:effectLst/>
                          <a:latin typeface="Arial" panose="020B0604020202020204" pitchFamily="34" charset="0"/>
                          <a:cs typeface="Arial" panose="020B0604020202020204" pitchFamily="34" charset="0"/>
                        </a:rPr>
                        <a:t>sadl</a:t>
                      </a:r>
                      <a:r>
                        <a:rPr lang="lv-LV" sz="1800" u="none" strike="noStrike" dirty="0">
                          <a:effectLst/>
                          <a:latin typeface="Arial" panose="020B0604020202020204" pitchFamily="34" charset="0"/>
                          <a:cs typeface="Arial" panose="020B0604020202020204" pitchFamily="34" charset="0"/>
                        </a:rPr>
                        <a:t> –mainīgās (siltuma maksas sadalītāju) apkures daļas koeficients </a:t>
                      </a:r>
                      <a:endParaRPr lang="lv-LV"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800" u="none" strike="noStrike" dirty="0">
                          <a:effectLst/>
                        </a:rPr>
                        <a:t> </a:t>
                      </a:r>
                      <a:endParaRPr lang="en-US" sz="1800" b="0" i="0" u="none" strike="noStrike" dirty="0">
                        <a:solidFill>
                          <a:srgbClr val="000000"/>
                        </a:solidFill>
                        <a:effectLst/>
                        <a:latin typeface="Times New Roman"/>
                      </a:endParaRPr>
                    </a:p>
                  </a:txBody>
                  <a:tcPr marL="0" marR="0" marT="0" marB="0" anchor="b"/>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202532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2800" b="1" dirty="0">
                <a:latin typeface="Arial" panose="020B0604020202020204" pitchFamily="34" charset="0"/>
                <a:cs typeface="Arial" panose="020B0604020202020204" pitchFamily="34" charset="0"/>
              </a:rPr>
              <a:t>Siltuma maksas sadalītāju (</a:t>
            </a:r>
            <a:r>
              <a:rPr lang="lv-LV" sz="2800" b="1" dirty="0" err="1">
                <a:latin typeface="Arial" panose="020B0604020202020204" pitchFamily="34" charset="0"/>
                <a:cs typeface="Arial" panose="020B0604020202020204" pitchFamily="34" charset="0"/>
              </a:rPr>
              <a:t>alokatoru</a:t>
            </a:r>
            <a:r>
              <a:rPr lang="lv-LV" sz="2800" b="1" dirty="0">
                <a:latin typeface="Arial" panose="020B0604020202020204" pitchFamily="34" charset="0"/>
                <a:cs typeface="Arial" panose="020B0604020202020204" pitchFamily="34" charset="0"/>
              </a:rPr>
              <a:t>) aprēķina metodika</a:t>
            </a:r>
            <a:endParaRPr lang="en-US" sz="28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3449180"/>
              </p:ext>
            </p:extLst>
          </p:nvPr>
        </p:nvGraphicFramePr>
        <p:xfrm>
          <a:off x="611560" y="1772816"/>
          <a:ext cx="7884876" cy="4968550"/>
        </p:xfrm>
        <a:graphic>
          <a:graphicData uri="http://schemas.openxmlformats.org/drawingml/2006/table">
            <a:tbl>
              <a:tblPr>
                <a:tableStyleId>{5C22544A-7EE6-4342-B048-85BDC9FD1C3A}</a:tableStyleId>
              </a:tblPr>
              <a:tblGrid>
                <a:gridCol w="6498722">
                  <a:extLst>
                    <a:ext uri="{9D8B030D-6E8A-4147-A177-3AD203B41FA5}">
                      <a16:colId xmlns:a16="http://schemas.microsoft.com/office/drawing/2014/main" val="20000"/>
                    </a:ext>
                  </a:extLst>
                </a:gridCol>
                <a:gridCol w="1386154">
                  <a:extLst>
                    <a:ext uri="{9D8B030D-6E8A-4147-A177-3AD203B41FA5}">
                      <a16:colId xmlns:a16="http://schemas.microsoft.com/office/drawing/2014/main" val="20001"/>
                    </a:ext>
                  </a:extLst>
                </a:gridCol>
              </a:tblGrid>
              <a:tr h="374496">
                <a:tc>
                  <a:txBody>
                    <a:bodyPr/>
                    <a:lstStyle/>
                    <a:p>
                      <a:pPr algn="ctr" fontAlgn="b"/>
                      <a:r>
                        <a:rPr lang="en-US" sz="1800" b="1" u="none" strike="noStrike" dirty="0" err="1">
                          <a:effectLst/>
                          <a:latin typeface="Arial" panose="020B0604020202020204" pitchFamily="34" charset="0"/>
                          <a:cs typeface="Arial" panose="020B0604020202020204" pitchFamily="34" charset="0"/>
                        </a:rPr>
                        <a:t>Qind.sadl</a:t>
                      </a:r>
                      <a:r>
                        <a:rPr lang="en-US" sz="1800" b="1" u="none" strike="noStrike" dirty="0">
                          <a:effectLst/>
                          <a:latin typeface="Arial" panose="020B0604020202020204" pitchFamily="34" charset="0"/>
                          <a:cs typeface="Arial" panose="020B0604020202020204" pitchFamily="34" charset="0"/>
                        </a:rPr>
                        <a:t>= </a:t>
                      </a:r>
                      <a:r>
                        <a:rPr lang="en-US" sz="1800" b="1" u="none" strike="noStrike" dirty="0" err="1">
                          <a:effectLst/>
                          <a:latin typeface="Arial" panose="020B0604020202020204" pitchFamily="34" charset="0"/>
                          <a:cs typeface="Arial" panose="020B0604020202020204" pitchFamily="34" charset="0"/>
                        </a:rPr>
                        <a:t>Qsadl</a:t>
                      </a:r>
                      <a:r>
                        <a:rPr lang="en-US" sz="1800" b="1" u="none" strike="noStrike" dirty="0">
                          <a:effectLst/>
                          <a:latin typeface="Arial" panose="020B0604020202020204" pitchFamily="34" charset="0"/>
                          <a:cs typeface="Arial" panose="020B0604020202020204" pitchFamily="34" charset="0"/>
                        </a:rPr>
                        <a:t>×(</a:t>
                      </a:r>
                      <a:r>
                        <a:rPr lang="en-US" sz="1800" b="1" u="none" strike="noStrike" dirty="0" err="1">
                          <a:effectLst/>
                          <a:latin typeface="Arial" panose="020B0604020202020204" pitchFamily="34" charset="0"/>
                          <a:cs typeface="Arial" panose="020B0604020202020204" pitchFamily="34" charset="0"/>
                        </a:rPr>
                        <a:t>Dsadl</a:t>
                      </a:r>
                      <a:r>
                        <a:rPr lang="en-US" sz="1800" b="1" u="none" strike="noStrike" dirty="0">
                          <a:effectLst/>
                          <a:latin typeface="Arial" panose="020B0604020202020204" pitchFamily="34" charset="0"/>
                          <a:cs typeface="Arial" panose="020B0604020202020204" pitchFamily="34" charset="0"/>
                        </a:rPr>
                        <a:t>/</a:t>
                      </a:r>
                      <a:r>
                        <a:rPr lang="en-US" sz="1800" b="1" u="none" strike="noStrike" dirty="0" err="1">
                          <a:effectLst/>
                          <a:latin typeface="Arial" panose="020B0604020202020204" pitchFamily="34" charset="0"/>
                          <a:cs typeface="Arial" panose="020B0604020202020204" pitchFamily="34" charset="0"/>
                        </a:rPr>
                        <a:t>Dkop</a:t>
                      </a:r>
                      <a:r>
                        <a:rPr lang="en-US" sz="1800" b="1" u="none" strike="noStrike" dirty="0">
                          <a:effectLst/>
                          <a:latin typeface="Arial" panose="020B0604020202020204" pitchFamily="34" charset="0"/>
                          <a:cs typeface="Arial" panose="020B0604020202020204" pitchFamily="34" charset="0"/>
                        </a:rPr>
                        <a:t>) </a:t>
                      </a:r>
                      <a:r>
                        <a:rPr lang="lv-LV" sz="1800" b="1" u="none" strike="noStrike" dirty="0">
                          <a:effectLst/>
                          <a:latin typeface="Arial" panose="020B0604020202020204" pitchFamily="34" charset="0"/>
                          <a:cs typeface="Arial" panose="020B0604020202020204" pitchFamily="34" charset="0"/>
                        </a:rPr>
                        <a:t>(3)</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0"/>
                  </a:ext>
                </a:extLst>
              </a:tr>
              <a:tr h="638031">
                <a:tc>
                  <a:txBody>
                    <a:bodyPr/>
                    <a:lstStyle/>
                    <a:p>
                      <a:pPr algn="l" fontAlgn="b"/>
                      <a:r>
                        <a:rPr lang="lv-LV" sz="1800" u="none" strike="noStrike" dirty="0">
                          <a:effectLst/>
                          <a:latin typeface="Arial" panose="020B0604020202020204" pitchFamily="34" charset="0"/>
                          <a:cs typeface="Arial" panose="020B0604020202020204" pitchFamily="34" charset="0"/>
                        </a:rPr>
                        <a:t>Q</a:t>
                      </a:r>
                      <a:r>
                        <a:rPr lang="lv-LV" sz="1800" u="none" strike="noStrike" baseline="-25000" dirty="0">
                          <a:effectLst/>
                          <a:latin typeface="Arial" panose="020B0604020202020204" pitchFamily="34" charset="0"/>
                          <a:cs typeface="Arial" panose="020B0604020202020204" pitchFamily="34" charset="0"/>
                        </a:rPr>
                        <a:t>ind.sadl. </a:t>
                      </a:r>
                      <a:r>
                        <a:rPr lang="lv-LV" sz="1800" u="none" strike="noStrike" dirty="0">
                          <a:effectLst/>
                          <a:latin typeface="Arial" panose="020B0604020202020204" pitchFamily="34" charset="0"/>
                          <a:cs typeface="Arial" panose="020B0604020202020204" pitchFamily="34" charset="0"/>
                        </a:rPr>
                        <a:t>- uz enerģijas patērētājiem attiecināmā mainīgās (siltuma maksas sadalītāju) apkures daļas (kWh)</a:t>
                      </a:r>
                      <a:endParaRPr lang="lv-LV"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1"/>
                  </a:ext>
                </a:extLst>
              </a:tr>
              <a:tr h="638032">
                <a:tc>
                  <a:txBody>
                    <a:bodyPr/>
                    <a:lstStyle/>
                    <a:p>
                      <a:pPr algn="l" fontAlgn="b"/>
                      <a:r>
                        <a:rPr lang="lv-LV" sz="1800" u="none" strike="noStrike" dirty="0">
                          <a:effectLst/>
                          <a:latin typeface="Arial" panose="020B0604020202020204" pitchFamily="34" charset="0"/>
                          <a:cs typeface="Arial" panose="020B0604020202020204" pitchFamily="34" charset="0"/>
                        </a:rPr>
                        <a:t>D</a:t>
                      </a:r>
                      <a:r>
                        <a:rPr lang="lv-LV" sz="1800" u="none" strike="noStrike" baseline="-25000" dirty="0">
                          <a:effectLst/>
                          <a:latin typeface="Arial" panose="020B0604020202020204" pitchFamily="34" charset="0"/>
                          <a:cs typeface="Arial" panose="020B0604020202020204" pitchFamily="34" charset="0"/>
                        </a:rPr>
                        <a:t>kop</a:t>
                      </a:r>
                      <a:r>
                        <a:rPr lang="lv-LV" sz="1800" u="none" strike="noStrike" dirty="0">
                          <a:effectLst/>
                          <a:latin typeface="Arial" panose="020B0604020202020204" pitchFamily="34" charset="0"/>
                          <a:cs typeface="Arial" panose="020B0604020202020204" pitchFamily="34" charset="0"/>
                        </a:rPr>
                        <a:t> – kopējais siltuma maksas sadalītāju (alokatoru) uzskaitītais iedaļu skaits. </a:t>
                      </a:r>
                      <a:endParaRPr lang="lv-LV"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2"/>
                  </a:ext>
                </a:extLst>
              </a:tr>
              <a:tr h="638031">
                <a:tc>
                  <a:txBody>
                    <a:bodyPr/>
                    <a:lstStyle/>
                    <a:p>
                      <a:pPr algn="l" fontAlgn="b"/>
                      <a:r>
                        <a:rPr lang="lv-LV" sz="1800" u="none" strike="noStrike" dirty="0">
                          <a:effectLst/>
                          <a:latin typeface="Arial" panose="020B0604020202020204" pitchFamily="34" charset="0"/>
                          <a:cs typeface="Arial" panose="020B0604020202020204" pitchFamily="34" charset="0"/>
                        </a:rPr>
                        <a:t>D</a:t>
                      </a:r>
                      <a:r>
                        <a:rPr lang="lv-LV" sz="1800" u="none" strike="noStrike" baseline="-25000" dirty="0">
                          <a:effectLst/>
                          <a:latin typeface="Arial" panose="020B0604020202020204" pitchFamily="34" charset="0"/>
                          <a:cs typeface="Arial" panose="020B0604020202020204" pitchFamily="34" charset="0"/>
                        </a:rPr>
                        <a:t>sadl</a:t>
                      </a:r>
                      <a:r>
                        <a:rPr lang="lv-LV" sz="1800" u="none" strike="noStrike" dirty="0">
                          <a:effectLst/>
                          <a:latin typeface="Arial" panose="020B0604020202020204" pitchFamily="34" charset="0"/>
                          <a:cs typeface="Arial" panose="020B0604020202020204" pitchFamily="34" charset="0"/>
                        </a:rPr>
                        <a:t> – reducētais siltuma maksas sadalītāju (alokatora) iedaļu mērījums, kuru aprēķina pēc (4) formulas</a:t>
                      </a:r>
                      <a:endParaRPr lang="lv-LV"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3"/>
                  </a:ext>
                </a:extLst>
              </a:tr>
              <a:tr h="374496">
                <a:tc>
                  <a:txBody>
                    <a:bodyPr/>
                    <a:lstStyle/>
                    <a:p>
                      <a:pPr algn="ctr" fontAlgn="b"/>
                      <a:r>
                        <a:rPr lang="en-US" sz="1800" b="1" u="none" strike="noStrike" dirty="0" err="1">
                          <a:effectLst/>
                          <a:latin typeface="Arial" panose="020B0604020202020204" pitchFamily="34" charset="0"/>
                          <a:cs typeface="Arial" panose="020B0604020202020204" pitchFamily="34" charset="0"/>
                        </a:rPr>
                        <a:t>D</a:t>
                      </a:r>
                      <a:r>
                        <a:rPr lang="en-US" sz="1800" b="1" u="none" strike="noStrike" baseline="-25000" dirty="0" err="1">
                          <a:effectLst/>
                          <a:latin typeface="Arial" panose="020B0604020202020204" pitchFamily="34" charset="0"/>
                          <a:cs typeface="Arial" panose="020B0604020202020204" pitchFamily="34" charset="0"/>
                        </a:rPr>
                        <a:t>sadl</a:t>
                      </a:r>
                      <a:r>
                        <a:rPr lang="en-US" sz="1800" b="1" u="none" strike="noStrike" dirty="0">
                          <a:effectLst/>
                          <a:latin typeface="Arial" panose="020B0604020202020204" pitchFamily="34" charset="0"/>
                          <a:cs typeface="Arial" panose="020B0604020202020204" pitchFamily="34" charset="0"/>
                        </a:rPr>
                        <a:t> = </a:t>
                      </a:r>
                      <a:r>
                        <a:rPr lang="en-US" sz="1800" b="1" u="none" strike="noStrike" dirty="0" err="1">
                          <a:effectLst/>
                          <a:latin typeface="Arial" panose="020B0604020202020204" pitchFamily="34" charset="0"/>
                          <a:cs typeface="Arial" panose="020B0604020202020204" pitchFamily="34" charset="0"/>
                        </a:rPr>
                        <a:t>D</a:t>
                      </a:r>
                      <a:r>
                        <a:rPr lang="en-US" sz="1800" b="1" u="none" strike="noStrike" baseline="-25000" dirty="0" err="1">
                          <a:effectLst/>
                          <a:latin typeface="Arial" panose="020B0604020202020204" pitchFamily="34" charset="0"/>
                          <a:cs typeface="Arial" panose="020B0604020202020204" pitchFamily="34" charset="0"/>
                        </a:rPr>
                        <a:t>kop</a:t>
                      </a:r>
                      <a:r>
                        <a:rPr lang="en-US" sz="1800" b="1" u="none" strike="noStrike" dirty="0" err="1">
                          <a:effectLst/>
                          <a:latin typeface="Arial" panose="020B0604020202020204" pitchFamily="34" charset="0"/>
                          <a:cs typeface="Arial" panose="020B0604020202020204" pitchFamily="34" charset="0"/>
                        </a:rPr>
                        <a:t>×K</a:t>
                      </a:r>
                      <a:r>
                        <a:rPr lang="en-US" sz="1800" b="1" u="none" strike="noStrike" baseline="-25000" dirty="0" err="1">
                          <a:effectLst/>
                          <a:latin typeface="Arial" panose="020B0604020202020204" pitchFamily="34" charset="0"/>
                          <a:cs typeface="Arial" panose="020B0604020202020204" pitchFamily="34" charset="0"/>
                        </a:rPr>
                        <a:t>c</a:t>
                      </a:r>
                      <a:r>
                        <a:rPr lang="en-US" sz="1800" b="1" u="none" strike="noStrike" dirty="0" err="1">
                          <a:effectLst/>
                          <a:latin typeface="Arial" panose="020B0604020202020204" pitchFamily="34" charset="0"/>
                          <a:cs typeface="Arial" panose="020B0604020202020204" pitchFamily="34" charset="0"/>
                        </a:rPr>
                        <a:t>×K</a:t>
                      </a:r>
                      <a:r>
                        <a:rPr lang="en-US" sz="1800" b="1" u="none" strike="noStrike" baseline="-25000" dirty="0" err="1">
                          <a:effectLst/>
                          <a:latin typeface="Arial" panose="020B0604020202020204" pitchFamily="34" charset="0"/>
                          <a:cs typeface="Arial" panose="020B0604020202020204" pitchFamily="34" charset="0"/>
                        </a:rPr>
                        <a:t>T</a:t>
                      </a:r>
                      <a:r>
                        <a:rPr lang="en-US" sz="1800" b="1" u="none" strike="noStrike" dirty="0" err="1">
                          <a:effectLst/>
                          <a:latin typeface="Arial" panose="020B0604020202020204" pitchFamily="34" charset="0"/>
                          <a:cs typeface="Arial" panose="020B0604020202020204" pitchFamily="34" charset="0"/>
                        </a:rPr>
                        <a:t>×K</a:t>
                      </a:r>
                      <a:r>
                        <a:rPr lang="en-US" sz="1800" b="1" u="none" strike="noStrike" baseline="-25000" dirty="0" err="1">
                          <a:effectLst/>
                          <a:latin typeface="Arial" panose="020B0604020202020204" pitchFamily="34" charset="0"/>
                          <a:cs typeface="Arial" panose="020B0604020202020204" pitchFamily="34" charset="0"/>
                        </a:rPr>
                        <a:t>q</a:t>
                      </a:r>
                      <a:r>
                        <a:rPr lang="en-US" sz="1800" b="1" u="none" strike="noStrike" dirty="0" err="1">
                          <a:effectLst/>
                          <a:latin typeface="Arial" panose="020B0604020202020204" pitchFamily="34" charset="0"/>
                          <a:cs typeface="Arial" panose="020B0604020202020204" pitchFamily="34" charset="0"/>
                        </a:rPr>
                        <a:t>×K</a:t>
                      </a:r>
                      <a:r>
                        <a:rPr lang="en-US" sz="1800" b="1" u="none" strike="noStrike" baseline="-25000" dirty="0" err="1">
                          <a:effectLst/>
                          <a:latin typeface="Arial" panose="020B0604020202020204" pitchFamily="34" charset="0"/>
                          <a:cs typeface="Arial" panose="020B0604020202020204" pitchFamily="34" charset="0"/>
                        </a:rPr>
                        <a:t>LA</a:t>
                      </a:r>
                      <a:r>
                        <a:rPr lang="lv-LV" sz="1800" b="1" u="none" strike="noStrike" baseline="-25000" dirty="0">
                          <a:effectLst/>
                          <a:latin typeface="Arial" panose="020B0604020202020204" pitchFamily="34" charset="0"/>
                          <a:cs typeface="Arial" panose="020B0604020202020204" pitchFamily="34" charset="0"/>
                        </a:rPr>
                        <a:t> </a:t>
                      </a:r>
                      <a:r>
                        <a:rPr kumimoji="0" lang="lv-LV" sz="1800" b="1" u="none" strike="noStrike" kern="1200" dirty="0">
                          <a:solidFill>
                            <a:schemeClr val="dk1"/>
                          </a:solidFill>
                          <a:effectLst/>
                          <a:latin typeface="Arial" panose="020B0604020202020204" pitchFamily="34" charset="0"/>
                          <a:ea typeface="+mn-ea"/>
                          <a:cs typeface="Arial" panose="020B0604020202020204" pitchFamily="34" charset="0"/>
                        </a:rPr>
                        <a:t>(4)</a:t>
                      </a:r>
                      <a:endParaRPr kumimoji="0" lang="en-US" sz="1800" b="1" u="none" strike="noStrike" kern="1200" dirty="0">
                        <a:solidFill>
                          <a:schemeClr val="dk1"/>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algn="l" fontAlgn="b"/>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4"/>
                  </a:ext>
                </a:extLst>
              </a:tr>
              <a:tr h="621387">
                <a:tc>
                  <a:txBody>
                    <a:bodyPr/>
                    <a:lstStyle/>
                    <a:p>
                      <a:pPr algn="l" fontAlgn="b"/>
                      <a:r>
                        <a:rPr lang="lv-LV" sz="1800" u="none" strike="noStrike" dirty="0">
                          <a:effectLst/>
                          <a:latin typeface="Arial" panose="020B0604020202020204" pitchFamily="34" charset="0"/>
                          <a:cs typeface="Arial" panose="020B0604020202020204" pitchFamily="34" charset="0"/>
                        </a:rPr>
                        <a:t>D</a:t>
                      </a:r>
                      <a:r>
                        <a:rPr lang="lv-LV" sz="1800" u="none" strike="noStrike" baseline="-25000" dirty="0">
                          <a:effectLst/>
                          <a:latin typeface="Arial" panose="020B0604020202020204" pitchFamily="34" charset="0"/>
                          <a:cs typeface="Arial" panose="020B0604020202020204" pitchFamily="34" charset="0"/>
                        </a:rPr>
                        <a:t>kop</a:t>
                      </a:r>
                      <a:r>
                        <a:rPr lang="lv-LV" sz="1800" u="none" strike="noStrike" dirty="0">
                          <a:effectLst/>
                          <a:latin typeface="Arial" panose="020B0604020202020204" pitchFamily="34" charset="0"/>
                          <a:cs typeface="Arial" panose="020B0604020202020204" pitchFamily="34" charset="0"/>
                        </a:rPr>
                        <a:t> – kopējais siltuma maksas sadalītāju (alokatoru) uzskaitītais iedaļu skaits.</a:t>
                      </a:r>
                      <a:endParaRPr lang="lv-LV"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5"/>
                  </a:ext>
                </a:extLst>
              </a:tr>
              <a:tr h="374496">
                <a:tc>
                  <a:txBody>
                    <a:bodyPr/>
                    <a:lstStyle/>
                    <a:p>
                      <a:pPr algn="l" fontAlgn="b"/>
                      <a:r>
                        <a:rPr lang="lv-LV" sz="1800" u="none" strike="noStrike">
                          <a:effectLst/>
                          <a:latin typeface="Arial" panose="020B0604020202020204" pitchFamily="34" charset="0"/>
                          <a:cs typeface="Arial" panose="020B0604020202020204" pitchFamily="34" charset="0"/>
                        </a:rPr>
                        <a:t>K</a:t>
                      </a:r>
                      <a:r>
                        <a:rPr lang="lv-LV" sz="1800" u="none" strike="noStrike" baseline="-25000">
                          <a:effectLst/>
                          <a:latin typeface="Arial" panose="020B0604020202020204" pitchFamily="34" charset="0"/>
                          <a:cs typeface="Arial" panose="020B0604020202020204" pitchFamily="34" charset="0"/>
                        </a:rPr>
                        <a:t>q</a:t>
                      </a:r>
                      <a:r>
                        <a:rPr lang="lv-LV" sz="1800" u="none" strike="noStrike">
                          <a:effectLst/>
                          <a:latin typeface="Arial" panose="020B0604020202020204" pitchFamily="34" charset="0"/>
                          <a:cs typeface="Arial" panose="020B0604020202020204" pitchFamily="34" charset="0"/>
                        </a:rPr>
                        <a:t> – sildķermeņu siltuma pārneses koeficients;</a:t>
                      </a:r>
                      <a:endParaRPr lang="lv-LV"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6"/>
                  </a:ext>
                </a:extLst>
              </a:tr>
              <a:tr h="560589">
                <a:tc>
                  <a:txBody>
                    <a:bodyPr/>
                    <a:lstStyle/>
                    <a:p>
                      <a:pPr algn="l" fontAlgn="b"/>
                      <a:r>
                        <a:rPr lang="en-US" sz="1800" u="none" strike="noStrike">
                          <a:effectLst/>
                          <a:latin typeface="Arial" panose="020B0604020202020204" pitchFamily="34" charset="0"/>
                          <a:cs typeface="Arial" panose="020B0604020202020204" pitchFamily="34" charset="0"/>
                        </a:rPr>
                        <a:t>K</a:t>
                      </a:r>
                      <a:r>
                        <a:rPr lang="en-US" sz="1800" u="none" strike="noStrike" baseline="-25000">
                          <a:effectLst/>
                          <a:latin typeface="Arial" panose="020B0604020202020204" pitchFamily="34" charset="0"/>
                          <a:cs typeface="Arial" panose="020B0604020202020204" pitchFamily="34" charset="0"/>
                        </a:rPr>
                        <a:t>c</a:t>
                      </a:r>
                      <a:r>
                        <a:rPr lang="en-US" sz="1800" u="none" strike="noStrike">
                          <a:effectLst/>
                          <a:latin typeface="Arial" panose="020B0604020202020204" pitchFamily="34" charset="0"/>
                          <a:cs typeface="Arial" panose="020B0604020202020204" pitchFamily="34" charset="0"/>
                        </a:rPr>
                        <a:t> – faktors siltuma temperatūras sensoru savienojuma novērtēšanai;</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7"/>
                  </a:ext>
                </a:extLst>
              </a:tr>
              <a:tr h="374496">
                <a:tc>
                  <a:txBody>
                    <a:bodyPr/>
                    <a:lstStyle/>
                    <a:p>
                      <a:pPr algn="l" fontAlgn="b"/>
                      <a:r>
                        <a:rPr lang="en-US" sz="1800" u="none" strike="noStrike">
                          <a:effectLst/>
                          <a:latin typeface="Arial" panose="020B0604020202020204" pitchFamily="34" charset="0"/>
                          <a:cs typeface="Arial" panose="020B0604020202020204" pitchFamily="34" charset="0"/>
                        </a:rPr>
                        <a:t>K</a:t>
                      </a:r>
                      <a:r>
                        <a:rPr lang="en-US" sz="1800" u="none" strike="noStrike" baseline="-25000">
                          <a:effectLst/>
                          <a:latin typeface="Arial" panose="020B0604020202020204" pitchFamily="34" charset="0"/>
                          <a:cs typeface="Arial" panose="020B0604020202020204" pitchFamily="34" charset="0"/>
                        </a:rPr>
                        <a:t>T</a:t>
                      </a:r>
                      <a:r>
                        <a:rPr lang="en-US" sz="1800" u="none" strike="noStrike">
                          <a:effectLst/>
                          <a:latin typeface="Arial" panose="020B0604020202020204" pitchFamily="34" charset="0"/>
                          <a:cs typeface="Arial" panose="020B0604020202020204" pitchFamily="34" charset="0"/>
                        </a:rPr>
                        <a:t> – zemākās temperatūras telpu novērtēšanas koeficients;</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8"/>
                  </a:ext>
                </a:extLst>
              </a:tr>
              <a:tr h="374496">
                <a:tc>
                  <a:txBody>
                    <a:bodyPr/>
                    <a:lstStyle/>
                    <a:p>
                      <a:pPr algn="l" fontAlgn="b"/>
                      <a:r>
                        <a:rPr lang="en-US" sz="1800" u="none" strike="noStrike">
                          <a:effectLst/>
                        </a:rPr>
                        <a:t>K</a:t>
                      </a:r>
                      <a:r>
                        <a:rPr lang="en-US" sz="1800" u="none" strike="noStrike" baseline="-25000">
                          <a:effectLst/>
                        </a:rPr>
                        <a:t>LAF</a:t>
                      </a:r>
                      <a:r>
                        <a:rPr lang="en-US" sz="1800" u="none" strike="noStrike">
                          <a:effectLst/>
                        </a:rPr>
                        <a:t> – novērtēšanas faktors telpu (iekštelpu) izvietojumam ēkā </a:t>
                      </a:r>
                      <a:endParaRPr lang="en-US" sz="1800" b="0" i="0" u="none" strike="noStrike">
                        <a:solidFill>
                          <a:srgbClr val="000000"/>
                        </a:solidFill>
                        <a:effectLst/>
                        <a:latin typeface="Times New Roman"/>
                      </a:endParaRPr>
                    </a:p>
                  </a:txBody>
                  <a:tcPr marL="0" marR="0" marT="0" marB="0" anchor="b"/>
                </a:tc>
                <a:tc>
                  <a:txBody>
                    <a:bodyPr/>
                    <a:lstStyle/>
                    <a:p>
                      <a:pPr algn="l" fontAlgn="b"/>
                      <a:r>
                        <a:rPr lang="en-US" sz="1800" u="none" strike="noStrike" dirty="0">
                          <a:effectLst/>
                        </a:rPr>
                        <a:t> </a:t>
                      </a:r>
                      <a:endParaRPr lang="en-US" sz="1800" b="0" i="0" u="none" strike="noStrike" dirty="0">
                        <a:solidFill>
                          <a:srgbClr val="000000"/>
                        </a:solidFill>
                        <a:effectLst/>
                        <a:latin typeface="Times New Roman"/>
                      </a:endParaRPr>
                    </a:p>
                  </a:txBody>
                  <a:tcPr marL="0" marR="0" marT="0" marB="0" anchor="b"/>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695036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2800" b="1" dirty="0">
                <a:latin typeface="Arial" panose="020B0604020202020204" pitchFamily="34" charset="0"/>
                <a:cs typeface="Arial" panose="020B0604020202020204" pitchFamily="34" charset="0"/>
              </a:rPr>
              <a:t>Siltuma maksas sadalītāju (</a:t>
            </a:r>
            <a:r>
              <a:rPr lang="lv-LV" sz="2800" b="1" dirty="0" err="1">
                <a:latin typeface="Arial" panose="020B0604020202020204" pitchFamily="34" charset="0"/>
                <a:cs typeface="Arial" panose="020B0604020202020204" pitchFamily="34" charset="0"/>
              </a:rPr>
              <a:t>alokatoru</a:t>
            </a:r>
            <a:r>
              <a:rPr lang="lv-LV" sz="2800" b="1" dirty="0">
                <a:latin typeface="Arial" panose="020B0604020202020204" pitchFamily="34" charset="0"/>
                <a:cs typeface="Arial" panose="020B0604020202020204" pitchFamily="34" charset="0"/>
              </a:rPr>
              <a:t>) aprēķina metodika</a:t>
            </a:r>
            <a:endParaRPr lang="en-US" sz="28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9367726"/>
              </p:ext>
            </p:extLst>
          </p:nvPr>
        </p:nvGraphicFramePr>
        <p:xfrm>
          <a:off x="827584" y="2204864"/>
          <a:ext cx="7884876" cy="3537528"/>
        </p:xfrm>
        <a:graphic>
          <a:graphicData uri="http://schemas.openxmlformats.org/drawingml/2006/table">
            <a:tbl>
              <a:tblPr>
                <a:tableStyleId>{5C22544A-7EE6-4342-B048-85BDC9FD1C3A}</a:tableStyleId>
              </a:tblPr>
              <a:tblGrid>
                <a:gridCol w="6498722">
                  <a:extLst>
                    <a:ext uri="{9D8B030D-6E8A-4147-A177-3AD203B41FA5}">
                      <a16:colId xmlns:a16="http://schemas.microsoft.com/office/drawing/2014/main" val="20000"/>
                    </a:ext>
                  </a:extLst>
                </a:gridCol>
                <a:gridCol w="1386154">
                  <a:extLst>
                    <a:ext uri="{9D8B030D-6E8A-4147-A177-3AD203B41FA5}">
                      <a16:colId xmlns:a16="http://schemas.microsoft.com/office/drawing/2014/main" val="20001"/>
                    </a:ext>
                  </a:extLst>
                </a:gridCol>
              </a:tblGrid>
              <a:tr h="720080">
                <a:tc>
                  <a:txBody>
                    <a:bodyPr/>
                    <a:lstStyle/>
                    <a:p>
                      <a:pPr algn="ctr" fontAlgn="b"/>
                      <a:r>
                        <a:rPr lang="en-US" sz="1800" b="1" u="none" strike="noStrike" dirty="0" err="1">
                          <a:effectLst/>
                          <a:latin typeface="Arial" panose="020B0604020202020204" pitchFamily="34" charset="0"/>
                          <a:cs typeface="Arial" panose="020B0604020202020204" pitchFamily="34" charset="0"/>
                        </a:rPr>
                        <a:t>Q</a:t>
                      </a:r>
                      <a:r>
                        <a:rPr lang="en-US" sz="1800" b="1" u="none" strike="noStrike" baseline="-25000" dirty="0" err="1">
                          <a:effectLst/>
                          <a:latin typeface="Arial" panose="020B0604020202020204" pitchFamily="34" charset="0"/>
                          <a:cs typeface="Arial" panose="020B0604020202020204" pitchFamily="34" charset="0"/>
                        </a:rPr>
                        <a:t>nesadl</a:t>
                      </a:r>
                      <a:r>
                        <a:rPr lang="en-US" sz="1800" b="1" u="none" strike="noStrike" dirty="0">
                          <a:effectLst/>
                          <a:latin typeface="Arial" panose="020B0604020202020204" pitchFamily="34" charset="0"/>
                          <a:cs typeface="Arial" panose="020B0604020202020204" pitchFamily="34" charset="0"/>
                        </a:rPr>
                        <a:t> = (</a:t>
                      </a:r>
                      <a:r>
                        <a:rPr lang="en-US" sz="1800" b="1" u="none" strike="noStrike" dirty="0" err="1">
                          <a:effectLst/>
                          <a:latin typeface="Arial" panose="020B0604020202020204" pitchFamily="34" charset="0"/>
                          <a:cs typeface="Arial" panose="020B0604020202020204" pitchFamily="34" charset="0"/>
                        </a:rPr>
                        <a:t>Q</a:t>
                      </a:r>
                      <a:r>
                        <a:rPr lang="en-US" sz="1800" b="1" u="none" strike="noStrike" baseline="-25000" dirty="0" err="1">
                          <a:effectLst/>
                          <a:latin typeface="Arial" panose="020B0604020202020204" pitchFamily="34" charset="0"/>
                          <a:cs typeface="Arial" panose="020B0604020202020204" pitchFamily="34" charset="0"/>
                        </a:rPr>
                        <a:t>apk</a:t>
                      </a:r>
                      <a:r>
                        <a:rPr lang="en-US" sz="1800" b="1" u="none" strike="noStrike" dirty="0" err="1">
                          <a:effectLst/>
                          <a:latin typeface="Arial" panose="020B0604020202020204" pitchFamily="34" charset="0"/>
                          <a:cs typeface="Arial" panose="020B0604020202020204" pitchFamily="34" charset="0"/>
                        </a:rPr>
                        <a:t>-Q</a:t>
                      </a:r>
                      <a:r>
                        <a:rPr lang="en-US" sz="1800" b="1" u="none" strike="noStrike" baseline="-25000" dirty="0" err="1">
                          <a:effectLst/>
                          <a:latin typeface="Arial" panose="020B0604020202020204" pitchFamily="34" charset="0"/>
                          <a:cs typeface="Arial" panose="020B0604020202020204" pitchFamily="34" charset="0"/>
                        </a:rPr>
                        <a:t>caurl</a:t>
                      </a:r>
                      <a:r>
                        <a:rPr lang="en-US" sz="1800" b="1" u="none" strike="noStrike" dirty="0">
                          <a:effectLst/>
                          <a:latin typeface="Arial" panose="020B0604020202020204" pitchFamily="34" charset="0"/>
                          <a:cs typeface="Arial" panose="020B0604020202020204" pitchFamily="34" charset="0"/>
                        </a:rPr>
                        <a:t>)×</a:t>
                      </a:r>
                      <a:r>
                        <a:rPr lang="en-US" sz="1800" b="1" u="none" strike="noStrike" dirty="0" err="1">
                          <a:effectLst/>
                          <a:latin typeface="Arial" panose="020B0604020202020204" pitchFamily="34" charset="0"/>
                          <a:cs typeface="Arial" panose="020B0604020202020204" pitchFamily="34" charset="0"/>
                        </a:rPr>
                        <a:t>X</a:t>
                      </a:r>
                      <a:r>
                        <a:rPr lang="en-US" sz="1800" b="1" u="none" strike="noStrike" baseline="-25000" dirty="0" err="1">
                          <a:effectLst/>
                          <a:latin typeface="Arial" panose="020B0604020202020204" pitchFamily="34" charset="0"/>
                          <a:cs typeface="Arial" panose="020B0604020202020204" pitchFamily="34" charset="0"/>
                        </a:rPr>
                        <a:t>nesadl</a:t>
                      </a:r>
                      <a:r>
                        <a:rPr lang="lv-LV" sz="1800" b="1" u="none" strike="noStrike" baseline="-25000" dirty="0">
                          <a:effectLst/>
                          <a:latin typeface="Arial" panose="020B0604020202020204" pitchFamily="34" charset="0"/>
                          <a:cs typeface="Arial" panose="020B0604020202020204" pitchFamily="34" charset="0"/>
                        </a:rPr>
                        <a:t> </a:t>
                      </a:r>
                      <a:r>
                        <a:rPr lang="lv-LV" sz="1800" b="1" u="none" strike="noStrike"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endParaRPr lang="en-US" sz="180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0"/>
                  </a:ext>
                </a:extLst>
              </a:tr>
              <a:tr h="684613">
                <a:tc>
                  <a:txBody>
                    <a:bodyPr/>
                    <a:lstStyle/>
                    <a:p>
                      <a:pPr algn="l" fontAlgn="b"/>
                      <a:r>
                        <a:rPr lang="lv-LV" sz="1800" u="none" strike="noStrike" dirty="0" err="1">
                          <a:effectLst/>
                          <a:latin typeface="Arial" panose="020B0604020202020204" pitchFamily="34" charset="0"/>
                          <a:cs typeface="Arial" panose="020B0604020202020204" pitchFamily="34" charset="0"/>
                        </a:rPr>
                        <a:t>X</a:t>
                      </a:r>
                      <a:r>
                        <a:rPr lang="lv-LV" sz="1800" u="none" strike="noStrike" baseline="-25000" dirty="0" err="1">
                          <a:effectLst/>
                          <a:latin typeface="Arial" panose="020B0604020202020204" pitchFamily="34" charset="0"/>
                          <a:cs typeface="Arial" panose="020B0604020202020204" pitchFamily="34" charset="0"/>
                        </a:rPr>
                        <a:t>nesadl</a:t>
                      </a:r>
                      <a:r>
                        <a:rPr lang="lv-LV" sz="1800" u="none" strike="noStrike" dirty="0">
                          <a:effectLst/>
                          <a:latin typeface="Arial" panose="020B0604020202020204" pitchFamily="34" charset="0"/>
                          <a:cs typeface="Arial" panose="020B0604020202020204" pitchFamily="34" charset="0"/>
                        </a:rPr>
                        <a:t> – nemainīgās apkures daļas koeficients</a:t>
                      </a:r>
                      <a:endParaRPr lang="lv-LV"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1"/>
                  </a:ext>
                </a:extLst>
              </a:tr>
              <a:tr h="710945">
                <a:tc>
                  <a:txBody>
                    <a:bodyPr/>
                    <a:lstStyle/>
                    <a:p>
                      <a:pPr algn="ctr" fontAlgn="b"/>
                      <a:r>
                        <a:rPr lang="en-US" sz="1800" b="1" u="none" strike="noStrike" dirty="0" err="1">
                          <a:effectLst/>
                          <a:latin typeface="Arial" panose="020B0604020202020204" pitchFamily="34" charset="0"/>
                          <a:cs typeface="Arial" panose="020B0604020202020204" pitchFamily="34" charset="0"/>
                        </a:rPr>
                        <a:t>Q</a:t>
                      </a:r>
                      <a:r>
                        <a:rPr lang="en-US" sz="1800" b="1" u="none" strike="noStrike" baseline="-25000" dirty="0" err="1">
                          <a:effectLst/>
                          <a:latin typeface="Arial" panose="020B0604020202020204" pitchFamily="34" charset="0"/>
                          <a:cs typeface="Arial" panose="020B0604020202020204" pitchFamily="34" charset="0"/>
                        </a:rPr>
                        <a:t>indnesadl</a:t>
                      </a:r>
                      <a:r>
                        <a:rPr lang="en-US" sz="1800" b="1" u="none" strike="noStrike" dirty="0">
                          <a:effectLst/>
                          <a:latin typeface="Arial" panose="020B0604020202020204" pitchFamily="34" charset="0"/>
                          <a:cs typeface="Arial" panose="020B0604020202020204" pitchFamily="34" charset="0"/>
                        </a:rPr>
                        <a:t> = </a:t>
                      </a:r>
                      <a:r>
                        <a:rPr lang="en-US" sz="1800" b="1" u="none" strike="noStrike" dirty="0" err="1">
                          <a:effectLst/>
                          <a:latin typeface="Arial" panose="020B0604020202020204" pitchFamily="34" charset="0"/>
                          <a:cs typeface="Arial" panose="020B0604020202020204" pitchFamily="34" charset="0"/>
                        </a:rPr>
                        <a:t>Q</a:t>
                      </a:r>
                      <a:r>
                        <a:rPr lang="en-US" sz="1800" b="1" u="none" strike="noStrike" baseline="-25000" dirty="0" err="1">
                          <a:effectLst/>
                          <a:latin typeface="Arial" panose="020B0604020202020204" pitchFamily="34" charset="0"/>
                          <a:cs typeface="Arial" panose="020B0604020202020204" pitchFamily="34" charset="0"/>
                        </a:rPr>
                        <a:t>nesadl</a:t>
                      </a:r>
                      <a:r>
                        <a:rPr lang="en-US" sz="1800" b="1" u="none" strike="noStrike" dirty="0">
                          <a:effectLst/>
                          <a:latin typeface="Arial" panose="020B0604020202020204" pitchFamily="34" charset="0"/>
                          <a:cs typeface="Arial" panose="020B0604020202020204" pitchFamily="34" charset="0"/>
                        </a:rPr>
                        <a:t>× (</a:t>
                      </a:r>
                      <a:r>
                        <a:rPr lang="en-US" sz="1800" b="1" u="none" strike="noStrike" dirty="0" err="1">
                          <a:effectLst/>
                          <a:latin typeface="Arial" panose="020B0604020202020204" pitchFamily="34" charset="0"/>
                          <a:cs typeface="Arial" panose="020B0604020202020204" pitchFamily="34" charset="0"/>
                        </a:rPr>
                        <a:t>A</a:t>
                      </a:r>
                      <a:r>
                        <a:rPr lang="en-US" sz="1800" b="1" u="none" strike="noStrike" baseline="-25000" dirty="0" err="1">
                          <a:effectLst/>
                          <a:latin typeface="Arial" panose="020B0604020202020204" pitchFamily="34" charset="0"/>
                          <a:cs typeface="Arial" panose="020B0604020202020204" pitchFamily="34" charset="0"/>
                        </a:rPr>
                        <a:t>apr</a:t>
                      </a:r>
                      <a:r>
                        <a:rPr lang="en-US" sz="1800" b="1" u="none" strike="noStrike" dirty="0">
                          <a:effectLst/>
                          <a:latin typeface="Arial" panose="020B0604020202020204" pitchFamily="34" charset="0"/>
                          <a:cs typeface="Arial" panose="020B0604020202020204" pitchFamily="34" charset="0"/>
                        </a:rPr>
                        <a:t>/</a:t>
                      </a:r>
                      <a:r>
                        <a:rPr lang="en-US" sz="1800" b="1" u="none" strike="noStrike" dirty="0" err="1">
                          <a:effectLst/>
                          <a:latin typeface="Arial" panose="020B0604020202020204" pitchFamily="34" charset="0"/>
                          <a:cs typeface="Arial" panose="020B0604020202020204" pitchFamily="34" charset="0"/>
                        </a:rPr>
                        <a:t>A</a:t>
                      </a:r>
                      <a:r>
                        <a:rPr lang="en-US" sz="1800" b="1" u="none" strike="noStrike" baseline="-25000" dirty="0" err="1">
                          <a:effectLst/>
                          <a:latin typeface="Arial" panose="020B0604020202020204" pitchFamily="34" charset="0"/>
                          <a:cs typeface="Arial" panose="020B0604020202020204" pitchFamily="34" charset="0"/>
                        </a:rPr>
                        <a:t>kop</a:t>
                      </a:r>
                      <a:r>
                        <a:rPr lang="en-US" sz="1800" b="1" u="none" strike="noStrike" dirty="0">
                          <a:effectLst/>
                          <a:latin typeface="Arial" panose="020B0604020202020204" pitchFamily="34" charset="0"/>
                          <a:cs typeface="Arial" panose="020B0604020202020204" pitchFamily="34" charset="0"/>
                        </a:rPr>
                        <a:t>)</a:t>
                      </a:r>
                      <a:r>
                        <a:rPr lang="lv-LV" sz="1800" b="1" u="none" strike="noStrike" dirty="0">
                          <a:effectLst/>
                          <a:latin typeface="Arial" panose="020B0604020202020204" pitchFamily="34" charset="0"/>
                          <a:cs typeface="Arial" panose="020B0604020202020204" pitchFamily="34" charset="0"/>
                        </a:rPr>
                        <a:t> (6)</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2"/>
                  </a:ext>
                </a:extLst>
              </a:tr>
              <a:tr h="710945">
                <a:tc>
                  <a:txBody>
                    <a:bodyPr/>
                    <a:lstStyle/>
                    <a:p>
                      <a:pPr algn="l" fontAlgn="b"/>
                      <a:r>
                        <a:rPr lang="lv-LV" sz="1800" u="none" strike="noStrike">
                          <a:effectLst/>
                          <a:latin typeface="Arial" panose="020B0604020202020204" pitchFamily="34" charset="0"/>
                          <a:cs typeface="Arial" panose="020B0604020202020204" pitchFamily="34" charset="0"/>
                        </a:rPr>
                        <a:t>A</a:t>
                      </a:r>
                      <a:r>
                        <a:rPr lang="lv-LV" sz="1800" u="none" strike="noStrike" baseline="-25000">
                          <a:effectLst/>
                          <a:latin typeface="Arial" panose="020B0604020202020204" pitchFamily="34" charset="0"/>
                          <a:cs typeface="Arial" panose="020B0604020202020204" pitchFamily="34" charset="0"/>
                        </a:rPr>
                        <a:t>apr</a:t>
                      </a:r>
                      <a:r>
                        <a:rPr lang="lv-LV" sz="1800" u="none" strike="noStrike">
                          <a:effectLst/>
                          <a:latin typeface="Arial" panose="020B0604020202020204" pitchFamily="34" charset="0"/>
                          <a:cs typeface="Arial" panose="020B0604020202020204" pitchFamily="34" charset="0"/>
                        </a:rPr>
                        <a:t> – dzīvokļu lietderīgā platība, m</a:t>
                      </a:r>
                      <a:r>
                        <a:rPr lang="lv-LV" sz="1800" u="none" strike="noStrike" baseline="30000">
                          <a:effectLst/>
                          <a:latin typeface="Arial" panose="020B0604020202020204" pitchFamily="34" charset="0"/>
                          <a:cs typeface="Arial" panose="020B0604020202020204" pitchFamily="34" charset="0"/>
                        </a:rPr>
                        <a:t>2</a:t>
                      </a:r>
                      <a:r>
                        <a:rPr lang="lv-LV" sz="1800" u="none" strike="noStrike">
                          <a:effectLst/>
                          <a:latin typeface="Arial" panose="020B0604020202020204" pitchFamily="34" charset="0"/>
                          <a:cs typeface="Arial" panose="020B0604020202020204" pitchFamily="34" charset="0"/>
                        </a:rPr>
                        <a:t>;</a:t>
                      </a:r>
                      <a:endParaRPr lang="lv-LV"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3"/>
                  </a:ext>
                </a:extLst>
              </a:tr>
              <a:tr h="710945">
                <a:tc>
                  <a:txBody>
                    <a:bodyPr/>
                    <a:lstStyle/>
                    <a:p>
                      <a:pPr algn="l" fontAlgn="b"/>
                      <a:r>
                        <a:rPr lang="en-US" sz="1800" u="none" strike="noStrike">
                          <a:effectLst/>
                          <a:latin typeface="Arial" panose="020B0604020202020204" pitchFamily="34" charset="0"/>
                          <a:cs typeface="Arial" panose="020B0604020202020204" pitchFamily="34" charset="0"/>
                        </a:rPr>
                        <a:t>A</a:t>
                      </a:r>
                      <a:r>
                        <a:rPr lang="en-US" sz="1800" u="none" strike="noStrike" baseline="-25000">
                          <a:effectLst/>
                          <a:latin typeface="Arial" panose="020B0604020202020204" pitchFamily="34" charset="0"/>
                          <a:cs typeface="Arial" panose="020B0604020202020204" pitchFamily="34" charset="0"/>
                        </a:rPr>
                        <a:t>kop</a:t>
                      </a:r>
                      <a:r>
                        <a:rPr lang="en-US" sz="1800" u="none" strike="noStrike">
                          <a:effectLst/>
                          <a:latin typeface="Arial" panose="020B0604020202020204" pitchFamily="34" charset="0"/>
                          <a:cs typeface="Arial" panose="020B0604020202020204" pitchFamily="34" charset="0"/>
                        </a:rPr>
                        <a:t> – kopējā lietderīgā platība, m</a:t>
                      </a:r>
                      <a:r>
                        <a:rPr lang="en-US" sz="1800" u="none" strike="noStrike" baseline="30000">
                          <a:effectLst/>
                          <a:latin typeface="Arial" panose="020B0604020202020204" pitchFamily="34" charset="0"/>
                          <a:cs typeface="Arial" panose="020B0604020202020204" pitchFamily="34" charset="0"/>
                        </a:rPr>
                        <a:t>2</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85136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a:bodyPr>
          <a:lstStyle/>
          <a:p>
            <a:pPr algn="ctr"/>
            <a:r>
              <a:rPr lang="lv-LV" sz="2800" b="1" dirty="0">
                <a:latin typeface="Arial" panose="020B0604020202020204" pitchFamily="34" charset="0"/>
                <a:cs typeface="Arial" panose="020B0604020202020204" pitchFamily="34" charset="0"/>
              </a:rPr>
              <a:t>Siltuma maksas sadalītāju (</a:t>
            </a:r>
            <a:r>
              <a:rPr lang="lv-LV" sz="2800" b="1" dirty="0" err="1">
                <a:latin typeface="Arial" panose="020B0604020202020204" pitchFamily="34" charset="0"/>
                <a:cs typeface="Arial" panose="020B0604020202020204" pitchFamily="34" charset="0"/>
              </a:rPr>
              <a:t>alokatoru</a:t>
            </a:r>
            <a:r>
              <a:rPr lang="lv-LV" sz="2800" b="1" dirty="0">
                <a:latin typeface="Arial" panose="020B0604020202020204" pitchFamily="34" charset="0"/>
                <a:cs typeface="Arial" panose="020B0604020202020204" pitchFamily="34" charset="0"/>
              </a:rPr>
              <a:t>) aprēķina metodika</a:t>
            </a:r>
            <a:endParaRPr lang="en-US" sz="28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6808575"/>
              </p:ext>
            </p:extLst>
          </p:nvPr>
        </p:nvGraphicFramePr>
        <p:xfrm>
          <a:off x="395536" y="1628800"/>
          <a:ext cx="8496944" cy="4840987"/>
        </p:xfrm>
        <a:graphic>
          <a:graphicData uri="http://schemas.openxmlformats.org/drawingml/2006/table">
            <a:tbl>
              <a:tblPr>
                <a:tableStyleId>{5C22544A-7EE6-4342-B048-85BDC9FD1C3A}</a:tableStyleId>
              </a:tblPr>
              <a:tblGrid>
                <a:gridCol w="6048672">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tblGrid>
              <a:tr h="310061">
                <a:tc>
                  <a:txBody>
                    <a:bodyPr/>
                    <a:lstStyle/>
                    <a:p>
                      <a:pPr algn="ctr" fontAlgn="b"/>
                      <a:r>
                        <a:rPr lang="en-US" sz="1800" b="1" u="none" strike="noStrike" dirty="0" err="1">
                          <a:effectLst/>
                          <a:latin typeface="Arial" panose="020B0604020202020204" pitchFamily="34" charset="0"/>
                          <a:cs typeface="Arial" panose="020B0604020202020204" pitchFamily="34" charset="0"/>
                        </a:rPr>
                        <a:t>Kopsavilkums</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0"/>
                  </a:ext>
                </a:extLst>
              </a:tr>
              <a:tr h="310061">
                <a:tc rowSpan="2">
                  <a:txBody>
                    <a:bodyPr/>
                    <a:lstStyle/>
                    <a:p>
                      <a:pPr algn="ctr" fontAlgn="t"/>
                      <a:r>
                        <a:rPr lang="en-US" sz="1800" u="none" strike="noStrike" dirty="0" err="1">
                          <a:effectLst/>
                          <a:latin typeface="Arial" panose="020B0604020202020204" pitchFamily="34" charset="0"/>
                          <a:cs typeface="Arial" panose="020B0604020202020204" pitchFamily="34" charset="0"/>
                        </a:rPr>
                        <a:t>Kopā</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en-US" sz="1800" u="none" strike="noStrike">
                          <a:effectLst/>
                          <a:latin typeface="Arial" panose="020B0604020202020204" pitchFamily="34" charset="0"/>
                          <a:cs typeface="Arial" panose="020B0604020202020204" pitchFamily="34" charset="0"/>
                        </a:rPr>
                        <a:t> </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800" u="none" strike="noStrike">
                          <a:effectLst/>
                          <a:latin typeface="Arial" panose="020B0604020202020204" pitchFamily="34" charset="0"/>
                          <a:cs typeface="Arial" panose="020B0604020202020204" pitchFamily="34" charset="0"/>
                        </a:rPr>
                        <a:t>m</a:t>
                      </a:r>
                      <a:r>
                        <a:rPr lang="en-US" sz="1800" u="none" strike="noStrike" baseline="30000">
                          <a:effectLst/>
                          <a:latin typeface="Arial" panose="020B0604020202020204" pitchFamily="34" charset="0"/>
                          <a:cs typeface="Arial" panose="020B0604020202020204" pitchFamily="34" charset="0"/>
                        </a:rPr>
                        <a:t>2</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1"/>
                  </a:ext>
                </a:extLst>
              </a:tr>
              <a:tr h="329694">
                <a:tc vMerge="1">
                  <a:txBody>
                    <a:bodyPr/>
                    <a:lstStyle/>
                    <a:p>
                      <a:endParaRPr lang="en-US"/>
                    </a:p>
                  </a:txBody>
                  <a:tcPr/>
                </a:tc>
                <a:tc>
                  <a:txBody>
                    <a:bodyPr/>
                    <a:lstStyle/>
                    <a:p>
                      <a:pPr algn="l" fontAlgn="b"/>
                      <a:r>
                        <a:rPr lang="en-US" sz="1800" u="none" strike="noStrike">
                          <a:effectLst/>
                          <a:latin typeface="Arial" panose="020B0604020202020204" pitchFamily="34" charset="0"/>
                          <a:cs typeface="Arial" panose="020B0604020202020204" pitchFamily="34" charset="0"/>
                        </a:rPr>
                        <a:t> </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lv-LV" sz="1800" u="none" strike="noStrike">
                          <a:effectLst/>
                          <a:latin typeface="Arial" panose="020B0604020202020204" pitchFamily="34" charset="0"/>
                          <a:cs typeface="Arial" panose="020B0604020202020204" pitchFamily="34" charset="0"/>
                        </a:rPr>
                        <a:t>iedaļu skaits</a:t>
                      </a:r>
                      <a:endParaRPr lang="lv-LV" sz="18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2"/>
                  </a:ext>
                </a:extLst>
              </a:tr>
              <a:tr h="528253">
                <a:tc rowSpan="2">
                  <a:txBody>
                    <a:bodyPr/>
                    <a:lstStyle/>
                    <a:p>
                      <a:pPr algn="ctr" fontAlgn="t"/>
                      <a:r>
                        <a:rPr lang="lv-LV" sz="1800" u="none" strike="noStrike" dirty="0">
                          <a:effectLst/>
                          <a:latin typeface="Arial" panose="020B0604020202020204" pitchFamily="34" charset="0"/>
                          <a:cs typeface="Arial" panose="020B0604020202020204" pitchFamily="34" charset="0"/>
                        </a:rPr>
                        <a:t>Siltumenerģijas patēriņš apkures nodrošināšanai </a:t>
                      </a:r>
                      <a:r>
                        <a:rPr lang="lv-LV" sz="1800" u="none" strike="noStrike" dirty="0" err="1">
                          <a:effectLst/>
                          <a:latin typeface="Arial" panose="020B0604020202020204" pitchFamily="34" charset="0"/>
                          <a:cs typeface="Arial" panose="020B0604020202020204" pitchFamily="34" charset="0"/>
                        </a:rPr>
                        <a:t>Q</a:t>
                      </a:r>
                      <a:r>
                        <a:rPr lang="lv-LV" sz="1800" u="none" strike="noStrike" baseline="-25000" dirty="0" err="1">
                          <a:effectLst/>
                          <a:latin typeface="Arial" panose="020B0604020202020204" pitchFamily="34" charset="0"/>
                          <a:cs typeface="Arial" panose="020B0604020202020204" pitchFamily="34" charset="0"/>
                        </a:rPr>
                        <a:t>apk</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en-US" sz="1800" u="none" strike="noStrike">
                          <a:effectLst/>
                          <a:latin typeface="Arial" panose="020B0604020202020204" pitchFamily="34" charset="0"/>
                          <a:cs typeface="Arial" panose="020B0604020202020204" pitchFamily="34" charset="0"/>
                        </a:rPr>
                        <a:t> </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800" u="none" strike="noStrike">
                          <a:effectLst/>
                          <a:latin typeface="Arial" panose="020B0604020202020204" pitchFamily="34" charset="0"/>
                          <a:cs typeface="Arial" panose="020B0604020202020204" pitchFamily="34" charset="0"/>
                        </a:rPr>
                        <a:t>kWh</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3"/>
                  </a:ext>
                </a:extLst>
              </a:tr>
              <a:tr h="407851">
                <a:tc vMerge="1">
                  <a:txBody>
                    <a:bodyPr/>
                    <a:lstStyle/>
                    <a:p>
                      <a:endParaRPr lang="en-US"/>
                    </a:p>
                  </a:txBody>
                  <a:tcPr/>
                </a:tc>
                <a:tc>
                  <a:txBody>
                    <a:bodyPr/>
                    <a:lstStyle/>
                    <a:p>
                      <a:pPr algn="l" fontAlgn="b"/>
                      <a:r>
                        <a:rPr lang="en-US" sz="1800" u="none" strike="noStrike">
                          <a:effectLst/>
                          <a:latin typeface="Arial" panose="020B0604020202020204" pitchFamily="34" charset="0"/>
                          <a:cs typeface="Arial" panose="020B0604020202020204" pitchFamily="34" charset="0"/>
                        </a:rPr>
                        <a:t> </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800" u="none" strike="noStrike">
                          <a:effectLst/>
                          <a:latin typeface="Arial" panose="020B0604020202020204" pitchFamily="34" charset="0"/>
                          <a:cs typeface="Arial" panose="020B0604020202020204" pitchFamily="34" charset="0"/>
                        </a:rPr>
                        <a:t>kWh/m</a:t>
                      </a:r>
                      <a:r>
                        <a:rPr lang="en-US" sz="1800" u="none" strike="noStrike" baseline="30000">
                          <a:effectLst/>
                          <a:latin typeface="Arial" panose="020B0604020202020204" pitchFamily="34" charset="0"/>
                          <a:cs typeface="Arial" panose="020B0604020202020204" pitchFamily="34" charset="0"/>
                        </a:rPr>
                        <a:t>2</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4"/>
                  </a:ext>
                </a:extLst>
              </a:tr>
              <a:tr h="310061">
                <a:tc rowSpan="2">
                  <a:txBody>
                    <a:bodyPr/>
                    <a:lstStyle/>
                    <a:p>
                      <a:pPr algn="ctr" fontAlgn="t"/>
                      <a:r>
                        <a:rPr lang="lv-LV" sz="1800" u="none" strike="noStrike" dirty="0" err="1">
                          <a:effectLst/>
                          <a:latin typeface="Arial" panose="020B0604020202020204" pitchFamily="34" charset="0"/>
                          <a:cs typeface="Arial" panose="020B0604020202020204" pitchFamily="34" charset="0"/>
                        </a:rPr>
                        <a:t>Q</a:t>
                      </a:r>
                      <a:r>
                        <a:rPr lang="lv-LV" sz="1800" u="none" strike="noStrike" baseline="-25000" dirty="0" err="1">
                          <a:effectLst/>
                          <a:latin typeface="Arial" panose="020B0604020202020204" pitchFamily="34" charset="0"/>
                          <a:cs typeface="Arial" panose="020B0604020202020204" pitchFamily="34" charset="0"/>
                        </a:rPr>
                        <a:t>caurl</a:t>
                      </a:r>
                      <a:r>
                        <a:rPr lang="lv-LV" sz="1800" u="none" strike="noStrike" dirty="0">
                          <a:effectLst/>
                          <a:latin typeface="Arial" panose="020B0604020202020204" pitchFamily="34" charset="0"/>
                          <a:cs typeface="Arial" panose="020B0604020202020204" pitchFamily="34" charset="0"/>
                        </a:rPr>
                        <a:t> – siltumenerģijas daudzums no neizolētiem stāvvadiem</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en-US" sz="1800" u="none" strike="noStrike">
                          <a:effectLst/>
                          <a:latin typeface="Arial" panose="020B0604020202020204" pitchFamily="34" charset="0"/>
                          <a:cs typeface="Arial" panose="020B0604020202020204" pitchFamily="34" charset="0"/>
                        </a:rPr>
                        <a:t> </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800" u="none" strike="noStrike">
                          <a:effectLst/>
                          <a:latin typeface="Arial" panose="020B0604020202020204" pitchFamily="34" charset="0"/>
                          <a:cs typeface="Arial" panose="020B0604020202020204" pitchFamily="34" charset="0"/>
                        </a:rPr>
                        <a:t>kWh</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5"/>
                  </a:ext>
                </a:extLst>
              </a:tr>
              <a:tr h="241159">
                <a:tc vMerge="1">
                  <a:txBody>
                    <a:bodyPr/>
                    <a:lstStyle/>
                    <a:p>
                      <a:endParaRPr lang="en-US"/>
                    </a:p>
                  </a:txBody>
                  <a:tcPr/>
                </a:tc>
                <a:tc>
                  <a:txBody>
                    <a:bodyPr/>
                    <a:lstStyle/>
                    <a:p>
                      <a:pPr algn="l" fontAlgn="b"/>
                      <a:r>
                        <a:rPr lang="en-US" sz="1800" u="none" strike="noStrike" dirty="0">
                          <a:effectLst/>
                          <a:latin typeface="Arial" panose="020B0604020202020204" pitchFamily="34" charset="0"/>
                          <a:cs typeface="Arial" panose="020B0604020202020204" pitchFamily="34" charset="0"/>
                        </a:rPr>
                        <a:t> </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800" u="none" strike="noStrike">
                          <a:effectLst/>
                          <a:latin typeface="Arial" panose="020B0604020202020204" pitchFamily="34" charset="0"/>
                          <a:cs typeface="Arial" panose="020B0604020202020204" pitchFamily="34" charset="0"/>
                        </a:rPr>
                        <a:t>kWh/m</a:t>
                      </a:r>
                      <a:r>
                        <a:rPr lang="en-US" sz="1800" u="none" strike="noStrike" baseline="30000">
                          <a:effectLst/>
                          <a:latin typeface="Arial" panose="020B0604020202020204" pitchFamily="34" charset="0"/>
                          <a:cs typeface="Arial" panose="020B0604020202020204" pitchFamily="34" charset="0"/>
                        </a:rPr>
                        <a:t>2</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6"/>
                  </a:ext>
                </a:extLst>
              </a:tr>
              <a:tr h="505285">
                <a:tc rowSpan="3">
                  <a:txBody>
                    <a:bodyPr/>
                    <a:lstStyle/>
                    <a:p>
                      <a:pPr algn="ctr" fontAlgn="t"/>
                      <a:r>
                        <a:rPr lang="lv-LV" sz="1800" u="none" strike="noStrike" dirty="0" err="1">
                          <a:effectLst/>
                          <a:latin typeface="Arial" panose="020B0604020202020204" pitchFamily="34" charset="0"/>
                          <a:cs typeface="Arial" panose="020B0604020202020204" pitchFamily="34" charset="0"/>
                        </a:rPr>
                        <a:t>Q</a:t>
                      </a:r>
                      <a:r>
                        <a:rPr lang="lv-LV" sz="1800" u="none" strike="noStrike" baseline="-25000" dirty="0" err="1">
                          <a:effectLst/>
                          <a:latin typeface="Arial" panose="020B0604020202020204" pitchFamily="34" charset="0"/>
                          <a:cs typeface="Arial" panose="020B0604020202020204" pitchFamily="34" charset="0"/>
                        </a:rPr>
                        <a:t>ind.sadl</a:t>
                      </a:r>
                      <a:r>
                        <a:rPr lang="lv-LV" sz="1800" u="none" strike="noStrike" baseline="-25000" dirty="0">
                          <a:effectLst/>
                          <a:latin typeface="Arial" panose="020B0604020202020204" pitchFamily="34" charset="0"/>
                          <a:cs typeface="Arial" panose="020B0604020202020204" pitchFamily="34" charset="0"/>
                        </a:rPr>
                        <a:t>. </a:t>
                      </a:r>
                      <a:r>
                        <a:rPr lang="lv-LV" sz="1800" u="none" strike="noStrike" dirty="0">
                          <a:effectLst/>
                          <a:latin typeface="Arial" panose="020B0604020202020204" pitchFamily="34" charset="0"/>
                          <a:cs typeface="Arial" panose="020B0604020202020204" pitchFamily="34" charset="0"/>
                        </a:rPr>
                        <a:t>- uz enerģijas patērētājiem attiecināmā mainīgās (siltuma maksas sadalītāju) apkures daļas</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en-US" sz="1800" u="none" strike="noStrike" dirty="0">
                          <a:effectLst/>
                          <a:latin typeface="Arial" panose="020B0604020202020204" pitchFamily="34" charset="0"/>
                          <a:cs typeface="Arial" panose="020B0604020202020204" pitchFamily="34" charset="0"/>
                        </a:rPr>
                        <a:t> </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800" u="none" strike="noStrike">
                          <a:effectLst/>
                          <a:latin typeface="Arial" panose="020B0604020202020204" pitchFamily="34" charset="0"/>
                          <a:cs typeface="Arial" panose="020B0604020202020204" pitchFamily="34" charset="0"/>
                        </a:rPr>
                        <a:t>kWh</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7"/>
                  </a:ext>
                </a:extLst>
              </a:tr>
              <a:tr h="241159">
                <a:tc vMerge="1">
                  <a:txBody>
                    <a:bodyPr/>
                    <a:lstStyle/>
                    <a:p>
                      <a:endParaRPr lang="en-US"/>
                    </a:p>
                  </a:txBody>
                  <a:tcPr/>
                </a:tc>
                <a:tc>
                  <a:txBody>
                    <a:bodyPr/>
                    <a:lstStyle/>
                    <a:p>
                      <a:pPr algn="l" fontAlgn="b"/>
                      <a:r>
                        <a:rPr lang="en-US" sz="1800" u="none" strike="noStrike" dirty="0">
                          <a:effectLst/>
                          <a:latin typeface="Arial" panose="020B0604020202020204" pitchFamily="34" charset="0"/>
                          <a:cs typeface="Arial" panose="020B0604020202020204" pitchFamily="34" charset="0"/>
                        </a:rPr>
                        <a:t> </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800" u="none" strike="noStrike">
                          <a:effectLst/>
                          <a:latin typeface="Arial" panose="020B0604020202020204" pitchFamily="34" charset="0"/>
                          <a:cs typeface="Arial" panose="020B0604020202020204" pitchFamily="34" charset="0"/>
                        </a:rPr>
                        <a:t>kWh/m2</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8"/>
                  </a:ext>
                </a:extLst>
              </a:tr>
              <a:tr h="493801">
                <a:tc vMerge="1">
                  <a:txBody>
                    <a:bodyPr/>
                    <a:lstStyle/>
                    <a:p>
                      <a:endParaRPr lang="en-US"/>
                    </a:p>
                  </a:txBody>
                  <a:tcPr/>
                </a:tc>
                <a:tc>
                  <a:txBody>
                    <a:bodyPr/>
                    <a:lstStyle/>
                    <a:p>
                      <a:pPr algn="l" fontAlgn="b"/>
                      <a:r>
                        <a:rPr lang="en-US" sz="1800" u="none" strike="noStrike" dirty="0">
                          <a:effectLst/>
                          <a:latin typeface="Arial" panose="020B0604020202020204" pitchFamily="34" charset="0"/>
                          <a:cs typeface="Arial" panose="020B0604020202020204" pitchFamily="34" charset="0"/>
                        </a:rPr>
                        <a:t> </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lv-LV" sz="1800" u="none" strike="noStrike" dirty="0">
                          <a:effectLst/>
                          <a:latin typeface="Arial" panose="020B0604020202020204" pitchFamily="34" charset="0"/>
                          <a:cs typeface="Arial" panose="020B0604020202020204" pitchFamily="34" charset="0"/>
                        </a:rPr>
                        <a:t>iedaļu skaits</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9"/>
                  </a:ext>
                </a:extLst>
              </a:tr>
              <a:tr h="241159">
                <a:tc rowSpan="2">
                  <a:txBody>
                    <a:bodyPr/>
                    <a:lstStyle/>
                    <a:p>
                      <a:pPr algn="ctr" fontAlgn="t"/>
                      <a:r>
                        <a:rPr lang="lv-LV" sz="1800" u="none" strike="noStrike" dirty="0" err="1">
                          <a:effectLst/>
                          <a:latin typeface="Arial" panose="020B0604020202020204" pitchFamily="34" charset="0"/>
                          <a:cs typeface="Arial" panose="020B0604020202020204" pitchFamily="34" charset="0"/>
                        </a:rPr>
                        <a:t>Q</a:t>
                      </a:r>
                      <a:r>
                        <a:rPr lang="lv-LV" sz="1800" u="none" strike="noStrike" baseline="-25000" dirty="0" err="1">
                          <a:effectLst/>
                          <a:latin typeface="Arial" panose="020B0604020202020204" pitchFamily="34" charset="0"/>
                          <a:cs typeface="Arial" panose="020B0604020202020204" pitchFamily="34" charset="0"/>
                        </a:rPr>
                        <a:t>ind.nesadl</a:t>
                      </a:r>
                      <a:r>
                        <a:rPr lang="lv-LV" sz="1800" u="none" strike="noStrike" baseline="-25000" dirty="0">
                          <a:effectLst/>
                          <a:latin typeface="Arial" panose="020B0604020202020204" pitchFamily="34" charset="0"/>
                          <a:cs typeface="Arial" panose="020B0604020202020204" pitchFamily="34" charset="0"/>
                        </a:rPr>
                        <a:t>. </a:t>
                      </a:r>
                      <a:r>
                        <a:rPr lang="lv-LV" sz="1800" u="none" strike="noStrike" dirty="0">
                          <a:effectLst/>
                          <a:latin typeface="Arial" panose="020B0604020202020204" pitchFamily="34" charset="0"/>
                          <a:cs typeface="Arial" panose="020B0604020202020204" pitchFamily="34" charset="0"/>
                        </a:rPr>
                        <a:t>- uz enerģijas patērētājiem attiecināmā nemainīgās apkures daļas</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en-US" sz="1800" u="none" strike="noStrike">
                          <a:effectLst/>
                          <a:latin typeface="Arial" panose="020B0604020202020204" pitchFamily="34" charset="0"/>
                          <a:cs typeface="Arial" panose="020B0604020202020204" pitchFamily="34" charset="0"/>
                        </a:rPr>
                        <a:t> </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800" u="none" strike="noStrike" dirty="0">
                          <a:effectLst/>
                          <a:latin typeface="Arial" panose="020B0604020202020204" pitchFamily="34" charset="0"/>
                          <a:cs typeface="Arial" panose="020B0604020202020204" pitchFamily="34" charset="0"/>
                        </a:rPr>
                        <a:t>kWh</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10"/>
                  </a:ext>
                </a:extLst>
              </a:tr>
              <a:tr h="264126">
                <a:tc vMerge="1">
                  <a:txBody>
                    <a:bodyPr/>
                    <a:lstStyle/>
                    <a:p>
                      <a:endParaRPr lang="en-US"/>
                    </a:p>
                  </a:txBody>
                  <a:tcPr/>
                </a:tc>
                <a:tc>
                  <a:txBody>
                    <a:bodyPr/>
                    <a:lstStyle/>
                    <a:p>
                      <a:pPr algn="l" fontAlgn="b"/>
                      <a:r>
                        <a:rPr lang="en-US" sz="1800" u="none" strike="noStrike">
                          <a:effectLst/>
                          <a:latin typeface="Arial" panose="020B0604020202020204" pitchFamily="34" charset="0"/>
                          <a:cs typeface="Arial" panose="020B0604020202020204" pitchFamily="34" charset="0"/>
                        </a:rPr>
                        <a:t> </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800" u="none" strike="noStrike" dirty="0">
                          <a:effectLst/>
                          <a:latin typeface="Arial" panose="020B0604020202020204" pitchFamily="34" charset="0"/>
                          <a:cs typeface="Arial" panose="020B0604020202020204" pitchFamily="34" charset="0"/>
                        </a:rPr>
                        <a:t>kWh/m2</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11"/>
                  </a:ext>
                </a:extLst>
              </a:tr>
              <a:tr h="215895">
                <a:tc rowSpan="2">
                  <a:txBody>
                    <a:bodyPr/>
                    <a:lstStyle/>
                    <a:p>
                      <a:pPr algn="ctr" fontAlgn="t"/>
                      <a:r>
                        <a:rPr lang="lv-LV" sz="1800" u="none" strike="noStrike" dirty="0" err="1">
                          <a:effectLst/>
                          <a:latin typeface="Arial" panose="020B0604020202020204" pitchFamily="34" charset="0"/>
                          <a:cs typeface="Arial" panose="020B0604020202020204" pitchFamily="34" charset="0"/>
                        </a:rPr>
                        <a:t>Qparp</a:t>
                      </a:r>
                      <a:r>
                        <a:rPr lang="lv-LV" sz="1800" u="none" strike="noStrike" baseline="-25000" dirty="0">
                          <a:effectLst/>
                          <a:latin typeface="Arial" panose="020B0604020202020204" pitchFamily="34" charset="0"/>
                          <a:cs typeface="Arial" panose="020B0604020202020204" pitchFamily="34" charset="0"/>
                        </a:rPr>
                        <a:t> </a:t>
                      </a:r>
                      <a:r>
                        <a:rPr lang="lv-LV" sz="1800" u="none" strike="noStrike" dirty="0">
                          <a:effectLst/>
                          <a:latin typeface="Arial" panose="020B0604020202020204" pitchFamily="34" charset="0"/>
                          <a:cs typeface="Arial" panose="020B0604020202020204" pitchFamily="34" charset="0"/>
                        </a:rPr>
                        <a:t>- pārējais nesadalītais siltumenerģijas patēriņš</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en-US" sz="1800" u="none" strike="noStrike">
                          <a:effectLst/>
                          <a:latin typeface="Arial" panose="020B0604020202020204" pitchFamily="34" charset="0"/>
                          <a:cs typeface="Arial" panose="020B0604020202020204" pitchFamily="34" charset="0"/>
                        </a:rPr>
                        <a:t> </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800" u="none" strike="noStrike" dirty="0">
                          <a:effectLst/>
                          <a:latin typeface="Arial" panose="020B0604020202020204" pitchFamily="34" charset="0"/>
                          <a:cs typeface="Arial" panose="020B0604020202020204" pitchFamily="34" charset="0"/>
                        </a:rPr>
                        <a:t>kWh</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12"/>
                  </a:ext>
                </a:extLst>
              </a:tr>
              <a:tr h="220488">
                <a:tc vMerge="1">
                  <a:txBody>
                    <a:bodyPr/>
                    <a:lstStyle/>
                    <a:p>
                      <a:endParaRPr lang="en-US"/>
                    </a:p>
                  </a:txBody>
                  <a:tcPr/>
                </a:tc>
                <a:tc>
                  <a:txBody>
                    <a:bodyPr/>
                    <a:lstStyle/>
                    <a:p>
                      <a:pPr algn="l" fontAlgn="b"/>
                      <a:r>
                        <a:rPr lang="en-US" sz="1800" u="none" strike="noStrike">
                          <a:effectLst/>
                          <a:latin typeface="Arial" panose="020B0604020202020204" pitchFamily="34" charset="0"/>
                          <a:cs typeface="Arial" panose="020B0604020202020204" pitchFamily="34" charset="0"/>
                        </a:rPr>
                        <a:t> </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800" u="none" strike="noStrike" dirty="0">
                          <a:effectLst/>
                          <a:latin typeface="Arial" panose="020B0604020202020204" pitchFamily="34" charset="0"/>
                          <a:cs typeface="Arial" panose="020B0604020202020204" pitchFamily="34" charset="0"/>
                        </a:rPr>
                        <a:t>kWh/m2</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126583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2800" b="1" dirty="0">
                <a:latin typeface="Arial" panose="020B0604020202020204" pitchFamily="34" charset="0"/>
                <a:cs typeface="Arial" panose="020B0604020202020204" pitchFamily="34" charset="0"/>
              </a:rPr>
              <a:t>Siltuma maksas sadalītāju (</a:t>
            </a:r>
            <a:r>
              <a:rPr lang="lv-LV" sz="2800" b="1" dirty="0" err="1">
                <a:latin typeface="Arial" panose="020B0604020202020204" pitchFamily="34" charset="0"/>
                <a:cs typeface="Arial" panose="020B0604020202020204" pitchFamily="34" charset="0"/>
              </a:rPr>
              <a:t>alokatoru</a:t>
            </a:r>
            <a:r>
              <a:rPr lang="lv-LV" sz="2800" b="1" dirty="0">
                <a:latin typeface="Arial" panose="020B0604020202020204" pitchFamily="34" charset="0"/>
                <a:cs typeface="Arial" panose="020B0604020202020204" pitchFamily="34" charset="0"/>
              </a:rPr>
              <a:t>) aprēķina metodika</a:t>
            </a:r>
            <a:endParaRPr lang="en-US" sz="28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1310745"/>
              </p:ext>
            </p:extLst>
          </p:nvPr>
        </p:nvGraphicFramePr>
        <p:xfrm>
          <a:off x="323528" y="1916832"/>
          <a:ext cx="8640960" cy="4680518"/>
        </p:xfrm>
        <a:graphic>
          <a:graphicData uri="http://schemas.openxmlformats.org/drawingml/2006/table">
            <a:tbl>
              <a:tblPr>
                <a:tableStyleId>{5C22544A-7EE6-4342-B048-85BDC9FD1C3A}</a:tableStyleId>
              </a:tblPr>
              <a:tblGrid>
                <a:gridCol w="5688632">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tblGrid>
              <a:tr h="466303">
                <a:tc gridSpan="4">
                  <a:txBody>
                    <a:bodyPr/>
                    <a:lstStyle/>
                    <a:p>
                      <a:pPr algn="ctr" fontAlgn="ctr"/>
                      <a:r>
                        <a:rPr lang="lv-LV" sz="1800" b="1" u="none" strike="noStrike" dirty="0">
                          <a:effectLst/>
                          <a:latin typeface="Arial" panose="020B0604020202020204" pitchFamily="34" charset="0"/>
                          <a:cs typeface="Arial" panose="020B0604020202020204" pitchFamily="34" charset="0"/>
                        </a:rPr>
                        <a:t>Ekonomiskais aprēķins siltuma maksas sadalītāju uzstādīšanai</a:t>
                      </a:r>
                      <a:endParaRPr lang="lv-LV"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9782">
                <a:tc>
                  <a:txBody>
                    <a:bodyPr/>
                    <a:lstStyle/>
                    <a:p>
                      <a:pPr algn="l" fontAlgn="ct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endParaRPr lang="en-US" sz="1200" b="1" i="0" u="none" strike="noStrike">
                        <a:solidFill>
                          <a:srgbClr val="000000"/>
                        </a:solidFill>
                        <a:effectLst/>
                        <a:latin typeface="Times New Roman"/>
                      </a:endParaRPr>
                    </a:p>
                  </a:txBody>
                  <a:tcPr marL="0" marR="0" marT="0" marB="0" anchor="ctr"/>
                </a:tc>
                <a:tc>
                  <a:txBody>
                    <a:bodyPr/>
                    <a:lstStyle/>
                    <a:p>
                      <a:pPr algn="l" fontAlgn="ctr"/>
                      <a:endParaRPr lang="en-US" sz="1200" b="1" i="0" u="none" strike="noStrike">
                        <a:solidFill>
                          <a:srgbClr val="000000"/>
                        </a:solidFill>
                        <a:effectLst/>
                        <a:latin typeface="Times New Roman"/>
                      </a:endParaRPr>
                    </a:p>
                  </a:txBody>
                  <a:tcPr marL="0" marR="0" marT="0" marB="0" anchor="ctr"/>
                </a:tc>
                <a:extLst>
                  <a:ext uri="{0D108BD9-81ED-4DB2-BD59-A6C34878D82A}">
                    <a16:rowId xmlns:a16="http://schemas.microsoft.com/office/drawing/2014/main" val="10001"/>
                  </a:ext>
                </a:extLst>
              </a:tr>
              <a:tr h="612023">
                <a:tc>
                  <a:txBody>
                    <a:bodyPr/>
                    <a:lstStyle/>
                    <a:p>
                      <a:pPr algn="l" fontAlgn="ctr"/>
                      <a:r>
                        <a:rPr lang="lv-LV" sz="1800" u="none" strike="noStrike" dirty="0">
                          <a:effectLst/>
                          <a:latin typeface="Arial" panose="020B0604020202020204" pitchFamily="34" charset="0"/>
                          <a:cs typeface="Arial" panose="020B0604020202020204" pitchFamily="34" charset="0"/>
                        </a:rPr>
                        <a:t>Enerģijas ietaupījums uzstādot siltuma maksas sadalītājus</a:t>
                      </a:r>
                      <a:endParaRPr lang="lv-LV"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800" u="none" strike="noStrike">
                          <a:effectLst/>
                          <a:latin typeface="Arial" panose="020B0604020202020204" pitchFamily="34" charset="0"/>
                          <a:cs typeface="Arial" panose="020B0604020202020204" pitchFamily="34" charset="0"/>
                        </a:rPr>
                        <a:t>10%</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600" u="none" strike="noStrike">
                          <a:effectLst/>
                        </a:rPr>
                        <a:t>15%</a:t>
                      </a:r>
                      <a:endParaRPr lang="en-US" sz="1600" b="1" i="0" u="none" strike="noStrike">
                        <a:solidFill>
                          <a:srgbClr val="000000"/>
                        </a:solidFill>
                        <a:effectLst/>
                        <a:latin typeface="Times New Roman"/>
                      </a:endParaRPr>
                    </a:p>
                  </a:txBody>
                  <a:tcPr marL="0" marR="0" marT="0" marB="0" anchor="ctr"/>
                </a:tc>
                <a:tc>
                  <a:txBody>
                    <a:bodyPr/>
                    <a:lstStyle/>
                    <a:p>
                      <a:pPr algn="ctr" fontAlgn="ctr"/>
                      <a:r>
                        <a:rPr lang="en-US" sz="1600" u="none" strike="noStrike">
                          <a:effectLst/>
                        </a:rPr>
                        <a:t>20%</a:t>
                      </a:r>
                      <a:endParaRPr lang="en-US" sz="1600" b="1" i="0" u="none" strike="noStrike">
                        <a:solidFill>
                          <a:srgbClr val="000000"/>
                        </a:solidFill>
                        <a:effectLst/>
                        <a:latin typeface="Times New Roman"/>
                      </a:endParaRPr>
                    </a:p>
                  </a:txBody>
                  <a:tcPr marL="0" marR="0" marT="0" marB="0" anchor="ctr"/>
                </a:tc>
                <a:extLst>
                  <a:ext uri="{0D108BD9-81ED-4DB2-BD59-A6C34878D82A}">
                    <a16:rowId xmlns:a16="http://schemas.microsoft.com/office/drawing/2014/main" val="10002"/>
                  </a:ext>
                </a:extLst>
              </a:tr>
              <a:tr h="437159">
                <a:tc>
                  <a:txBody>
                    <a:bodyPr/>
                    <a:lstStyle/>
                    <a:p>
                      <a:pPr algn="l" fontAlgn="ctr"/>
                      <a:r>
                        <a:rPr lang="lv-LV" sz="1800" u="none" strike="noStrike" dirty="0">
                          <a:effectLst/>
                          <a:latin typeface="Arial" panose="020B0604020202020204" pitchFamily="34" charset="0"/>
                          <a:cs typeface="Arial" panose="020B0604020202020204" pitchFamily="34" charset="0"/>
                        </a:rPr>
                        <a:t>Enerģijas izmaksas EUR/MWh</a:t>
                      </a:r>
                      <a:endParaRPr lang="lv-LV"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US" sz="1800" u="none" strike="noStrike">
                          <a:effectLst/>
                          <a:latin typeface="Arial" panose="020B0604020202020204" pitchFamily="34" charset="0"/>
                          <a:cs typeface="Arial" panose="020B0604020202020204" pitchFamily="34" charset="0"/>
                        </a:rPr>
                        <a:t>50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u="none" strike="noStrike">
                          <a:effectLst/>
                        </a:rPr>
                        <a:t>50</a:t>
                      </a:r>
                      <a:endParaRPr lang="en-US" sz="1600" b="0" i="0" u="none" strike="noStrike">
                        <a:solidFill>
                          <a:srgbClr val="000000"/>
                        </a:solidFill>
                        <a:effectLst/>
                        <a:latin typeface="Times New Roman"/>
                      </a:endParaRPr>
                    </a:p>
                  </a:txBody>
                  <a:tcPr marL="0" marR="0" marT="0" marB="0" anchor="b"/>
                </a:tc>
                <a:tc>
                  <a:txBody>
                    <a:bodyPr/>
                    <a:lstStyle/>
                    <a:p>
                      <a:pPr algn="ctr" fontAlgn="b"/>
                      <a:r>
                        <a:rPr lang="en-US" sz="1600" u="none" strike="noStrike">
                          <a:effectLst/>
                        </a:rPr>
                        <a:t>50</a:t>
                      </a:r>
                      <a:endParaRPr lang="en-US" sz="1600" b="0" i="0" u="none" strike="noStrike">
                        <a:solidFill>
                          <a:srgbClr val="000000"/>
                        </a:solidFill>
                        <a:effectLst/>
                        <a:latin typeface="Times New Roman"/>
                      </a:endParaRPr>
                    </a:p>
                  </a:txBody>
                  <a:tcPr marL="0" marR="0" marT="0" marB="0" anchor="b"/>
                </a:tc>
                <a:extLst>
                  <a:ext uri="{0D108BD9-81ED-4DB2-BD59-A6C34878D82A}">
                    <a16:rowId xmlns:a16="http://schemas.microsoft.com/office/drawing/2014/main" val="10003"/>
                  </a:ext>
                </a:extLst>
              </a:tr>
              <a:tr h="437159">
                <a:tc>
                  <a:txBody>
                    <a:bodyPr/>
                    <a:lstStyle/>
                    <a:p>
                      <a:pPr algn="l" fontAlgn="ctr"/>
                      <a:r>
                        <a:rPr lang="en-US" sz="1800" u="none" strike="noStrike" dirty="0" err="1">
                          <a:effectLst/>
                          <a:latin typeface="Arial" panose="020B0604020202020204" pitchFamily="34" charset="0"/>
                          <a:cs typeface="Arial" panose="020B0604020202020204" pitchFamily="34" charset="0"/>
                        </a:rPr>
                        <a:t>Finansiālais</a:t>
                      </a:r>
                      <a:r>
                        <a:rPr lang="en-US" sz="1800" u="none" strike="noStrike" dirty="0">
                          <a:effectLst/>
                          <a:latin typeface="Arial" panose="020B0604020202020204" pitchFamily="34" charset="0"/>
                          <a:cs typeface="Arial" panose="020B0604020202020204" pitchFamily="34" charset="0"/>
                        </a:rPr>
                        <a:t> </a:t>
                      </a:r>
                      <a:r>
                        <a:rPr lang="en-US" sz="1800" u="none" strike="noStrike" dirty="0" err="1">
                          <a:effectLst/>
                          <a:latin typeface="Arial" panose="020B0604020202020204" pitchFamily="34" charset="0"/>
                          <a:cs typeface="Arial" panose="020B0604020202020204" pitchFamily="34" charset="0"/>
                        </a:rPr>
                        <a:t>ietaupījums</a:t>
                      </a:r>
                      <a:r>
                        <a:rPr lang="en-US" sz="1800" u="none" strike="noStrike" dirty="0">
                          <a:effectLst/>
                          <a:latin typeface="Arial" panose="020B0604020202020204" pitchFamily="34" charset="0"/>
                          <a:cs typeface="Arial" panose="020B0604020202020204" pitchFamily="34" charset="0"/>
                        </a:rPr>
                        <a:t> EUR </a:t>
                      </a:r>
                      <a:r>
                        <a:rPr lang="en-US" sz="1800" u="none" strike="noStrike" dirty="0" err="1">
                          <a:effectLst/>
                          <a:latin typeface="Arial" panose="020B0604020202020204" pitchFamily="34" charset="0"/>
                          <a:cs typeface="Arial" panose="020B0604020202020204" pitchFamily="34" charset="0"/>
                        </a:rPr>
                        <a:t>gadā</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600" b="0" i="0" u="none" strike="noStrike" dirty="0">
                        <a:solidFill>
                          <a:srgbClr val="000000"/>
                        </a:solidFill>
                        <a:effectLst/>
                        <a:latin typeface="Times New Roman"/>
                      </a:endParaRPr>
                    </a:p>
                  </a:txBody>
                  <a:tcPr marL="0" marR="0" marT="0" marB="0" anchor="b"/>
                </a:tc>
                <a:tc>
                  <a:txBody>
                    <a:bodyPr/>
                    <a:lstStyle/>
                    <a:p>
                      <a:pPr algn="ctr" fontAlgn="b"/>
                      <a:endParaRPr lang="en-US" sz="1600" b="0" i="0" u="none" strike="noStrike" dirty="0">
                        <a:solidFill>
                          <a:srgbClr val="000000"/>
                        </a:solidFill>
                        <a:effectLst/>
                        <a:latin typeface="Times New Roman"/>
                      </a:endParaRPr>
                    </a:p>
                  </a:txBody>
                  <a:tcPr marL="0" marR="0" marT="0" marB="0" anchor="b"/>
                </a:tc>
                <a:extLst>
                  <a:ext uri="{0D108BD9-81ED-4DB2-BD59-A6C34878D82A}">
                    <a16:rowId xmlns:a16="http://schemas.microsoft.com/office/drawing/2014/main" val="10004"/>
                  </a:ext>
                </a:extLst>
              </a:tr>
              <a:tr h="612023">
                <a:tc>
                  <a:txBody>
                    <a:bodyPr/>
                    <a:lstStyle/>
                    <a:p>
                      <a:pPr algn="l" fontAlgn="ctr"/>
                      <a:r>
                        <a:rPr lang="lv-LV" sz="1800" u="none" strike="noStrike" dirty="0">
                          <a:effectLst/>
                          <a:latin typeface="Arial" panose="020B0604020202020204" pitchFamily="34" charset="0"/>
                          <a:cs typeface="Arial" panose="020B0604020202020204" pitchFamily="34" charset="0"/>
                        </a:rPr>
                        <a:t>Siltumenerģijas patēriņš apkures nodrošināšanai MWh gadā</a:t>
                      </a:r>
                      <a:endParaRPr lang="lv-LV"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600" b="0" i="0" u="none" strike="noStrike" dirty="0">
                        <a:solidFill>
                          <a:srgbClr val="000000"/>
                        </a:solidFill>
                        <a:effectLst/>
                        <a:latin typeface="Times New Roman"/>
                      </a:endParaRPr>
                    </a:p>
                  </a:txBody>
                  <a:tcPr marL="0" marR="0" marT="0" marB="0" anchor="b"/>
                </a:tc>
                <a:tc>
                  <a:txBody>
                    <a:bodyPr/>
                    <a:lstStyle/>
                    <a:p>
                      <a:pPr algn="ctr" fontAlgn="b"/>
                      <a:endParaRPr lang="en-US" sz="1600" b="0" i="0" u="none" strike="noStrike">
                        <a:solidFill>
                          <a:srgbClr val="000000"/>
                        </a:solidFill>
                        <a:effectLst/>
                        <a:latin typeface="Times New Roman"/>
                      </a:endParaRPr>
                    </a:p>
                  </a:txBody>
                  <a:tcPr marL="0" marR="0" marT="0" marB="0" anchor="b"/>
                </a:tc>
                <a:extLst>
                  <a:ext uri="{0D108BD9-81ED-4DB2-BD59-A6C34878D82A}">
                    <a16:rowId xmlns:a16="http://schemas.microsoft.com/office/drawing/2014/main" val="10005"/>
                  </a:ext>
                </a:extLst>
              </a:tr>
              <a:tr h="612023">
                <a:tc>
                  <a:txBody>
                    <a:bodyPr/>
                    <a:lstStyle/>
                    <a:p>
                      <a:pPr algn="l" fontAlgn="ctr"/>
                      <a:r>
                        <a:rPr lang="lv-LV" sz="1800" u="none" strike="noStrike" dirty="0">
                          <a:effectLst/>
                          <a:latin typeface="Arial" panose="020B0604020202020204" pitchFamily="34" charset="0"/>
                          <a:cs typeface="Arial" panose="020B0604020202020204" pitchFamily="34" charset="0"/>
                        </a:rPr>
                        <a:t>Ēkas aprēķina platība m2</a:t>
                      </a:r>
                      <a:endParaRPr lang="lv-LV"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600" b="0" i="0" u="none" strike="noStrike" dirty="0">
                        <a:solidFill>
                          <a:srgbClr val="000000"/>
                        </a:solidFill>
                        <a:effectLst/>
                        <a:latin typeface="Times New Roman"/>
                      </a:endParaRPr>
                    </a:p>
                  </a:txBody>
                  <a:tcPr marL="0" marR="0" marT="0" marB="0" anchor="b"/>
                </a:tc>
                <a:tc>
                  <a:txBody>
                    <a:bodyPr/>
                    <a:lstStyle/>
                    <a:p>
                      <a:pPr algn="ctr" fontAlgn="b"/>
                      <a:endParaRPr lang="en-US" sz="1600" b="0" i="0" u="none" strike="noStrike" dirty="0">
                        <a:solidFill>
                          <a:srgbClr val="000000"/>
                        </a:solidFill>
                        <a:effectLst/>
                        <a:latin typeface="Times New Roman"/>
                      </a:endParaRPr>
                    </a:p>
                  </a:txBody>
                  <a:tcPr marL="0" marR="0" marT="0" marB="0" anchor="b"/>
                </a:tc>
                <a:extLst>
                  <a:ext uri="{0D108BD9-81ED-4DB2-BD59-A6C34878D82A}">
                    <a16:rowId xmlns:a16="http://schemas.microsoft.com/office/drawing/2014/main" val="10006"/>
                  </a:ext>
                </a:extLst>
              </a:tr>
              <a:tr h="612023">
                <a:tc>
                  <a:txBody>
                    <a:bodyPr/>
                    <a:lstStyle/>
                    <a:p>
                      <a:pPr algn="l" fontAlgn="ctr"/>
                      <a:r>
                        <a:rPr lang="lv-LV" sz="1800" u="none" strike="noStrike">
                          <a:effectLst/>
                          <a:latin typeface="Arial" panose="020B0604020202020204" pitchFamily="34" charset="0"/>
                          <a:cs typeface="Arial" panose="020B0604020202020204" pitchFamily="34" charset="0"/>
                        </a:rPr>
                        <a:t>Siltumenerģijas patēriņš apkures nodrošināšanai kWh/m2 gadā</a:t>
                      </a:r>
                      <a:endParaRPr lang="lv-LV"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600" b="0" i="0" u="none" strike="noStrike">
                        <a:solidFill>
                          <a:srgbClr val="000000"/>
                        </a:solidFill>
                        <a:effectLst/>
                        <a:latin typeface="Times New Roman"/>
                      </a:endParaRPr>
                    </a:p>
                  </a:txBody>
                  <a:tcPr marL="0" marR="0" marT="0" marB="0" anchor="b"/>
                </a:tc>
                <a:tc>
                  <a:txBody>
                    <a:bodyPr/>
                    <a:lstStyle/>
                    <a:p>
                      <a:pPr algn="ctr" fontAlgn="b"/>
                      <a:endParaRPr lang="en-US" sz="1600" b="0" i="0" u="none" strike="noStrike" dirty="0">
                        <a:solidFill>
                          <a:srgbClr val="000000"/>
                        </a:solidFill>
                        <a:effectLst/>
                        <a:latin typeface="Times New Roman"/>
                      </a:endParaRPr>
                    </a:p>
                  </a:txBody>
                  <a:tcPr marL="0" marR="0" marT="0" marB="0" anchor="b"/>
                </a:tc>
                <a:extLst>
                  <a:ext uri="{0D108BD9-81ED-4DB2-BD59-A6C34878D82A}">
                    <a16:rowId xmlns:a16="http://schemas.microsoft.com/office/drawing/2014/main" val="10007"/>
                  </a:ext>
                </a:extLst>
              </a:tr>
              <a:tr h="612023">
                <a:tc>
                  <a:txBody>
                    <a:bodyPr/>
                    <a:lstStyle/>
                    <a:p>
                      <a:pPr algn="l" fontAlgn="ctr"/>
                      <a:r>
                        <a:rPr lang="lv-LV" sz="1800" u="none" strike="noStrike" dirty="0">
                          <a:effectLst/>
                          <a:latin typeface="Arial" panose="020B0604020202020204" pitchFamily="34" charset="0"/>
                          <a:cs typeface="Arial" panose="020B0604020202020204" pitchFamily="34" charset="0"/>
                        </a:rPr>
                        <a:t>Izmaksas par patērēto siltumenerģiju apkures nodrošināšanai EUR gadā</a:t>
                      </a:r>
                      <a:endParaRPr lang="lv-LV"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600" b="0" i="0" u="none" strike="noStrike">
                        <a:solidFill>
                          <a:srgbClr val="000000"/>
                        </a:solidFill>
                        <a:effectLst/>
                        <a:latin typeface="Times New Roman"/>
                      </a:endParaRPr>
                    </a:p>
                  </a:txBody>
                  <a:tcPr marL="0" marR="0" marT="0" marB="0" anchor="b"/>
                </a:tc>
                <a:tc>
                  <a:txBody>
                    <a:bodyPr/>
                    <a:lstStyle/>
                    <a:p>
                      <a:pPr algn="ctr" fontAlgn="b"/>
                      <a:endParaRPr lang="en-US" sz="1600" b="0" i="0" u="none" strike="noStrike" dirty="0">
                        <a:solidFill>
                          <a:srgbClr val="000000"/>
                        </a:solidFill>
                        <a:effectLst/>
                        <a:latin typeface="Times New Roman"/>
                      </a:endParaRPr>
                    </a:p>
                  </a:txBody>
                  <a:tcPr marL="0" marR="0" marT="0"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81670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476672"/>
            <a:ext cx="8229600" cy="1370416"/>
          </a:xfrm>
        </p:spPr>
        <p:txBody>
          <a:bodyPr>
            <a:noAutofit/>
          </a:bodyPr>
          <a:lstStyle/>
          <a:p>
            <a:pPr algn="ctr"/>
            <a:r>
              <a:rPr lang="lv-LV" sz="2800" b="1" dirty="0">
                <a:latin typeface="Arial" panose="020B0604020202020204" pitchFamily="34" charset="0"/>
                <a:cs typeface="Arial" panose="020B0604020202020204" pitchFamily="34" charset="0"/>
              </a:rPr>
              <a:t>Siltumenerģijas patēriņa analīze apkurei un karstajam ūdenim daudzdzīvokļu dzīvojamās ēkās, sabiedriskajās un biroju ēkās Latvijā</a:t>
            </a:r>
            <a:endParaRPr lang="en-US" sz="2800" dirty="0">
              <a:latin typeface="Arial" panose="020B0604020202020204" pitchFamily="34" charset="0"/>
              <a:cs typeface="Arial" panose="020B0604020202020204" pitchFamily="34" charset="0"/>
            </a:endParaRP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2060848"/>
            <a:ext cx="6408712" cy="3960440"/>
          </a:xfrm>
          <a:prstGeom prst="rect">
            <a:avLst/>
          </a:prstGeom>
          <a:noFill/>
          <a:ln>
            <a:noFill/>
          </a:ln>
        </p:spPr>
      </p:pic>
      <p:sp>
        <p:nvSpPr>
          <p:cNvPr id="5" name="Rectangle 4"/>
          <p:cNvSpPr/>
          <p:nvPr/>
        </p:nvSpPr>
        <p:spPr>
          <a:xfrm>
            <a:off x="611009" y="6093296"/>
            <a:ext cx="8064896" cy="369332"/>
          </a:xfrm>
          <a:prstGeom prst="rect">
            <a:avLst/>
          </a:prstGeom>
        </p:spPr>
        <p:txBody>
          <a:bodyPr wrap="square">
            <a:spAutoFit/>
          </a:bodyPr>
          <a:lstStyle/>
          <a:p>
            <a:r>
              <a:rPr lang="lv-LV" b="1" dirty="0">
                <a:latin typeface="Arial" panose="020B0604020202020204" pitchFamily="34" charset="0"/>
                <a:cs typeface="Arial" panose="020B0604020202020204" pitchFamily="34" charset="0"/>
              </a:rPr>
              <a:t>Būvju sadalījums pēc lietošanas veida Latvijas Republikā (NĪVK IS dati)</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6357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a:bodyPr>
          <a:lstStyle/>
          <a:p>
            <a:pPr algn="ctr"/>
            <a:r>
              <a:rPr lang="lv-LV" sz="2800" b="1" dirty="0">
                <a:latin typeface="Arial" panose="020B0604020202020204" pitchFamily="34" charset="0"/>
                <a:cs typeface="Arial" panose="020B0604020202020204" pitchFamily="34" charset="0"/>
              </a:rPr>
              <a:t>Siltuma maksas sadalītāju (</a:t>
            </a:r>
            <a:r>
              <a:rPr lang="lv-LV" sz="2800" b="1" dirty="0" err="1">
                <a:latin typeface="Arial" panose="020B0604020202020204" pitchFamily="34" charset="0"/>
                <a:cs typeface="Arial" panose="020B0604020202020204" pitchFamily="34" charset="0"/>
              </a:rPr>
              <a:t>alokatoru</a:t>
            </a:r>
            <a:r>
              <a:rPr lang="lv-LV" sz="2800" b="1" dirty="0">
                <a:latin typeface="Arial" panose="020B0604020202020204" pitchFamily="34" charset="0"/>
                <a:cs typeface="Arial" panose="020B0604020202020204" pitchFamily="34" charset="0"/>
              </a:rPr>
              <a:t>) aprēķina metodika</a:t>
            </a:r>
            <a:endParaRPr lang="en-US" sz="28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65842103"/>
              </p:ext>
            </p:extLst>
          </p:nvPr>
        </p:nvGraphicFramePr>
        <p:xfrm>
          <a:off x="323528" y="1628800"/>
          <a:ext cx="8568953" cy="5040562"/>
        </p:xfrm>
        <a:graphic>
          <a:graphicData uri="http://schemas.openxmlformats.org/drawingml/2006/table">
            <a:tbl>
              <a:tblPr>
                <a:tableStyleId>{5C22544A-7EE6-4342-B048-85BDC9FD1C3A}</a:tableStyleId>
              </a:tblPr>
              <a:tblGrid>
                <a:gridCol w="4994174">
                  <a:extLst>
                    <a:ext uri="{9D8B030D-6E8A-4147-A177-3AD203B41FA5}">
                      <a16:colId xmlns:a16="http://schemas.microsoft.com/office/drawing/2014/main" val="20000"/>
                    </a:ext>
                  </a:extLst>
                </a:gridCol>
                <a:gridCol w="1191593">
                  <a:extLst>
                    <a:ext uri="{9D8B030D-6E8A-4147-A177-3AD203B41FA5}">
                      <a16:colId xmlns:a16="http://schemas.microsoft.com/office/drawing/2014/main" val="20001"/>
                    </a:ext>
                  </a:extLst>
                </a:gridCol>
                <a:gridCol w="1191593">
                  <a:extLst>
                    <a:ext uri="{9D8B030D-6E8A-4147-A177-3AD203B41FA5}">
                      <a16:colId xmlns:a16="http://schemas.microsoft.com/office/drawing/2014/main" val="20002"/>
                    </a:ext>
                  </a:extLst>
                </a:gridCol>
                <a:gridCol w="1191593">
                  <a:extLst>
                    <a:ext uri="{9D8B030D-6E8A-4147-A177-3AD203B41FA5}">
                      <a16:colId xmlns:a16="http://schemas.microsoft.com/office/drawing/2014/main" val="20003"/>
                    </a:ext>
                  </a:extLst>
                </a:gridCol>
              </a:tblGrid>
              <a:tr h="574657">
                <a:tc>
                  <a:txBody>
                    <a:bodyPr/>
                    <a:lstStyle/>
                    <a:p>
                      <a:pPr algn="l" fontAlgn="ctr"/>
                      <a:r>
                        <a:rPr lang="lv-LV" sz="1800" u="none" strike="noStrike">
                          <a:effectLst/>
                          <a:latin typeface="Arial" panose="020B0604020202020204" pitchFamily="34" charset="0"/>
                          <a:cs typeface="Arial" panose="020B0604020202020204" pitchFamily="34" charset="0"/>
                        </a:rPr>
                        <a:t>Siltuma maksas sadalītāju iekārtas un uzstādīšanas izmaksas EUR/sildķermenis</a:t>
                      </a:r>
                      <a:endParaRPr lang="lv-LV"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US" sz="1800" u="none" strike="noStrike" dirty="0">
                          <a:effectLst/>
                          <a:latin typeface="Arial" panose="020B0604020202020204" pitchFamily="34" charset="0"/>
                          <a:cs typeface="Arial" panose="020B0604020202020204" pitchFamily="34" charset="0"/>
                        </a:rPr>
                        <a:t>45</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800" u="none" strike="noStrike">
                          <a:effectLst/>
                          <a:latin typeface="Arial" panose="020B0604020202020204" pitchFamily="34" charset="0"/>
                          <a:cs typeface="Arial" panose="020B0604020202020204" pitchFamily="34" charset="0"/>
                        </a:rPr>
                        <a:t>45</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800" u="none" strike="noStrike">
                          <a:effectLst/>
                          <a:latin typeface="Arial" panose="020B0604020202020204" pitchFamily="34" charset="0"/>
                          <a:cs typeface="Arial" panose="020B0604020202020204" pitchFamily="34" charset="0"/>
                        </a:rPr>
                        <a:t>45</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0"/>
                  </a:ext>
                </a:extLst>
              </a:tr>
              <a:tr h="574657">
                <a:tc>
                  <a:txBody>
                    <a:bodyPr/>
                    <a:lstStyle/>
                    <a:p>
                      <a:pPr algn="l" fontAlgn="ctr"/>
                      <a:r>
                        <a:rPr lang="lv-LV" sz="1800" u="none" strike="noStrike">
                          <a:effectLst/>
                          <a:latin typeface="Arial" panose="020B0604020202020204" pitchFamily="34" charset="0"/>
                          <a:cs typeface="Arial" panose="020B0604020202020204" pitchFamily="34" charset="0"/>
                        </a:rPr>
                        <a:t>Siltuma maksas sadalītāju iekārtu ekspluatācijas izmaksas EUR/sildķermeni</a:t>
                      </a:r>
                      <a:endParaRPr lang="lv-LV"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US" sz="1800" u="none" strike="noStrike">
                          <a:effectLst/>
                          <a:latin typeface="Arial" panose="020B0604020202020204" pitchFamily="34" charset="0"/>
                          <a:cs typeface="Arial" panose="020B0604020202020204" pitchFamily="34" charset="0"/>
                        </a:rPr>
                        <a:t>0,8</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800" u="none" strike="noStrike">
                          <a:effectLst/>
                          <a:latin typeface="Arial" panose="020B0604020202020204" pitchFamily="34" charset="0"/>
                          <a:cs typeface="Arial" panose="020B0604020202020204" pitchFamily="34" charset="0"/>
                        </a:rPr>
                        <a:t>0,8</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800" u="none" strike="noStrike">
                          <a:effectLst/>
                          <a:latin typeface="Arial" panose="020B0604020202020204" pitchFamily="34" charset="0"/>
                          <a:cs typeface="Arial" panose="020B0604020202020204" pitchFamily="34" charset="0"/>
                        </a:rPr>
                        <a:t>0,8</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1"/>
                  </a:ext>
                </a:extLst>
              </a:tr>
              <a:tr h="574657">
                <a:tc>
                  <a:txBody>
                    <a:bodyPr/>
                    <a:lstStyle/>
                    <a:p>
                      <a:pPr algn="l" fontAlgn="ctr"/>
                      <a:r>
                        <a:rPr lang="lv-LV" sz="1800" u="none" strike="noStrike">
                          <a:effectLst/>
                          <a:latin typeface="Arial" panose="020B0604020202020204" pitchFamily="34" charset="0"/>
                          <a:cs typeface="Arial" panose="020B0604020202020204" pitchFamily="34" charset="0"/>
                        </a:rPr>
                        <a:t>Papildu izmaksas - regulatoru un apvadcauruļvadu uzstādīšana EUR/sildķermeni</a:t>
                      </a:r>
                      <a:endParaRPr lang="lv-LV"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US" sz="1800" u="none" strike="noStrike">
                          <a:effectLst/>
                          <a:latin typeface="Arial" panose="020B0604020202020204" pitchFamily="34" charset="0"/>
                          <a:cs typeface="Arial" panose="020B0604020202020204" pitchFamily="34" charset="0"/>
                        </a:rPr>
                        <a:t>55</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800" u="none" strike="noStrike">
                          <a:effectLst/>
                          <a:latin typeface="Arial" panose="020B0604020202020204" pitchFamily="34" charset="0"/>
                          <a:cs typeface="Arial" panose="020B0604020202020204" pitchFamily="34" charset="0"/>
                        </a:rPr>
                        <a:t>55</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800" u="none" strike="noStrike">
                          <a:effectLst/>
                          <a:latin typeface="Arial" panose="020B0604020202020204" pitchFamily="34" charset="0"/>
                          <a:cs typeface="Arial" panose="020B0604020202020204" pitchFamily="34" charset="0"/>
                        </a:rPr>
                        <a:t>55</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2"/>
                  </a:ext>
                </a:extLst>
              </a:tr>
              <a:tr h="574657">
                <a:tc>
                  <a:txBody>
                    <a:bodyPr/>
                    <a:lstStyle/>
                    <a:p>
                      <a:pPr algn="l" fontAlgn="ctr"/>
                      <a:r>
                        <a:rPr lang="lv-LV" sz="1800" u="none" strike="noStrike">
                          <a:effectLst/>
                          <a:latin typeface="Arial" panose="020B0604020202020204" pitchFamily="34" charset="0"/>
                          <a:cs typeface="Arial" panose="020B0604020202020204" pitchFamily="34" charset="0"/>
                        </a:rPr>
                        <a:t>Papildu izmaksas - radiatoru uzstādīšana EUR/sildķermeni</a:t>
                      </a:r>
                      <a:endParaRPr lang="lv-LV"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US" sz="1800" u="none" strike="noStrike">
                          <a:effectLst/>
                          <a:latin typeface="Arial" panose="020B0604020202020204" pitchFamily="34" charset="0"/>
                          <a:cs typeface="Arial" panose="020B0604020202020204" pitchFamily="34" charset="0"/>
                        </a:rPr>
                        <a:t>150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800" u="none" strike="noStrike">
                          <a:effectLst/>
                          <a:latin typeface="Arial" panose="020B0604020202020204" pitchFamily="34" charset="0"/>
                          <a:cs typeface="Arial" panose="020B0604020202020204" pitchFamily="34" charset="0"/>
                        </a:rPr>
                        <a:t>150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800" u="none" strike="noStrike">
                          <a:effectLst/>
                          <a:latin typeface="Arial" panose="020B0604020202020204" pitchFamily="34" charset="0"/>
                          <a:cs typeface="Arial" panose="020B0604020202020204" pitchFamily="34" charset="0"/>
                        </a:rPr>
                        <a:t>150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3"/>
                  </a:ext>
                </a:extLst>
              </a:tr>
              <a:tr h="410469">
                <a:tc>
                  <a:txBody>
                    <a:bodyPr/>
                    <a:lstStyle/>
                    <a:p>
                      <a:pPr algn="l" fontAlgn="ctr"/>
                      <a:r>
                        <a:rPr lang="lv-LV" sz="1800" u="none" strike="noStrike">
                          <a:effectLst/>
                          <a:latin typeface="Arial" panose="020B0604020202020204" pitchFamily="34" charset="0"/>
                          <a:cs typeface="Arial" panose="020B0604020202020204" pitchFamily="34" charset="0"/>
                        </a:rPr>
                        <a:t>Sildķermeņu skaits ēkā</a:t>
                      </a:r>
                      <a:endParaRPr lang="lv-LV"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4"/>
                  </a:ext>
                </a:extLst>
              </a:tr>
              <a:tr h="574657">
                <a:tc>
                  <a:txBody>
                    <a:bodyPr/>
                    <a:lstStyle/>
                    <a:p>
                      <a:pPr algn="l" fontAlgn="ctr"/>
                      <a:r>
                        <a:rPr lang="en-US" sz="1800" u="none" strike="noStrike">
                          <a:effectLst/>
                          <a:latin typeface="Arial" panose="020B0604020202020204" pitchFamily="34" charset="0"/>
                          <a:cs typeface="Arial" panose="020B0604020202020204" pitchFamily="34" charset="0"/>
                        </a:rPr>
                        <a:t>Kopējās siltuma maksas sadalītāju iekārtas un uzstādīšanas izmaksas EUR</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5"/>
                  </a:ext>
                </a:extLst>
              </a:tr>
              <a:tr h="574657">
                <a:tc>
                  <a:txBody>
                    <a:bodyPr/>
                    <a:lstStyle/>
                    <a:p>
                      <a:pPr algn="l" fontAlgn="ctr"/>
                      <a:r>
                        <a:rPr lang="en-US" sz="1800" u="none" strike="noStrike">
                          <a:effectLst/>
                          <a:latin typeface="Arial" panose="020B0604020202020204" pitchFamily="34" charset="0"/>
                          <a:cs typeface="Arial" panose="020B0604020202020204" pitchFamily="34" charset="0"/>
                        </a:rPr>
                        <a:t>Kopējās siltuma maksas sadalītāju iekārtu ekspluatācijas izmaksas EUR</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6"/>
                  </a:ext>
                </a:extLst>
              </a:tr>
              <a:tr h="574657">
                <a:tc>
                  <a:txBody>
                    <a:bodyPr/>
                    <a:lstStyle/>
                    <a:p>
                      <a:pPr algn="l" fontAlgn="ctr"/>
                      <a:r>
                        <a:rPr lang="en-US" sz="1800" u="none" strike="noStrike">
                          <a:effectLst/>
                          <a:latin typeface="Arial" panose="020B0604020202020204" pitchFamily="34" charset="0"/>
                          <a:cs typeface="Arial" panose="020B0604020202020204" pitchFamily="34" charset="0"/>
                        </a:rPr>
                        <a:t>Kopējās papildu izmaksas EUR</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7"/>
                  </a:ext>
                </a:extLst>
              </a:tr>
              <a:tr h="607494">
                <a:tc>
                  <a:txBody>
                    <a:bodyPr/>
                    <a:lstStyle/>
                    <a:p>
                      <a:pPr algn="l" fontAlgn="ctr"/>
                      <a:r>
                        <a:rPr lang="en-US" sz="1800" u="none" strike="noStrike">
                          <a:effectLst/>
                          <a:latin typeface="Arial" panose="020B0604020202020204" pitchFamily="34" charset="0"/>
                          <a:cs typeface="Arial" panose="020B0604020202020204" pitchFamily="34" charset="0"/>
                        </a:rPr>
                        <a:t>Kopējās izmaksas</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447786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2800" b="1" dirty="0">
                <a:latin typeface="Arial" panose="020B0604020202020204" pitchFamily="34" charset="0"/>
                <a:cs typeface="Arial" panose="020B0604020202020204" pitchFamily="34" charset="0"/>
              </a:rPr>
              <a:t>Siltuma maksas sadalītāju (</a:t>
            </a:r>
            <a:r>
              <a:rPr lang="lv-LV" sz="2800" b="1" dirty="0" err="1">
                <a:latin typeface="Arial" panose="020B0604020202020204" pitchFamily="34" charset="0"/>
                <a:cs typeface="Arial" panose="020B0604020202020204" pitchFamily="34" charset="0"/>
              </a:rPr>
              <a:t>alokatoru</a:t>
            </a:r>
            <a:r>
              <a:rPr lang="lv-LV" sz="2800" b="1" dirty="0">
                <a:latin typeface="Arial" panose="020B0604020202020204" pitchFamily="34" charset="0"/>
                <a:cs typeface="Arial" panose="020B0604020202020204" pitchFamily="34" charset="0"/>
              </a:rPr>
              <a:t>) aprēķina metodika</a:t>
            </a:r>
            <a:endParaRPr lang="en-US" sz="28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8895111"/>
              </p:ext>
            </p:extLst>
          </p:nvPr>
        </p:nvGraphicFramePr>
        <p:xfrm>
          <a:off x="395536" y="2204864"/>
          <a:ext cx="8496944" cy="2664297"/>
        </p:xfrm>
        <a:graphic>
          <a:graphicData uri="http://schemas.openxmlformats.org/drawingml/2006/table">
            <a:tbl>
              <a:tblPr>
                <a:tableStyleId>{5C22544A-7EE6-4342-B048-85BDC9FD1C3A}</a:tableStyleId>
              </a:tblPr>
              <a:tblGrid>
                <a:gridCol w="4952207">
                  <a:extLst>
                    <a:ext uri="{9D8B030D-6E8A-4147-A177-3AD203B41FA5}">
                      <a16:colId xmlns:a16="http://schemas.microsoft.com/office/drawing/2014/main" val="20000"/>
                    </a:ext>
                  </a:extLst>
                </a:gridCol>
                <a:gridCol w="1181579">
                  <a:extLst>
                    <a:ext uri="{9D8B030D-6E8A-4147-A177-3AD203B41FA5}">
                      <a16:colId xmlns:a16="http://schemas.microsoft.com/office/drawing/2014/main" val="20001"/>
                    </a:ext>
                  </a:extLst>
                </a:gridCol>
                <a:gridCol w="1181579">
                  <a:extLst>
                    <a:ext uri="{9D8B030D-6E8A-4147-A177-3AD203B41FA5}">
                      <a16:colId xmlns:a16="http://schemas.microsoft.com/office/drawing/2014/main" val="20002"/>
                    </a:ext>
                  </a:extLst>
                </a:gridCol>
                <a:gridCol w="1181579">
                  <a:extLst>
                    <a:ext uri="{9D8B030D-6E8A-4147-A177-3AD203B41FA5}">
                      <a16:colId xmlns:a16="http://schemas.microsoft.com/office/drawing/2014/main" val="20003"/>
                    </a:ext>
                  </a:extLst>
                </a:gridCol>
              </a:tblGrid>
              <a:tr h="847731">
                <a:tc>
                  <a:txBody>
                    <a:bodyPr/>
                    <a:lstStyle/>
                    <a:p>
                      <a:pPr algn="l" fontAlgn="ctr"/>
                      <a:r>
                        <a:rPr lang="lv-LV" sz="1800" u="none" strike="noStrike" noProof="0" dirty="0">
                          <a:effectLst/>
                          <a:latin typeface="Arial" panose="020B0604020202020204" pitchFamily="34" charset="0"/>
                          <a:cs typeface="Arial" panose="020B0604020202020204" pitchFamily="34" charset="0"/>
                        </a:rPr>
                        <a:t>Atmaksāšanās laiks siltuma maksas sadalītāju uzstādīšanai, gadi</a:t>
                      </a:r>
                      <a:endParaRPr lang="lv-LV" sz="1800" b="0" i="0" u="none" strike="noStrike" noProof="0"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800" b="0" i="0" u="none" strike="noStrike">
                        <a:solidFill>
                          <a:srgbClr val="000000"/>
                        </a:solidFill>
                        <a:effectLst/>
                        <a:latin typeface="Times New Roman"/>
                      </a:endParaRPr>
                    </a:p>
                  </a:txBody>
                  <a:tcPr marL="0" marR="0" marT="0" marB="0" anchor="b"/>
                </a:tc>
                <a:extLst>
                  <a:ext uri="{0D108BD9-81ED-4DB2-BD59-A6C34878D82A}">
                    <a16:rowId xmlns:a16="http://schemas.microsoft.com/office/drawing/2014/main" val="10000"/>
                  </a:ext>
                </a:extLst>
              </a:tr>
              <a:tr h="605522">
                <a:tc>
                  <a:txBody>
                    <a:bodyPr/>
                    <a:lstStyle/>
                    <a:p>
                      <a:pPr algn="l" fontAlgn="ctr"/>
                      <a:r>
                        <a:rPr lang="pt-BR" sz="1800" u="none" strike="noStrike">
                          <a:effectLst/>
                          <a:latin typeface="Arial" panose="020B0604020202020204" pitchFamily="34" charset="0"/>
                          <a:cs typeface="Arial" panose="020B0604020202020204" pitchFamily="34" charset="0"/>
                        </a:rPr>
                        <a:t>Finansiālais ietaupījums 10 gados EUR</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800" b="0" i="0" u="none" strike="noStrike">
                        <a:solidFill>
                          <a:srgbClr val="000000"/>
                        </a:solidFill>
                        <a:effectLst/>
                        <a:latin typeface="Times New Roman"/>
                      </a:endParaRPr>
                    </a:p>
                  </a:txBody>
                  <a:tcPr marL="0" marR="0" marT="0" marB="0" anchor="b"/>
                </a:tc>
                <a:extLst>
                  <a:ext uri="{0D108BD9-81ED-4DB2-BD59-A6C34878D82A}">
                    <a16:rowId xmlns:a16="http://schemas.microsoft.com/office/drawing/2014/main" val="10001"/>
                  </a:ext>
                </a:extLst>
              </a:tr>
              <a:tr h="605522">
                <a:tc>
                  <a:txBody>
                    <a:bodyPr/>
                    <a:lstStyle/>
                    <a:p>
                      <a:pPr algn="l" fontAlgn="ctr"/>
                      <a:r>
                        <a:rPr lang="pt-BR" sz="1800" u="none" strike="noStrike">
                          <a:effectLst/>
                          <a:latin typeface="Arial" panose="020B0604020202020204" pitchFamily="34" charset="0"/>
                          <a:cs typeface="Arial" panose="020B0604020202020204" pitchFamily="34" charset="0"/>
                        </a:rPr>
                        <a:t>Finansiālais ietaupījums 15 gados EUR</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800" b="0" i="0" u="none" strike="noStrike">
                        <a:solidFill>
                          <a:srgbClr val="000000"/>
                        </a:solidFill>
                        <a:effectLst/>
                        <a:latin typeface="Times New Roman"/>
                      </a:endParaRPr>
                    </a:p>
                  </a:txBody>
                  <a:tcPr marL="0" marR="0" marT="0" marB="0" anchor="b"/>
                </a:tc>
                <a:extLst>
                  <a:ext uri="{0D108BD9-81ED-4DB2-BD59-A6C34878D82A}">
                    <a16:rowId xmlns:a16="http://schemas.microsoft.com/office/drawing/2014/main" val="10002"/>
                  </a:ext>
                </a:extLst>
              </a:tr>
              <a:tr h="605522">
                <a:tc>
                  <a:txBody>
                    <a:bodyPr/>
                    <a:lstStyle/>
                    <a:p>
                      <a:pPr algn="l" fontAlgn="ctr"/>
                      <a:r>
                        <a:rPr lang="pt-BR" sz="1800" u="none" strike="noStrike">
                          <a:effectLst/>
                          <a:latin typeface="Arial" panose="020B0604020202020204" pitchFamily="34" charset="0"/>
                          <a:cs typeface="Arial" panose="020B0604020202020204" pitchFamily="34" charset="0"/>
                        </a:rPr>
                        <a:t>Finansiālais ietaupījums 20 gados EUR</a:t>
                      </a:r>
                      <a:endParaRPr lang="pt-BR"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800" b="0" i="0" u="none" strike="noStrike" dirty="0">
                        <a:solidFill>
                          <a:srgbClr val="000000"/>
                        </a:solidFill>
                        <a:effectLst/>
                        <a:latin typeface="Times New Roman"/>
                      </a:endParaRPr>
                    </a:p>
                  </a:txBody>
                  <a:tcPr marL="0" marR="0" marT="0" marB="0" anchor="b"/>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98150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rmAutofit/>
          </a:bodyPr>
          <a:lstStyle/>
          <a:p>
            <a:pPr algn="ctr"/>
            <a:r>
              <a:rPr lang="lv-LV" sz="2800" b="1" dirty="0">
                <a:latin typeface="Arial" panose="020B0604020202020204" pitchFamily="34" charset="0"/>
                <a:cs typeface="Arial" panose="020B0604020202020204" pitchFamily="34" charset="0"/>
              </a:rPr>
              <a:t>Siltuma maksas sadalītāju (</a:t>
            </a:r>
            <a:r>
              <a:rPr lang="lv-LV" sz="2800" b="1" dirty="0" err="1">
                <a:latin typeface="Arial" panose="020B0604020202020204" pitchFamily="34" charset="0"/>
                <a:cs typeface="Arial" panose="020B0604020202020204" pitchFamily="34" charset="0"/>
              </a:rPr>
              <a:t>alokatoru</a:t>
            </a:r>
            <a:r>
              <a:rPr lang="lv-LV" sz="2800" b="1" dirty="0">
                <a:latin typeface="Arial" panose="020B0604020202020204" pitchFamily="34" charset="0"/>
                <a:cs typeface="Arial" panose="020B0604020202020204" pitchFamily="34" charset="0"/>
              </a:rPr>
              <a:t>) aprēķina metodika</a:t>
            </a:r>
            <a:endParaRPr lang="en-US" sz="28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2422572"/>
              </p:ext>
            </p:extLst>
          </p:nvPr>
        </p:nvGraphicFramePr>
        <p:xfrm>
          <a:off x="251520" y="1556792"/>
          <a:ext cx="8640960" cy="5081705"/>
        </p:xfrm>
        <a:graphic>
          <a:graphicData uri="http://schemas.openxmlformats.org/drawingml/2006/table">
            <a:tbl>
              <a:tblPr>
                <a:tableStyleId>{5C22544A-7EE6-4342-B048-85BDC9FD1C3A}</a:tableStyleId>
              </a:tblPr>
              <a:tblGrid>
                <a:gridCol w="5051637">
                  <a:extLst>
                    <a:ext uri="{9D8B030D-6E8A-4147-A177-3AD203B41FA5}">
                      <a16:colId xmlns:a16="http://schemas.microsoft.com/office/drawing/2014/main" val="20000"/>
                    </a:ext>
                  </a:extLst>
                </a:gridCol>
                <a:gridCol w="1196441">
                  <a:extLst>
                    <a:ext uri="{9D8B030D-6E8A-4147-A177-3AD203B41FA5}">
                      <a16:colId xmlns:a16="http://schemas.microsoft.com/office/drawing/2014/main" val="20001"/>
                    </a:ext>
                  </a:extLst>
                </a:gridCol>
                <a:gridCol w="1196441">
                  <a:extLst>
                    <a:ext uri="{9D8B030D-6E8A-4147-A177-3AD203B41FA5}">
                      <a16:colId xmlns:a16="http://schemas.microsoft.com/office/drawing/2014/main" val="20002"/>
                    </a:ext>
                  </a:extLst>
                </a:gridCol>
                <a:gridCol w="1196441">
                  <a:extLst>
                    <a:ext uri="{9D8B030D-6E8A-4147-A177-3AD203B41FA5}">
                      <a16:colId xmlns:a16="http://schemas.microsoft.com/office/drawing/2014/main" val="20003"/>
                    </a:ext>
                  </a:extLst>
                </a:gridCol>
              </a:tblGrid>
              <a:tr h="396478">
                <a:tc gridSpan="4">
                  <a:txBody>
                    <a:bodyPr/>
                    <a:lstStyle/>
                    <a:p>
                      <a:pPr algn="l" fontAlgn="ctr"/>
                      <a:r>
                        <a:rPr lang="lv-LV" sz="1800" u="none" strike="noStrike" noProof="0" dirty="0">
                          <a:effectLst/>
                          <a:latin typeface="Arial" panose="020B0604020202020204" pitchFamily="34" charset="0"/>
                          <a:cs typeface="Arial" panose="020B0604020202020204" pitchFamily="34" charset="0"/>
                        </a:rPr>
                        <a:t>Atmaksas periodos 10 gadi</a:t>
                      </a:r>
                      <a:endParaRPr lang="lv-LV" sz="1800" b="0" i="0" u="none" strike="noStrike" noProof="0" dirty="0">
                        <a:solidFill>
                          <a:srgbClr val="000000"/>
                        </a:solidFill>
                        <a:effectLst/>
                        <a:latin typeface="Arial" panose="020B0604020202020204" pitchFamily="34" charset="0"/>
                        <a:cs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6830">
                <a:tc>
                  <a:txBody>
                    <a:bodyPr/>
                    <a:lstStyle/>
                    <a:p>
                      <a:pPr algn="l" fontAlgn="ctr"/>
                      <a:r>
                        <a:rPr lang="en-US" sz="1800" u="none" strike="noStrike">
                          <a:effectLst/>
                          <a:latin typeface="Arial" panose="020B0604020202020204" pitchFamily="34" charset="0"/>
                          <a:cs typeface="Arial" panose="020B0604020202020204" pitchFamily="34" charset="0"/>
                        </a:rPr>
                        <a:t>NPV 3%</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endParaRPr lang="en-US" sz="1100" b="0" i="0" u="none" strike="noStrike" dirty="0">
                        <a:solidFill>
                          <a:srgbClr val="000000"/>
                        </a:solidFill>
                        <a:effectLst/>
                        <a:latin typeface="Times New Roman"/>
                      </a:endParaRPr>
                    </a:p>
                  </a:txBody>
                  <a:tcPr marL="0" marR="0" marT="0" marB="0" anchor="b"/>
                </a:tc>
                <a:tc>
                  <a:txBody>
                    <a:bodyPr/>
                    <a:lstStyle/>
                    <a:p>
                      <a:pPr algn="ctr" fontAlgn="b"/>
                      <a:endParaRPr lang="en-US" sz="1100" b="0" i="0" u="none" strike="noStrike">
                        <a:solidFill>
                          <a:srgbClr val="000000"/>
                        </a:solidFill>
                        <a:effectLst/>
                        <a:latin typeface="Times New Roman"/>
                      </a:endParaRPr>
                    </a:p>
                  </a:txBody>
                  <a:tcPr marL="0" marR="0" marT="0" marB="0" anchor="b"/>
                </a:tc>
                <a:tc>
                  <a:txBody>
                    <a:bodyPr/>
                    <a:lstStyle/>
                    <a:p>
                      <a:pPr algn="ctr" fontAlgn="b"/>
                      <a:endParaRPr lang="en-US" sz="1100" b="0" i="0" u="none" strike="noStrike" dirty="0">
                        <a:solidFill>
                          <a:srgbClr val="000000"/>
                        </a:solidFill>
                        <a:effectLst/>
                        <a:latin typeface="Times New Roman"/>
                      </a:endParaRPr>
                    </a:p>
                  </a:txBody>
                  <a:tcPr marL="0" marR="0" marT="0" marB="0" anchor="b"/>
                </a:tc>
                <a:extLst>
                  <a:ext uri="{0D108BD9-81ED-4DB2-BD59-A6C34878D82A}">
                    <a16:rowId xmlns:a16="http://schemas.microsoft.com/office/drawing/2014/main" val="10001"/>
                  </a:ext>
                </a:extLst>
              </a:tr>
              <a:tr h="356830">
                <a:tc>
                  <a:txBody>
                    <a:bodyPr/>
                    <a:lstStyle/>
                    <a:p>
                      <a:pPr algn="l" fontAlgn="ctr"/>
                      <a:r>
                        <a:rPr lang="en-US" sz="1800" u="none" strike="noStrike" dirty="0">
                          <a:effectLst/>
                          <a:latin typeface="Arial" panose="020B0604020202020204" pitchFamily="34" charset="0"/>
                          <a:cs typeface="Arial" panose="020B0604020202020204" pitchFamily="34" charset="0"/>
                        </a:rPr>
                        <a:t>NPV 5%</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endParaRPr lang="en-US" sz="1100" b="0" i="0" u="none" strike="noStrike">
                        <a:solidFill>
                          <a:srgbClr val="000000"/>
                        </a:solidFill>
                        <a:effectLst/>
                        <a:latin typeface="Times New Roman"/>
                      </a:endParaRPr>
                    </a:p>
                  </a:txBody>
                  <a:tcPr marL="0" marR="0" marT="0" marB="0" anchor="b"/>
                </a:tc>
                <a:tc>
                  <a:txBody>
                    <a:bodyPr/>
                    <a:lstStyle/>
                    <a:p>
                      <a:pPr algn="ctr" fontAlgn="b"/>
                      <a:endParaRPr lang="en-US" sz="1100" b="0" i="0" u="none" strike="noStrike" dirty="0">
                        <a:solidFill>
                          <a:srgbClr val="000000"/>
                        </a:solidFill>
                        <a:effectLst/>
                        <a:latin typeface="Times New Roman"/>
                      </a:endParaRPr>
                    </a:p>
                  </a:txBody>
                  <a:tcPr marL="0" marR="0" marT="0" marB="0" anchor="b"/>
                </a:tc>
                <a:tc>
                  <a:txBody>
                    <a:bodyPr/>
                    <a:lstStyle/>
                    <a:p>
                      <a:pPr algn="ctr" fontAlgn="b"/>
                      <a:endParaRPr lang="en-US" sz="1100" b="0" i="0" u="none" strike="noStrike">
                        <a:solidFill>
                          <a:srgbClr val="000000"/>
                        </a:solidFill>
                        <a:effectLst/>
                        <a:latin typeface="Times New Roman"/>
                      </a:endParaRPr>
                    </a:p>
                  </a:txBody>
                  <a:tcPr marL="0" marR="0" marT="0" marB="0" anchor="b"/>
                </a:tc>
                <a:extLst>
                  <a:ext uri="{0D108BD9-81ED-4DB2-BD59-A6C34878D82A}">
                    <a16:rowId xmlns:a16="http://schemas.microsoft.com/office/drawing/2014/main" val="10002"/>
                  </a:ext>
                </a:extLst>
              </a:tr>
              <a:tr h="356830">
                <a:tc>
                  <a:txBody>
                    <a:bodyPr/>
                    <a:lstStyle/>
                    <a:p>
                      <a:pPr algn="l" fontAlgn="ctr"/>
                      <a:r>
                        <a:rPr lang="en-US" sz="1800" u="none" strike="noStrike">
                          <a:effectLst/>
                          <a:latin typeface="Arial" panose="020B0604020202020204" pitchFamily="34" charset="0"/>
                          <a:cs typeface="Arial" panose="020B0604020202020204" pitchFamily="34" charset="0"/>
                        </a:rPr>
                        <a:t>NPV 10%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endParaRPr lang="en-US" sz="1100" b="0" i="0" u="none" strike="noStrike">
                        <a:solidFill>
                          <a:srgbClr val="000000"/>
                        </a:solidFill>
                        <a:effectLst/>
                        <a:latin typeface="Times New Roman"/>
                      </a:endParaRPr>
                    </a:p>
                  </a:txBody>
                  <a:tcPr marL="0" marR="0" marT="0" marB="0" anchor="b"/>
                </a:tc>
                <a:tc>
                  <a:txBody>
                    <a:bodyPr/>
                    <a:lstStyle/>
                    <a:p>
                      <a:pPr algn="ctr" fontAlgn="b"/>
                      <a:endParaRPr lang="en-US" sz="1100" b="0" i="0" u="none" strike="noStrike" dirty="0">
                        <a:solidFill>
                          <a:srgbClr val="000000"/>
                        </a:solidFill>
                        <a:effectLst/>
                        <a:latin typeface="Times New Roman"/>
                      </a:endParaRPr>
                    </a:p>
                  </a:txBody>
                  <a:tcPr marL="0" marR="0" marT="0" marB="0" anchor="b"/>
                </a:tc>
                <a:tc>
                  <a:txBody>
                    <a:bodyPr/>
                    <a:lstStyle/>
                    <a:p>
                      <a:pPr algn="ctr" fontAlgn="b"/>
                      <a:endParaRPr lang="en-US" sz="1100" b="0" i="0" u="none" strike="noStrike" dirty="0">
                        <a:solidFill>
                          <a:srgbClr val="000000"/>
                        </a:solidFill>
                        <a:effectLst/>
                        <a:latin typeface="Times New Roman"/>
                      </a:endParaRPr>
                    </a:p>
                  </a:txBody>
                  <a:tcPr marL="0" marR="0" marT="0" marB="0" anchor="b"/>
                </a:tc>
                <a:extLst>
                  <a:ext uri="{0D108BD9-81ED-4DB2-BD59-A6C34878D82A}">
                    <a16:rowId xmlns:a16="http://schemas.microsoft.com/office/drawing/2014/main" val="10003"/>
                  </a:ext>
                </a:extLst>
              </a:tr>
              <a:tr h="253746">
                <a:tc>
                  <a:txBody>
                    <a:bodyPr/>
                    <a:lstStyle/>
                    <a:p>
                      <a:pPr algn="l" fontAlgn="b"/>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Calibri"/>
                      </a:endParaRPr>
                    </a:p>
                  </a:txBody>
                  <a:tcPr marL="0" marR="0" marT="0" marB="0" anchor="b"/>
                </a:tc>
                <a:tc>
                  <a:txBody>
                    <a:bodyPr/>
                    <a:lstStyle/>
                    <a:p>
                      <a:pPr algn="l" fontAlgn="b"/>
                      <a:endParaRPr lang="en-US" sz="1100" b="0" i="0" u="none" strike="noStrike">
                        <a:solidFill>
                          <a:srgbClr val="000000"/>
                        </a:solidFill>
                        <a:effectLst/>
                        <a:latin typeface="Calibri"/>
                      </a:endParaRPr>
                    </a:p>
                  </a:txBody>
                  <a:tcPr marL="0" marR="0" marT="0" marB="0" anchor="b"/>
                </a:tc>
                <a:tc>
                  <a:txBody>
                    <a:bodyPr/>
                    <a:lstStyle/>
                    <a:p>
                      <a:pPr algn="l" fontAlgn="b"/>
                      <a:endParaRPr lang="en-US" sz="11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4"/>
                  </a:ext>
                </a:extLst>
              </a:tr>
              <a:tr h="322469">
                <a:tc gridSpan="4">
                  <a:txBody>
                    <a:bodyPr/>
                    <a:lstStyle/>
                    <a:p>
                      <a:pPr algn="l" fontAlgn="ctr"/>
                      <a:r>
                        <a:rPr lang="en-US" sz="1800" u="none" strike="noStrike">
                          <a:effectLst/>
                          <a:latin typeface="Arial" panose="020B0604020202020204" pitchFamily="34" charset="0"/>
                          <a:cs typeface="Arial" panose="020B0604020202020204" pitchFamily="34" charset="0"/>
                        </a:rPr>
                        <a:t>Atmaksas periodos 15 gadi</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91192">
                <a:tc>
                  <a:txBody>
                    <a:bodyPr/>
                    <a:lstStyle/>
                    <a:p>
                      <a:pPr algn="l" fontAlgn="ctr"/>
                      <a:r>
                        <a:rPr lang="en-US" sz="1800" u="none" strike="noStrike">
                          <a:effectLst/>
                          <a:latin typeface="Arial" panose="020B0604020202020204" pitchFamily="34" charset="0"/>
                          <a:cs typeface="Arial" panose="020B0604020202020204" pitchFamily="34" charset="0"/>
                        </a:rPr>
                        <a:t>NPV 3%</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endParaRPr lang="en-US" sz="1100" b="0" i="0" u="none" strike="noStrike" dirty="0">
                        <a:solidFill>
                          <a:srgbClr val="000000"/>
                        </a:solidFill>
                        <a:effectLst/>
                        <a:latin typeface="Times New Roman"/>
                      </a:endParaRPr>
                    </a:p>
                  </a:txBody>
                  <a:tcPr marL="0" marR="0" marT="0" marB="0" anchor="b"/>
                </a:tc>
                <a:tc>
                  <a:txBody>
                    <a:bodyPr/>
                    <a:lstStyle/>
                    <a:p>
                      <a:pPr algn="ctr" fontAlgn="b"/>
                      <a:endParaRPr lang="en-US" sz="1100" b="0" i="0" u="none" strike="noStrike">
                        <a:solidFill>
                          <a:srgbClr val="000000"/>
                        </a:solidFill>
                        <a:effectLst/>
                        <a:latin typeface="Times New Roman"/>
                      </a:endParaRPr>
                    </a:p>
                  </a:txBody>
                  <a:tcPr marL="0" marR="0" marT="0" marB="0" anchor="b"/>
                </a:tc>
                <a:tc>
                  <a:txBody>
                    <a:bodyPr/>
                    <a:lstStyle/>
                    <a:p>
                      <a:pPr algn="ctr" fontAlgn="b"/>
                      <a:endParaRPr lang="en-US" sz="1100" b="0" i="0" u="none" strike="noStrike">
                        <a:solidFill>
                          <a:srgbClr val="000000"/>
                        </a:solidFill>
                        <a:effectLst/>
                        <a:latin typeface="Times New Roman"/>
                      </a:endParaRPr>
                    </a:p>
                  </a:txBody>
                  <a:tcPr marL="0" marR="0" marT="0" marB="0" anchor="b"/>
                </a:tc>
                <a:extLst>
                  <a:ext uri="{0D108BD9-81ED-4DB2-BD59-A6C34878D82A}">
                    <a16:rowId xmlns:a16="http://schemas.microsoft.com/office/drawing/2014/main" val="10006"/>
                  </a:ext>
                </a:extLst>
              </a:tr>
              <a:tr h="412337">
                <a:tc>
                  <a:txBody>
                    <a:bodyPr/>
                    <a:lstStyle/>
                    <a:p>
                      <a:pPr algn="l" fontAlgn="ctr"/>
                      <a:r>
                        <a:rPr lang="en-US" sz="1800" u="none" strike="noStrike">
                          <a:effectLst/>
                          <a:latin typeface="Arial" panose="020B0604020202020204" pitchFamily="34" charset="0"/>
                          <a:cs typeface="Arial" panose="020B0604020202020204" pitchFamily="34" charset="0"/>
                        </a:rPr>
                        <a:t>NPV 5%</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endParaRPr lang="en-US" sz="1100" b="0" i="0" u="none" strike="noStrike">
                        <a:solidFill>
                          <a:srgbClr val="000000"/>
                        </a:solidFill>
                        <a:effectLst/>
                        <a:latin typeface="Times New Roman"/>
                      </a:endParaRPr>
                    </a:p>
                  </a:txBody>
                  <a:tcPr marL="0" marR="0" marT="0" marB="0" anchor="b"/>
                </a:tc>
                <a:tc>
                  <a:txBody>
                    <a:bodyPr/>
                    <a:lstStyle/>
                    <a:p>
                      <a:pPr algn="ctr" fontAlgn="b"/>
                      <a:endParaRPr lang="en-US" sz="1100" b="0" i="0" u="none" strike="noStrike" dirty="0">
                        <a:solidFill>
                          <a:srgbClr val="000000"/>
                        </a:solidFill>
                        <a:effectLst/>
                        <a:latin typeface="Times New Roman"/>
                      </a:endParaRPr>
                    </a:p>
                  </a:txBody>
                  <a:tcPr marL="0" marR="0" marT="0" marB="0" anchor="b"/>
                </a:tc>
                <a:tc>
                  <a:txBody>
                    <a:bodyPr/>
                    <a:lstStyle/>
                    <a:p>
                      <a:pPr algn="ctr" fontAlgn="b"/>
                      <a:endParaRPr lang="en-US" sz="1100" b="0" i="0" u="none" strike="noStrike">
                        <a:solidFill>
                          <a:srgbClr val="000000"/>
                        </a:solidFill>
                        <a:effectLst/>
                        <a:latin typeface="Times New Roman"/>
                      </a:endParaRPr>
                    </a:p>
                  </a:txBody>
                  <a:tcPr marL="0" marR="0" marT="0" marB="0" anchor="b"/>
                </a:tc>
                <a:extLst>
                  <a:ext uri="{0D108BD9-81ED-4DB2-BD59-A6C34878D82A}">
                    <a16:rowId xmlns:a16="http://schemas.microsoft.com/office/drawing/2014/main" val="10007"/>
                  </a:ext>
                </a:extLst>
              </a:tr>
              <a:tr h="396478">
                <a:tc>
                  <a:txBody>
                    <a:bodyPr/>
                    <a:lstStyle/>
                    <a:p>
                      <a:pPr algn="l" fontAlgn="ctr"/>
                      <a:r>
                        <a:rPr lang="en-US" sz="1800" u="none" strike="noStrike">
                          <a:effectLst/>
                          <a:latin typeface="Arial" panose="020B0604020202020204" pitchFamily="34" charset="0"/>
                          <a:cs typeface="Arial" panose="020B0604020202020204" pitchFamily="34" charset="0"/>
                        </a:rPr>
                        <a:t>NPV 10%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endParaRPr lang="en-US" sz="1100" b="0" i="0" u="none" strike="noStrike">
                        <a:solidFill>
                          <a:srgbClr val="000000"/>
                        </a:solidFill>
                        <a:effectLst/>
                        <a:latin typeface="Times New Roman"/>
                      </a:endParaRPr>
                    </a:p>
                  </a:txBody>
                  <a:tcPr marL="0" marR="0" marT="0" marB="0" anchor="b"/>
                </a:tc>
                <a:tc>
                  <a:txBody>
                    <a:bodyPr/>
                    <a:lstStyle/>
                    <a:p>
                      <a:pPr algn="ctr" fontAlgn="b"/>
                      <a:endParaRPr lang="en-US" sz="1100" b="0" i="0" u="none" strike="noStrike" dirty="0">
                        <a:solidFill>
                          <a:srgbClr val="000000"/>
                        </a:solidFill>
                        <a:effectLst/>
                        <a:latin typeface="Times New Roman"/>
                      </a:endParaRPr>
                    </a:p>
                  </a:txBody>
                  <a:tcPr marL="0" marR="0" marT="0" marB="0" anchor="b"/>
                </a:tc>
                <a:tc>
                  <a:txBody>
                    <a:bodyPr/>
                    <a:lstStyle/>
                    <a:p>
                      <a:pPr algn="ctr" fontAlgn="b"/>
                      <a:endParaRPr lang="en-US" sz="1100" b="0" i="0" u="none" strike="noStrike" dirty="0">
                        <a:solidFill>
                          <a:srgbClr val="000000"/>
                        </a:solidFill>
                        <a:effectLst/>
                        <a:latin typeface="Times New Roman"/>
                      </a:endParaRPr>
                    </a:p>
                  </a:txBody>
                  <a:tcPr marL="0" marR="0" marT="0" marB="0" anchor="b"/>
                </a:tc>
                <a:extLst>
                  <a:ext uri="{0D108BD9-81ED-4DB2-BD59-A6C34878D82A}">
                    <a16:rowId xmlns:a16="http://schemas.microsoft.com/office/drawing/2014/main" val="10008"/>
                  </a:ext>
                </a:extLst>
              </a:tr>
              <a:tr h="253746">
                <a:tc>
                  <a:txBody>
                    <a:bodyPr/>
                    <a:lstStyle/>
                    <a:p>
                      <a:pPr algn="l" fontAlgn="b"/>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Calibri"/>
                      </a:endParaRPr>
                    </a:p>
                  </a:txBody>
                  <a:tcPr marL="0" marR="0" marT="0" marB="0" anchor="b"/>
                </a:tc>
                <a:tc>
                  <a:txBody>
                    <a:bodyPr/>
                    <a:lstStyle/>
                    <a:p>
                      <a:pPr algn="l" fontAlgn="b"/>
                      <a:endParaRPr lang="en-US" sz="1100" b="0" i="0" u="none" strike="noStrike">
                        <a:solidFill>
                          <a:srgbClr val="000000"/>
                        </a:solidFill>
                        <a:effectLst/>
                        <a:latin typeface="Calibri"/>
                      </a:endParaRPr>
                    </a:p>
                  </a:txBody>
                  <a:tcPr marL="0" marR="0" marT="0" marB="0" anchor="b"/>
                </a:tc>
                <a:tc>
                  <a:txBody>
                    <a:bodyPr/>
                    <a:lstStyle/>
                    <a:p>
                      <a:pPr algn="l" fontAlgn="b"/>
                      <a:endParaRPr lang="en-US" sz="11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9"/>
                  </a:ext>
                </a:extLst>
              </a:tr>
              <a:tr h="322469">
                <a:tc gridSpan="4">
                  <a:txBody>
                    <a:bodyPr/>
                    <a:lstStyle/>
                    <a:p>
                      <a:pPr algn="l" fontAlgn="ctr"/>
                      <a:r>
                        <a:rPr lang="en-US" sz="1800" u="none" strike="noStrike">
                          <a:effectLst/>
                          <a:latin typeface="Arial" panose="020B0604020202020204" pitchFamily="34" charset="0"/>
                          <a:cs typeface="Arial" panose="020B0604020202020204" pitchFamily="34" charset="0"/>
                        </a:rPr>
                        <a:t>Atmaksas periodos 20 gadi</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80619">
                <a:tc>
                  <a:txBody>
                    <a:bodyPr/>
                    <a:lstStyle/>
                    <a:p>
                      <a:pPr algn="l" fontAlgn="ctr"/>
                      <a:r>
                        <a:rPr lang="en-US" sz="1800" u="none" strike="noStrike">
                          <a:effectLst/>
                          <a:latin typeface="Arial" panose="020B0604020202020204" pitchFamily="34" charset="0"/>
                          <a:cs typeface="Arial" panose="020B0604020202020204" pitchFamily="34" charset="0"/>
                        </a:rPr>
                        <a:t>NPV 3%</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endParaRPr lang="en-US" sz="1100" b="0" i="0" u="none" strike="noStrike" dirty="0">
                        <a:solidFill>
                          <a:srgbClr val="000000"/>
                        </a:solidFill>
                        <a:effectLst/>
                        <a:latin typeface="Times New Roman"/>
                      </a:endParaRPr>
                    </a:p>
                  </a:txBody>
                  <a:tcPr marL="0" marR="0" marT="0" marB="0" anchor="b"/>
                </a:tc>
                <a:tc>
                  <a:txBody>
                    <a:bodyPr/>
                    <a:lstStyle/>
                    <a:p>
                      <a:pPr algn="ctr" fontAlgn="b"/>
                      <a:endParaRPr lang="en-US" sz="1100" b="0" i="0" u="none" strike="noStrike">
                        <a:solidFill>
                          <a:srgbClr val="000000"/>
                        </a:solidFill>
                        <a:effectLst/>
                        <a:latin typeface="Times New Roman"/>
                      </a:endParaRPr>
                    </a:p>
                  </a:txBody>
                  <a:tcPr marL="0" marR="0" marT="0" marB="0" anchor="b"/>
                </a:tc>
                <a:tc>
                  <a:txBody>
                    <a:bodyPr/>
                    <a:lstStyle/>
                    <a:p>
                      <a:pPr algn="ctr" fontAlgn="b"/>
                      <a:endParaRPr lang="en-US" sz="1100" b="0" i="0" u="none" strike="noStrike">
                        <a:solidFill>
                          <a:srgbClr val="000000"/>
                        </a:solidFill>
                        <a:effectLst/>
                        <a:latin typeface="Times New Roman"/>
                      </a:endParaRPr>
                    </a:p>
                  </a:txBody>
                  <a:tcPr marL="0" marR="0" marT="0" marB="0" anchor="b"/>
                </a:tc>
                <a:extLst>
                  <a:ext uri="{0D108BD9-81ED-4DB2-BD59-A6C34878D82A}">
                    <a16:rowId xmlns:a16="http://schemas.microsoft.com/office/drawing/2014/main" val="10011"/>
                  </a:ext>
                </a:extLst>
              </a:tr>
              <a:tr h="428196">
                <a:tc>
                  <a:txBody>
                    <a:bodyPr/>
                    <a:lstStyle/>
                    <a:p>
                      <a:pPr algn="l" fontAlgn="ctr"/>
                      <a:r>
                        <a:rPr lang="en-US" sz="1800" u="none" strike="noStrike">
                          <a:effectLst/>
                          <a:latin typeface="Arial" panose="020B0604020202020204" pitchFamily="34" charset="0"/>
                          <a:cs typeface="Arial" panose="020B0604020202020204" pitchFamily="34" charset="0"/>
                        </a:rPr>
                        <a:t>NPV 5%</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endParaRPr lang="en-US" sz="1100" b="0" i="0" u="none" strike="noStrike" dirty="0">
                        <a:solidFill>
                          <a:srgbClr val="000000"/>
                        </a:solidFill>
                        <a:effectLst/>
                        <a:latin typeface="Times New Roman"/>
                      </a:endParaRPr>
                    </a:p>
                  </a:txBody>
                  <a:tcPr marL="0" marR="0" marT="0" marB="0" anchor="b"/>
                </a:tc>
                <a:tc>
                  <a:txBody>
                    <a:bodyPr/>
                    <a:lstStyle/>
                    <a:p>
                      <a:pPr algn="ctr" fontAlgn="b"/>
                      <a:endParaRPr lang="en-US" sz="1100" b="0" i="0" u="none" strike="noStrike" dirty="0">
                        <a:solidFill>
                          <a:srgbClr val="000000"/>
                        </a:solidFill>
                        <a:effectLst/>
                        <a:latin typeface="Times New Roman"/>
                      </a:endParaRPr>
                    </a:p>
                  </a:txBody>
                  <a:tcPr marL="0" marR="0" marT="0" marB="0" anchor="b"/>
                </a:tc>
                <a:tc>
                  <a:txBody>
                    <a:bodyPr/>
                    <a:lstStyle/>
                    <a:p>
                      <a:pPr algn="ctr" fontAlgn="b"/>
                      <a:endParaRPr lang="en-US" sz="1100" b="0" i="0" u="none" strike="noStrike" dirty="0">
                        <a:solidFill>
                          <a:srgbClr val="000000"/>
                        </a:solidFill>
                        <a:effectLst/>
                        <a:latin typeface="Times New Roman"/>
                      </a:endParaRPr>
                    </a:p>
                  </a:txBody>
                  <a:tcPr marL="0" marR="0" marT="0" marB="0" anchor="b"/>
                </a:tc>
                <a:extLst>
                  <a:ext uri="{0D108BD9-81ED-4DB2-BD59-A6C34878D82A}">
                    <a16:rowId xmlns:a16="http://schemas.microsoft.com/office/drawing/2014/main" val="10012"/>
                  </a:ext>
                </a:extLst>
              </a:tr>
              <a:tr h="412337">
                <a:tc>
                  <a:txBody>
                    <a:bodyPr/>
                    <a:lstStyle/>
                    <a:p>
                      <a:pPr algn="l" fontAlgn="ctr"/>
                      <a:r>
                        <a:rPr lang="en-US" sz="1800" u="none" strike="noStrike" dirty="0">
                          <a:effectLst/>
                          <a:latin typeface="Arial" panose="020B0604020202020204" pitchFamily="34" charset="0"/>
                          <a:cs typeface="Arial" panose="020B0604020202020204" pitchFamily="34" charset="0"/>
                        </a:rPr>
                        <a:t>NPV 10%</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endParaRPr lang="en-US" sz="1100" b="0" i="0" u="none" strike="noStrike" dirty="0">
                        <a:solidFill>
                          <a:srgbClr val="000000"/>
                        </a:solidFill>
                        <a:effectLst/>
                        <a:latin typeface="Times New Roman"/>
                      </a:endParaRPr>
                    </a:p>
                  </a:txBody>
                  <a:tcPr marL="0" marR="0" marT="0" marB="0" anchor="b"/>
                </a:tc>
                <a:tc>
                  <a:txBody>
                    <a:bodyPr/>
                    <a:lstStyle/>
                    <a:p>
                      <a:pPr algn="ctr" fontAlgn="b"/>
                      <a:endParaRPr lang="en-US" sz="1100" b="0" i="0" u="none" strike="noStrike">
                        <a:solidFill>
                          <a:srgbClr val="000000"/>
                        </a:solidFill>
                        <a:effectLst/>
                        <a:latin typeface="Times New Roman"/>
                      </a:endParaRPr>
                    </a:p>
                  </a:txBody>
                  <a:tcPr marL="0" marR="0" marT="0" marB="0" anchor="b"/>
                </a:tc>
                <a:tc>
                  <a:txBody>
                    <a:bodyPr/>
                    <a:lstStyle/>
                    <a:p>
                      <a:pPr algn="ctr" fontAlgn="b"/>
                      <a:endParaRPr lang="en-US" sz="1100" b="0" i="0" u="none" strike="noStrike" dirty="0">
                        <a:solidFill>
                          <a:srgbClr val="000000"/>
                        </a:solidFill>
                        <a:effectLst/>
                        <a:latin typeface="Times New Roman"/>
                      </a:endParaRPr>
                    </a:p>
                  </a:txBody>
                  <a:tcPr marL="0" marR="0" marT="0" marB="0" anchor="b"/>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977048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00776"/>
          </a:xfrm>
        </p:spPr>
        <p:txBody>
          <a:bodyPr>
            <a:noAutofit/>
          </a:bodyPr>
          <a:lstStyle/>
          <a:p>
            <a:pPr lvl="0" algn="ctr"/>
            <a:r>
              <a:rPr lang="lv-LV" sz="2400" b="1" dirty="0">
                <a:latin typeface="Arial" panose="020B0604020202020204" pitchFamily="34" charset="0"/>
                <a:cs typeface="Arial" panose="020B0604020202020204" pitchFamily="34" charset="0"/>
              </a:rPr>
              <a:t>1. Aprēķina piemērs - ēka, kurai netiek veikti nekādi uzlabošanas pasākumi, aprēķina periodā tiek veikti nepieciešamie sistēmas uzturēšanas darbi</a:t>
            </a:r>
            <a:br>
              <a:rPr lang="lv-LV" sz="2400" b="1"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8634218"/>
              </p:ext>
            </p:extLst>
          </p:nvPr>
        </p:nvGraphicFramePr>
        <p:xfrm>
          <a:off x="899592" y="2406752"/>
          <a:ext cx="7704856" cy="3398511"/>
        </p:xfrm>
        <a:graphic>
          <a:graphicData uri="http://schemas.openxmlformats.org/drawingml/2006/table">
            <a:tbl>
              <a:tblPr firstRow="1" firstCol="1" bandRow="1">
                <a:tableStyleId>{5C22544A-7EE6-4342-B048-85BDC9FD1C3A}</a:tableStyleId>
              </a:tblPr>
              <a:tblGrid>
                <a:gridCol w="3852428">
                  <a:extLst>
                    <a:ext uri="{9D8B030D-6E8A-4147-A177-3AD203B41FA5}">
                      <a16:colId xmlns:a16="http://schemas.microsoft.com/office/drawing/2014/main" val="20000"/>
                    </a:ext>
                  </a:extLst>
                </a:gridCol>
                <a:gridCol w="3852428">
                  <a:extLst>
                    <a:ext uri="{9D8B030D-6E8A-4147-A177-3AD203B41FA5}">
                      <a16:colId xmlns:a16="http://schemas.microsoft.com/office/drawing/2014/main" val="20001"/>
                    </a:ext>
                  </a:extLst>
                </a:gridCol>
              </a:tblGrid>
              <a:tr h="3398511">
                <a:tc>
                  <a:txBody>
                    <a:bodyPr/>
                    <a:lstStyle/>
                    <a:p>
                      <a:pPr marL="457200" algn="ctr">
                        <a:lnSpc>
                          <a:spcPct val="107000"/>
                        </a:lnSpc>
                        <a:spcAft>
                          <a:spcPts val="800"/>
                        </a:spcAft>
                      </a:pPr>
                      <a:endParaRPr lang="en-US" sz="1100" dirty="0">
                        <a:effectLst/>
                        <a:latin typeface="Calibri"/>
                        <a:ea typeface="Calibri"/>
                        <a:cs typeface="Times New Roman"/>
                      </a:endParaRPr>
                    </a:p>
                  </a:txBody>
                  <a:tcPr marL="68580" marR="68580" marT="0" marB="0"/>
                </a:tc>
                <a:tc>
                  <a:txBody>
                    <a:bodyPr/>
                    <a:lstStyle/>
                    <a:p>
                      <a:pPr>
                        <a:spcAft>
                          <a:spcPts val="0"/>
                        </a:spcAft>
                      </a:pPr>
                      <a:r>
                        <a:rPr lang="lv-LV" sz="1800" dirty="0">
                          <a:effectLst/>
                          <a:latin typeface="Arial" panose="020B0604020202020204" pitchFamily="34" charset="0"/>
                          <a:cs typeface="Arial" panose="020B0604020202020204" pitchFamily="34" charset="0"/>
                        </a:rPr>
                        <a:t>Daudzdzīvokļu ēka</a:t>
                      </a:r>
                      <a:endParaRPr lang="en-US" sz="1800" dirty="0">
                        <a:effectLst/>
                        <a:latin typeface="Arial" panose="020B0604020202020204" pitchFamily="34" charset="0"/>
                        <a:cs typeface="Arial" panose="020B0604020202020204" pitchFamily="34" charset="0"/>
                      </a:endParaRPr>
                    </a:p>
                    <a:p>
                      <a:pPr>
                        <a:spcAft>
                          <a:spcPts val="0"/>
                        </a:spcAft>
                      </a:pPr>
                      <a:r>
                        <a:rPr lang="lv-LV" sz="1800" dirty="0">
                          <a:effectLst/>
                          <a:latin typeface="Arial" panose="020B0604020202020204" pitchFamily="34" charset="0"/>
                          <a:cs typeface="Arial" panose="020B0604020202020204" pitchFamily="34" charset="0"/>
                        </a:rPr>
                        <a:t>Ekspluatācijā nodota 1974. gadā</a:t>
                      </a:r>
                      <a:endParaRPr lang="en-US" sz="1800" dirty="0">
                        <a:effectLst/>
                        <a:latin typeface="Arial" panose="020B0604020202020204" pitchFamily="34" charset="0"/>
                        <a:cs typeface="Arial" panose="020B0604020202020204" pitchFamily="34" charset="0"/>
                      </a:endParaRPr>
                    </a:p>
                    <a:p>
                      <a:pPr>
                        <a:spcAft>
                          <a:spcPts val="0"/>
                        </a:spcAft>
                      </a:pPr>
                      <a:r>
                        <a:rPr lang="lv-LV" sz="1800" dirty="0">
                          <a:effectLst/>
                          <a:latin typeface="Arial" panose="020B0604020202020204" pitchFamily="34" charset="0"/>
                          <a:cs typeface="Arial" panose="020B0604020202020204" pitchFamily="34" charset="0"/>
                        </a:rPr>
                        <a:t>Kopējā aprēķina platība (m</a:t>
                      </a:r>
                      <a:r>
                        <a:rPr lang="lv-LV" sz="1800" baseline="30000" dirty="0">
                          <a:effectLst/>
                          <a:latin typeface="Arial" panose="020B0604020202020204" pitchFamily="34" charset="0"/>
                          <a:cs typeface="Arial" panose="020B0604020202020204" pitchFamily="34" charset="0"/>
                        </a:rPr>
                        <a:t>2</a:t>
                      </a:r>
                      <a:r>
                        <a:rPr lang="lv-LV" sz="1800" dirty="0">
                          <a:effectLst/>
                          <a:latin typeface="Arial" panose="020B0604020202020204" pitchFamily="34" charset="0"/>
                          <a:cs typeface="Arial" panose="020B0604020202020204" pitchFamily="34" charset="0"/>
                        </a:rPr>
                        <a:t>) - 1607,10 m</a:t>
                      </a:r>
                      <a:r>
                        <a:rPr lang="lv-LV" sz="1800" baseline="30000" dirty="0">
                          <a:effectLst/>
                          <a:latin typeface="Arial" panose="020B0604020202020204" pitchFamily="34" charset="0"/>
                          <a:cs typeface="Arial" panose="020B0604020202020204" pitchFamily="34" charset="0"/>
                        </a:rPr>
                        <a:t>2</a:t>
                      </a:r>
                      <a:endParaRPr lang="en-US" sz="1800" dirty="0">
                        <a:effectLst/>
                        <a:latin typeface="Arial" panose="020B0604020202020204" pitchFamily="34" charset="0"/>
                        <a:cs typeface="Arial" panose="020B0604020202020204" pitchFamily="34" charset="0"/>
                      </a:endParaRPr>
                    </a:p>
                    <a:p>
                      <a:pPr>
                        <a:spcAft>
                          <a:spcPts val="0"/>
                        </a:spcAft>
                      </a:pPr>
                      <a:r>
                        <a:rPr lang="lv-LV" sz="1800" dirty="0">
                          <a:effectLst/>
                          <a:latin typeface="Arial" panose="020B0604020202020204" pitchFamily="34" charset="0"/>
                          <a:cs typeface="Arial" panose="020B0604020202020204" pitchFamily="34" charset="0"/>
                        </a:rPr>
                        <a:t>Dzīvokļu kopējā aprēķina platība (m</a:t>
                      </a:r>
                      <a:r>
                        <a:rPr lang="lv-LV" sz="1800" baseline="30000" dirty="0">
                          <a:effectLst/>
                          <a:latin typeface="Arial" panose="020B0604020202020204" pitchFamily="34" charset="0"/>
                          <a:cs typeface="Arial" panose="020B0604020202020204" pitchFamily="34" charset="0"/>
                        </a:rPr>
                        <a:t>2</a:t>
                      </a:r>
                      <a:r>
                        <a:rPr lang="lv-LV" sz="1800" dirty="0">
                          <a:effectLst/>
                          <a:latin typeface="Arial" panose="020B0604020202020204" pitchFamily="34" charset="0"/>
                          <a:cs typeface="Arial" panose="020B0604020202020204" pitchFamily="34" charset="0"/>
                        </a:rPr>
                        <a:t>) 1470,20 m</a:t>
                      </a:r>
                      <a:r>
                        <a:rPr lang="lv-LV" sz="1800" baseline="30000" dirty="0">
                          <a:effectLst/>
                          <a:latin typeface="Arial" panose="020B0604020202020204" pitchFamily="34" charset="0"/>
                          <a:cs typeface="Arial" panose="020B0604020202020204" pitchFamily="34" charset="0"/>
                        </a:rPr>
                        <a:t>2</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bl>
          </a:graphicData>
        </a:graphic>
      </p:graphicFrame>
      <p:pic>
        <p:nvPicPr>
          <p:cNvPr id="9217" name="Picture 10" descr="Description: IMG_93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664996"/>
            <a:ext cx="3672408" cy="2754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548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Autofit/>
          </a:bodyPr>
          <a:lstStyle/>
          <a:p>
            <a:pPr algn="ctr"/>
            <a:r>
              <a:rPr lang="lv-LV" sz="2400" b="1" dirty="0">
                <a:latin typeface="Arial" panose="020B0604020202020204" pitchFamily="34" charset="0"/>
                <a:cs typeface="Arial" panose="020B0604020202020204" pitchFamily="34" charset="0"/>
              </a:rPr>
              <a:t>1. Aprēķina piemērs - ēka, kurai netiek veikti nekādi uzlabošanas pasākumi, aprēķina periodā tiek veikti nepieciešamie sistēmas uzturēšanas darbi</a:t>
            </a:r>
            <a:endParaRPr lang="en-US" sz="2400" dirty="0">
              <a:latin typeface="Arial" panose="020B0604020202020204" pitchFamily="34" charset="0"/>
              <a:cs typeface="Arial" panose="020B0604020202020204" pitchFamily="34" charset="0"/>
            </a:endParaRP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772816"/>
            <a:ext cx="7354780" cy="4389437"/>
          </a:xfrm>
          <a:prstGeom prst="rect">
            <a:avLst/>
          </a:prstGeom>
          <a:noFill/>
          <a:ln>
            <a:noFill/>
          </a:ln>
        </p:spPr>
      </p:pic>
      <p:sp>
        <p:nvSpPr>
          <p:cNvPr id="5" name="Rectangle 4"/>
          <p:cNvSpPr/>
          <p:nvPr/>
        </p:nvSpPr>
        <p:spPr>
          <a:xfrm>
            <a:off x="683568" y="6165304"/>
            <a:ext cx="7344816" cy="369332"/>
          </a:xfrm>
          <a:prstGeom prst="rect">
            <a:avLst/>
          </a:prstGeom>
        </p:spPr>
        <p:txBody>
          <a:bodyPr wrap="square">
            <a:spAutoFit/>
          </a:bodyPr>
          <a:lstStyle/>
          <a:p>
            <a:pPr algn="ctr"/>
            <a:r>
              <a:rPr lang="lv-LV" b="1" dirty="0">
                <a:latin typeface="Arial" panose="020B0604020202020204" pitchFamily="34" charset="0"/>
                <a:cs typeface="Arial" panose="020B0604020202020204" pitchFamily="34" charset="0"/>
              </a:rPr>
              <a:t>Siltumenerģijas patēriņa sadalījums pa dzīvokļiem (kWh/m</a:t>
            </a:r>
            <a:r>
              <a:rPr lang="lv-LV" b="1" baseline="30000" dirty="0">
                <a:latin typeface="Arial" panose="020B0604020202020204" pitchFamily="34" charset="0"/>
                <a:cs typeface="Arial" panose="020B0604020202020204" pitchFamily="34" charset="0"/>
              </a:rPr>
              <a:t>2</a:t>
            </a:r>
            <a:r>
              <a:rPr lang="lv-LV" b="1"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032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lv-LV" sz="2400" b="1" dirty="0">
                <a:latin typeface="Arial" panose="020B0604020202020204" pitchFamily="34" charset="0"/>
                <a:cs typeface="Arial" panose="020B0604020202020204" pitchFamily="34" charset="0"/>
              </a:rPr>
              <a:t>1. Aprēķina piemērs - ēka, kurai netiek veikti nekādi uzlabošanas pasākumi, aprēķina periodā tiek veikti nepieciešamie sistēmas uzturēšanas darbi</a:t>
            </a:r>
            <a:endParaRPr lang="en-US"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70000" lnSpcReduction="20000"/>
          </a:bodyPr>
          <a:lstStyle/>
          <a:p>
            <a:r>
              <a:rPr lang="lv-LV" dirty="0">
                <a:latin typeface="Arial" panose="020B0604020202020204" pitchFamily="34" charset="0"/>
                <a:cs typeface="Arial" panose="020B0604020202020204" pitchFamily="34" charset="0"/>
              </a:rPr>
              <a:t>Ēkas, kuras nav atjaunotas un norobežojošo konstrukciju siltuma pretestības rādītāji nav atbilstoši mūsdienu normatīvajām prasībām, kā arī siltumapgādes sistēma nav atjaunota, siltuma maksas sadalītāju izmantošana ir tehniski sarežģīta. </a:t>
            </a:r>
            <a:endParaRPr lang="en-US" dirty="0">
              <a:latin typeface="Arial" panose="020B0604020202020204" pitchFamily="34" charset="0"/>
              <a:cs typeface="Arial" panose="020B0604020202020204" pitchFamily="34" charset="0"/>
            </a:endParaRPr>
          </a:p>
          <a:p>
            <a:r>
              <a:rPr lang="lv-LV" dirty="0">
                <a:latin typeface="Arial" panose="020B0604020202020204" pitchFamily="34" charset="0"/>
                <a:cs typeface="Arial" panose="020B0604020202020204" pitchFamily="34" charset="0"/>
              </a:rPr>
              <a:t>Neatjaunotām ēkām siltuma maksas sadalīšanas metodika ir komplicēta, jo nevar piemērot vienādus redukcijas koeficientus telpām atkarībā no atrašanās vietas. </a:t>
            </a:r>
            <a:endParaRPr lang="en-US" dirty="0">
              <a:latin typeface="Arial" panose="020B0604020202020204" pitchFamily="34" charset="0"/>
              <a:cs typeface="Arial" panose="020B0604020202020204" pitchFamily="34" charset="0"/>
            </a:endParaRPr>
          </a:p>
          <a:p>
            <a:r>
              <a:rPr lang="lv-LV" dirty="0">
                <a:latin typeface="Arial" panose="020B0604020202020204" pitchFamily="34" charset="0"/>
                <a:cs typeface="Arial" panose="020B0604020202020204" pitchFamily="34" charset="0"/>
              </a:rPr>
              <a:t>Neatjaunotām ēkām būtu ieteicams izmantot savus individuālos redukcijas koeficientus pēc konkrētās ēkas izpētes un noteikt maksimāli pieļaujamo atšķirību starp enerģijas patēriņu daudzumu dzīvokļos, piemēram 30% vai 50%, piesaistot neatkarīgo ekspertu energoefektivitātes jomā vai projektētāju. Nosakot maksimāli pieļaujamos enerģijas patēriņa daudzuma atšķirības rādītājus, maksa par patērēto enerģiju starp dzīvokļiem uz vienu kvadrātmetru nedrīkstētu pārsniegt noteikto ierobežoto vērtību (30% vai 50%.). Ja dzīvokļos, kuros noteiktā ierobežojuma vērtība, piemēram, 50% tiek pārsniegta, tad virs norādītā ierobežojuma, enerģijas patēriņš tiek pārdalīts uz visas ēkas kvadratūru un starp visiem enerģijas patērētājiem.</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049643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lv-LV" sz="2400" b="1" dirty="0">
                <a:latin typeface="Arial" panose="020B0604020202020204" pitchFamily="34" charset="0"/>
                <a:cs typeface="Arial" panose="020B0604020202020204" pitchFamily="34" charset="0"/>
              </a:rPr>
              <a:t>1. Aprēķina piemērs - ēka, kurai netiek veikti nekādi uzlabošanas pasākumi, aprēķina periodā tiek veikti nepieciešamie sistēmas uzturēšanas darbi</a:t>
            </a:r>
            <a:endParaRPr lang="en-US"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55000" lnSpcReduction="20000"/>
          </a:bodyPr>
          <a:lstStyle/>
          <a:p>
            <a:r>
              <a:rPr lang="lv-LV" sz="3300" dirty="0">
                <a:latin typeface="Arial" panose="020B0604020202020204" pitchFamily="34" charset="0"/>
                <a:cs typeface="Arial" panose="020B0604020202020204" pitchFamily="34" charset="0"/>
              </a:rPr>
              <a:t>Ēkās, kuras ir fiziski nolietojušās (nolietojums virs 50%), īpaši attiecībā uz siltumapgādes sistēmām, siltuma maksas sadalītāju (alokatoru) uzstādīšana nav tehniski iespējama un ekonomiski pamatota. Šāda tipa ēkām ir jāveic atjaunošana un pārbūve un tikai tad kopā ar siltumapgādes sistēmu atjaunošanu jāveic arī siltuma maksas sadalītāju uzstādīšana.</a:t>
            </a:r>
            <a:endParaRPr lang="en-US" sz="3300" dirty="0">
              <a:latin typeface="Arial" panose="020B0604020202020204" pitchFamily="34" charset="0"/>
              <a:cs typeface="Arial" panose="020B0604020202020204" pitchFamily="34" charset="0"/>
            </a:endParaRPr>
          </a:p>
          <a:p>
            <a:r>
              <a:rPr lang="lv-LV" sz="3300" dirty="0">
                <a:latin typeface="Arial" panose="020B0604020202020204" pitchFamily="34" charset="0"/>
                <a:cs typeface="Arial" panose="020B0604020202020204" pitchFamily="34" charset="0"/>
              </a:rPr>
              <a:t>Veicot ekonomiskos aprēķinus, (skatīt 4. tabulā) tiek ņemts vērā, ka lai uzstādīt siltuma maksas sadalītājus ir jāņem vērā arī izmaksas, kuras saistītas ar sildķermeņu, termoregulatoru un </a:t>
            </a:r>
            <a:r>
              <a:rPr lang="lv-LV" sz="3300" dirty="0" err="1">
                <a:latin typeface="Arial" panose="020B0604020202020204" pitchFamily="34" charset="0"/>
                <a:cs typeface="Arial" panose="020B0604020202020204" pitchFamily="34" charset="0"/>
              </a:rPr>
              <a:t>alokatoru</a:t>
            </a:r>
            <a:r>
              <a:rPr lang="lv-LV" sz="3300" dirty="0">
                <a:latin typeface="Arial" panose="020B0604020202020204" pitchFamily="34" charset="0"/>
                <a:cs typeface="Arial" panose="020B0604020202020204" pitchFamily="34" charset="0"/>
              </a:rPr>
              <a:t> uzstādīšanu. Līdz ar to projekta atmaksāšanās laiks sasniedz 13 gadus (pie 20% enerģijas ietaupījuma), 17 gadus (pie 15 % enerģijas ietaupījuma) un 26 gadus (pie 10 % enerģijas ietaupījuma). Pēc NPV aprēķiniem var secināt, ka esošām ēkām, lai varētu izveidot atbilstošu siltumapgādes sistēmu un izmantot siltuma maksas sadalītājus, projekts ir ekonomiski izdevīgs 15 gadu periodā (pie 20% enerģijas ietaupījuma) un 20 gadu periodā (pie 15 un 20% enerģijas ietaupījuma).</a:t>
            </a:r>
            <a:endParaRPr lang="en-US" sz="3300" dirty="0">
              <a:latin typeface="Arial" panose="020B0604020202020204" pitchFamily="34" charset="0"/>
              <a:cs typeface="Arial" panose="020B0604020202020204" pitchFamily="34" charset="0"/>
            </a:endParaRPr>
          </a:p>
          <a:p>
            <a:r>
              <a:rPr lang="lv-LV" sz="3300" dirty="0">
                <a:latin typeface="Arial" panose="020B0604020202020204" pitchFamily="34" charset="0"/>
                <a:cs typeface="Arial" panose="020B0604020202020204" pitchFamily="34" charset="0"/>
              </a:rPr>
              <a:t>Kopumā siltuma maksas sadalītāju uzstādīšana ir rentabla, ja šo pasākumu veic kopā ar siltumapgādes sistēmas atjaunošanu vai pārbūvi. Esošām ēkām, kurās nav veikti nekādi uzlabošanas pasākumi, siltuma maksas sadalītāju uzstādīšana nav tehniski un ekonomiski izdevīga.</a:t>
            </a:r>
            <a:endParaRPr lang="en-US" sz="33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133124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428768"/>
          </a:xfrm>
        </p:spPr>
        <p:txBody>
          <a:bodyPr>
            <a:noAutofit/>
          </a:bodyPr>
          <a:lstStyle/>
          <a:p>
            <a:pPr algn="ctr"/>
            <a:r>
              <a:rPr lang="lv-LV" sz="2400" b="1" dirty="0">
                <a:latin typeface="Arial" panose="020B0604020202020204" pitchFamily="34" charset="0"/>
                <a:cs typeface="Arial" panose="020B0604020202020204" pitchFamily="34" charset="0"/>
              </a:rPr>
              <a:t>2. Aprēķina piemērs ēkai tiek veikti minimālie sistēmas uzlabošanas pasākumi, tiek uzstādīti termoregulatori komforta uzturēšanai telpās, aprēķina periodā tiek veikti nepieciešamie uzturēšanas darbi</a:t>
            </a:r>
            <a:endParaRPr lang="en-US" sz="24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11120791"/>
              </p:ext>
            </p:extLst>
          </p:nvPr>
        </p:nvGraphicFramePr>
        <p:xfrm>
          <a:off x="611560" y="2420888"/>
          <a:ext cx="8064896" cy="3744416"/>
        </p:xfrm>
        <a:graphic>
          <a:graphicData uri="http://schemas.openxmlformats.org/drawingml/2006/table">
            <a:tbl>
              <a:tblPr firstRow="1" firstCol="1" bandRow="1">
                <a:tableStyleId>{5C22544A-7EE6-4342-B048-85BDC9FD1C3A}</a:tableStyleId>
              </a:tblPr>
              <a:tblGrid>
                <a:gridCol w="4032448">
                  <a:extLst>
                    <a:ext uri="{9D8B030D-6E8A-4147-A177-3AD203B41FA5}">
                      <a16:colId xmlns:a16="http://schemas.microsoft.com/office/drawing/2014/main" val="20000"/>
                    </a:ext>
                  </a:extLst>
                </a:gridCol>
                <a:gridCol w="4032448">
                  <a:extLst>
                    <a:ext uri="{9D8B030D-6E8A-4147-A177-3AD203B41FA5}">
                      <a16:colId xmlns:a16="http://schemas.microsoft.com/office/drawing/2014/main" val="20001"/>
                    </a:ext>
                  </a:extLst>
                </a:gridCol>
              </a:tblGrid>
              <a:tr h="3744416">
                <a:tc>
                  <a:txBody>
                    <a:bodyPr/>
                    <a:lstStyle/>
                    <a:p>
                      <a:pPr marL="457200" algn="ctr">
                        <a:lnSpc>
                          <a:spcPct val="107000"/>
                        </a:lnSpc>
                        <a:spcAft>
                          <a:spcPts val="800"/>
                        </a:spcAft>
                      </a:pPr>
                      <a:endParaRPr lang="en-US" sz="1100" dirty="0">
                        <a:effectLst/>
                        <a:latin typeface="Calibri"/>
                        <a:ea typeface="Calibri"/>
                        <a:cs typeface="Times New Roman"/>
                      </a:endParaRPr>
                    </a:p>
                  </a:txBody>
                  <a:tcPr marL="68580" marR="68580" marT="0" marB="0"/>
                </a:tc>
                <a:tc>
                  <a:txBody>
                    <a:bodyPr/>
                    <a:lstStyle/>
                    <a:p>
                      <a:pPr>
                        <a:spcAft>
                          <a:spcPts val="0"/>
                        </a:spcAft>
                      </a:pPr>
                      <a:r>
                        <a:rPr lang="lv-LV" sz="1800" dirty="0">
                          <a:effectLst/>
                          <a:latin typeface="Arial" panose="020B0604020202020204" pitchFamily="34" charset="0"/>
                          <a:cs typeface="Arial" panose="020B0604020202020204" pitchFamily="34" charset="0"/>
                        </a:rPr>
                        <a:t>Daudzdzīvokļu ēka</a:t>
                      </a:r>
                      <a:endParaRPr lang="en-US" sz="1800" dirty="0">
                        <a:effectLst/>
                        <a:latin typeface="Arial" panose="020B0604020202020204" pitchFamily="34" charset="0"/>
                        <a:cs typeface="Arial" panose="020B0604020202020204" pitchFamily="34" charset="0"/>
                      </a:endParaRPr>
                    </a:p>
                    <a:p>
                      <a:pPr>
                        <a:spcAft>
                          <a:spcPts val="0"/>
                        </a:spcAft>
                      </a:pPr>
                      <a:r>
                        <a:rPr lang="lv-LV" sz="1800" dirty="0">
                          <a:effectLst/>
                          <a:latin typeface="Arial" panose="020B0604020202020204" pitchFamily="34" charset="0"/>
                          <a:cs typeface="Arial" panose="020B0604020202020204" pitchFamily="34" charset="0"/>
                        </a:rPr>
                        <a:t>Ekspluatācijā nodota 1966. gadā</a:t>
                      </a:r>
                      <a:endParaRPr lang="en-US" sz="1800" dirty="0">
                        <a:effectLst/>
                        <a:latin typeface="Arial" panose="020B0604020202020204" pitchFamily="34" charset="0"/>
                        <a:cs typeface="Arial" panose="020B0604020202020204" pitchFamily="34" charset="0"/>
                      </a:endParaRPr>
                    </a:p>
                    <a:p>
                      <a:pPr>
                        <a:spcAft>
                          <a:spcPts val="0"/>
                        </a:spcAft>
                      </a:pPr>
                      <a:r>
                        <a:rPr lang="lv-LV" sz="1800" dirty="0">
                          <a:effectLst/>
                          <a:latin typeface="Arial" panose="020B0604020202020204" pitchFamily="34" charset="0"/>
                          <a:cs typeface="Arial" panose="020B0604020202020204" pitchFamily="34" charset="0"/>
                        </a:rPr>
                        <a:t>Atjaunota 2013. gadā.</a:t>
                      </a:r>
                      <a:endParaRPr lang="en-US" sz="1800" dirty="0">
                        <a:effectLst/>
                        <a:latin typeface="Arial" panose="020B0604020202020204" pitchFamily="34" charset="0"/>
                        <a:cs typeface="Arial" panose="020B0604020202020204" pitchFamily="34" charset="0"/>
                      </a:endParaRPr>
                    </a:p>
                    <a:p>
                      <a:pPr>
                        <a:spcAft>
                          <a:spcPts val="0"/>
                        </a:spcAft>
                      </a:pPr>
                      <a:r>
                        <a:rPr lang="lv-LV" sz="1800" dirty="0">
                          <a:effectLst/>
                          <a:latin typeface="Arial" panose="020B0604020202020204" pitchFamily="34" charset="0"/>
                          <a:cs typeface="Arial" panose="020B0604020202020204" pitchFamily="34" charset="0"/>
                        </a:rPr>
                        <a:t>Kopējā aprēķina platība (m</a:t>
                      </a:r>
                      <a:r>
                        <a:rPr lang="lv-LV" sz="1800" baseline="30000" dirty="0">
                          <a:effectLst/>
                          <a:latin typeface="Arial" panose="020B0604020202020204" pitchFamily="34" charset="0"/>
                          <a:cs typeface="Arial" panose="020B0604020202020204" pitchFamily="34" charset="0"/>
                        </a:rPr>
                        <a:t>2</a:t>
                      </a:r>
                      <a:r>
                        <a:rPr lang="lv-LV" sz="1800" dirty="0">
                          <a:effectLst/>
                          <a:latin typeface="Arial" panose="020B0604020202020204" pitchFamily="34" charset="0"/>
                          <a:cs typeface="Arial" panose="020B0604020202020204" pitchFamily="34" charset="0"/>
                        </a:rPr>
                        <a:t>) – 745,12 m</a:t>
                      </a:r>
                      <a:r>
                        <a:rPr lang="lv-LV" sz="1800" baseline="30000" dirty="0">
                          <a:effectLst/>
                          <a:latin typeface="Arial" panose="020B0604020202020204" pitchFamily="34" charset="0"/>
                          <a:cs typeface="Arial" panose="020B0604020202020204" pitchFamily="34" charset="0"/>
                        </a:rPr>
                        <a:t>2</a:t>
                      </a:r>
                      <a:endParaRPr lang="en-US" sz="1800" dirty="0">
                        <a:effectLst/>
                        <a:latin typeface="Arial" panose="020B0604020202020204" pitchFamily="34" charset="0"/>
                        <a:cs typeface="Arial" panose="020B0604020202020204" pitchFamily="34" charset="0"/>
                      </a:endParaRPr>
                    </a:p>
                    <a:p>
                      <a:pPr>
                        <a:spcAft>
                          <a:spcPts val="0"/>
                        </a:spcAft>
                      </a:pPr>
                      <a:r>
                        <a:rPr lang="lv-LV" sz="1800" dirty="0">
                          <a:effectLst/>
                          <a:latin typeface="Arial" panose="020B0604020202020204" pitchFamily="34" charset="0"/>
                          <a:cs typeface="Arial" panose="020B0604020202020204" pitchFamily="34" charset="0"/>
                        </a:rPr>
                        <a:t>Dzīvokļu kopējā aprēķina platība (m</a:t>
                      </a:r>
                      <a:r>
                        <a:rPr lang="lv-LV" sz="1800" baseline="30000" dirty="0">
                          <a:effectLst/>
                          <a:latin typeface="Arial" panose="020B0604020202020204" pitchFamily="34" charset="0"/>
                          <a:cs typeface="Arial" panose="020B0604020202020204" pitchFamily="34" charset="0"/>
                        </a:rPr>
                        <a:t>2</a:t>
                      </a:r>
                      <a:r>
                        <a:rPr lang="lv-LV" sz="1800" dirty="0">
                          <a:effectLst/>
                          <a:latin typeface="Arial" panose="020B0604020202020204" pitchFamily="34" charset="0"/>
                          <a:cs typeface="Arial" panose="020B0604020202020204" pitchFamily="34" charset="0"/>
                        </a:rPr>
                        <a:t>) 568,00 m</a:t>
                      </a:r>
                      <a:r>
                        <a:rPr lang="lv-LV" sz="1800" baseline="30000" dirty="0">
                          <a:effectLst/>
                          <a:latin typeface="Arial" panose="020B0604020202020204" pitchFamily="34" charset="0"/>
                          <a:cs typeface="Arial" panose="020B0604020202020204" pitchFamily="34" charset="0"/>
                        </a:rPr>
                        <a:t>2</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bl>
          </a:graphicData>
        </a:graphic>
      </p:graphicFrame>
      <p:pic>
        <p:nvPicPr>
          <p:cNvPr id="10241" name="Picture 22" descr="Description: C:\Aldis darbi\Energosertifikāti\2018 gads\Šaulu iela 2 Riga\Bildes\DSC053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436" y="2996952"/>
            <a:ext cx="3836997"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12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00776"/>
          </a:xfrm>
        </p:spPr>
        <p:txBody>
          <a:bodyPr>
            <a:noAutofit/>
          </a:bodyPr>
          <a:lstStyle/>
          <a:p>
            <a:pPr algn="ctr"/>
            <a:r>
              <a:rPr lang="lv-LV" sz="2400" b="1" dirty="0">
                <a:latin typeface="Arial" panose="020B0604020202020204" pitchFamily="34" charset="0"/>
                <a:cs typeface="Arial" panose="020B0604020202020204" pitchFamily="34" charset="0"/>
              </a:rPr>
              <a:t>2. Aprēķina piemērs ēkai tiek veikti minimālie sistēmas uzlabošanas pasākumi, tiek uzstādīti termoregulatori komforta uzturēšanai telpās, aprēķina periodā tiek veikti nepieciešamie uzturēšanas darbi</a:t>
            </a:r>
            <a:endParaRPr lang="en-US" sz="2400" dirty="0">
              <a:latin typeface="Arial" panose="020B0604020202020204" pitchFamily="34" charset="0"/>
              <a:cs typeface="Arial" panose="020B0604020202020204" pitchFamily="34" charset="0"/>
            </a:endParaRP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20888"/>
            <a:ext cx="8229600" cy="3397016"/>
          </a:xfrm>
          <a:prstGeom prst="rect">
            <a:avLst/>
          </a:prstGeom>
          <a:noFill/>
          <a:ln>
            <a:noFill/>
          </a:ln>
        </p:spPr>
      </p:pic>
      <p:sp>
        <p:nvSpPr>
          <p:cNvPr id="5" name="Rectangle 4"/>
          <p:cNvSpPr/>
          <p:nvPr/>
        </p:nvSpPr>
        <p:spPr>
          <a:xfrm>
            <a:off x="683568" y="5792504"/>
            <a:ext cx="7992888" cy="369332"/>
          </a:xfrm>
          <a:prstGeom prst="rect">
            <a:avLst/>
          </a:prstGeom>
        </p:spPr>
        <p:txBody>
          <a:bodyPr wrap="square">
            <a:spAutoFit/>
          </a:bodyPr>
          <a:lstStyle/>
          <a:p>
            <a:r>
              <a:rPr lang="lv-LV" b="1" dirty="0">
                <a:latin typeface="Arial" panose="020B0604020202020204" pitchFamily="34" charset="0"/>
                <a:cs typeface="Arial" panose="020B0604020202020204" pitchFamily="34" charset="0"/>
              </a:rPr>
              <a:t>Siltumenerģijas patēriņa sadalījums pa dzīvokļiem (kWh/m</a:t>
            </a:r>
            <a:r>
              <a:rPr lang="lv-LV" b="1" baseline="30000" dirty="0">
                <a:latin typeface="Arial" panose="020B0604020202020204" pitchFamily="34" charset="0"/>
                <a:cs typeface="Arial" panose="020B0604020202020204" pitchFamily="34" charset="0"/>
              </a:rPr>
              <a:t>2</a:t>
            </a:r>
            <a:r>
              <a:rPr lang="lv-LV" b="1"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4231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284752"/>
          </a:xfrm>
        </p:spPr>
        <p:txBody>
          <a:bodyPr>
            <a:noAutofit/>
          </a:bodyPr>
          <a:lstStyle/>
          <a:p>
            <a:pPr algn="ctr"/>
            <a:r>
              <a:rPr lang="lv-LV" sz="2400" b="1" dirty="0">
                <a:latin typeface="Arial" panose="020B0604020202020204" pitchFamily="34" charset="0"/>
                <a:cs typeface="Arial" panose="020B0604020202020204" pitchFamily="34" charset="0"/>
              </a:rPr>
              <a:t>2. Aprēķina piemērs ēkai tiek veikti minimālie sistēmas uzlabošanas pasākumi, tiek uzstādīti termoregulatori komforta uzturēšanai telpās, aprēķina periodā tiek veikti nepieciešamie uzturēšanas darbi</a:t>
            </a:r>
            <a:endParaRPr lang="en-US"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132856"/>
            <a:ext cx="8229600" cy="4191744"/>
          </a:xfrm>
        </p:spPr>
        <p:txBody>
          <a:bodyPr>
            <a:noAutofit/>
          </a:bodyPr>
          <a:lstStyle/>
          <a:p>
            <a:r>
              <a:rPr lang="lv-LV" sz="1800" dirty="0">
                <a:latin typeface="Arial" panose="020B0604020202020204" pitchFamily="34" charset="0"/>
                <a:cs typeface="Arial" panose="020B0604020202020204" pitchFamily="34" charset="0"/>
              </a:rPr>
              <a:t>Ēkām, kurām veikti minimālie sistēmas uzlabošanas pasākumi (sildķermeņu nomaiņa, termoregulatoru un apvadcauruļu uzstādīšana) ir tehniski un ekonomiski pamatoti uzstādīt arī siltuma maksas sadalītājus, kopā ar siltumapgādes sistēmu atjaunošanu un individuālās uzskaites uzstādīšanu iegūtais enerģijas ietaupījuma rezultāts būs lielāks, nekā bez enerģijas uzskaites.</a:t>
            </a:r>
            <a:endParaRPr lang="en-US" sz="1800" dirty="0">
              <a:latin typeface="Arial" panose="020B0604020202020204" pitchFamily="34" charset="0"/>
              <a:cs typeface="Arial" panose="020B0604020202020204" pitchFamily="34" charset="0"/>
            </a:endParaRPr>
          </a:p>
          <a:p>
            <a:r>
              <a:rPr lang="lv-LV" sz="1800" dirty="0">
                <a:latin typeface="Arial" panose="020B0604020202020204" pitchFamily="34" charset="0"/>
                <a:cs typeface="Arial" panose="020B0604020202020204" pitchFamily="34" charset="0"/>
              </a:rPr>
              <a:t>Ēkas, kuras ir papildus siltinātas un norobežojošo konstrukciju siltuma pretestība atbilst mūsdienu normatīvajām prasībām, siltuma sadalījums starp ēkas dzīvokļiem samazinās un vairs nav tik būtiska ietekme starp vidējiem un gala dzīvokļiem.</a:t>
            </a:r>
            <a:endParaRPr lang="en-US" sz="1800" dirty="0">
              <a:latin typeface="Arial" panose="020B0604020202020204" pitchFamily="34" charset="0"/>
              <a:cs typeface="Arial" panose="020B0604020202020204" pitchFamily="34" charset="0"/>
            </a:endParaRPr>
          </a:p>
          <a:p>
            <a:r>
              <a:rPr lang="lv-LV" sz="1800" dirty="0">
                <a:latin typeface="Arial" panose="020B0604020202020204" pitchFamily="34" charset="0"/>
                <a:cs typeface="Arial" panose="020B0604020202020204" pitchFamily="34" charset="0"/>
              </a:rPr>
              <a:t>Aprēķina metodika un elektroniskā veidlapa ir viegli piemērojuma ēkām, kurās ir veikti minimāli sistēmas uzlabošanas darbi, tomēr jāņem vērā, ka ir nepieciešamas papildu izmaksas iekārtu – alokatoru, termoregulatoru un apvadcauruļu uzstādīšanai.</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1638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92664"/>
          </a:xfrm>
        </p:spPr>
        <p:txBody>
          <a:bodyPr>
            <a:normAutofit/>
          </a:bodyPr>
          <a:lstStyle/>
          <a:p>
            <a:pPr algn="ctr"/>
            <a:r>
              <a:rPr lang="lv-LV" sz="2800" b="1" dirty="0">
                <a:latin typeface="Arial" panose="020B0604020202020204" pitchFamily="34" charset="0"/>
                <a:cs typeface="Arial" panose="020B0604020202020204" pitchFamily="34" charset="0"/>
              </a:rPr>
              <a:t>Dzīvojamo ēku sadalījums (CSP dati)</a:t>
            </a:r>
            <a:endParaRPr lang="en-US" sz="2800" dirty="0">
              <a:latin typeface="Arial" panose="020B0604020202020204" pitchFamily="34" charset="0"/>
              <a:cs typeface="Arial" panose="020B0604020202020204" pitchFamily="34" charset="0"/>
            </a:endParaRP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556792"/>
            <a:ext cx="8352928" cy="4896544"/>
          </a:xfrm>
          <a:prstGeom prst="rect">
            <a:avLst/>
          </a:prstGeom>
          <a:noFill/>
          <a:ln>
            <a:noFill/>
          </a:ln>
        </p:spPr>
      </p:pic>
    </p:spTree>
    <p:extLst>
      <p:ext uri="{BB962C8B-B14F-4D97-AF65-F5344CB8AC3E}">
        <p14:creationId xmlns:p14="http://schemas.microsoft.com/office/powerpoint/2010/main" val="1797828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284752"/>
          </a:xfrm>
        </p:spPr>
        <p:txBody>
          <a:bodyPr>
            <a:noAutofit/>
          </a:bodyPr>
          <a:lstStyle/>
          <a:p>
            <a:pPr algn="ctr"/>
            <a:r>
              <a:rPr lang="lv-LV" sz="2400" b="1" dirty="0">
                <a:latin typeface="Arial" panose="020B0604020202020204" pitchFamily="34" charset="0"/>
                <a:cs typeface="Arial" panose="020B0604020202020204" pitchFamily="34" charset="0"/>
              </a:rPr>
              <a:t>2. Aprēķina piemērs ēkai tiek veikti minimālie sistēmas uzlabošanas pasākumi, tiek uzstādīti termoregulatori komforta uzturēšanai telpās, aprēķina periodā tiek veikti nepieciešamie uzturēšanas darbi</a:t>
            </a:r>
            <a:endParaRPr lang="en-US"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060848"/>
            <a:ext cx="8229600" cy="4263752"/>
          </a:xfrm>
        </p:spPr>
        <p:txBody>
          <a:bodyPr>
            <a:noAutofit/>
          </a:bodyPr>
          <a:lstStyle/>
          <a:p>
            <a:r>
              <a:rPr lang="lv-LV" sz="1800" dirty="0">
                <a:latin typeface="Arial" panose="020B0604020202020204" pitchFamily="34" charset="0"/>
                <a:cs typeface="Arial" panose="020B0604020202020204" pitchFamily="34" charset="0"/>
              </a:rPr>
              <a:t>Veicot ekonomiskos aprēķinus, (skatīt 5. tabulā) tiek ņemts vērā, ka lai uzstādīt siltuma maksas sadalītājus ir jāņem vērā arī izmaksas, kuras saistītas ar termoregulatoru un </a:t>
            </a:r>
            <a:r>
              <a:rPr lang="lv-LV" sz="1800" dirty="0" err="1">
                <a:latin typeface="Arial" panose="020B0604020202020204" pitchFamily="34" charset="0"/>
                <a:cs typeface="Arial" panose="020B0604020202020204" pitchFamily="34" charset="0"/>
              </a:rPr>
              <a:t>alokatoru</a:t>
            </a:r>
            <a:r>
              <a:rPr lang="lv-LV" sz="1800" dirty="0">
                <a:latin typeface="Arial" panose="020B0604020202020204" pitchFamily="34" charset="0"/>
                <a:cs typeface="Arial" panose="020B0604020202020204" pitchFamily="34" charset="0"/>
              </a:rPr>
              <a:t> uzstādīšanu. Līdz ar to projekta atmaksāšanās laiks sasniedz 8 gadus (pie 20% enerģijas ietaupījuma), 11 gadus (pie 15 % enerģijas ietaupījuma) un 17 gadus (pie 10 % enerģijas ietaupījuma). Pēc NPV aprēķiniem var secināt, ka ēkām, kurās veikti minimāli sistēmas uzlabošanas pasākumi, lai varētu izveidot atbilstošu siltumapgādes sistēmu un izmantot siltuma maksas sadalītājus, projekts ir ekonomiski izdevīgs 15 gadu periodā (pie 15 un 20% enerģijas ietaupījuma) un 20 gadu periodā (pie 10, 15 un 20% enerģijas ietaupījuma).</a:t>
            </a:r>
            <a:endParaRPr lang="en-US" sz="1800" dirty="0">
              <a:latin typeface="Arial" panose="020B0604020202020204" pitchFamily="34" charset="0"/>
              <a:cs typeface="Arial" panose="020B0604020202020204" pitchFamily="34" charset="0"/>
            </a:endParaRPr>
          </a:p>
          <a:p>
            <a:r>
              <a:rPr lang="lv-LV" sz="1800" dirty="0">
                <a:latin typeface="Arial" panose="020B0604020202020204" pitchFamily="34" charset="0"/>
                <a:cs typeface="Arial" panose="020B0604020202020204" pitchFamily="34" charset="0"/>
              </a:rPr>
              <a:t>Kopumā siltuma maksas sadalītāju uzstādīšana ir rentabla, ja šo pasākumu ir veikuši kopā ar siltumapgādes sistēmas atjaunošanu vai pārbūvi, gadījumā, ja to veic jau pēc tam, tad jārēķinās ar papildu izmaksām, iekļaujot – alokatoru, regulatoru un apvadcauruļu uzstādīšanu, kas rada atmaksāšanās perioda palielināšanos</a:t>
            </a:r>
            <a:r>
              <a:rPr lang="lv-LV" sz="1800" dirty="0"/>
              <a:t>.</a:t>
            </a:r>
            <a:endParaRPr lang="en-US" sz="1800" dirty="0"/>
          </a:p>
        </p:txBody>
      </p:sp>
    </p:spTree>
    <p:extLst>
      <p:ext uri="{BB962C8B-B14F-4D97-AF65-F5344CB8AC3E}">
        <p14:creationId xmlns:p14="http://schemas.microsoft.com/office/powerpoint/2010/main" val="3746484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lv-LV" sz="2400" b="1" dirty="0">
                <a:latin typeface="Arial" panose="020B0604020202020204" pitchFamily="34" charset="0"/>
                <a:cs typeface="Arial" panose="020B0604020202020204" pitchFamily="34" charset="0"/>
              </a:rPr>
              <a:t>3. Aprēķina piemērs - ēkai tiek uzstādīti siltuma maksas sadalītāji, termoregulatori, aprēķina periodā tiek veikti nepieciešamie uzturēšanas darbi</a:t>
            </a:r>
            <a:endParaRPr lang="en-US" sz="240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44199748"/>
              </p:ext>
            </p:extLst>
          </p:nvPr>
        </p:nvGraphicFramePr>
        <p:xfrm>
          <a:off x="395536" y="2276872"/>
          <a:ext cx="8568952" cy="3744416"/>
        </p:xfrm>
        <a:graphic>
          <a:graphicData uri="http://schemas.openxmlformats.org/drawingml/2006/table">
            <a:tbl>
              <a:tblPr firstRow="1" firstCol="1" bandRow="1">
                <a:tableStyleId>{5C22544A-7EE6-4342-B048-85BDC9FD1C3A}</a:tableStyleId>
              </a:tblPr>
              <a:tblGrid>
                <a:gridCol w="4284476">
                  <a:extLst>
                    <a:ext uri="{9D8B030D-6E8A-4147-A177-3AD203B41FA5}">
                      <a16:colId xmlns:a16="http://schemas.microsoft.com/office/drawing/2014/main" val="20000"/>
                    </a:ext>
                  </a:extLst>
                </a:gridCol>
                <a:gridCol w="4284476">
                  <a:extLst>
                    <a:ext uri="{9D8B030D-6E8A-4147-A177-3AD203B41FA5}">
                      <a16:colId xmlns:a16="http://schemas.microsoft.com/office/drawing/2014/main" val="20001"/>
                    </a:ext>
                  </a:extLst>
                </a:gridCol>
              </a:tblGrid>
              <a:tr h="3744416">
                <a:tc>
                  <a:txBody>
                    <a:bodyPr/>
                    <a:lstStyle/>
                    <a:p>
                      <a:pPr marL="457200" algn="ctr">
                        <a:lnSpc>
                          <a:spcPct val="107000"/>
                        </a:lnSpc>
                        <a:spcAft>
                          <a:spcPts val="800"/>
                        </a:spcAft>
                      </a:pPr>
                      <a:endParaRPr lang="en-US" sz="1100" dirty="0">
                        <a:effectLst/>
                        <a:latin typeface="Calibri"/>
                        <a:ea typeface="Calibri"/>
                        <a:cs typeface="Times New Roman"/>
                      </a:endParaRPr>
                    </a:p>
                  </a:txBody>
                  <a:tcPr marL="68580" marR="68580" marT="0" marB="0"/>
                </a:tc>
                <a:tc>
                  <a:txBody>
                    <a:bodyPr/>
                    <a:lstStyle/>
                    <a:p>
                      <a:pPr>
                        <a:spcAft>
                          <a:spcPts val="0"/>
                        </a:spcAft>
                      </a:pPr>
                      <a:r>
                        <a:rPr lang="lv-LV" sz="1800" dirty="0">
                          <a:effectLst/>
                          <a:latin typeface="Arial" panose="020B0604020202020204" pitchFamily="34" charset="0"/>
                          <a:cs typeface="Arial" panose="020B0604020202020204" pitchFamily="34" charset="0"/>
                        </a:rPr>
                        <a:t>Daudzdzīvokļu ēka</a:t>
                      </a:r>
                      <a:endParaRPr lang="en-US" sz="1800" dirty="0">
                        <a:effectLst/>
                        <a:latin typeface="Arial" panose="020B0604020202020204" pitchFamily="34" charset="0"/>
                        <a:cs typeface="Arial" panose="020B0604020202020204" pitchFamily="34" charset="0"/>
                      </a:endParaRPr>
                    </a:p>
                    <a:p>
                      <a:pPr>
                        <a:spcAft>
                          <a:spcPts val="0"/>
                        </a:spcAft>
                      </a:pPr>
                      <a:r>
                        <a:rPr lang="lv-LV" sz="1800" dirty="0">
                          <a:effectLst/>
                          <a:latin typeface="Arial" panose="020B0604020202020204" pitchFamily="34" charset="0"/>
                          <a:cs typeface="Arial" panose="020B0604020202020204" pitchFamily="34" charset="0"/>
                        </a:rPr>
                        <a:t>Ekspluatācijā nodota 1989. gadā</a:t>
                      </a:r>
                      <a:endParaRPr lang="en-US" sz="1800" dirty="0">
                        <a:effectLst/>
                        <a:latin typeface="Arial" panose="020B0604020202020204" pitchFamily="34" charset="0"/>
                        <a:cs typeface="Arial" panose="020B0604020202020204" pitchFamily="34" charset="0"/>
                      </a:endParaRPr>
                    </a:p>
                    <a:p>
                      <a:pPr>
                        <a:spcAft>
                          <a:spcPts val="0"/>
                        </a:spcAft>
                      </a:pPr>
                      <a:r>
                        <a:rPr lang="lv-LV" sz="1800" dirty="0">
                          <a:effectLst/>
                          <a:latin typeface="Arial" panose="020B0604020202020204" pitchFamily="34" charset="0"/>
                          <a:cs typeface="Arial" panose="020B0604020202020204" pitchFamily="34" charset="0"/>
                        </a:rPr>
                        <a:t>Atjaunota 2015. gadā.</a:t>
                      </a:r>
                      <a:endParaRPr lang="en-US" sz="1800" dirty="0">
                        <a:effectLst/>
                        <a:latin typeface="Arial" panose="020B0604020202020204" pitchFamily="34" charset="0"/>
                        <a:cs typeface="Arial" panose="020B0604020202020204" pitchFamily="34" charset="0"/>
                      </a:endParaRPr>
                    </a:p>
                    <a:p>
                      <a:pPr>
                        <a:spcAft>
                          <a:spcPts val="0"/>
                        </a:spcAft>
                      </a:pPr>
                      <a:r>
                        <a:rPr lang="lv-LV" sz="1800" dirty="0">
                          <a:effectLst/>
                          <a:latin typeface="Arial" panose="020B0604020202020204" pitchFamily="34" charset="0"/>
                          <a:cs typeface="Arial" panose="020B0604020202020204" pitchFamily="34" charset="0"/>
                        </a:rPr>
                        <a:t>Kopējā aprēķina platība (m</a:t>
                      </a:r>
                      <a:r>
                        <a:rPr lang="lv-LV" sz="1800" baseline="30000" dirty="0">
                          <a:effectLst/>
                          <a:latin typeface="Arial" panose="020B0604020202020204" pitchFamily="34" charset="0"/>
                          <a:cs typeface="Arial" panose="020B0604020202020204" pitchFamily="34" charset="0"/>
                        </a:rPr>
                        <a:t>2</a:t>
                      </a:r>
                      <a:r>
                        <a:rPr lang="lv-LV" sz="1800" dirty="0">
                          <a:effectLst/>
                          <a:latin typeface="Arial" panose="020B0604020202020204" pitchFamily="34" charset="0"/>
                          <a:cs typeface="Arial" panose="020B0604020202020204" pitchFamily="34" charset="0"/>
                        </a:rPr>
                        <a:t>) - 1302,90 m</a:t>
                      </a:r>
                      <a:r>
                        <a:rPr lang="lv-LV" sz="1800" baseline="30000" dirty="0">
                          <a:effectLst/>
                          <a:latin typeface="Arial" panose="020B0604020202020204" pitchFamily="34" charset="0"/>
                          <a:cs typeface="Arial" panose="020B0604020202020204" pitchFamily="34" charset="0"/>
                        </a:rPr>
                        <a:t>2</a:t>
                      </a:r>
                      <a:endParaRPr lang="en-US" sz="1800" dirty="0">
                        <a:effectLst/>
                        <a:latin typeface="Arial" panose="020B0604020202020204" pitchFamily="34" charset="0"/>
                        <a:cs typeface="Arial" panose="020B0604020202020204" pitchFamily="34" charset="0"/>
                      </a:endParaRPr>
                    </a:p>
                    <a:p>
                      <a:pPr>
                        <a:spcAft>
                          <a:spcPts val="0"/>
                        </a:spcAft>
                      </a:pPr>
                      <a:r>
                        <a:rPr lang="lv-LV" sz="1800" dirty="0">
                          <a:effectLst/>
                          <a:latin typeface="Arial" panose="020B0604020202020204" pitchFamily="34" charset="0"/>
                          <a:cs typeface="Arial" panose="020B0604020202020204" pitchFamily="34" charset="0"/>
                        </a:rPr>
                        <a:t>Dzīvokļu kopējā aprēķina platība (m</a:t>
                      </a:r>
                      <a:r>
                        <a:rPr lang="lv-LV" sz="1800" baseline="30000" dirty="0">
                          <a:effectLst/>
                          <a:latin typeface="Arial" panose="020B0604020202020204" pitchFamily="34" charset="0"/>
                          <a:cs typeface="Arial" panose="020B0604020202020204" pitchFamily="34" charset="0"/>
                        </a:rPr>
                        <a:t>2</a:t>
                      </a:r>
                      <a:r>
                        <a:rPr lang="lv-LV" sz="1800" dirty="0">
                          <a:effectLst/>
                          <a:latin typeface="Arial" panose="020B0604020202020204" pitchFamily="34" charset="0"/>
                          <a:cs typeface="Arial" panose="020B0604020202020204" pitchFamily="34" charset="0"/>
                        </a:rPr>
                        <a:t>) 1302,90 m</a:t>
                      </a:r>
                      <a:r>
                        <a:rPr lang="lv-LV" sz="1800" baseline="30000" dirty="0">
                          <a:effectLst/>
                          <a:latin typeface="Arial" panose="020B0604020202020204" pitchFamily="34" charset="0"/>
                          <a:cs typeface="Arial" panose="020B0604020202020204" pitchFamily="34" charset="0"/>
                        </a:rPr>
                        <a:t>2</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bl>
          </a:graphicData>
        </a:graphic>
      </p:graphicFrame>
      <p:pic>
        <p:nvPicPr>
          <p:cNvPr id="11265" name="Picture 92" descr="Description: C:\Users\Admin\Documents\1_Magistrs\Mag_Darbs\Darza_14\bildes_21mar\DSC_00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594768"/>
            <a:ext cx="4060747" cy="2706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041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lv-LV" sz="2400" b="1" dirty="0">
                <a:latin typeface="Arial" panose="020B0604020202020204" pitchFamily="34" charset="0"/>
                <a:cs typeface="Arial" panose="020B0604020202020204" pitchFamily="34" charset="0"/>
              </a:rPr>
              <a:t>3. Aprēķina piemērs - ēkai tiek uzstādīti siltuma maksas sadalītāji, termoregulatori, aprēķina periodā tiek veikti nepieciešamie uzturēšanas darbi</a:t>
            </a:r>
            <a:endParaRPr lang="en-US" sz="24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65051052"/>
              </p:ext>
            </p:extLst>
          </p:nvPr>
        </p:nvGraphicFramePr>
        <p:xfrm>
          <a:off x="446856" y="2204864"/>
          <a:ext cx="8229600" cy="400680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683568" y="6211669"/>
            <a:ext cx="7992888" cy="369332"/>
          </a:xfrm>
          <a:prstGeom prst="rect">
            <a:avLst/>
          </a:prstGeom>
        </p:spPr>
        <p:txBody>
          <a:bodyPr wrap="square">
            <a:spAutoFit/>
          </a:bodyPr>
          <a:lstStyle/>
          <a:p>
            <a:pPr algn="ctr"/>
            <a:r>
              <a:rPr lang="lv-LV" b="1" dirty="0">
                <a:latin typeface="Arial" panose="020B0604020202020204" pitchFamily="34" charset="0"/>
                <a:cs typeface="Arial" panose="020B0604020202020204" pitchFamily="34" charset="0"/>
              </a:rPr>
              <a:t>Siltumenerģijas maksas sadalījums janvārī</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932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lv-LV" sz="2400" b="1" dirty="0">
                <a:latin typeface="Arial" panose="020B0604020202020204" pitchFamily="34" charset="0"/>
                <a:cs typeface="Arial" panose="020B0604020202020204" pitchFamily="34" charset="0"/>
              </a:rPr>
              <a:t>3. Aprēķina piemērs - ēkai tiek uzstādīti siltuma maksas sadalītāji, termoregulatori, aprēķina periodā tiek veikti nepieciešamie uzturēšanas darbi</a:t>
            </a:r>
            <a:endParaRPr lang="en-US"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348880"/>
            <a:ext cx="8229600" cy="3975720"/>
          </a:xfrm>
        </p:spPr>
        <p:txBody>
          <a:bodyPr>
            <a:normAutofit/>
          </a:bodyPr>
          <a:lstStyle/>
          <a:p>
            <a:pPr marL="0" indent="0">
              <a:buNone/>
            </a:pPr>
            <a:r>
              <a:rPr lang="lv-LV" sz="2000" dirty="0">
                <a:latin typeface="Arial" panose="020B0604020202020204" pitchFamily="34" charset="0"/>
                <a:cs typeface="Arial" panose="020B0604020202020204" pitchFamily="34" charset="0"/>
              </a:rPr>
              <a:t>1.Atjaunotām ēkām aprēķina metodika ir viegli izmantojama, un ir viegli aprēķināt siltumenerģijas maksas sadalījumu pa dzīvokļiem.</a:t>
            </a:r>
          </a:p>
          <a:p>
            <a:pPr marL="0" indent="0">
              <a:buNone/>
            </a:pPr>
            <a:r>
              <a:rPr lang="lv-LV"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0" indent="0">
              <a:buNone/>
            </a:pPr>
            <a:r>
              <a:rPr lang="lv-LV" sz="2000" dirty="0">
                <a:latin typeface="Arial" panose="020B0604020202020204" pitchFamily="34" charset="0"/>
                <a:cs typeface="Arial" panose="020B0604020202020204" pitchFamily="34" charset="0"/>
              </a:rPr>
              <a:t>2.Siltumenerģijas patēriņa izmaiņas ir saistītas ar patērētāju uzvedību, un vēlamo gaisa temperatūru telpās, savukārt ēkas norobežojošo konstrukciju siltuma pretestības un telpu atrašanās vietas ietekme ir minimāla. </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lv-LV" sz="2000" dirty="0">
                <a:latin typeface="Arial" panose="020B0604020202020204" pitchFamily="34" charset="0"/>
                <a:cs typeface="Arial" panose="020B0604020202020204" pitchFamily="34" charset="0"/>
              </a:rPr>
              <a:t>3.Atjaunojamām un pārbūvējamām ēkām siltuma maksas sadalītāji (</a:t>
            </a:r>
            <a:r>
              <a:rPr lang="lv-LV" sz="2000" dirty="0" err="1">
                <a:latin typeface="Arial" panose="020B0604020202020204" pitchFamily="34" charset="0"/>
                <a:cs typeface="Arial" panose="020B0604020202020204" pitchFamily="34" charset="0"/>
              </a:rPr>
              <a:t>alokatori</a:t>
            </a:r>
            <a:r>
              <a:rPr lang="lv-LV" sz="2000" dirty="0">
                <a:latin typeface="Arial" panose="020B0604020202020204" pitchFamily="34" charset="0"/>
                <a:cs typeface="Arial" panose="020B0604020202020204" pitchFamily="34" charset="0"/>
              </a:rPr>
              <a:t>) ir tehniski uzstādāmi un aprēķina metodika ir izmantojama siltumenerģijas patēriņa noteikšanai starp ēkas dzīvokļiem.</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746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lv-LV" sz="2400" b="1" dirty="0">
                <a:latin typeface="Arial" panose="020B0604020202020204" pitchFamily="34" charset="0"/>
                <a:cs typeface="Arial" panose="020B0604020202020204" pitchFamily="34" charset="0"/>
              </a:rPr>
              <a:t>3. Aprēķina piemērs - ēkai tiek uzstādīti siltuma maksas sadalītāji, termoregulatori, aprēķina periodā tiek veikti nepieciešamie uzturēšanas darbi</a:t>
            </a:r>
            <a:endParaRPr lang="en-US"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132856"/>
            <a:ext cx="8229600" cy="4191744"/>
          </a:xfrm>
        </p:spPr>
        <p:txBody>
          <a:bodyPr>
            <a:normAutofit lnSpcReduction="10000"/>
          </a:bodyPr>
          <a:lstStyle/>
          <a:p>
            <a:pPr marL="0" indent="0">
              <a:buNone/>
            </a:pPr>
            <a:r>
              <a:rPr lang="lv-LV" sz="2000" dirty="0">
                <a:latin typeface="Arial" panose="020B0604020202020204" pitchFamily="34" charset="0"/>
                <a:cs typeface="Arial" panose="020B0604020202020204" pitchFamily="34" charset="0"/>
              </a:rPr>
              <a:t>4. Veicot ekonomiskos aprēķinus, (skatīt 6. tabulā) tiek ņemts vērā, ka lai uzstādīt siltuma maksas sadalītājus ir jāņem vērā arī izmaksas, kuras saistītas ar </a:t>
            </a:r>
            <a:r>
              <a:rPr lang="lv-LV" sz="2000" dirty="0" err="1">
                <a:latin typeface="Arial" panose="020B0604020202020204" pitchFamily="34" charset="0"/>
                <a:cs typeface="Arial" panose="020B0604020202020204" pitchFamily="34" charset="0"/>
              </a:rPr>
              <a:t>alokatoru</a:t>
            </a:r>
            <a:r>
              <a:rPr lang="lv-LV" sz="2000" dirty="0">
                <a:latin typeface="Arial" panose="020B0604020202020204" pitchFamily="34" charset="0"/>
                <a:cs typeface="Arial" panose="020B0604020202020204" pitchFamily="34" charset="0"/>
              </a:rPr>
              <a:t> uzstādīšanu. Līdz ar to projekta atmaksāšanās laiks sasniedz 5 gadus (pie 20% enerģijas ietaupījuma), 7 gadus (pie 15 % enerģijas ietaupījuma) un 10 gadus (pie 10 % enerģijas ietaupījuma). Pēc NPV aprēķiniem var secināt, ka ēkām, kurās ir veikti energoefektivitātes pasākumi un ir atjaunotas siltumapgādes sistēmas, tad projekts praktiski apmaksājas visos gadījumos, izņemot situāciju – projekta ilgums 10 gadi un diskonta likme 10%.</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lv-LV" sz="2000" dirty="0">
                <a:latin typeface="Arial" panose="020B0604020202020204" pitchFamily="34" charset="0"/>
                <a:cs typeface="Arial" panose="020B0604020202020204" pitchFamily="34" charset="0"/>
              </a:rPr>
              <a:t>5. Kopumā siltuma maksas sadalītāju uzstādīšana ir rentabla, ja ēka ir atjaunota un nav nepieciešams ieguldīt vēl papildus izmaksas siltumapgādes sistēmas atjaunošanai.</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7092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lv-LV" sz="2800" b="1" dirty="0">
                <a:latin typeface="Arial" panose="020B0604020202020204" pitchFamily="34" charset="0"/>
                <a:cs typeface="Arial" panose="020B0604020202020204" pitchFamily="34" charset="0"/>
              </a:rPr>
              <a:t>Siltuma maksas sadalītāju uzstādīšanas tehniskā un ekonomiskā pamatojuma novērtēšanas veidlapu/veidlapas izstrādāšana</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276872"/>
            <a:ext cx="8229600" cy="4047728"/>
          </a:xfrm>
        </p:spPr>
        <p:txBody>
          <a:bodyPr>
            <a:normAutofit fontScale="77500" lnSpcReduction="20000"/>
          </a:bodyPr>
          <a:lstStyle/>
          <a:p>
            <a:r>
              <a:rPr lang="lv-LV" dirty="0">
                <a:latin typeface="Arial" panose="020B0604020202020204" pitchFamily="34" charset="0"/>
                <a:cs typeface="Arial" panose="020B0604020202020204" pitchFamily="34" charset="0"/>
              </a:rPr>
              <a:t>Siltuma maksas sadalītāju uzstādīšanas tehniskā un ekonomiskā pamatojuma novērtēšanas veidlapa ļauj ēkas apsaimniekotājam izvērtēt tehniskos un ekonomiskos parametrus </a:t>
            </a:r>
            <a:r>
              <a:rPr lang="lv-LV" dirty="0" err="1">
                <a:latin typeface="Arial" panose="020B0604020202020204" pitchFamily="34" charset="0"/>
                <a:cs typeface="Arial" panose="020B0604020202020204" pitchFamily="34" charset="0"/>
              </a:rPr>
              <a:t>alokatoru</a:t>
            </a:r>
            <a:r>
              <a:rPr lang="lv-LV" dirty="0">
                <a:latin typeface="Arial" panose="020B0604020202020204" pitchFamily="34" charset="0"/>
                <a:cs typeface="Arial" panose="020B0604020202020204" pitchFamily="34" charset="0"/>
              </a:rPr>
              <a:t> uzstādīšanai un maksas sadalīšanai. Veidlapa paredzēta konkrētai ēkai un enerģijas patēriņa sadalījumu var veikt, izvērtējot atsevišķi katru dzīvokli. Veidlapā ir iestrādāti tehniskie nosacījumi, lai tehniski varētu uzstādīt siltuma maksas sadalītājus, piemēram, siltuma maksas sadalītāju % skaits no kopējā telpu skaita, iekārtu atbilstība normatīvajām prasībām, vai izstrādāts projekts un tml.</a:t>
            </a:r>
          </a:p>
          <a:p>
            <a:pPr marL="0" indent="0">
              <a:buNone/>
            </a:pPr>
            <a:endParaRPr lang="en-US" dirty="0">
              <a:latin typeface="Arial" panose="020B0604020202020204" pitchFamily="34" charset="0"/>
              <a:cs typeface="Arial" panose="020B0604020202020204" pitchFamily="34" charset="0"/>
            </a:endParaRPr>
          </a:p>
          <a:p>
            <a:r>
              <a:rPr lang="lv-LV" dirty="0">
                <a:latin typeface="Arial" panose="020B0604020202020204" pitchFamily="34" charset="0"/>
                <a:cs typeface="Arial" panose="020B0604020202020204" pitchFamily="34" charset="0"/>
              </a:rPr>
              <a:t>Veidlapā norādīti </a:t>
            </a:r>
            <a:r>
              <a:rPr lang="lv-LV" dirty="0" err="1">
                <a:latin typeface="Arial" panose="020B0604020202020204" pitchFamily="34" charset="0"/>
                <a:cs typeface="Arial" panose="020B0604020202020204" pitchFamily="34" charset="0"/>
              </a:rPr>
              <a:t>alokatoru</a:t>
            </a:r>
            <a:r>
              <a:rPr lang="lv-LV" dirty="0">
                <a:latin typeface="Arial" panose="020B0604020202020204" pitchFamily="34" charset="0"/>
                <a:cs typeface="Arial" panose="020B0604020202020204" pitchFamily="34" charset="0"/>
              </a:rPr>
              <a:t> redukcijas koeficienti un siltuma maksas sadalīšanas aprēķina kārtība. Ekonomisko aprēķinu sadaļā iespējams veikt siltuma maksas sadalītāju atmaksāšanās noteikšanu pie enerģijas ietaupījuma 10%, 15% un 20% no kopējā enerģijas patēriņa ar dažādu projekta ilgumu – 10, 15 un 20 gadiem.</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328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4800" dirty="0">
                <a:latin typeface="Arial" panose="020B0604020202020204" pitchFamily="34" charset="0"/>
                <a:cs typeface="Arial" panose="020B0604020202020204" pitchFamily="34" charset="0"/>
              </a:rPr>
              <a:t>Kopējie secinājumi</a:t>
            </a:r>
            <a:endParaRPr lang="en-US" sz="4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lv-LV" sz="2000" dirty="0">
                <a:latin typeface="Arial" panose="020B0604020202020204" pitchFamily="34" charset="0"/>
                <a:cs typeface="Arial" panose="020B0604020202020204" pitchFamily="34" charset="0"/>
              </a:rPr>
              <a:t>Saskaņā ar pētījuma rezultātiem siltuma maksas sadalītāji ir aktuāli tikai daudzdzīvokļu ēkām, savukārt sabiedriskām un biroja ēkām siltuma maksas sadalītāju uzstādīšana nav tehniski un ekonomiski pamatota. </a:t>
            </a:r>
            <a:endParaRPr lang="en-US" sz="2000" dirty="0">
              <a:latin typeface="Arial" panose="020B0604020202020204" pitchFamily="34" charset="0"/>
              <a:cs typeface="Arial" panose="020B0604020202020204" pitchFamily="34" charset="0"/>
            </a:endParaRPr>
          </a:p>
          <a:p>
            <a:pPr marL="0" indent="0">
              <a:buNone/>
            </a:pPr>
            <a:r>
              <a:rPr lang="lv-LV" sz="2000" dirty="0">
                <a:latin typeface="Arial" panose="020B0604020202020204" pitchFamily="34" charset="0"/>
                <a:cs typeface="Arial" panose="020B0604020202020204" pitchFamily="34" charset="0"/>
              </a:rPr>
              <a:t>    1. Apsvērumi attiecībā uz sabiedriskām un biroja ēkām:</a:t>
            </a:r>
            <a:endParaRPr lang="en-US" sz="2000" dirty="0">
              <a:latin typeface="Arial" panose="020B0604020202020204" pitchFamily="34" charset="0"/>
              <a:cs typeface="Arial" panose="020B0604020202020204" pitchFamily="34" charset="0"/>
            </a:endParaRPr>
          </a:p>
          <a:p>
            <a:pPr marL="0" indent="0">
              <a:buNone/>
            </a:pPr>
            <a:r>
              <a:rPr lang="lv-LV" sz="2000" dirty="0">
                <a:latin typeface="Arial" panose="020B0604020202020204" pitchFamily="34" charset="0"/>
                <a:cs typeface="Arial" panose="020B0604020202020204" pitchFamily="34" charset="0"/>
              </a:rPr>
              <a:t>	1) ēka parasti pieder vienam īpašniekam, līdz ar to enerģijas 	sadalījums nav aktuāls, piemēram, valsts un pašvaldību ēkas;</a:t>
            </a:r>
            <a:endParaRPr lang="en-US" sz="2000" dirty="0">
              <a:latin typeface="Arial" panose="020B0604020202020204" pitchFamily="34" charset="0"/>
              <a:cs typeface="Arial" panose="020B0604020202020204" pitchFamily="34" charset="0"/>
            </a:endParaRPr>
          </a:p>
          <a:p>
            <a:pPr marL="0" indent="0">
              <a:buNone/>
            </a:pPr>
            <a:r>
              <a:rPr lang="lv-LV" sz="2000" dirty="0">
                <a:latin typeface="Arial" panose="020B0604020202020204" pitchFamily="34" charset="0"/>
                <a:cs typeface="Arial" panose="020B0604020202020204" pitchFamily="34" charset="0"/>
              </a:rPr>
              <a:t>	2) ēkas telpas tiek izīrētas dažādiem īrniekiem, tiek pielāgotas 	katram īrniekiem atsevišķi un tiek vairākkārtīgi mainītas;</a:t>
            </a:r>
            <a:endParaRPr lang="en-US" sz="2000" dirty="0">
              <a:latin typeface="Arial" panose="020B0604020202020204" pitchFamily="34" charset="0"/>
              <a:cs typeface="Arial" panose="020B0604020202020204" pitchFamily="34" charset="0"/>
            </a:endParaRPr>
          </a:p>
          <a:p>
            <a:pPr marL="0" indent="0">
              <a:buNone/>
            </a:pPr>
            <a:r>
              <a:rPr lang="lv-LV" sz="2000" dirty="0">
                <a:latin typeface="Arial" panose="020B0604020202020204" pitchFamily="34" charset="0"/>
                <a:cs typeface="Arial" panose="020B0604020202020204" pitchFamily="34" charset="0"/>
              </a:rPr>
              <a:t>	3) ēkās tiek izmantotas dažādas tehniskās sistēmas - apkures, 	gaisa kondicionēšanas, ventilācijas un dzesēšanas 	nodrošināšanai, kas savstarpēji ir saistītas, piemēram, 	siltumenerģiju var nodrošināt ar dažādām sistēmām.</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4450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4800" dirty="0">
                <a:latin typeface="Arial" panose="020B0604020202020204" pitchFamily="34" charset="0"/>
                <a:cs typeface="Arial" panose="020B0604020202020204" pitchFamily="34" charset="0"/>
              </a:rPr>
              <a:t>Kopējie secinājumi</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lv-LV" sz="2000" dirty="0">
                <a:latin typeface="Arial" panose="020B0604020202020204" pitchFamily="34" charset="0"/>
                <a:cs typeface="Arial" panose="020B0604020202020204" pitchFamily="34" charset="0"/>
              </a:rPr>
              <a:t>2. Apsvērumi attiecībā uz daudzdzīvokļu ēkām, kurām siltuma maksas sadalītāji nav obligāti uzstādāmi:</a:t>
            </a:r>
            <a:endParaRPr lang="en-US" sz="2000" dirty="0">
              <a:latin typeface="Arial" panose="020B0604020202020204" pitchFamily="34" charset="0"/>
              <a:cs typeface="Arial" panose="020B0604020202020204" pitchFamily="34" charset="0"/>
            </a:endParaRPr>
          </a:p>
          <a:p>
            <a:pPr marL="0" indent="0">
              <a:buNone/>
            </a:pPr>
            <a:r>
              <a:rPr lang="lv-LV" sz="2000" dirty="0">
                <a:latin typeface="Arial" panose="020B0604020202020204" pitchFamily="34" charset="0"/>
                <a:cs typeface="Arial" panose="020B0604020202020204" pitchFamily="34" charset="0"/>
              </a:rPr>
              <a:t>	1) esošām ēkām, kurām norobežojošo konstrukciju 	siltumnoturība nav atbilstoša spēkā esošo normatīvu aktu 	prasībām būvniecības jomā un nav veikta apkures sistēmu 	atjaunošana;</a:t>
            </a:r>
            <a:endParaRPr lang="en-US" sz="2000" dirty="0">
              <a:latin typeface="Arial" panose="020B0604020202020204" pitchFamily="34" charset="0"/>
              <a:cs typeface="Arial" panose="020B0604020202020204" pitchFamily="34" charset="0"/>
            </a:endParaRPr>
          </a:p>
          <a:p>
            <a:pPr marL="0" indent="0">
              <a:buNone/>
            </a:pPr>
            <a:r>
              <a:rPr lang="lv-LV" sz="2000" dirty="0">
                <a:latin typeface="Arial" panose="020B0604020202020204" pitchFamily="34" charset="0"/>
                <a:cs typeface="Arial" panose="020B0604020202020204" pitchFamily="34" charset="0"/>
              </a:rPr>
              <a:t>	2) esošām ēkām, kurām ir veikta norobežojošo konstrukciju 	siltināšana un veikta apkures sistēmu atjaunošana un 	iedzīvotāji ir vienojušies par ēkas atjaunošanas rezultātā iegūtu 	siltumenerģijas ietaupījumu un sadalījumu.</a:t>
            </a:r>
            <a:endParaRPr lang="en-US" sz="2000" dirty="0">
              <a:latin typeface="Arial" panose="020B0604020202020204" pitchFamily="34" charset="0"/>
              <a:cs typeface="Arial" panose="020B0604020202020204" pitchFamily="34" charset="0"/>
            </a:endParaRPr>
          </a:p>
          <a:p>
            <a:r>
              <a:rPr lang="lv-LV" sz="2000" dirty="0">
                <a:latin typeface="Arial" panose="020B0604020202020204" pitchFamily="34" charset="0"/>
                <a:cs typeface="Arial" panose="020B0604020202020204" pitchFamily="34" charset="0"/>
              </a:rPr>
              <a:t>Ja dzīvokļu īpašnieki pieņem lēmumu par siltuma maksas sadalītāju uzstādīšanu, tad ir jāizmanto noteiktā aprēķina metodika, ievērtējot tehniskos un ekonomiskos nosacījumus.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28766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4800" dirty="0">
                <a:latin typeface="Arial" panose="020B0604020202020204" pitchFamily="34" charset="0"/>
                <a:cs typeface="Arial" panose="020B0604020202020204" pitchFamily="34" charset="0"/>
              </a:rPr>
              <a:t>Kopējie secinājumi</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77500" lnSpcReduction="20000"/>
          </a:bodyPr>
          <a:lstStyle/>
          <a:p>
            <a:pPr marL="0" indent="0">
              <a:buNone/>
            </a:pPr>
            <a:r>
              <a:rPr lang="lv-LV" dirty="0">
                <a:latin typeface="Arial" panose="020B0604020202020204" pitchFamily="34" charset="0"/>
                <a:cs typeface="Arial" panose="020B0604020202020204" pitchFamily="34" charset="0"/>
              </a:rPr>
              <a:t>3. Siltuma maksas sadalītāji, kā obligāti būtu uzstādāmi sekojošām daudzdzīvokļu ēkām:</a:t>
            </a:r>
          </a:p>
          <a:p>
            <a:pPr marL="0" indent="0">
              <a:buNone/>
            </a:pPr>
            <a:endParaRPr lang="en-US" sz="1300" dirty="0">
              <a:latin typeface="Arial" panose="020B0604020202020204" pitchFamily="34" charset="0"/>
              <a:cs typeface="Arial" panose="020B0604020202020204" pitchFamily="34" charset="0"/>
            </a:endParaRPr>
          </a:p>
          <a:p>
            <a:pPr marL="0" indent="0">
              <a:buNone/>
            </a:pPr>
            <a:r>
              <a:rPr lang="lv-LV" dirty="0">
                <a:latin typeface="Arial" panose="020B0604020202020204" pitchFamily="34" charset="0"/>
                <a:cs typeface="Arial" panose="020B0604020202020204" pitchFamily="34" charset="0"/>
              </a:rPr>
              <a:t>	1) jaunbūvēm;</a:t>
            </a:r>
            <a:endParaRPr lang="en-US" dirty="0">
              <a:latin typeface="Arial" panose="020B0604020202020204" pitchFamily="34" charset="0"/>
              <a:cs typeface="Arial" panose="020B0604020202020204" pitchFamily="34" charset="0"/>
            </a:endParaRPr>
          </a:p>
          <a:p>
            <a:pPr marL="0" indent="0">
              <a:buNone/>
            </a:pPr>
            <a:r>
              <a:rPr lang="lv-LV" dirty="0">
                <a:latin typeface="Arial" panose="020B0604020202020204" pitchFamily="34" charset="0"/>
                <a:cs typeface="Arial" panose="020B0604020202020204" pitchFamily="34" charset="0"/>
              </a:rPr>
              <a:t>	2) atjaunojamām vai pārbūvējamām, ja tiek veikta 	norobežojošo konstrukciju uzlabošana un/vai siltumapgādes 	sistēmas atjaunošana vai pārbūve;</a:t>
            </a:r>
            <a:endParaRPr lang="en-US" dirty="0">
              <a:latin typeface="Arial" panose="020B0604020202020204" pitchFamily="34" charset="0"/>
              <a:cs typeface="Arial" panose="020B0604020202020204" pitchFamily="34" charset="0"/>
            </a:endParaRPr>
          </a:p>
          <a:p>
            <a:pPr marL="0" indent="0">
              <a:buNone/>
            </a:pPr>
            <a:r>
              <a:rPr lang="lv-LV" dirty="0">
                <a:latin typeface="Arial" panose="020B0604020202020204" pitchFamily="34" charset="0"/>
                <a:cs typeface="Arial" panose="020B0604020202020204" pitchFamily="34" charset="0"/>
              </a:rPr>
              <a:t>	3) esošām ēkām, kurām veikta norobežojošo konstrukciju 	uzlabošana, ja tiek plānota siltumapgādes vai aukstumapgādes 	sistēmas atjaunošana vai pārbūve.</a:t>
            </a:r>
            <a:endParaRPr lang="en-US" dirty="0">
              <a:latin typeface="Arial" panose="020B0604020202020204" pitchFamily="34" charset="0"/>
              <a:cs typeface="Arial" panose="020B0604020202020204" pitchFamily="34" charset="0"/>
            </a:endParaRPr>
          </a:p>
          <a:p>
            <a:pPr marL="0" indent="0">
              <a:buNone/>
            </a:pPr>
            <a:r>
              <a:rPr lang="lv-LV" dirty="0">
                <a:latin typeface="Arial" panose="020B0604020202020204" pitchFamily="34" charset="0"/>
                <a:cs typeface="Arial" panose="020B0604020202020204" pitchFamily="34" charset="0"/>
              </a:rPr>
              <a:t>	4) visos gadījumos, kad ēkas īpašnieki pieņēmuši lēmumu par 	individuālās siltumuzskaites/sadales sistēmu uzstādīšanu, ja 	vienlaikus ir pieņemts lēmums par to, kāda metodoloģija 	piemērojama siltuma maksas sadalīšanai;</a:t>
            </a:r>
            <a:endParaRPr lang="en-US" dirty="0">
              <a:latin typeface="Arial" panose="020B0604020202020204" pitchFamily="34" charset="0"/>
              <a:cs typeface="Arial" panose="020B0604020202020204" pitchFamily="34" charset="0"/>
            </a:endParaRPr>
          </a:p>
          <a:p>
            <a:pPr marL="0" indent="0">
              <a:buNone/>
            </a:pPr>
            <a:r>
              <a:rPr lang="lv-LV" dirty="0">
                <a:latin typeface="Arial" panose="020B0604020202020204" pitchFamily="34" charset="0"/>
                <a:cs typeface="Arial" panose="020B0604020202020204" pitchFamily="34" charset="0"/>
              </a:rPr>
              <a:t>	5) iepriekšminētie punkti attiecas arī daudzfunkcionālām ēkām, 	ja daļa no ēkas ir dzīvokļi</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99102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dirty="0">
                <a:latin typeface="Arial" panose="020B0604020202020204" pitchFamily="34" charset="0"/>
                <a:cs typeface="Arial" panose="020B0604020202020204" pitchFamily="34" charset="0"/>
              </a:rPr>
              <a:t>Kopējie secinājumi</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lv-LV" sz="2000" dirty="0">
                <a:latin typeface="Arial" panose="020B0604020202020204" pitchFamily="34" charset="0"/>
                <a:cs typeface="Arial" panose="020B0604020202020204" pitchFamily="34" charset="0"/>
              </a:rPr>
              <a:t>4. Siltuma maksas sadalītāju izmantošana ir saistīta ar tehniski - ekonomiskajām un juridiskajām prasībām, līdz ar to ir nepieciešams veikt izmaiņas, sekojošos normatīvajos aktos:</a:t>
            </a:r>
            <a:endParaRPr lang="en-US" sz="2000" dirty="0">
              <a:latin typeface="Arial" panose="020B0604020202020204" pitchFamily="34" charset="0"/>
              <a:cs typeface="Arial" panose="020B0604020202020204" pitchFamily="34" charset="0"/>
            </a:endParaRPr>
          </a:p>
          <a:p>
            <a:pPr marL="0" indent="0">
              <a:buNone/>
            </a:pPr>
            <a:r>
              <a:rPr lang="lv-LV" sz="2000" dirty="0">
                <a:latin typeface="Arial" panose="020B0604020202020204" pitchFamily="34" charset="0"/>
                <a:cs typeface="Arial" panose="020B0604020202020204" pitchFamily="34" charset="0"/>
              </a:rPr>
              <a:t>4.1. Noteikumi par Latvijas būvnormatīvu LBN 231-15 "Dzīvojamo un publisko ēku apkure un ventilācija", jānosaka obligātas prasības individuālās siltumenerģijas un siltuma maksas sadalītāju uzstādīšanu apkures sistēmu atjaunošanas, vai pārbūves gadījumā dzīvojamām mājām, savukārt publiskajām ēkām šo prasību nosaka, ja tas ir tehniski un ekonomiski pamatots, sākot no 2020. gada;</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3619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068728"/>
          </a:xfrm>
        </p:spPr>
        <p:txBody>
          <a:bodyPr>
            <a:normAutofit fontScale="90000"/>
          </a:bodyPr>
          <a:lstStyle/>
          <a:p>
            <a:pPr algn="ctr"/>
            <a:r>
              <a:rPr lang="lv-LV" sz="2800" b="1" dirty="0">
                <a:latin typeface="Arial" panose="020B0604020202020204" pitchFamily="34" charset="0"/>
                <a:cs typeface="Arial" panose="020B0604020202020204" pitchFamily="34" charset="0"/>
              </a:rPr>
              <a:t>Enerģijas patēriņš dzīvojamo ēku sektorā karstā ūdens un apkures nodrošināšanai, </a:t>
            </a:r>
            <a:r>
              <a:rPr lang="lv-LV" sz="2800" b="1" dirty="0" err="1">
                <a:latin typeface="Arial" panose="020B0604020202020204" pitchFamily="34" charset="0"/>
                <a:cs typeface="Arial" panose="020B0604020202020204" pitchFamily="34" charset="0"/>
              </a:rPr>
              <a:t>GWh</a:t>
            </a:r>
            <a:r>
              <a:rPr lang="lv-LV" sz="2800" b="1" dirty="0">
                <a:latin typeface="Arial" panose="020B0604020202020204" pitchFamily="34" charset="0"/>
                <a:cs typeface="Arial" panose="020B0604020202020204" pitchFamily="34" charset="0"/>
              </a:rPr>
              <a:t> gadā (CSP dati)</a:t>
            </a:r>
            <a:endParaRPr lang="en-US" sz="2800" dirty="0">
              <a:latin typeface="Arial" panose="020B0604020202020204" pitchFamily="34" charset="0"/>
              <a:cs typeface="Arial" panose="020B0604020202020204" pitchFamily="34" charset="0"/>
            </a:endParaRP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916832"/>
            <a:ext cx="8424936" cy="4752528"/>
          </a:xfrm>
          <a:prstGeom prst="rect">
            <a:avLst/>
          </a:prstGeom>
          <a:noFill/>
          <a:ln>
            <a:noFill/>
          </a:ln>
        </p:spPr>
      </p:pic>
    </p:spTree>
    <p:extLst>
      <p:ext uri="{BB962C8B-B14F-4D97-AF65-F5344CB8AC3E}">
        <p14:creationId xmlns:p14="http://schemas.microsoft.com/office/powerpoint/2010/main" val="11720321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dirty="0">
                <a:latin typeface="Arial" panose="020B0604020202020204" pitchFamily="34" charset="0"/>
                <a:cs typeface="Arial" panose="020B0604020202020204" pitchFamily="34" charset="0"/>
              </a:rPr>
              <a:t>Kopējie secinājumi</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77500" lnSpcReduction="20000"/>
          </a:bodyPr>
          <a:lstStyle/>
          <a:p>
            <a:pPr marL="0" indent="0">
              <a:buNone/>
            </a:pPr>
            <a:r>
              <a:rPr lang="lv-LV" dirty="0">
                <a:latin typeface="Arial" panose="020B0604020202020204" pitchFamily="34" charset="0"/>
                <a:cs typeface="Arial" panose="020B0604020202020204" pitchFamily="34" charset="0"/>
              </a:rPr>
              <a:t>4.2. Dzīvojamo māju pārvaldīšanas likumā jānosaka pamatprasības par individuālās siltumenerģijas vai siltuma maksas sadalītāju uzstādīšanu, nosakot, ka attiecīgās iekārtas var izmantot, ja ir apstiprināta aprēķina metodika uzskaites sistēmas izmantošanai. Individuālās siltumenerģijas un siltuma maksas sadalītāju uzstādīšanu var izmantot jebkurā dzīvojamā ēkā pēc dzīvokļu īpašnieku pieprasījuma un aprēķina metodikas apstiprināšanas. Jaunām, atjaunotām un pārbūvētām ēkām, kurās veikta apkures sistēmu atjaunošana vai pārbūve, individuālās siltumenerģijas vai siltuma maksas sadalītāju uzstādīšanu ir obligāta, sākot no 2020. gada.</a:t>
            </a:r>
            <a:endParaRPr lang="en-US" dirty="0">
              <a:latin typeface="Arial" panose="020B0604020202020204" pitchFamily="34" charset="0"/>
              <a:cs typeface="Arial" panose="020B0604020202020204" pitchFamily="34" charset="0"/>
            </a:endParaRPr>
          </a:p>
          <a:p>
            <a:pPr marL="0" indent="0">
              <a:buNone/>
            </a:pPr>
            <a:r>
              <a:rPr lang="lv-LV" dirty="0">
                <a:latin typeface="Arial" panose="020B0604020202020204" pitchFamily="34" charset="0"/>
                <a:cs typeface="Arial" panose="020B0604020202020204" pitchFamily="34" charset="0"/>
              </a:rPr>
              <a:t>4.3. Ministru kabineta 2015. gada 15. septembra noteikumos Nr. 524 ,,Kārtība, kādā nosaka, aprēķina un uzskaita katra dzīvojamās mājas īpašnieka maksājamo daļu par dzīvojamās mājas uzturēšanai nepieciešamajiem pakalpojumiem” jāprecizē aprēķina metodikas attiecībā uz individuālās siltumenerģijas un siltuma maksas sadalītāju uzstādīšanu.</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90242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lv-LV" dirty="0">
                <a:latin typeface="Arial" panose="020B0604020202020204" pitchFamily="34" charset="0"/>
                <a:cs typeface="Arial" panose="020B0604020202020204" pitchFamily="34" charset="0"/>
              </a:rPr>
              <a:t>Paldies</a:t>
            </a:r>
            <a:r>
              <a:rPr lang="lv-LV" dirty="0"/>
              <a:t> !</a:t>
            </a:r>
            <a:endParaRPr lang="en-US" dirty="0"/>
          </a:p>
        </p:txBody>
      </p:sp>
    </p:spTree>
    <p:extLst>
      <p:ext uri="{BB962C8B-B14F-4D97-AF65-F5344CB8AC3E}">
        <p14:creationId xmlns:p14="http://schemas.microsoft.com/office/powerpoint/2010/main" val="3747073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normAutofit fontScale="90000"/>
          </a:bodyPr>
          <a:lstStyle/>
          <a:p>
            <a:pPr algn="ctr"/>
            <a:r>
              <a:rPr lang="lv-LV" sz="2800" b="1" dirty="0">
                <a:latin typeface="Arial" panose="020B0604020202020204" pitchFamily="34" charset="0"/>
                <a:cs typeface="Arial" panose="020B0604020202020204" pitchFamily="34" charset="0"/>
              </a:rPr>
              <a:t>Ēkas energoefektivitātes rādītāju izmaiņas dzīvojamā sektorā, kWh/m</a:t>
            </a:r>
            <a:r>
              <a:rPr lang="lv-LV" sz="2800" b="1" baseline="30000" dirty="0">
                <a:latin typeface="Arial" panose="020B0604020202020204" pitchFamily="34" charset="0"/>
                <a:cs typeface="Arial" panose="020B0604020202020204" pitchFamily="34" charset="0"/>
              </a:rPr>
              <a:t>2</a:t>
            </a:r>
            <a:r>
              <a:rPr lang="lv-LV" sz="2800" b="1" dirty="0">
                <a:latin typeface="Arial" panose="020B0604020202020204" pitchFamily="34" charset="0"/>
                <a:cs typeface="Arial" panose="020B0604020202020204" pitchFamily="34" charset="0"/>
              </a:rPr>
              <a:t> gadā</a:t>
            </a:r>
            <a:endParaRPr lang="en-US" sz="2800" dirty="0">
              <a:latin typeface="Arial" panose="020B0604020202020204" pitchFamily="34" charset="0"/>
              <a:cs typeface="Arial" panose="020B0604020202020204" pitchFamily="34" charset="0"/>
            </a:endParaRP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700808"/>
            <a:ext cx="8064896" cy="4752528"/>
          </a:xfrm>
          <a:prstGeom prst="rect">
            <a:avLst/>
          </a:prstGeom>
          <a:noFill/>
          <a:ln>
            <a:noFill/>
          </a:ln>
        </p:spPr>
      </p:pic>
    </p:spTree>
    <p:extLst>
      <p:ext uri="{BB962C8B-B14F-4D97-AF65-F5344CB8AC3E}">
        <p14:creationId xmlns:p14="http://schemas.microsoft.com/office/powerpoint/2010/main" val="2849352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143000"/>
          </a:xfrm>
        </p:spPr>
        <p:txBody>
          <a:bodyPr>
            <a:noAutofit/>
          </a:bodyPr>
          <a:lstStyle/>
          <a:p>
            <a:pPr algn="ctr"/>
            <a:r>
              <a:rPr lang="lv-LV" sz="2800" b="1" dirty="0">
                <a:latin typeface="Arial" panose="020B0604020202020204" pitchFamily="34" charset="0"/>
                <a:cs typeface="Arial" panose="020B0604020202020204" pitchFamily="34" charset="0"/>
              </a:rPr>
              <a:t>Siltumenerģijas patēriņa sadalījums apkures un karstā ūdens nodrošināšanai dzīvojamā sektorā, </a:t>
            </a:r>
            <a:r>
              <a:rPr lang="lv-LV" sz="2800" b="1" dirty="0" err="1">
                <a:latin typeface="Arial" panose="020B0604020202020204" pitchFamily="34" charset="0"/>
                <a:cs typeface="Arial" panose="020B0604020202020204" pitchFamily="34" charset="0"/>
              </a:rPr>
              <a:t>GWh</a:t>
            </a:r>
            <a:r>
              <a:rPr lang="lv-LV" sz="2800" b="1" dirty="0">
                <a:latin typeface="Arial" panose="020B0604020202020204" pitchFamily="34" charset="0"/>
                <a:cs typeface="Arial" panose="020B0604020202020204" pitchFamily="34" charset="0"/>
              </a:rPr>
              <a:t> gadā (CSP dati)</a:t>
            </a:r>
            <a:endParaRPr lang="en-US" sz="2800" dirty="0">
              <a:latin typeface="Arial" panose="020B0604020202020204" pitchFamily="34" charset="0"/>
              <a:cs typeface="Arial" panose="020B0604020202020204" pitchFamily="34" charset="0"/>
            </a:endParaRP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988840"/>
            <a:ext cx="7632848" cy="4608512"/>
          </a:xfrm>
          <a:prstGeom prst="rect">
            <a:avLst/>
          </a:prstGeom>
          <a:noFill/>
          <a:ln>
            <a:noFill/>
          </a:ln>
        </p:spPr>
      </p:pic>
    </p:spTree>
    <p:extLst>
      <p:ext uri="{BB962C8B-B14F-4D97-AF65-F5344CB8AC3E}">
        <p14:creationId xmlns:p14="http://schemas.microsoft.com/office/powerpoint/2010/main" val="1627703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lv-LV" sz="2800" b="1" dirty="0">
                <a:latin typeface="Arial" panose="020B0604020202020204" pitchFamily="34" charset="0"/>
                <a:cs typeface="Arial" panose="020B0604020202020204" pitchFamily="34" charset="0"/>
              </a:rPr>
              <a:t>Siltumenerģijas patēriņa sadalījums apkures un karstā ūdens nodrošināšanai komerciālajā un sabiedriskajā sektorā, </a:t>
            </a:r>
            <a:r>
              <a:rPr lang="lv-LV" sz="2800" b="1" dirty="0" err="1">
                <a:latin typeface="Arial" panose="020B0604020202020204" pitchFamily="34" charset="0"/>
                <a:cs typeface="Arial" panose="020B0604020202020204" pitchFamily="34" charset="0"/>
              </a:rPr>
              <a:t>GWh</a:t>
            </a:r>
            <a:r>
              <a:rPr lang="lv-LV" sz="2800" b="1" dirty="0">
                <a:latin typeface="Arial" panose="020B0604020202020204" pitchFamily="34" charset="0"/>
                <a:cs typeface="Arial" panose="020B0604020202020204" pitchFamily="34" charset="0"/>
              </a:rPr>
              <a:t> gadā (CSP dati)</a:t>
            </a:r>
            <a:endParaRPr lang="en-US" sz="2800" dirty="0">
              <a:latin typeface="Arial" panose="020B0604020202020204" pitchFamily="34" charset="0"/>
              <a:cs typeface="Arial" panose="020B0604020202020204" pitchFamily="34" charset="0"/>
            </a:endParaRP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988840"/>
            <a:ext cx="7920880" cy="4536504"/>
          </a:xfrm>
          <a:prstGeom prst="rect">
            <a:avLst/>
          </a:prstGeom>
          <a:noFill/>
          <a:ln>
            <a:noFill/>
          </a:ln>
        </p:spPr>
      </p:pic>
    </p:spTree>
    <p:extLst>
      <p:ext uri="{BB962C8B-B14F-4D97-AF65-F5344CB8AC3E}">
        <p14:creationId xmlns:p14="http://schemas.microsoft.com/office/powerpoint/2010/main" val="3699826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96720"/>
          </a:xfrm>
        </p:spPr>
        <p:txBody>
          <a:bodyPr>
            <a:normAutofit fontScale="90000"/>
          </a:bodyPr>
          <a:lstStyle/>
          <a:p>
            <a:pPr algn="ctr"/>
            <a:r>
              <a:rPr lang="lv-LV" sz="2800" b="1" dirty="0">
                <a:latin typeface="Arial" panose="020B0604020202020204" pitchFamily="34" charset="0"/>
                <a:cs typeface="Arial" panose="020B0604020202020204" pitchFamily="34" charset="0"/>
              </a:rPr>
              <a:t>Ēku energoefektivitātes rādītāju izmaiņas komerciālajā un sabiedriskajā sektorā, kWh/m</a:t>
            </a:r>
            <a:r>
              <a:rPr lang="lv-LV" sz="2800" b="1" baseline="30000" dirty="0">
                <a:latin typeface="Arial" panose="020B0604020202020204" pitchFamily="34" charset="0"/>
                <a:cs typeface="Arial" panose="020B0604020202020204" pitchFamily="34" charset="0"/>
              </a:rPr>
              <a:t>2</a:t>
            </a:r>
            <a:r>
              <a:rPr lang="lv-LV" sz="2800" b="1" dirty="0">
                <a:latin typeface="Arial" panose="020B0604020202020204" pitchFamily="34" charset="0"/>
                <a:cs typeface="Arial" panose="020B0604020202020204" pitchFamily="34" charset="0"/>
              </a:rPr>
              <a:t> gadā</a:t>
            </a:r>
            <a:endParaRPr lang="en-US" sz="2800" dirty="0">
              <a:latin typeface="Arial" panose="020B0604020202020204" pitchFamily="34" charset="0"/>
              <a:cs typeface="Arial" panose="020B0604020202020204" pitchFamily="34" charset="0"/>
            </a:endParaRP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844824"/>
            <a:ext cx="7416824" cy="4824536"/>
          </a:xfrm>
          <a:prstGeom prst="rect">
            <a:avLst/>
          </a:prstGeom>
          <a:noFill/>
          <a:ln>
            <a:noFill/>
          </a:ln>
        </p:spPr>
      </p:pic>
    </p:spTree>
    <p:extLst>
      <p:ext uri="{BB962C8B-B14F-4D97-AF65-F5344CB8AC3E}">
        <p14:creationId xmlns:p14="http://schemas.microsoft.com/office/powerpoint/2010/main" val="122114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504056"/>
          </a:xfrm>
        </p:spPr>
        <p:txBody>
          <a:bodyPr>
            <a:normAutofit/>
          </a:bodyPr>
          <a:lstStyle/>
          <a:p>
            <a:r>
              <a:rPr lang="lv-LV" sz="2800" b="1" u="sng" dirty="0">
                <a:latin typeface="Arial" panose="020B0604020202020204" pitchFamily="34" charset="0"/>
                <a:cs typeface="Arial" panose="020B0604020202020204" pitchFamily="34" charset="0"/>
              </a:rPr>
              <a:t>Secinājumi</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544" y="1700808"/>
            <a:ext cx="8219256" cy="4623792"/>
          </a:xfrm>
        </p:spPr>
        <p:txBody>
          <a:bodyPr>
            <a:normAutofit/>
          </a:bodyPr>
          <a:lstStyle/>
          <a:p>
            <a:r>
              <a:rPr lang="lv-LV" sz="2000" dirty="0">
                <a:latin typeface="Arial" panose="020B0604020202020204" pitchFamily="34" charset="0"/>
                <a:cs typeface="Arial" panose="020B0604020202020204" pitchFamily="34" charset="0"/>
              </a:rPr>
              <a:t>Ēku energoefektivitātes rādītāji apkures vajadzībām ar katru gadu samazinās, tomēr pēdējo gadu tendences norāda uz īpatnējo rādītāju kWh/m2 gadā pieaugumu, kas iespējams saistīts ar ārgaisa temperatūru izmaiņām.</a:t>
            </a:r>
          </a:p>
          <a:p>
            <a:pPr marL="0" indent="0">
              <a:buNone/>
            </a:pPr>
            <a:endParaRPr lang="en-US" sz="1800" dirty="0">
              <a:latin typeface="Arial" panose="020B0604020202020204" pitchFamily="34" charset="0"/>
              <a:cs typeface="Arial" panose="020B0604020202020204" pitchFamily="34" charset="0"/>
            </a:endParaRPr>
          </a:p>
          <a:p>
            <a:r>
              <a:rPr lang="lv-LV" sz="2000" dirty="0">
                <a:latin typeface="Arial" panose="020B0604020202020204" pitchFamily="34" charset="0"/>
                <a:cs typeface="Arial" panose="020B0604020202020204" pitchFamily="34" charset="0"/>
              </a:rPr>
              <a:t>Latvijā ir vairākas finanšu atbalsta programmas, izmantojot Eiropas Savienības līdzfinansējumu, energoefektivitātes paaugstināšanai ēku sektorā, līdz ar to arī turpmākajos gados ir paredzama enerģijas patēriņa samazināšanās gan dzīvojamā, gan arī publiskajā sektorā.</a:t>
            </a:r>
          </a:p>
          <a:p>
            <a:pPr marL="0" indent="0">
              <a:buNone/>
            </a:pPr>
            <a:endParaRPr lang="en-US" sz="1800" dirty="0">
              <a:latin typeface="Arial" panose="020B0604020202020204" pitchFamily="34" charset="0"/>
              <a:cs typeface="Arial" panose="020B0604020202020204" pitchFamily="34" charset="0"/>
            </a:endParaRPr>
          </a:p>
          <a:p>
            <a:r>
              <a:rPr lang="lv-LV" sz="2000" dirty="0">
                <a:latin typeface="Arial" panose="020B0604020202020204" pitchFamily="34" charset="0"/>
                <a:cs typeface="Arial" panose="020B0604020202020204" pitchFamily="34" charset="0"/>
              </a:rPr>
              <a:t>Latvijā kopējais enerģijas patēriņš apkures nodrošināšanai var pieaugt līdz ar ēku kopējās platības pieauguma, kaut gan īpatnējam enerģijas patēriņam būtu, jāsamazinās, jo jaunās ēkas tiek būvētas ar būtiski augstākām energoefektivitātes prasībām.</a:t>
            </a:r>
            <a:endParaRPr lang="en-US" sz="20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0831644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2981</Words>
  <Application>Microsoft Office PowerPoint</Application>
  <PresentationFormat>On-screen Show (4:3)</PresentationFormat>
  <Paragraphs>275</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Constantia</vt:lpstr>
      <vt:lpstr>Times New Roman</vt:lpstr>
      <vt:lpstr>Wingdings 2</vt:lpstr>
      <vt:lpstr>Flow</vt:lpstr>
      <vt:lpstr>„Siltuma maksas sadalītāju (alokatoru) izmantošanas tehniskās un ekonomiskās pamatotības novērtējums atbilstoši Direktīvas 2012/27/ES 9. panta prasībām”</vt:lpstr>
      <vt:lpstr>Siltumenerģijas patēriņa analīze apkurei un karstajam ūdenim daudzdzīvokļu dzīvojamās ēkās, sabiedriskajās un biroju ēkās Latvijā</vt:lpstr>
      <vt:lpstr>Dzīvojamo ēku sadalījums (CSP dati)</vt:lpstr>
      <vt:lpstr>Enerģijas patēriņš dzīvojamo ēku sektorā karstā ūdens un apkures nodrošināšanai, GWh gadā (CSP dati)</vt:lpstr>
      <vt:lpstr>Ēkas energoefektivitātes rādītāju izmaiņas dzīvojamā sektorā, kWh/m2 gadā</vt:lpstr>
      <vt:lpstr>Siltumenerģijas patēriņa sadalījums apkures un karstā ūdens nodrošināšanai dzīvojamā sektorā, GWh gadā (CSP dati)</vt:lpstr>
      <vt:lpstr>Siltumenerģijas patēriņa sadalījums apkures un karstā ūdens nodrošināšanai komerciālajā un sabiedriskajā sektorā, GWh gadā (CSP dati)</vt:lpstr>
      <vt:lpstr>Ēku energoefektivitātes rādītāju izmaiņas komerciālajā un sabiedriskajā sektorā, kWh/m2 gadā</vt:lpstr>
      <vt:lpstr>Secinājumi</vt:lpstr>
      <vt:lpstr>Intervijas ar dažādiem namu apsaimniekotājiem vai citiem komersantiem no dažādiem plānošanas reģioniem</vt:lpstr>
      <vt:lpstr>Siltuma maksas sadalītāju uzstādīšanas ekonomiskā un tehniskā pamatojuma noteikšanas metodes</vt:lpstr>
      <vt:lpstr>Siltuma maksas sadalītāju uzstādīšanas ekonomiskā un tehniskā pamatojuma noteikšanas metodes</vt:lpstr>
      <vt:lpstr>Siltuma maksas sadalītāju uzstādīšanas ekonomiskā un tehniskā pamatojuma noteikšanas metodes</vt:lpstr>
      <vt:lpstr>Siltuma maksas sadalītāju uzstādīšanas ekonomiskā un tehniskā pamatojuma noteikšanas metodes</vt:lpstr>
      <vt:lpstr>Siltuma maksas sadalītāju (alokatoru) aprēķina metodika</vt:lpstr>
      <vt:lpstr>Siltuma maksas sadalītāju (alokatoru) aprēķina metodika</vt:lpstr>
      <vt:lpstr>Siltuma maksas sadalītāju (alokatoru) aprēķina metodika</vt:lpstr>
      <vt:lpstr>Siltuma maksas sadalītāju (alokatoru) aprēķina metodika</vt:lpstr>
      <vt:lpstr>Siltuma maksas sadalītāju (alokatoru) aprēķina metodika</vt:lpstr>
      <vt:lpstr>Siltuma maksas sadalītāju (alokatoru) aprēķina metodika</vt:lpstr>
      <vt:lpstr>Siltuma maksas sadalītāju (alokatoru) aprēķina metodika</vt:lpstr>
      <vt:lpstr>Siltuma maksas sadalītāju (alokatoru) aprēķina metodika</vt:lpstr>
      <vt:lpstr>1. Aprēķina piemērs - ēka, kurai netiek veikti nekādi uzlabošanas pasākumi, aprēķina periodā tiek veikti nepieciešamie sistēmas uzturēšanas darbi </vt:lpstr>
      <vt:lpstr>1. Aprēķina piemērs - ēka, kurai netiek veikti nekādi uzlabošanas pasākumi, aprēķina periodā tiek veikti nepieciešamie sistēmas uzturēšanas darbi</vt:lpstr>
      <vt:lpstr>1. Aprēķina piemērs - ēka, kurai netiek veikti nekādi uzlabošanas pasākumi, aprēķina periodā tiek veikti nepieciešamie sistēmas uzturēšanas darbi</vt:lpstr>
      <vt:lpstr>1. Aprēķina piemērs - ēka, kurai netiek veikti nekādi uzlabošanas pasākumi, aprēķina periodā tiek veikti nepieciešamie sistēmas uzturēšanas darbi</vt:lpstr>
      <vt:lpstr>2. Aprēķina piemērs ēkai tiek veikti minimālie sistēmas uzlabošanas pasākumi, tiek uzstādīti termoregulatori komforta uzturēšanai telpās, aprēķina periodā tiek veikti nepieciešamie uzturēšanas darbi</vt:lpstr>
      <vt:lpstr>2. Aprēķina piemērs ēkai tiek veikti minimālie sistēmas uzlabošanas pasākumi, tiek uzstādīti termoregulatori komforta uzturēšanai telpās, aprēķina periodā tiek veikti nepieciešamie uzturēšanas darbi</vt:lpstr>
      <vt:lpstr>2. Aprēķina piemērs ēkai tiek veikti minimālie sistēmas uzlabošanas pasākumi, tiek uzstādīti termoregulatori komforta uzturēšanai telpās, aprēķina periodā tiek veikti nepieciešamie uzturēšanas darbi</vt:lpstr>
      <vt:lpstr>2. Aprēķina piemērs ēkai tiek veikti minimālie sistēmas uzlabošanas pasākumi, tiek uzstādīti termoregulatori komforta uzturēšanai telpās, aprēķina periodā tiek veikti nepieciešamie uzturēšanas darbi</vt:lpstr>
      <vt:lpstr>3. Aprēķina piemērs - ēkai tiek uzstādīti siltuma maksas sadalītāji, termoregulatori, aprēķina periodā tiek veikti nepieciešamie uzturēšanas darbi</vt:lpstr>
      <vt:lpstr>3. Aprēķina piemērs - ēkai tiek uzstādīti siltuma maksas sadalītāji, termoregulatori, aprēķina periodā tiek veikti nepieciešamie uzturēšanas darbi</vt:lpstr>
      <vt:lpstr>3. Aprēķina piemērs - ēkai tiek uzstādīti siltuma maksas sadalītāji, termoregulatori, aprēķina periodā tiek veikti nepieciešamie uzturēšanas darbi</vt:lpstr>
      <vt:lpstr>3. Aprēķina piemērs - ēkai tiek uzstādīti siltuma maksas sadalītāji, termoregulatori, aprēķina periodā tiek veikti nepieciešamie uzturēšanas darbi</vt:lpstr>
      <vt:lpstr>Siltuma maksas sadalītāju uzstādīšanas tehniskā un ekonomiskā pamatojuma novērtēšanas veidlapu/veidlapas izstrādāšana</vt:lpstr>
      <vt:lpstr>Kopējie secinājumi</vt:lpstr>
      <vt:lpstr>Kopējie secinājumi</vt:lpstr>
      <vt:lpstr>Kopējie secinājumi</vt:lpstr>
      <vt:lpstr>Kopējie secinājumi</vt:lpstr>
      <vt:lpstr>Kopējie secinājumi</vt:lpstr>
      <vt:lpstr>Paldies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„Siltuma maksas sadalītāju (alokatoru) izmantošanas tehniskās un ekonomiskās pamatotības novērtējums atbilstoši Direktīvas 2012/27/ES 9. panta prasībām”</dc:title>
  <dc:creator>Arne</dc:creator>
  <cp:lastModifiedBy>Inguna Ozoliņa</cp:lastModifiedBy>
  <cp:revision>31</cp:revision>
  <dcterms:created xsi:type="dcterms:W3CDTF">2019-03-15T09:56:04Z</dcterms:created>
  <dcterms:modified xsi:type="dcterms:W3CDTF">2019-03-25T12:42:20Z</dcterms:modified>
</cp:coreProperties>
</file>