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78" r:id="rId4"/>
    <p:sldId id="276" r:id="rId5"/>
    <p:sldId id="277" r:id="rId6"/>
    <p:sldId id="289" r:id="rId7"/>
    <p:sldId id="288" r:id="rId8"/>
    <p:sldId id="282" r:id="rId9"/>
    <p:sldId id="280" r:id="rId10"/>
    <p:sldId id="270" r:id="rId11"/>
    <p:sldId id="290" r:id="rId12"/>
    <p:sldId id="283" r:id="rId13"/>
    <p:sldId id="291" r:id="rId14"/>
    <p:sldId id="292" r:id="rId15"/>
    <p:sldId id="261" r:id="rId16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E8530E"/>
    <a:srgbClr val="08B054"/>
    <a:srgbClr val="057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izaina stils 1 - izcēlum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11" autoAdjust="0"/>
  </p:normalViewPr>
  <p:slideViewPr>
    <p:cSldViewPr snapToGrid="0">
      <p:cViewPr varScale="1">
        <p:scale>
          <a:sx n="70" d="100"/>
          <a:sy n="70" d="100"/>
        </p:scale>
        <p:origin x="6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ārtiņš Svirskis" userId="ed46ed75a48467fc" providerId="LiveId" clId="{23E38839-5162-454B-87AB-FFC434CCBB9A}"/>
    <pc:docChg chg="undo redo custSel addSld delSld modSld">
      <pc:chgData name="Mārtiņš Svirskis" userId="ed46ed75a48467fc" providerId="LiveId" clId="{23E38839-5162-454B-87AB-FFC434CCBB9A}" dt="2024-04-29T09:45:58.009" v="265" actId="14100"/>
      <pc:docMkLst>
        <pc:docMk/>
      </pc:docMkLst>
      <pc:sldChg chg="modSp del mod">
        <pc:chgData name="Mārtiņš Svirskis" userId="ed46ed75a48467fc" providerId="LiveId" clId="{23E38839-5162-454B-87AB-FFC434CCBB9A}" dt="2024-04-29T09:45:17.290" v="264" actId="47"/>
        <pc:sldMkLst>
          <pc:docMk/>
          <pc:sldMk cId="2206545080" sldId="271"/>
        </pc:sldMkLst>
        <pc:spChg chg="mod">
          <ac:chgData name="Mārtiņš Svirskis" userId="ed46ed75a48467fc" providerId="LiveId" clId="{23E38839-5162-454B-87AB-FFC434CCBB9A}" dt="2024-04-29T06:44:23.615" v="90" actId="20577"/>
          <ac:spMkLst>
            <pc:docMk/>
            <pc:sldMk cId="2206545080" sldId="271"/>
            <ac:spMk id="5" creationId="{6A0B18AD-931D-66DC-B12C-8FF6B3B22195}"/>
          </ac:spMkLst>
        </pc:spChg>
        <pc:graphicFrameChg chg="modGraphic">
          <ac:chgData name="Mārtiņš Svirskis" userId="ed46ed75a48467fc" providerId="LiveId" clId="{23E38839-5162-454B-87AB-FFC434CCBB9A}" dt="2024-04-29T06:28:48.807" v="30" actId="20577"/>
          <ac:graphicFrameMkLst>
            <pc:docMk/>
            <pc:sldMk cId="2206545080" sldId="271"/>
            <ac:graphicFrameMk id="10" creationId="{EE691C16-A143-DD7D-64B2-DBA483A44995}"/>
          </ac:graphicFrameMkLst>
        </pc:graphicFrameChg>
      </pc:sldChg>
      <pc:sldChg chg="modSp mod">
        <pc:chgData name="Mārtiņš Svirskis" userId="ed46ed75a48467fc" providerId="LiveId" clId="{23E38839-5162-454B-87AB-FFC434CCBB9A}" dt="2024-04-29T09:45:58.009" v="265" actId="14100"/>
        <pc:sldMkLst>
          <pc:docMk/>
          <pc:sldMk cId="2855826880" sldId="280"/>
        </pc:sldMkLst>
        <pc:picChg chg="mod">
          <ac:chgData name="Mārtiņš Svirskis" userId="ed46ed75a48467fc" providerId="LiveId" clId="{23E38839-5162-454B-87AB-FFC434CCBB9A}" dt="2024-04-29T09:45:58.009" v="265" actId="14100"/>
          <ac:picMkLst>
            <pc:docMk/>
            <pc:sldMk cId="2855826880" sldId="280"/>
            <ac:picMk id="5" creationId="{71FBC8E5-394E-A85A-3387-0FD9A34FC24B}"/>
          </ac:picMkLst>
        </pc:picChg>
      </pc:sldChg>
      <pc:sldChg chg="addSp delSp modSp del mod">
        <pc:chgData name="Mārtiņš Svirskis" userId="ed46ed75a48467fc" providerId="LiveId" clId="{23E38839-5162-454B-87AB-FFC434CCBB9A}" dt="2024-04-29T09:45:12.571" v="263" actId="47"/>
        <pc:sldMkLst>
          <pc:docMk/>
          <pc:sldMk cId="3597141620" sldId="285"/>
        </pc:sldMkLst>
        <pc:spChg chg="mod">
          <ac:chgData name="Mārtiņš Svirskis" userId="ed46ed75a48467fc" providerId="LiveId" clId="{23E38839-5162-454B-87AB-FFC434CCBB9A}" dt="2024-04-29T06:45:12.015" v="93" actId="20577"/>
          <ac:spMkLst>
            <pc:docMk/>
            <pc:sldMk cId="3597141620" sldId="285"/>
            <ac:spMk id="9" creationId="{C69B2D04-1BFC-BAF1-E1A2-6A17979C7AB5}"/>
          </ac:spMkLst>
        </pc:spChg>
        <pc:spChg chg="del">
          <ac:chgData name="Mārtiņš Svirskis" userId="ed46ed75a48467fc" providerId="LiveId" clId="{23E38839-5162-454B-87AB-FFC434CCBB9A}" dt="2024-04-29T05:38:08.766" v="6" actId="478"/>
          <ac:spMkLst>
            <pc:docMk/>
            <pc:sldMk cId="3597141620" sldId="285"/>
            <ac:spMk id="10" creationId="{FEDFAAD4-B05E-A673-34AC-DCB338F7B957}"/>
          </ac:spMkLst>
        </pc:spChg>
        <pc:spChg chg="add del mod">
          <ac:chgData name="Mārtiņš Svirskis" userId="ed46ed75a48467fc" providerId="LiveId" clId="{23E38839-5162-454B-87AB-FFC434CCBB9A}" dt="2024-04-29T09:42:09.896" v="256" actId="478"/>
          <ac:spMkLst>
            <pc:docMk/>
            <pc:sldMk cId="3597141620" sldId="285"/>
            <ac:spMk id="11" creationId="{958F4B31-8A75-E8C5-A251-ED0A55DEDFD2}"/>
          </ac:spMkLst>
        </pc:spChg>
        <pc:spChg chg="add del mod">
          <ac:chgData name="Mārtiņš Svirskis" userId="ed46ed75a48467fc" providerId="LiveId" clId="{23E38839-5162-454B-87AB-FFC434CCBB9A}" dt="2024-04-29T09:42:09.457" v="255" actId="478"/>
          <ac:spMkLst>
            <pc:docMk/>
            <pc:sldMk cId="3597141620" sldId="285"/>
            <ac:spMk id="13" creationId="{462C3E1D-93D8-4677-5E1B-8D21B9D4A309}"/>
          </ac:spMkLst>
        </pc:spChg>
        <pc:spChg chg="del">
          <ac:chgData name="Mārtiņš Svirskis" userId="ed46ed75a48467fc" providerId="LiveId" clId="{23E38839-5162-454B-87AB-FFC434CCBB9A}" dt="2024-04-29T05:38:03.637" v="4" actId="478"/>
          <ac:spMkLst>
            <pc:docMk/>
            <pc:sldMk cId="3597141620" sldId="285"/>
            <ac:spMk id="14" creationId="{D9FDB30C-3B93-02C9-49CA-E5C66BEB073D}"/>
          </ac:spMkLst>
        </pc:spChg>
        <pc:spChg chg="add del mod">
          <ac:chgData name="Mārtiņš Svirskis" userId="ed46ed75a48467fc" providerId="LiveId" clId="{23E38839-5162-454B-87AB-FFC434CCBB9A}" dt="2024-04-29T09:42:08.536" v="253" actId="478"/>
          <ac:spMkLst>
            <pc:docMk/>
            <pc:sldMk cId="3597141620" sldId="285"/>
            <ac:spMk id="15" creationId="{AF5F6FE1-2843-D96D-1660-6AB052C911DC}"/>
          </ac:spMkLst>
        </pc:spChg>
        <pc:spChg chg="add del mod">
          <ac:chgData name="Mārtiņš Svirskis" userId="ed46ed75a48467fc" providerId="LiveId" clId="{23E38839-5162-454B-87AB-FFC434CCBB9A}" dt="2024-04-29T09:42:09.049" v="254" actId="478"/>
          <ac:spMkLst>
            <pc:docMk/>
            <pc:sldMk cId="3597141620" sldId="285"/>
            <ac:spMk id="17" creationId="{E696F9F0-413A-AD13-2714-97B64261C251}"/>
          </ac:spMkLst>
        </pc:spChg>
        <pc:spChg chg="del">
          <ac:chgData name="Mārtiņš Svirskis" userId="ed46ed75a48467fc" providerId="LiveId" clId="{23E38839-5162-454B-87AB-FFC434CCBB9A}" dt="2024-04-29T05:38:10.965" v="8" actId="478"/>
          <ac:spMkLst>
            <pc:docMk/>
            <pc:sldMk cId="3597141620" sldId="285"/>
            <ac:spMk id="21" creationId="{45CF6F64-ED73-3139-4A8B-6B0C430F0A3B}"/>
          </ac:spMkLst>
        </pc:spChg>
        <pc:graphicFrameChg chg="modGraphic">
          <ac:chgData name="Mārtiņš Svirskis" userId="ed46ed75a48467fc" providerId="LiveId" clId="{23E38839-5162-454B-87AB-FFC434CCBB9A}" dt="2024-04-29T05:40:41.237" v="13" actId="20577"/>
          <ac:graphicFrameMkLst>
            <pc:docMk/>
            <pc:sldMk cId="3597141620" sldId="285"/>
            <ac:graphicFrameMk id="2" creationId="{9B6F5213-2C3E-EA3D-1D88-475E415EA441}"/>
          </ac:graphicFrameMkLst>
        </pc:graphicFrameChg>
        <pc:graphicFrameChg chg="modGraphic">
          <ac:chgData name="Mārtiņš Svirskis" userId="ed46ed75a48467fc" providerId="LiveId" clId="{23E38839-5162-454B-87AB-FFC434CCBB9A}" dt="2024-04-29T05:41:22.377" v="19" actId="20577"/>
          <ac:graphicFrameMkLst>
            <pc:docMk/>
            <pc:sldMk cId="3597141620" sldId="285"/>
            <ac:graphicFrameMk id="6" creationId="{A2503AC4-4461-D1CF-ED84-8F21EF6CF52C}"/>
          </ac:graphicFrameMkLst>
        </pc:graphicFrameChg>
        <pc:cxnChg chg="del">
          <ac:chgData name="Mārtiņš Svirskis" userId="ed46ed75a48467fc" providerId="LiveId" clId="{23E38839-5162-454B-87AB-FFC434CCBB9A}" dt="2024-04-29T05:38:09.868" v="7" actId="478"/>
          <ac:cxnSpMkLst>
            <pc:docMk/>
            <pc:sldMk cId="3597141620" sldId="285"/>
            <ac:cxnSpMk id="12" creationId="{325FA969-9CC5-E348-5C37-C6F58CF584FF}"/>
          </ac:cxnSpMkLst>
        </pc:cxnChg>
        <pc:cxnChg chg="del">
          <ac:chgData name="Mārtiņš Svirskis" userId="ed46ed75a48467fc" providerId="LiveId" clId="{23E38839-5162-454B-87AB-FFC434CCBB9A}" dt="2024-04-29T05:38:05.276" v="5" actId="478"/>
          <ac:cxnSpMkLst>
            <pc:docMk/>
            <pc:sldMk cId="3597141620" sldId="285"/>
            <ac:cxnSpMk id="16" creationId="{5869BD5D-1327-3B17-5FE4-45CA2F34CDE4}"/>
          </ac:cxnSpMkLst>
        </pc:cxnChg>
        <pc:cxnChg chg="del">
          <ac:chgData name="Mārtiņš Svirskis" userId="ed46ed75a48467fc" providerId="LiveId" clId="{23E38839-5162-454B-87AB-FFC434CCBB9A}" dt="2024-04-29T05:38:12.837" v="9" actId="478"/>
          <ac:cxnSpMkLst>
            <pc:docMk/>
            <pc:sldMk cId="3597141620" sldId="285"/>
            <ac:cxnSpMk id="23" creationId="{7F4D5F13-40D2-F940-8D7B-1FE1F650359C}"/>
          </ac:cxnSpMkLst>
        </pc:cxnChg>
      </pc:sldChg>
      <pc:sldChg chg="addSp delSp modSp add mod">
        <pc:chgData name="Mārtiņš Svirskis" userId="ed46ed75a48467fc" providerId="LiveId" clId="{23E38839-5162-454B-87AB-FFC434CCBB9A}" dt="2024-04-29T08:46:13.600" v="246" actId="20577"/>
        <pc:sldMkLst>
          <pc:docMk/>
          <pc:sldMk cId="2766011904" sldId="290"/>
        </pc:sldMkLst>
        <pc:spChg chg="add del mod">
          <ac:chgData name="Mārtiņš Svirskis" userId="ed46ed75a48467fc" providerId="LiveId" clId="{23E38839-5162-454B-87AB-FFC434CCBB9A}" dt="2024-04-29T06:43:42.068" v="69" actId="478"/>
          <ac:spMkLst>
            <pc:docMk/>
            <pc:sldMk cId="2766011904" sldId="290"/>
            <ac:spMk id="4" creationId="{BD11D723-9891-4CEE-D180-A22C1E84ADB1}"/>
          </ac:spMkLst>
        </pc:spChg>
        <pc:spChg chg="mod">
          <ac:chgData name="Mārtiņš Svirskis" userId="ed46ed75a48467fc" providerId="LiveId" clId="{23E38839-5162-454B-87AB-FFC434CCBB9A}" dt="2024-04-29T08:46:13.600" v="246" actId="20577"/>
          <ac:spMkLst>
            <pc:docMk/>
            <pc:sldMk cId="2766011904" sldId="290"/>
            <ac:spMk id="5" creationId="{6A0B18AD-931D-66DC-B12C-8FF6B3B22195}"/>
          </ac:spMkLst>
        </pc:spChg>
        <pc:graphicFrameChg chg="modGraphic">
          <ac:chgData name="Mārtiņš Svirskis" userId="ed46ed75a48467fc" providerId="LiveId" clId="{23E38839-5162-454B-87AB-FFC434CCBB9A}" dt="2024-04-29T06:43:15.057" v="51" actId="20577"/>
          <ac:graphicFrameMkLst>
            <pc:docMk/>
            <pc:sldMk cId="2766011904" sldId="290"/>
            <ac:graphicFrameMk id="10" creationId="{EE691C16-A143-DD7D-64B2-DBA483A44995}"/>
          </ac:graphicFrameMkLst>
        </pc:graphicFrameChg>
      </pc:sldChg>
      <pc:sldChg chg="addSp delSp modSp add mod">
        <pc:chgData name="Mārtiņš Svirskis" userId="ed46ed75a48467fc" providerId="LiveId" clId="{23E38839-5162-454B-87AB-FFC434CCBB9A}" dt="2024-04-29T09:45:06.785" v="262" actId="478"/>
        <pc:sldMkLst>
          <pc:docMk/>
          <pc:sldMk cId="1936963387" sldId="291"/>
        </pc:sldMkLst>
        <pc:spChg chg="mod">
          <ac:chgData name="Mārtiņš Svirskis" userId="ed46ed75a48467fc" providerId="LiveId" clId="{23E38839-5162-454B-87AB-FFC434CCBB9A}" dt="2024-04-29T09:42:14.422" v="258" actId="20577"/>
          <ac:spMkLst>
            <pc:docMk/>
            <pc:sldMk cId="1936963387" sldId="291"/>
            <ac:spMk id="9" creationId="{C69B2D04-1BFC-BAF1-E1A2-6A17979C7AB5}"/>
          </ac:spMkLst>
        </pc:spChg>
        <pc:spChg chg="add del mod">
          <ac:chgData name="Mārtiņš Svirskis" userId="ed46ed75a48467fc" providerId="LiveId" clId="{23E38839-5162-454B-87AB-FFC434CCBB9A}" dt="2024-04-29T09:45:01.168" v="260" actId="478"/>
          <ac:spMkLst>
            <pc:docMk/>
            <pc:sldMk cId="1936963387" sldId="291"/>
            <ac:spMk id="10" creationId="{45CA9F2B-92F9-131B-D4BF-42CE79F6054D}"/>
          </ac:spMkLst>
        </pc:spChg>
        <pc:spChg chg="add del mod">
          <ac:chgData name="Mārtiņš Svirskis" userId="ed46ed75a48467fc" providerId="LiveId" clId="{23E38839-5162-454B-87AB-FFC434CCBB9A}" dt="2024-04-29T09:45:03.784" v="261" actId="478"/>
          <ac:spMkLst>
            <pc:docMk/>
            <pc:sldMk cId="1936963387" sldId="291"/>
            <ac:spMk id="11" creationId="{49D4BE8C-4EF6-3A1A-22AB-542CC14DD008}"/>
          </ac:spMkLst>
        </pc:spChg>
        <pc:spChg chg="add del mod">
          <ac:chgData name="Mārtiņš Svirskis" userId="ed46ed75a48467fc" providerId="LiveId" clId="{23E38839-5162-454B-87AB-FFC434CCBB9A}" dt="2024-04-29T09:44:57.543" v="259" actId="478"/>
          <ac:spMkLst>
            <pc:docMk/>
            <pc:sldMk cId="1936963387" sldId="291"/>
            <ac:spMk id="12" creationId="{10B17C08-9988-71FC-B5FF-66EC7482366A}"/>
          </ac:spMkLst>
        </pc:spChg>
        <pc:spChg chg="add del mod">
          <ac:chgData name="Mārtiņš Svirskis" userId="ed46ed75a48467fc" providerId="LiveId" clId="{23E38839-5162-454B-87AB-FFC434CCBB9A}" dt="2024-04-29T09:45:06.785" v="262" actId="478"/>
          <ac:spMkLst>
            <pc:docMk/>
            <pc:sldMk cId="1936963387" sldId="291"/>
            <ac:spMk id="13" creationId="{9AD27A33-75C6-AECE-0A22-014379D11863}"/>
          </ac:spMkLst>
        </pc:spChg>
        <pc:graphicFrameChg chg="modGraphic">
          <ac:chgData name="Mārtiņš Svirskis" userId="ed46ed75a48467fc" providerId="LiveId" clId="{23E38839-5162-454B-87AB-FFC434CCBB9A}" dt="2024-04-29T06:47:38.599" v="140" actId="2161"/>
          <ac:graphicFrameMkLst>
            <pc:docMk/>
            <pc:sldMk cId="1936963387" sldId="291"/>
            <ac:graphicFrameMk id="6" creationId="{A2503AC4-4461-D1CF-ED84-8F21EF6CF52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s\Downloads\namq_10_lp_ulc_page_spreadshee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s\Downloads\DIS030_20240411-1217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s\Downloads\tesem170_page_spreadsheet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d46ed75a48467fc/Documents/OECD_Nodok&#316;u_ienemum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d46ed75a48467fc/Documents/OECD_Nodok&#316;u_ienemum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Darbaspēka izmaksu izmaiņas uz vienu personu, 2015=100</a:t>
            </a:r>
            <a:endParaRPr lang="en-GB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1'!$A$11</c:f>
              <c:strCache>
                <c:ptCount val="1"/>
                <c:pt idx="0">
                  <c:v>ES-27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  <a:effectLst/>
            </c:spPr>
          </c:marker>
          <c:cat>
            <c:strRef>
              <c:f>'Sheet 1'!$B$10:$K$10</c:f>
              <c:strCache>
                <c:ptCount val="10"/>
                <c:pt idx="0">
                  <c:v>2021-Q3</c:v>
                </c:pt>
                <c:pt idx="1">
                  <c:v>2021-Q4</c:v>
                </c:pt>
                <c:pt idx="2">
                  <c:v>2022-Q1</c:v>
                </c:pt>
                <c:pt idx="3">
                  <c:v>2022-Q2</c:v>
                </c:pt>
                <c:pt idx="4">
                  <c:v>2022-Q3</c:v>
                </c:pt>
                <c:pt idx="5">
                  <c:v>2022-Q4</c:v>
                </c:pt>
                <c:pt idx="6">
                  <c:v>2023-Q1</c:v>
                </c:pt>
                <c:pt idx="7">
                  <c:v>2023-Q2</c:v>
                </c:pt>
                <c:pt idx="8">
                  <c:v>2023-Q3</c:v>
                </c:pt>
                <c:pt idx="9">
                  <c:v>2023-Q4</c:v>
                </c:pt>
              </c:strCache>
            </c:strRef>
          </c:cat>
          <c:val>
            <c:numRef>
              <c:f>'Sheet 1'!$B$11:$K$11</c:f>
              <c:numCache>
                <c:formatCode>0.0</c:formatCode>
                <c:ptCount val="10"/>
                <c:pt idx="0">
                  <c:v>106.851</c:v>
                </c:pt>
                <c:pt idx="1">
                  <c:v>114.238</c:v>
                </c:pt>
                <c:pt idx="2">
                  <c:v>110.542</c:v>
                </c:pt>
                <c:pt idx="3">
                  <c:v>114.102</c:v>
                </c:pt>
                <c:pt idx="4">
                  <c:v>110.536</c:v>
                </c:pt>
                <c:pt idx="5">
                  <c:v>119.846</c:v>
                </c:pt>
                <c:pt idx="6">
                  <c:v>116.99</c:v>
                </c:pt>
                <c:pt idx="7">
                  <c:v>122.023</c:v>
                </c:pt>
                <c:pt idx="8">
                  <c:v>118.19499999999999</c:v>
                </c:pt>
                <c:pt idx="9">
                  <c:v>127.327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C-4582-99C5-D33A7B5EDC09}"/>
            </c:ext>
          </c:extLst>
        </c:ser>
        <c:ser>
          <c:idx val="1"/>
          <c:order val="1"/>
          <c:tx>
            <c:strRef>
              <c:f>'Sheet 1'!$A$12</c:f>
              <c:strCache>
                <c:ptCount val="1"/>
                <c:pt idx="0">
                  <c:v>Igaunija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marker>
          <c:cat>
            <c:strRef>
              <c:f>'Sheet 1'!$B$10:$K$10</c:f>
              <c:strCache>
                <c:ptCount val="10"/>
                <c:pt idx="0">
                  <c:v>2021-Q3</c:v>
                </c:pt>
                <c:pt idx="1">
                  <c:v>2021-Q4</c:v>
                </c:pt>
                <c:pt idx="2">
                  <c:v>2022-Q1</c:v>
                </c:pt>
                <c:pt idx="3">
                  <c:v>2022-Q2</c:v>
                </c:pt>
                <c:pt idx="4">
                  <c:v>2022-Q3</c:v>
                </c:pt>
                <c:pt idx="5">
                  <c:v>2022-Q4</c:v>
                </c:pt>
                <c:pt idx="6">
                  <c:v>2023-Q1</c:v>
                </c:pt>
                <c:pt idx="7">
                  <c:v>2023-Q2</c:v>
                </c:pt>
                <c:pt idx="8">
                  <c:v>2023-Q3</c:v>
                </c:pt>
                <c:pt idx="9">
                  <c:v>2023-Q4</c:v>
                </c:pt>
              </c:strCache>
            </c:strRef>
          </c:cat>
          <c:val>
            <c:numRef>
              <c:f>'Sheet 1'!$B$12:$K$12</c:f>
              <c:numCache>
                <c:formatCode>0.0</c:formatCode>
                <c:ptCount val="10"/>
                <c:pt idx="0">
                  <c:v>124.38500000000001</c:v>
                </c:pt>
                <c:pt idx="1">
                  <c:v>125.55800000000001</c:v>
                </c:pt>
                <c:pt idx="2">
                  <c:v>131.13900000000001</c:v>
                </c:pt>
                <c:pt idx="3">
                  <c:v>149.01300000000001</c:v>
                </c:pt>
                <c:pt idx="4">
                  <c:v>140.66499999999999</c:v>
                </c:pt>
                <c:pt idx="5">
                  <c:v>148.291</c:v>
                </c:pt>
                <c:pt idx="6">
                  <c:v>155.327</c:v>
                </c:pt>
                <c:pt idx="7">
                  <c:v>171.30699999999999</c:v>
                </c:pt>
                <c:pt idx="8">
                  <c:v>160.26900000000001</c:v>
                </c:pt>
                <c:pt idx="9">
                  <c:v>164.934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C-4582-99C5-D33A7B5EDC09}"/>
            </c:ext>
          </c:extLst>
        </c:ser>
        <c:ser>
          <c:idx val="2"/>
          <c:order val="2"/>
          <c:tx>
            <c:strRef>
              <c:f>'Sheet 1'!$A$13</c:f>
              <c:strCache>
                <c:ptCount val="1"/>
                <c:pt idx="0">
                  <c:v>Latvija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cat>
            <c:strRef>
              <c:f>'Sheet 1'!$B$10:$K$10</c:f>
              <c:strCache>
                <c:ptCount val="10"/>
                <c:pt idx="0">
                  <c:v>2021-Q3</c:v>
                </c:pt>
                <c:pt idx="1">
                  <c:v>2021-Q4</c:v>
                </c:pt>
                <c:pt idx="2">
                  <c:v>2022-Q1</c:v>
                </c:pt>
                <c:pt idx="3">
                  <c:v>2022-Q2</c:v>
                </c:pt>
                <c:pt idx="4">
                  <c:v>2022-Q3</c:v>
                </c:pt>
                <c:pt idx="5">
                  <c:v>2022-Q4</c:v>
                </c:pt>
                <c:pt idx="6">
                  <c:v>2023-Q1</c:v>
                </c:pt>
                <c:pt idx="7">
                  <c:v>2023-Q2</c:v>
                </c:pt>
                <c:pt idx="8">
                  <c:v>2023-Q3</c:v>
                </c:pt>
                <c:pt idx="9">
                  <c:v>2023-Q4</c:v>
                </c:pt>
              </c:strCache>
            </c:strRef>
          </c:cat>
          <c:val>
            <c:numRef>
              <c:f>'Sheet 1'!$B$13:$K$13</c:f>
              <c:numCache>
                <c:formatCode>0.0</c:formatCode>
                <c:ptCount val="10"/>
                <c:pt idx="0">
                  <c:v>130.54900000000001</c:v>
                </c:pt>
                <c:pt idx="1">
                  <c:v>124.14</c:v>
                </c:pt>
                <c:pt idx="2">
                  <c:v>144.44900000000001</c:v>
                </c:pt>
                <c:pt idx="3">
                  <c:v>145.602</c:v>
                </c:pt>
                <c:pt idx="4">
                  <c:v>140.03299999999999</c:v>
                </c:pt>
                <c:pt idx="5">
                  <c:v>144.90600000000001</c:v>
                </c:pt>
                <c:pt idx="6">
                  <c:v>165.322</c:v>
                </c:pt>
                <c:pt idx="7">
                  <c:v>164.1</c:v>
                </c:pt>
                <c:pt idx="8">
                  <c:v>157.72300000000001</c:v>
                </c:pt>
                <c:pt idx="9">
                  <c:v>163.02699999999999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C-4582-99C5-D33A7B5EDC09}"/>
            </c:ext>
          </c:extLst>
        </c:ser>
        <c:ser>
          <c:idx val="3"/>
          <c:order val="3"/>
          <c:tx>
            <c:strRef>
              <c:f>'Sheet 1'!$A$14</c:f>
              <c:strCache>
                <c:ptCount val="1"/>
                <c:pt idx="0">
                  <c:v>Lietuva</c:v>
                </c:pt>
              </c:strCache>
            </c:strRef>
          </c:tx>
          <c:spPr>
            <a:ln w="22225" cap="rnd">
              <a:solidFill>
                <a:srgbClr val="006C31"/>
              </a:solidFill>
              <a:round/>
            </a:ln>
            <a:effectLst/>
          </c:spPr>
          <c:marker>
            <c:symbol val="x"/>
            <c:size val="6"/>
            <c:spPr>
              <a:solidFill>
                <a:srgbClr val="006C31"/>
              </a:solidFill>
              <a:ln w="9525">
                <a:solidFill>
                  <a:srgbClr val="006C31"/>
                </a:solidFill>
                <a:round/>
              </a:ln>
              <a:effectLst/>
            </c:spPr>
          </c:marker>
          <c:cat>
            <c:strRef>
              <c:f>'Sheet 1'!$B$10:$K$10</c:f>
              <c:strCache>
                <c:ptCount val="10"/>
                <c:pt idx="0">
                  <c:v>2021-Q3</c:v>
                </c:pt>
                <c:pt idx="1">
                  <c:v>2021-Q4</c:v>
                </c:pt>
                <c:pt idx="2">
                  <c:v>2022-Q1</c:v>
                </c:pt>
                <c:pt idx="3">
                  <c:v>2022-Q2</c:v>
                </c:pt>
                <c:pt idx="4">
                  <c:v>2022-Q3</c:v>
                </c:pt>
                <c:pt idx="5">
                  <c:v>2022-Q4</c:v>
                </c:pt>
                <c:pt idx="6">
                  <c:v>2023-Q1</c:v>
                </c:pt>
                <c:pt idx="7">
                  <c:v>2023-Q2</c:v>
                </c:pt>
                <c:pt idx="8">
                  <c:v>2023-Q3</c:v>
                </c:pt>
                <c:pt idx="9">
                  <c:v>2023-Q4</c:v>
                </c:pt>
              </c:strCache>
            </c:strRef>
          </c:cat>
          <c:val>
            <c:numRef>
              <c:f>'Sheet 1'!$B$14:$K$14</c:f>
              <c:numCache>
                <c:formatCode>0.0</c:formatCode>
                <c:ptCount val="10"/>
                <c:pt idx="0">
                  <c:v>125.697</c:v>
                </c:pt>
                <c:pt idx="1">
                  <c:v>139.69399999999999</c:v>
                </c:pt>
                <c:pt idx="2">
                  <c:v>160.191</c:v>
                </c:pt>
                <c:pt idx="3">
                  <c:v>167.18700000000001</c:v>
                </c:pt>
                <c:pt idx="4">
                  <c:v>141.66800000000001</c:v>
                </c:pt>
                <c:pt idx="5">
                  <c:v>162.36799999999999</c:v>
                </c:pt>
                <c:pt idx="6">
                  <c:v>184.05</c:v>
                </c:pt>
                <c:pt idx="7">
                  <c:v>183.852</c:v>
                </c:pt>
                <c:pt idx="8">
                  <c:v>160.91900000000001</c:v>
                </c:pt>
                <c:pt idx="9">
                  <c:v>180.04400000000001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5C-4582-99C5-D33A7B5EDC09}"/>
            </c:ext>
          </c:extLst>
        </c:ser>
        <c:ser>
          <c:idx val="4"/>
          <c:order val="4"/>
          <c:tx>
            <c:strRef>
              <c:f>'Sheet 1'!$A$15</c:f>
              <c:strCache>
                <c:ptCount val="1"/>
                <c:pt idx="0">
                  <c:v>Polija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marker>
          <c:cat>
            <c:strRef>
              <c:f>'Sheet 1'!$B$10:$K$10</c:f>
              <c:strCache>
                <c:ptCount val="10"/>
                <c:pt idx="0">
                  <c:v>2021-Q3</c:v>
                </c:pt>
                <c:pt idx="1">
                  <c:v>2021-Q4</c:v>
                </c:pt>
                <c:pt idx="2">
                  <c:v>2022-Q1</c:v>
                </c:pt>
                <c:pt idx="3">
                  <c:v>2022-Q2</c:v>
                </c:pt>
                <c:pt idx="4">
                  <c:v>2022-Q3</c:v>
                </c:pt>
                <c:pt idx="5">
                  <c:v>2022-Q4</c:v>
                </c:pt>
                <c:pt idx="6">
                  <c:v>2023-Q1</c:v>
                </c:pt>
                <c:pt idx="7">
                  <c:v>2023-Q2</c:v>
                </c:pt>
                <c:pt idx="8">
                  <c:v>2023-Q3</c:v>
                </c:pt>
                <c:pt idx="9">
                  <c:v>2023-Q4</c:v>
                </c:pt>
              </c:strCache>
            </c:strRef>
          </c:cat>
          <c:val>
            <c:numRef>
              <c:f>'Sheet 1'!$B$15:$K$15</c:f>
              <c:numCache>
                <c:formatCode>0.0</c:formatCode>
                <c:ptCount val="10"/>
                <c:pt idx="0">
                  <c:v>116.142</c:v>
                </c:pt>
                <c:pt idx="1">
                  <c:v>117.29600000000001</c:v>
                </c:pt>
                <c:pt idx="2">
                  <c:v>125.666</c:v>
                </c:pt>
                <c:pt idx="3">
                  <c:v>131.465</c:v>
                </c:pt>
                <c:pt idx="4">
                  <c:v>129.26</c:v>
                </c:pt>
                <c:pt idx="5">
                  <c:v>128.32400000000001</c:v>
                </c:pt>
                <c:pt idx="6">
                  <c:v>145.327</c:v>
                </c:pt>
                <c:pt idx="7">
                  <c:v>151.333</c:v>
                </c:pt>
                <c:pt idx="8">
                  <c:v>143.387</c:v>
                </c:pt>
                <c:pt idx="9">
                  <c:v>143.64400000000001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5C-4582-99C5-D33A7B5E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668960"/>
        <c:axId val="1891673760"/>
      </c:lineChart>
      <c:catAx>
        <c:axId val="189166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1673760"/>
        <c:crosses val="autoZero"/>
        <c:auto val="1"/>
        <c:lblAlgn val="ctr"/>
        <c:lblOffset val="100"/>
        <c:noMultiLvlLbl val="0"/>
      </c:catAx>
      <c:valAx>
        <c:axId val="1891673760"/>
        <c:scaling>
          <c:orientation val="minMax"/>
          <c:min val="8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166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188066177448"/>
          <c:y val="8.2568038746682851E-2"/>
          <c:w val="0.46059628208744569"/>
          <c:h val="4.1236498359771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Darbaspēka izmaksas mēnesī un to izmaiņas </a:t>
            </a:r>
          </a:p>
          <a:p>
            <a:pPr>
              <a:defRPr/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2015. gada līdz 2023. gadam</a:t>
            </a:r>
          </a:p>
          <a:p>
            <a:pPr>
              <a:defRPr/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(vidējā algas </a:t>
            </a:r>
            <a:r>
              <a:rPr lang="lv-LV" sz="20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baltijas</a:t>
            </a: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valstīs)</a:t>
            </a:r>
          </a:p>
        </c:rich>
      </c:tx>
      <c:layout>
        <c:manualLayout>
          <c:xMode val="edge"/>
          <c:yMode val="edge"/>
          <c:x val="0.19155720941205748"/>
          <c:y val="1.7554478396242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1128618579451881E-2"/>
          <c:y val="0.177368729591767"/>
          <c:w val="0.9096632428335536"/>
          <c:h val="0.77627439293065947"/>
        </c:manualLayout>
      </c:layout>
      <c:lineChart>
        <c:grouping val="standard"/>
        <c:varyColors val="0"/>
        <c:ser>
          <c:idx val="0"/>
          <c:order val="0"/>
          <c:tx>
            <c:strRef>
              <c:f>'DIS030'!$C$4</c:f>
              <c:strCache>
                <c:ptCount val="1"/>
                <c:pt idx="0">
                  <c:v>Latvija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'DIS030'!$D$4:$L$4</c:f>
              <c:numCache>
                <c:formatCode>0</c:formatCode>
                <c:ptCount val="9"/>
                <c:pt idx="0">
                  <c:v>1014.83</c:v>
                </c:pt>
                <c:pt idx="1">
                  <c:v>1071.48</c:v>
                </c:pt>
                <c:pt idx="2">
                  <c:v>1156.6300000000001</c:v>
                </c:pt>
                <c:pt idx="3">
                  <c:v>1266.56</c:v>
                </c:pt>
                <c:pt idx="4">
                  <c:v>1361.66</c:v>
                </c:pt>
                <c:pt idx="5">
                  <c:v>1439.11</c:v>
                </c:pt>
                <c:pt idx="6">
                  <c:v>1603.25</c:v>
                </c:pt>
                <c:pt idx="7">
                  <c:v>1724.76</c:v>
                </c:pt>
                <c:pt idx="8">
                  <c:v>1923.99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1-459B-AFD2-1CDDB1BD2678}"/>
            </c:ext>
          </c:extLst>
        </c:ser>
        <c:ser>
          <c:idx val="1"/>
          <c:order val="1"/>
          <c:tx>
            <c:strRef>
              <c:f>'DIS030'!$C$5</c:f>
              <c:strCache>
                <c:ptCount val="1"/>
                <c:pt idx="0">
                  <c:v>Lietuva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'DIS030'!$D$5:$L$5</c:f>
              <c:numCache>
                <c:formatCode>0</c:formatCode>
                <c:ptCount val="9"/>
                <c:pt idx="0">
                  <c:v>1000.7</c:v>
                </c:pt>
                <c:pt idx="1">
                  <c:v>1043.5999999999999</c:v>
                </c:pt>
                <c:pt idx="2">
                  <c:v>1185.8</c:v>
                </c:pt>
                <c:pt idx="3">
                  <c:v>1309.9000000000001</c:v>
                </c:pt>
                <c:pt idx="4">
                  <c:v>1381.5</c:v>
                </c:pt>
                <c:pt idx="5">
                  <c:v>1412.2</c:v>
                </c:pt>
                <c:pt idx="6">
                  <c:v>1663</c:v>
                </c:pt>
                <c:pt idx="7">
                  <c:v>1911.8</c:v>
                </c:pt>
                <c:pt idx="8">
                  <c:v>2147.9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1-459B-AFD2-1CDDB1BD2678}"/>
            </c:ext>
          </c:extLst>
        </c:ser>
        <c:ser>
          <c:idx val="2"/>
          <c:order val="2"/>
          <c:tx>
            <c:strRef>
              <c:f>'DIS030'!$C$6</c:f>
              <c:strCache>
                <c:ptCount val="1"/>
                <c:pt idx="0">
                  <c:v>Igaunija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'DIS030'!$D$6:$L$6</c:f>
              <c:numCache>
                <c:formatCode>0</c:formatCode>
                <c:ptCount val="9"/>
                <c:pt idx="0">
                  <c:v>1437</c:v>
                </c:pt>
                <c:pt idx="1">
                  <c:v>1548</c:v>
                </c:pt>
                <c:pt idx="2">
                  <c:v>1648</c:v>
                </c:pt>
                <c:pt idx="3">
                  <c:v>1756</c:v>
                </c:pt>
                <c:pt idx="4">
                  <c:v>1886</c:v>
                </c:pt>
                <c:pt idx="5">
                  <c:v>1913</c:v>
                </c:pt>
                <c:pt idx="6">
                  <c:v>2063</c:v>
                </c:pt>
                <c:pt idx="7">
                  <c:v>2258</c:v>
                </c:pt>
                <c:pt idx="8">
                  <c:v>2451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21-459B-AFD2-1CDDB1BD26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84808912"/>
        <c:axId val="1884815152"/>
      </c:lineChart>
      <c:catAx>
        <c:axId val="188480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84815152"/>
        <c:crosses val="autoZero"/>
        <c:auto val="1"/>
        <c:lblAlgn val="ctr"/>
        <c:lblOffset val="100"/>
        <c:noMultiLvlLbl val="0"/>
      </c:catAx>
      <c:valAx>
        <c:axId val="1884815152"/>
        <c:scaling>
          <c:orientation val="minMax"/>
          <c:min val="8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848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985893236420993"/>
          <c:y val="0.87589045206851801"/>
          <c:w val="0.37200330292947709"/>
          <c:h val="3.2914877366686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Nominālās vienības darbaspēka izmaksu izmaiņas</a:t>
            </a:r>
          </a:p>
          <a:p>
            <a:pPr>
              <a:defRPr/>
            </a:pPr>
            <a:r>
              <a:rPr lang="lv-LV" sz="24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pret iepriekšējo gadu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'[DIS030_20240411-121709.xlsx]Sheet 1'!$A$10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'[1]Sheet 1'!$B$9:$J$9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'[1]Sheet 1'!$B$10:$J$10</c:f>
              <c:numCache>
                <c:formatCode>#,##0.##########</c:formatCode>
                <c:ptCount val="9"/>
                <c:pt idx="0">
                  <c:v>4.5999999999999996</c:v>
                </c:pt>
                <c:pt idx="1">
                  <c:v>3.3</c:v>
                </c:pt>
                <c:pt idx="2">
                  <c:v>3.9</c:v>
                </c:pt>
                <c:pt idx="3">
                  <c:v>6.4</c:v>
                </c:pt>
                <c:pt idx="4" formatCode="#,##0.0">
                  <c:v>5</c:v>
                </c:pt>
                <c:pt idx="5">
                  <c:v>2.6</c:v>
                </c:pt>
                <c:pt idx="6">
                  <c:v>2.1</c:v>
                </c:pt>
                <c:pt idx="7">
                  <c:v>13.6</c:v>
                </c:pt>
                <c:pt idx="8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F-4D7F-A616-30F1F06CAC3C}"/>
            </c:ext>
          </c:extLst>
        </c:ser>
        <c:ser>
          <c:idx val="1"/>
          <c:order val="1"/>
          <c:tx>
            <c:strRef>
              <c:f>'[DIS030_20240411-121709.xlsx]Sheet 1'!$A$11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'[1]Sheet 1'!$B$9:$J$9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'[1]Sheet 1'!$B$11:$J$11</c:f>
              <c:numCache>
                <c:formatCode>#,##0.##########</c:formatCode>
                <c:ptCount val="9"/>
                <c:pt idx="0" formatCode="#,##0.0">
                  <c:v>5</c:v>
                </c:pt>
                <c:pt idx="1">
                  <c:v>4.5</c:v>
                </c:pt>
                <c:pt idx="2">
                  <c:v>4.0999999999999996</c:v>
                </c:pt>
                <c:pt idx="3">
                  <c:v>5.4</c:v>
                </c:pt>
                <c:pt idx="4">
                  <c:v>7.1</c:v>
                </c:pt>
                <c:pt idx="5">
                  <c:v>5.6</c:v>
                </c:pt>
                <c:pt idx="6">
                  <c:v>-0.9</c:v>
                </c:pt>
                <c:pt idx="7" formatCode="#,##0.0">
                  <c:v>12</c:v>
                </c:pt>
                <c:pt idx="8" formatCode="#,##0.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F-4D7F-A616-30F1F06CAC3C}"/>
            </c:ext>
          </c:extLst>
        </c:ser>
        <c:ser>
          <c:idx val="2"/>
          <c:order val="2"/>
          <c:tx>
            <c:strRef>
              <c:f>'[DIS030_20240411-121709.xlsx]Sheet 1'!$A$12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006C31"/>
            </a:solidFill>
            <a:ln>
              <a:solidFill>
                <a:srgbClr val="006C3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6C3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'[1]Sheet 1'!$B$9:$J$9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'[1]Sheet 1'!$B$12:$J$12</c:f>
              <c:numCache>
                <c:formatCode>#,##0.##########</c:formatCode>
                <c:ptCount val="9"/>
                <c:pt idx="0">
                  <c:v>5.0999999999999996</c:v>
                </c:pt>
                <c:pt idx="1">
                  <c:v>6.1</c:v>
                </c:pt>
                <c:pt idx="2">
                  <c:v>4.3</c:v>
                </c:pt>
                <c:pt idx="3">
                  <c:v>5.2</c:v>
                </c:pt>
                <c:pt idx="4">
                  <c:v>6.2</c:v>
                </c:pt>
                <c:pt idx="5" formatCode="#,##0.0">
                  <c:v>5</c:v>
                </c:pt>
                <c:pt idx="6">
                  <c:v>6.5</c:v>
                </c:pt>
                <c:pt idx="7">
                  <c:v>14.2</c:v>
                </c:pt>
                <c:pt idx="8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8F-4D7F-A616-30F1F06CAC3C}"/>
            </c:ext>
          </c:extLst>
        </c:ser>
        <c:ser>
          <c:idx val="3"/>
          <c:order val="3"/>
          <c:tx>
            <c:strRef>
              <c:f>'[DIS030_20240411-121709.xlsx]Sheet 1'!$A$13</c:f>
              <c:strCache>
                <c:ptCount val="1"/>
                <c:pt idx="0">
                  <c:v>Polija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'[1]Sheet 1'!$B$9:$J$9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'[1]Sheet 1'!$B$13:$J$13</c:f>
              <c:numCache>
                <c:formatCode>#,##0.##########</c:formatCode>
                <c:ptCount val="9"/>
                <c:pt idx="0">
                  <c:v>-0.4</c:v>
                </c:pt>
                <c:pt idx="1">
                  <c:v>2.6</c:v>
                </c:pt>
                <c:pt idx="2">
                  <c:v>1.8</c:v>
                </c:pt>
                <c:pt idx="3">
                  <c:v>2.1</c:v>
                </c:pt>
                <c:pt idx="4">
                  <c:v>3.9</c:v>
                </c:pt>
                <c:pt idx="5">
                  <c:v>7.5</c:v>
                </c:pt>
                <c:pt idx="6">
                  <c:v>0.4</c:v>
                </c:pt>
                <c:pt idx="7" formatCode="#,##0.0">
                  <c:v>8</c:v>
                </c:pt>
                <c:pt idx="8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8F-4D7F-A616-30F1F06CA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84809872"/>
        <c:axId val="1884821392"/>
      </c:barChart>
      <c:catAx>
        <c:axId val="188480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84821392"/>
        <c:crosses val="autoZero"/>
        <c:auto val="1"/>
        <c:lblAlgn val="ctr"/>
        <c:lblOffset val="100"/>
        <c:noMultiLvlLbl val="0"/>
      </c:catAx>
      <c:valAx>
        <c:axId val="1884821392"/>
        <c:scaling>
          <c:orientation val="minMax"/>
        </c:scaling>
        <c:delete val="1"/>
        <c:axPos val="l"/>
        <c:numFmt formatCode="#,##0.##########" sourceLinked="1"/>
        <c:majorTickMark val="none"/>
        <c:minorTickMark val="none"/>
        <c:tickLblPos val="nextTo"/>
        <c:crossAx val="18848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89418061943462"/>
          <c:y val="0.14435268779736474"/>
          <c:w val="0.55123838606524556"/>
          <c:h val="4.4957410541130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Izmaiņas nodokļu ieņēmumos no IEDZĪVOTĀJU ienākumiem </a:t>
            </a:r>
          </a:p>
          <a:p>
            <a:pPr>
              <a:defRPr sz="1600">
                <a:latin typeface="+mj-lt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Baltijas valstīs no 2000. līdz 2022. gadam, milj. eiro</a:t>
            </a:r>
            <a:endParaRPr lang="en-GB" sz="1800" b="1" i="0" u="none" strike="noStrike" kern="1200" spc="0" baseline="0" dirty="0">
              <a:solidFill>
                <a:srgbClr val="006C3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Salidzinajums!$A$18:$B$18</c:f>
              <c:strCache>
                <c:ptCount val="2"/>
                <c:pt idx="0">
                  <c:v>Individuālie ienākumi</c:v>
                </c:pt>
                <c:pt idx="1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32613676729113E-2"/>
                  <c:y val="2.2497869867135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9B-46F1-B1BE-6C52F20264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9B-46F1-B1BE-6C52F2026412}"/>
                </c:ext>
              </c:extLst>
            </c:dLbl>
            <c:dLbl>
              <c:idx val="3"/>
              <c:layout>
                <c:manualLayout>
                  <c:x val="-2.7652222214395707E-2"/>
                  <c:y val="-4.6946552240443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Salidzinajums!$C$18:$J$18</c:f>
              <c:numCache>
                <c:formatCode>###\ ##0;\-###\ ##0;0;</c:formatCode>
                <c:ptCount val="8"/>
                <c:pt idx="0" formatCode="##0;\-##0;0;">
                  <c:v>375.56843700000002</c:v>
                </c:pt>
                <c:pt idx="1">
                  <c:v>1286.5293879999999</c:v>
                </c:pt>
                <c:pt idx="2">
                  <c:v>1116.2875309999999</c:v>
                </c:pt>
                <c:pt idx="3">
                  <c:v>1444.585133</c:v>
                </c:pt>
                <c:pt idx="4">
                  <c:v>1978.1841400000001</c:v>
                </c:pt>
                <c:pt idx="5">
                  <c:v>1802.68552</c:v>
                </c:pt>
                <c:pt idx="6">
                  <c:v>2008.7544829999999</c:v>
                </c:pt>
                <c:pt idx="7" formatCode="General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9B-46F1-B1BE-6C52F2026412}"/>
            </c:ext>
          </c:extLst>
        </c:ser>
        <c:ser>
          <c:idx val="1"/>
          <c:order val="1"/>
          <c:tx>
            <c:strRef>
              <c:f>Salidzinajums!$A$19:$B$19</c:f>
              <c:strCache>
                <c:ptCount val="2"/>
                <c:pt idx="0">
                  <c:v>Individuālie ienākumi</c:v>
                </c:pt>
                <c:pt idx="1">
                  <c:v>Lietuva</c:v>
                </c:pt>
              </c:strCache>
            </c:strRef>
          </c:tx>
          <c:spPr>
            <a:ln w="28575" cap="rnd">
              <a:solidFill>
                <a:srgbClr val="006C3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9B-46F1-B1BE-6C52F2026412}"/>
                </c:ext>
              </c:extLst>
            </c:dLbl>
            <c:dLbl>
              <c:idx val="3"/>
              <c:layout>
                <c:manualLayout>
                  <c:x val="-2.2540329113338212E-2"/>
                  <c:y val="2.0730398354948058E-3"/>
                </c:manualLayout>
              </c:layout>
              <c:spPr>
                <a:solidFill>
                  <a:schemeClr val="bg1">
                    <a:alpha val="83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6C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6C3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Salidzinajums!$C$19:$J$19</c:f>
              <c:numCache>
                <c:formatCode>###\ ##0;\-###\ ##0;0;</c:formatCode>
                <c:ptCount val="8"/>
                <c:pt idx="0">
                  <c:v>1020.4589999999999</c:v>
                </c:pt>
                <c:pt idx="1">
                  <c:v>1890.6510000000001</c:v>
                </c:pt>
                <c:pt idx="2">
                  <c:v>1004.967</c:v>
                </c:pt>
                <c:pt idx="3">
                  <c:v>1439.5</c:v>
                </c:pt>
                <c:pt idx="4">
                  <c:v>3529.3209999999999</c:v>
                </c:pt>
                <c:pt idx="5">
                  <c:v>3628.2869999999998</c:v>
                </c:pt>
                <c:pt idx="6">
                  <c:v>4214.8500000000004</c:v>
                </c:pt>
                <c:pt idx="7" formatCode="General">
                  <c:v>5100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9B-46F1-B1BE-6C52F2026412}"/>
            </c:ext>
          </c:extLst>
        </c:ser>
        <c:ser>
          <c:idx val="2"/>
          <c:order val="2"/>
          <c:tx>
            <c:strRef>
              <c:f>Salidzinajums!$A$20:$B$20</c:f>
              <c:strCache>
                <c:ptCount val="2"/>
                <c:pt idx="0">
                  <c:v>Individuālie ienākumi</c:v>
                </c:pt>
                <c:pt idx="1">
                  <c:v>Igaunija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437956410042254E-2"/>
                  <c:y val="-4.201371454965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9B-46F1-B1BE-6C52F20264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Salidzinajums!$C$20:$J$20</c:f>
              <c:numCache>
                <c:formatCode>##0;\-##0;0;</c:formatCode>
                <c:ptCount val="8"/>
                <c:pt idx="0">
                  <c:v>421.46</c:v>
                </c:pt>
                <c:pt idx="1">
                  <c:v>935.7</c:v>
                </c:pt>
                <c:pt idx="2">
                  <c:v>776.44</c:v>
                </c:pt>
                <c:pt idx="3" formatCode="###\ ##0;\-###\ ##0;0;">
                  <c:v>1182.48</c:v>
                </c:pt>
                <c:pt idx="4" formatCode="###\ ##0;\-###\ ##0;0;">
                  <c:v>1531.59</c:v>
                </c:pt>
                <c:pt idx="5" formatCode="###\ ##0;\-###\ ##0;0;">
                  <c:v>1652.3568780000001</c:v>
                </c:pt>
                <c:pt idx="6" formatCode="###\ ##0;\-###\ ##0;0;">
                  <c:v>2146.1476510000002</c:v>
                </c:pt>
                <c:pt idx="7" formatCode="General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9B-46F1-B1BE-6C52F20264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3474800"/>
        <c:axId val="1193475760"/>
      </c:lineChart>
      <c:catAx>
        <c:axId val="11934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75760"/>
        <c:crosses val="autoZero"/>
        <c:auto val="1"/>
        <c:lblAlgn val="ctr"/>
        <c:lblOffset val="100"/>
        <c:noMultiLvlLbl val="0"/>
      </c:catAx>
      <c:valAx>
        <c:axId val="11934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\-##0;0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Izmaiņas nodokļu ieņēmumos no UZŅĒMUMU ienākumiem </a:t>
            </a:r>
          </a:p>
          <a:p>
            <a:pPr>
              <a:defRPr sz="1600">
                <a:latin typeface="+mj-lt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Baltijas valstīs no 2000. līdz 2022. gadam, milj. eiro</a:t>
            </a:r>
            <a:endParaRPr lang="en-GB" sz="1800" b="1" i="0" u="none" strike="noStrike" kern="1200" spc="0" baseline="0" dirty="0">
              <a:solidFill>
                <a:srgbClr val="006C3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869993063618934"/>
          <c:y val="1.489528584727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1646977020495232E-2"/>
          <c:y val="0.22696691809791891"/>
          <c:w val="0.94093823414252153"/>
          <c:h val="0.54705019095580532"/>
        </c:manualLayout>
      </c:layout>
      <c:lineChart>
        <c:grouping val="standard"/>
        <c:varyColors val="0"/>
        <c:ser>
          <c:idx val="0"/>
          <c:order val="0"/>
          <c:tx>
            <c:strRef>
              <c:f>Salidzinajums!$A$22:$B$22</c:f>
              <c:strCache>
                <c:ptCount val="2"/>
                <c:pt idx="0">
                  <c:v>Uzņēmuma ienākumi</c:v>
                </c:pt>
                <c:pt idx="1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07558934396549E-2"/>
                  <c:y val="-6.5194730939238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8F-4A26-8A3B-EDB419B6B47D}"/>
                </c:ext>
              </c:extLst>
            </c:dLbl>
            <c:dLbl>
              <c:idx val="4"/>
              <c:layout>
                <c:manualLayout>
                  <c:x val="-1.5179215172674202E-2"/>
                  <c:y val="2.7900805606257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Salidzinajums!$C$22:$J$22</c:f>
              <c:numCache>
                <c:formatCode>##0;\-##0;0;</c:formatCode>
                <c:ptCount val="8"/>
                <c:pt idx="0">
                  <c:v>104.894919</c:v>
                </c:pt>
                <c:pt idx="1">
                  <c:v>570.20022700000004</c:v>
                </c:pt>
                <c:pt idx="2">
                  <c:v>175.49109899999999</c:v>
                </c:pt>
                <c:pt idx="3">
                  <c:v>388.62193400000001</c:v>
                </c:pt>
                <c:pt idx="4">
                  <c:v>47.690156999999999</c:v>
                </c:pt>
                <c:pt idx="5">
                  <c:v>216.50041300000001</c:v>
                </c:pt>
                <c:pt idx="6">
                  <c:v>286.40838400000001</c:v>
                </c:pt>
                <c:pt idx="7" formatCode="General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8F-4A26-8A3B-EDB419B6B47D}"/>
            </c:ext>
          </c:extLst>
        </c:ser>
        <c:ser>
          <c:idx val="1"/>
          <c:order val="1"/>
          <c:tx>
            <c:strRef>
              <c:f>Salidzinajums!$A$23:$B$23</c:f>
              <c:strCache>
                <c:ptCount val="2"/>
                <c:pt idx="0">
                  <c:v>Uzņēmuma ienākumi</c:v>
                </c:pt>
                <c:pt idx="1">
                  <c:v>Lietuva</c:v>
                </c:pt>
              </c:strCache>
            </c:strRef>
          </c:tx>
          <c:spPr>
            <a:ln w="28575" cap="rnd">
              <a:solidFill>
                <a:srgbClr val="006C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65629080364253E-2"/>
                  <c:y val="-1.672934122079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6C3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Salidzinajums!$C$23:$J$23</c:f>
              <c:numCache>
                <c:formatCode>##0;\-##0;0;</c:formatCode>
                <c:ptCount val="8"/>
                <c:pt idx="0">
                  <c:v>90.269000000000005</c:v>
                </c:pt>
                <c:pt idx="1">
                  <c:v>734.35500000000002</c:v>
                </c:pt>
                <c:pt idx="2">
                  <c:v>276.26</c:v>
                </c:pt>
                <c:pt idx="3">
                  <c:v>573.88199999999995</c:v>
                </c:pt>
                <c:pt idx="4">
                  <c:v>759.14700000000005</c:v>
                </c:pt>
                <c:pt idx="5">
                  <c:v>824.63300000000004</c:v>
                </c:pt>
                <c:pt idx="6" formatCode="###\ ##0;\-###\ ##0;0;">
                  <c:v>1160.5909999999999</c:v>
                </c:pt>
                <c:pt idx="7" formatCode="###\ ##0;\-###\ ##0;0;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8F-4A26-8A3B-EDB419B6B47D}"/>
            </c:ext>
          </c:extLst>
        </c:ser>
        <c:ser>
          <c:idx val="2"/>
          <c:order val="2"/>
          <c:tx>
            <c:strRef>
              <c:f>Salidzinajums!$A$24:$B$24</c:f>
              <c:strCache>
                <c:ptCount val="2"/>
                <c:pt idx="0">
                  <c:v>Uzņēmuma ienākumi</c:v>
                </c:pt>
                <c:pt idx="1">
                  <c:v>Igaunija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920573781905208E-2"/>
                  <c:y val="2.7956516321040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8F-4A26-8A3B-EDB419B6B47D}"/>
                </c:ext>
              </c:extLst>
            </c:dLbl>
            <c:dLbl>
              <c:idx val="3"/>
              <c:layout>
                <c:manualLayout>
                  <c:x val="-2.1223865228247679E-2"/>
                  <c:y val="-3.245295743261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Salidzinajums!$C$24:$J$24</c:f>
              <c:numCache>
                <c:formatCode>##0;\-##0;0;</c:formatCode>
                <c:ptCount val="8"/>
                <c:pt idx="0">
                  <c:v>54.61</c:v>
                </c:pt>
                <c:pt idx="1">
                  <c:v>261</c:v>
                </c:pt>
                <c:pt idx="2">
                  <c:v>193.76</c:v>
                </c:pt>
                <c:pt idx="3">
                  <c:v>424.29</c:v>
                </c:pt>
                <c:pt idx="4">
                  <c:v>509.1</c:v>
                </c:pt>
                <c:pt idx="5">
                  <c:v>449.53134599999998</c:v>
                </c:pt>
                <c:pt idx="6">
                  <c:v>481.17422199999999</c:v>
                </c:pt>
                <c:pt idx="7" formatCode="General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8F-4A26-8A3B-EDB419B6B4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2483232"/>
        <c:axId val="1262485152"/>
      </c:lineChart>
      <c:catAx>
        <c:axId val="12624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485152"/>
        <c:crosses val="autoZero"/>
        <c:auto val="1"/>
        <c:lblAlgn val="ctr"/>
        <c:lblOffset val="100"/>
        <c:noMultiLvlLbl val="0"/>
      </c:catAx>
      <c:valAx>
        <c:axId val="12624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\-##0;0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48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49FA4-64FD-4525-893F-22569D6971A4}" type="doc">
      <dgm:prSet loTypeId="urn:microsoft.com/office/officeart/2005/8/layout/StepDownProcess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0D1F255-26D2-4A01-9797-70788117DA72}">
      <dgm:prSet phldrT="[Teksts]" custT="1"/>
      <dgm:spPr>
        <a:solidFill>
          <a:srgbClr val="006C31"/>
        </a:solidFill>
      </dgm:spPr>
      <dgm:t>
        <a:bodyPr/>
        <a:lstStyle/>
        <a:p>
          <a:r>
            <a:rPr lang="lv-LV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Uzņēmējdarbības ienākumu nodokļi </a:t>
          </a:r>
          <a:endParaRPr lang="lv-LV" sz="2400" b="1" dirty="0"/>
        </a:p>
      </dgm:t>
    </dgm:pt>
    <dgm:pt modelId="{41AA49A5-0EA1-43F4-9803-E96021EFADBE}" type="parTrans" cxnId="{D9851BF0-620C-4BAE-8D5A-573F24A972A7}">
      <dgm:prSet/>
      <dgm:spPr/>
      <dgm:t>
        <a:bodyPr/>
        <a:lstStyle/>
        <a:p>
          <a:endParaRPr lang="lv-LV"/>
        </a:p>
      </dgm:t>
    </dgm:pt>
    <dgm:pt modelId="{D62A526D-78AE-4CF6-9351-E2288CB61C2F}" type="sibTrans" cxnId="{D9851BF0-620C-4BAE-8D5A-573F24A972A7}">
      <dgm:prSet/>
      <dgm:spPr/>
      <dgm:t>
        <a:bodyPr/>
        <a:lstStyle/>
        <a:p>
          <a:endParaRPr lang="lv-LV"/>
        </a:p>
      </dgm:t>
    </dgm:pt>
    <dgm:pt modelId="{38601853-3739-45F9-AE10-585EBB7D28A9}">
      <dgm:prSet phldrT="[Teksts]"/>
      <dgm:spPr/>
      <dgm:t>
        <a:bodyPr/>
        <a:lstStyle/>
        <a:p>
          <a:r>
            <a:rPr lang="lv-LV" dirty="0"/>
            <a:t>1.vieta</a:t>
          </a:r>
        </a:p>
      </dgm:t>
    </dgm:pt>
    <dgm:pt modelId="{6927C8E8-8E59-436D-BABB-E3F6F78EC2BF}" type="parTrans" cxnId="{48655DB3-823D-49A9-91C6-5C571CFD2CC2}">
      <dgm:prSet/>
      <dgm:spPr/>
      <dgm:t>
        <a:bodyPr/>
        <a:lstStyle/>
        <a:p>
          <a:endParaRPr lang="lv-LV"/>
        </a:p>
      </dgm:t>
    </dgm:pt>
    <dgm:pt modelId="{012B7F64-C056-4C39-B839-86CC4AE1244F}" type="sibTrans" cxnId="{48655DB3-823D-49A9-91C6-5C571CFD2CC2}">
      <dgm:prSet/>
      <dgm:spPr/>
      <dgm:t>
        <a:bodyPr/>
        <a:lstStyle/>
        <a:p>
          <a:endParaRPr lang="lv-LV"/>
        </a:p>
      </dgm:t>
    </dgm:pt>
    <dgm:pt modelId="{4F61E19C-3309-4221-AABD-5C569403A87E}">
      <dgm:prSet phldrT="[Teksts]"/>
      <dgm:spPr/>
      <dgm:t>
        <a:bodyPr/>
        <a:lstStyle/>
        <a:p>
          <a:r>
            <a:rPr lang="lv-LV" dirty="0"/>
            <a:t>3.vieta</a:t>
          </a:r>
        </a:p>
      </dgm:t>
    </dgm:pt>
    <dgm:pt modelId="{F45B5641-5064-49B1-BDFC-12EF51F6CC51}" type="sibTrans" cxnId="{0E1E5F1D-7006-4E06-938E-B20EABD3F665}">
      <dgm:prSet/>
      <dgm:spPr/>
      <dgm:t>
        <a:bodyPr/>
        <a:lstStyle/>
        <a:p>
          <a:endParaRPr lang="lv-LV"/>
        </a:p>
      </dgm:t>
    </dgm:pt>
    <dgm:pt modelId="{5169D042-D0DD-49E5-803C-F6B7064DBC34}" type="parTrans" cxnId="{0E1E5F1D-7006-4E06-938E-B20EABD3F665}">
      <dgm:prSet/>
      <dgm:spPr/>
      <dgm:t>
        <a:bodyPr/>
        <a:lstStyle/>
        <a:p>
          <a:endParaRPr lang="lv-LV"/>
        </a:p>
      </dgm:t>
    </dgm:pt>
    <dgm:pt modelId="{F21810CF-426A-4AEF-8704-4A8C5E9F8BB4}">
      <dgm:prSet phldrT="[Teksts]" custT="1"/>
      <dgm:spPr/>
      <dgm:t>
        <a:bodyPr/>
        <a:lstStyle/>
        <a:p>
          <a:r>
            <a:rPr lang="lv-LV" sz="1600" b="1" dirty="0"/>
            <a:t>27.vieta</a:t>
          </a:r>
        </a:p>
      </dgm:t>
    </dgm:pt>
    <dgm:pt modelId="{294EEC94-64B0-4F17-BF18-9790DA6202A6}" type="sibTrans" cxnId="{C6368790-521A-428D-A855-CCD7D1212759}">
      <dgm:prSet/>
      <dgm:spPr/>
      <dgm:t>
        <a:bodyPr/>
        <a:lstStyle/>
        <a:p>
          <a:endParaRPr lang="lv-LV"/>
        </a:p>
      </dgm:t>
    </dgm:pt>
    <dgm:pt modelId="{2ED95BE5-818F-4E0D-98B2-9DF92BC88FE3}" type="parTrans" cxnId="{C6368790-521A-428D-A855-CCD7D1212759}">
      <dgm:prSet/>
      <dgm:spPr/>
      <dgm:t>
        <a:bodyPr/>
        <a:lstStyle/>
        <a:p>
          <a:endParaRPr lang="lv-LV"/>
        </a:p>
      </dgm:t>
    </dgm:pt>
    <dgm:pt modelId="{0460195D-75CE-480B-8DFD-B0791A5F9FC5}">
      <dgm:prSet phldrT="[Teksts]" custT="1"/>
      <dgm:spPr>
        <a:solidFill>
          <a:srgbClr val="006C31"/>
        </a:solidFill>
      </dgm:spPr>
      <dgm:t>
        <a:bodyPr/>
        <a:lstStyle/>
        <a:p>
          <a:pPr>
            <a:spcAft>
              <a:spcPts val="0"/>
            </a:spcAft>
          </a:pPr>
          <a:r>
            <a:rPr lang="lv-LV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Iedzīvotāju </a:t>
          </a:r>
        </a:p>
        <a:p>
          <a:pPr>
            <a:spcAft>
              <a:spcPts val="0"/>
            </a:spcAft>
          </a:pPr>
          <a:r>
            <a:rPr lang="lv-LV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algas</a:t>
          </a:r>
        </a:p>
        <a:p>
          <a:pPr>
            <a:spcAft>
              <a:spcPts val="0"/>
            </a:spcAft>
          </a:pPr>
          <a:r>
            <a:rPr lang="lv-LV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nodokļi</a:t>
          </a:r>
          <a:endParaRPr lang="lv-LV" sz="2400" b="1" dirty="0"/>
        </a:p>
      </dgm:t>
    </dgm:pt>
    <dgm:pt modelId="{6E66776D-AD57-487F-AB30-20B7F910C098}" type="sibTrans" cxnId="{8DDABE12-6A3D-44FA-A82D-9C8E7C6352DC}">
      <dgm:prSet/>
      <dgm:spPr/>
      <dgm:t>
        <a:bodyPr/>
        <a:lstStyle/>
        <a:p>
          <a:endParaRPr lang="lv-LV"/>
        </a:p>
      </dgm:t>
    </dgm:pt>
    <dgm:pt modelId="{95EB19E1-839C-4295-84C3-9173C2086BD8}" type="parTrans" cxnId="{8DDABE12-6A3D-44FA-A82D-9C8E7C6352DC}">
      <dgm:prSet/>
      <dgm:spPr/>
      <dgm:t>
        <a:bodyPr/>
        <a:lstStyle/>
        <a:p>
          <a:endParaRPr lang="lv-LV"/>
        </a:p>
      </dgm:t>
    </dgm:pt>
    <dgm:pt modelId="{4BEC9ABB-EF4F-429F-B06E-C90BA07DFD52}">
      <dgm:prSet phldrT="[Teksts]" custT="1"/>
      <dgm:spPr>
        <a:solidFill>
          <a:srgbClr val="006C31"/>
        </a:solidFill>
      </dgm:spPr>
      <dgm:t>
        <a:bodyPr/>
        <a:lstStyle/>
        <a:p>
          <a:r>
            <a:rPr lang="lv-LV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Patēriņa nodokļu konkurētspēja</a:t>
          </a:r>
          <a:endParaRPr lang="lv-LV" sz="2400" b="1" dirty="0"/>
        </a:p>
      </dgm:t>
    </dgm:pt>
    <dgm:pt modelId="{5E9C1658-5BC7-4170-BB8B-7D913389014B}" type="sibTrans" cxnId="{2B6A2724-3D50-4ABD-97E0-3A64FB03AF95}">
      <dgm:prSet/>
      <dgm:spPr/>
      <dgm:t>
        <a:bodyPr/>
        <a:lstStyle/>
        <a:p>
          <a:endParaRPr lang="lv-LV"/>
        </a:p>
      </dgm:t>
    </dgm:pt>
    <dgm:pt modelId="{A0821D06-11C6-460E-ABED-612CAC80C207}" type="parTrans" cxnId="{2B6A2724-3D50-4ABD-97E0-3A64FB03AF95}">
      <dgm:prSet/>
      <dgm:spPr/>
      <dgm:t>
        <a:bodyPr/>
        <a:lstStyle/>
        <a:p>
          <a:endParaRPr lang="lv-LV"/>
        </a:p>
      </dgm:t>
    </dgm:pt>
    <dgm:pt modelId="{53BB0EF6-2254-4AFE-A168-220EA88A6078}">
      <dgm:prSet phldrT="[Teksts]" custT="1"/>
      <dgm:spPr/>
      <dgm:t>
        <a:bodyPr/>
        <a:lstStyle/>
        <a:p>
          <a:r>
            <a:rPr lang="lv-LV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lielāku ietekmi atstāj uz gala patērētājiem, sevišķi zemo un vidējo algu segmentā, nevis uzņēmējiem</a:t>
          </a:r>
          <a:endParaRPr lang="lv-LV" sz="1600" b="1" dirty="0"/>
        </a:p>
      </dgm:t>
    </dgm:pt>
    <dgm:pt modelId="{C83704EF-5DEF-425C-9705-D87CB534EA2B}" type="parTrans" cxnId="{27DB9CFE-9951-47E7-BB2E-3EDFAE747479}">
      <dgm:prSet/>
      <dgm:spPr/>
      <dgm:t>
        <a:bodyPr/>
        <a:lstStyle/>
        <a:p>
          <a:endParaRPr lang="lv-LV"/>
        </a:p>
      </dgm:t>
    </dgm:pt>
    <dgm:pt modelId="{8BC5FD4B-6317-4BF1-A545-64EC0F49B94D}" type="sibTrans" cxnId="{27DB9CFE-9951-47E7-BB2E-3EDFAE747479}">
      <dgm:prSet/>
      <dgm:spPr/>
      <dgm:t>
        <a:bodyPr/>
        <a:lstStyle/>
        <a:p>
          <a:endParaRPr lang="lv-LV"/>
        </a:p>
      </dgm:t>
    </dgm:pt>
    <dgm:pt modelId="{2DCFABC2-8DE4-442D-9EE2-E34DBF8EAC41}" type="pres">
      <dgm:prSet presAssocID="{4BD49FA4-64FD-4525-893F-22569D6971A4}" presName="rootnode" presStyleCnt="0">
        <dgm:presLayoutVars>
          <dgm:chMax/>
          <dgm:chPref/>
          <dgm:dir/>
          <dgm:animLvl val="lvl"/>
        </dgm:presLayoutVars>
      </dgm:prSet>
      <dgm:spPr/>
    </dgm:pt>
    <dgm:pt modelId="{6F78A60F-7E60-4E61-9FC1-B1619C3F406D}" type="pres">
      <dgm:prSet presAssocID="{20D1F255-26D2-4A01-9797-70788117DA72}" presName="composite" presStyleCnt="0"/>
      <dgm:spPr/>
    </dgm:pt>
    <dgm:pt modelId="{72720493-0D86-47F2-8062-00E52CA43FDA}" type="pres">
      <dgm:prSet presAssocID="{20D1F255-26D2-4A01-9797-70788117DA72}" presName="bentUpArrow1" presStyleLbl="alignImgPlace1" presStyleIdx="0" presStyleCnt="2"/>
      <dgm:spPr/>
    </dgm:pt>
    <dgm:pt modelId="{E9075F8A-DEFA-4DEB-8160-808A30A2ECA1}" type="pres">
      <dgm:prSet presAssocID="{20D1F255-26D2-4A01-9797-70788117DA72}" presName="ParentText" presStyleLbl="node1" presStyleIdx="0" presStyleCnt="3" custScaleX="134275">
        <dgm:presLayoutVars>
          <dgm:chMax val="1"/>
          <dgm:chPref val="1"/>
          <dgm:bulletEnabled val="1"/>
        </dgm:presLayoutVars>
      </dgm:prSet>
      <dgm:spPr/>
    </dgm:pt>
    <dgm:pt modelId="{F0A5C2D0-8C4E-4F8A-857E-5E9F031743E6}" type="pres">
      <dgm:prSet presAssocID="{20D1F255-26D2-4A01-9797-70788117DA72}" presName="ChildText" presStyleLbl="revTx" presStyleIdx="0" presStyleCnt="3" custLinFactNeighborX="24309" custLinFactNeighborY="2733">
        <dgm:presLayoutVars>
          <dgm:chMax val="0"/>
          <dgm:chPref val="0"/>
          <dgm:bulletEnabled val="1"/>
        </dgm:presLayoutVars>
      </dgm:prSet>
      <dgm:spPr/>
    </dgm:pt>
    <dgm:pt modelId="{EB763444-18A5-40FB-BD04-B3AD2D3E90BB}" type="pres">
      <dgm:prSet presAssocID="{D62A526D-78AE-4CF6-9351-E2288CB61C2F}" presName="sibTrans" presStyleCnt="0"/>
      <dgm:spPr/>
    </dgm:pt>
    <dgm:pt modelId="{DF9D62A2-6901-4A20-B733-E215F66DF625}" type="pres">
      <dgm:prSet presAssocID="{0460195D-75CE-480B-8DFD-B0791A5F9FC5}" presName="composite" presStyleCnt="0"/>
      <dgm:spPr/>
    </dgm:pt>
    <dgm:pt modelId="{F2E9B564-05A8-4126-9FC1-4CB52F692698}" type="pres">
      <dgm:prSet presAssocID="{0460195D-75CE-480B-8DFD-B0791A5F9FC5}" presName="bentUpArrow1" presStyleLbl="alignImgPlace1" presStyleIdx="1" presStyleCnt="2"/>
      <dgm:spPr/>
    </dgm:pt>
    <dgm:pt modelId="{39B28345-8FA6-48CE-BF2B-4F6AB84FB862}" type="pres">
      <dgm:prSet presAssocID="{0460195D-75CE-480B-8DFD-B0791A5F9FC5}" presName="ParentText" presStyleLbl="node1" presStyleIdx="1" presStyleCnt="3" custScaleX="128599">
        <dgm:presLayoutVars>
          <dgm:chMax val="1"/>
          <dgm:chPref val="1"/>
          <dgm:bulletEnabled val="1"/>
        </dgm:presLayoutVars>
      </dgm:prSet>
      <dgm:spPr/>
    </dgm:pt>
    <dgm:pt modelId="{D5722EB2-1B45-40AF-8265-B5AE368E3640}" type="pres">
      <dgm:prSet presAssocID="{0460195D-75CE-480B-8DFD-B0791A5F9FC5}" presName="ChildText" presStyleLbl="revTx" presStyleIdx="1" presStyleCnt="3" custLinFactNeighborX="40911" custLinFactNeighborY="2287">
        <dgm:presLayoutVars>
          <dgm:chMax val="0"/>
          <dgm:chPref val="0"/>
          <dgm:bulletEnabled val="1"/>
        </dgm:presLayoutVars>
      </dgm:prSet>
      <dgm:spPr/>
    </dgm:pt>
    <dgm:pt modelId="{890D2573-3DE1-446D-941E-21C7B90FE52D}" type="pres">
      <dgm:prSet presAssocID="{6E66776D-AD57-487F-AB30-20B7F910C098}" presName="sibTrans" presStyleCnt="0"/>
      <dgm:spPr/>
    </dgm:pt>
    <dgm:pt modelId="{32AF098D-65DC-44E7-82D1-BA025AC1EE7F}" type="pres">
      <dgm:prSet presAssocID="{4BEC9ABB-EF4F-429F-B06E-C90BA07DFD52}" presName="composite" presStyleCnt="0"/>
      <dgm:spPr/>
    </dgm:pt>
    <dgm:pt modelId="{45F76970-DC52-4E97-A8EA-444A8F1B3D89}" type="pres">
      <dgm:prSet presAssocID="{4BEC9ABB-EF4F-429F-B06E-C90BA07DFD52}" presName="ParentText" presStyleLbl="node1" presStyleIdx="2" presStyleCnt="3" custScaleX="148982">
        <dgm:presLayoutVars>
          <dgm:chMax val="1"/>
          <dgm:chPref val="1"/>
          <dgm:bulletEnabled val="1"/>
        </dgm:presLayoutVars>
      </dgm:prSet>
      <dgm:spPr/>
    </dgm:pt>
    <dgm:pt modelId="{BA24808D-1D76-484C-9597-D2B3292EB1FA}" type="pres">
      <dgm:prSet presAssocID="{4BEC9ABB-EF4F-429F-B06E-C90BA07DFD52}" presName="FinalChildText" presStyleLbl="revTx" presStyleIdx="2" presStyleCnt="3" custScaleX="206540" custLinFactX="3381" custLinFactNeighborX="100000" custLinFactNeighborY="-3209">
        <dgm:presLayoutVars>
          <dgm:chMax val="0"/>
          <dgm:chPref val="0"/>
          <dgm:bulletEnabled val="1"/>
        </dgm:presLayoutVars>
      </dgm:prSet>
      <dgm:spPr/>
    </dgm:pt>
  </dgm:ptLst>
  <dgm:cxnLst>
    <dgm:cxn modelId="{8DDABE12-6A3D-44FA-A82D-9C8E7C6352DC}" srcId="{4BD49FA4-64FD-4525-893F-22569D6971A4}" destId="{0460195D-75CE-480B-8DFD-B0791A5F9FC5}" srcOrd="1" destOrd="0" parTransId="{95EB19E1-839C-4295-84C3-9173C2086BD8}" sibTransId="{6E66776D-AD57-487F-AB30-20B7F910C098}"/>
    <dgm:cxn modelId="{0E1E5F1D-7006-4E06-938E-B20EABD3F665}" srcId="{0460195D-75CE-480B-8DFD-B0791A5F9FC5}" destId="{4F61E19C-3309-4221-AABD-5C569403A87E}" srcOrd="0" destOrd="0" parTransId="{5169D042-D0DD-49E5-803C-F6B7064DBC34}" sibTransId="{F45B5641-5064-49B1-BDFC-12EF51F6CC51}"/>
    <dgm:cxn modelId="{F6131520-2654-4164-B986-5680C0B96A94}" type="presOf" srcId="{53BB0EF6-2254-4AFE-A168-220EA88A6078}" destId="{BA24808D-1D76-484C-9597-D2B3292EB1FA}" srcOrd="0" destOrd="1" presId="urn:microsoft.com/office/officeart/2005/8/layout/StepDownProcess"/>
    <dgm:cxn modelId="{2B6A2724-3D50-4ABD-97E0-3A64FB03AF95}" srcId="{4BD49FA4-64FD-4525-893F-22569D6971A4}" destId="{4BEC9ABB-EF4F-429F-B06E-C90BA07DFD52}" srcOrd="2" destOrd="0" parTransId="{A0821D06-11C6-460E-ABED-612CAC80C207}" sibTransId="{5E9C1658-5BC7-4170-BB8B-7D913389014B}"/>
    <dgm:cxn modelId="{89C9A473-609E-4DDB-B654-CE21D0CB2C32}" type="presOf" srcId="{4BEC9ABB-EF4F-429F-B06E-C90BA07DFD52}" destId="{45F76970-DC52-4E97-A8EA-444A8F1B3D89}" srcOrd="0" destOrd="0" presId="urn:microsoft.com/office/officeart/2005/8/layout/StepDownProcess"/>
    <dgm:cxn modelId="{6BCF5578-31B1-4A8B-9782-64017317A9F8}" type="presOf" srcId="{F21810CF-426A-4AEF-8704-4A8C5E9F8BB4}" destId="{BA24808D-1D76-484C-9597-D2B3292EB1FA}" srcOrd="0" destOrd="0" presId="urn:microsoft.com/office/officeart/2005/8/layout/StepDownProcess"/>
    <dgm:cxn modelId="{C6368790-521A-428D-A855-CCD7D1212759}" srcId="{4BEC9ABB-EF4F-429F-B06E-C90BA07DFD52}" destId="{F21810CF-426A-4AEF-8704-4A8C5E9F8BB4}" srcOrd="0" destOrd="0" parTransId="{2ED95BE5-818F-4E0D-98B2-9DF92BC88FE3}" sibTransId="{294EEC94-64B0-4F17-BF18-9790DA6202A6}"/>
    <dgm:cxn modelId="{DE4ECA9C-0A8A-494F-8272-A25614F707BA}" type="presOf" srcId="{0460195D-75CE-480B-8DFD-B0791A5F9FC5}" destId="{39B28345-8FA6-48CE-BF2B-4F6AB84FB862}" srcOrd="0" destOrd="0" presId="urn:microsoft.com/office/officeart/2005/8/layout/StepDownProcess"/>
    <dgm:cxn modelId="{E1E3DFA0-9B02-42DE-A7AB-06E8F6B4F1D6}" type="presOf" srcId="{4F61E19C-3309-4221-AABD-5C569403A87E}" destId="{D5722EB2-1B45-40AF-8265-B5AE368E3640}" srcOrd="0" destOrd="0" presId="urn:microsoft.com/office/officeart/2005/8/layout/StepDownProcess"/>
    <dgm:cxn modelId="{B33B45B0-ABF7-4CB3-8DEE-F546AB7F4F83}" type="presOf" srcId="{38601853-3739-45F9-AE10-585EBB7D28A9}" destId="{F0A5C2D0-8C4E-4F8A-857E-5E9F031743E6}" srcOrd="0" destOrd="0" presId="urn:microsoft.com/office/officeart/2005/8/layout/StepDownProcess"/>
    <dgm:cxn modelId="{48655DB3-823D-49A9-91C6-5C571CFD2CC2}" srcId="{20D1F255-26D2-4A01-9797-70788117DA72}" destId="{38601853-3739-45F9-AE10-585EBB7D28A9}" srcOrd="0" destOrd="0" parTransId="{6927C8E8-8E59-436D-BABB-E3F6F78EC2BF}" sibTransId="{012B7F64-C056-4C39-B839-86CC4AE1244F}"/>
    <dgm:cxn modelId="{562BD6B3-7838-4E98-B839-B9CB75BC2357}" type="presOf" srcId="{4BD49FA4-64FD-4525-893F-22569D6971A4}" destId="{2DCFABC2-8DE4-442D-9EE2-E34DBF8EAC41}" srcOrd="0" destOrd="0" presId="urn:microsoft.com/office/officeart/2005/8/layout/StepDownProcess"/>
    <dgm:cxn modelId="{BB9625D8-428E-4263-84C9-E407980E09CC}" type="presOf" srcId="{20D1F255-26D2-4A01-9797-70788117DA72}" destId="{E9075F8A-DEFA-4DEB-8160-808A30A2ECA1}" srcOrd="0" destOrd="0" presId="urn:microsoft.com/office/officeart/2005/8/layout/StepDownProcess"/>
    <dgm:cxn modelId="{D9851BF0-620C-4BAE-8D5A-573F24A972A7}" srcId="{4BD49FA4-64FD-4525-893F-22569D6971A4}" destId="{20D1F255-26D2-4A01-9797-70788117DA72}" srcOrd="0" destOrd="0" parTransId="{41AA49A5-0EA1-43F4-9803-E96021EFADBE}" sibTransId="{D62A526D-78AE-4CF6-9351-E2288CB61C2F}"/>
    <dgm:cxn modelId="{27DB9CFE-9951-47E7-BB2E-3EDFAE747479}" srcId="{4BEC9ABB-EF4F-429F-B06E-C90BA07DFD52}" destId="{53BB0EF6-2254-4AFE-A168-220EA88A6078}" srcOrd="1" destOrd="0" parTransId="{C83704EF-5DEF-425C-9705-D87CB534EA2B}" sibTransId="{8BC5FD4B-6317-4BF1-A545-64EC0F49B94D}"/>
    <dgm:cxn modelId="{B03F4546-EFFA-426A-BC3E-BD56DF622AFC}" type="presParOf" srcId="{2DCFABC2-8DE4-442D-9EE2-E34DBF8EAC41}" destId="{6F78A60F-7E60-4E61-9FC1-B1619C3F406D}" srcOrd="0" destOrd="0" presId="urn:microsoft.com/office/officeart/2005/8/layout/StepDownProcess"/>
    <dgm:cxn modelId="{7E640D2A-F30D-44B0-AF8E-564D6B305494}" type="presParOf" srcId="{6F78A60F-7E60-4E61-9FC1-B1619C3F406D}" destId="{72720493-0D86-47F2-8062-00E52CA43FDA}" srcOrd="0" destOrd="0" presId="urn:microsoft.com/office/officeart/2005/8/layout/StepDownProcess"/>
    <dgm:cxn modelId="{2144E6C7-B665-4BA6-A6BC-4627F5794699}" type="presParOf" srcId="{6F78A60F-7E60-4E61-9FC1-B1619C3F406D}" destId="{E9075F8A-DEFA-4DEB-8160-808A30A2ECA1}" srcOrd="1" destOrd="0" presId="urn:microsoft.com/office/officeart/2005/8/layout/StepDownProcess"/>
    <dgm:cxn modelId="{EFD87D93-AB20-4A56-B649-1E492499A4FB}" type="presParOf" srcId="{6F78A60F-7E60-4E61-9FC1-B1619C3F406D}" destId="{F0A5C2D0-8C4E-4F8A-857E-5E9F031743E6}" srcOrd="2" destOrd="0" presId="urn:microsoft.com/office/officeart/2005/8/layout/StepDownProcess"/>
    <dgm:cxn modelId="{E291EC32-9348-478F-8CF9-C52DDCB532A5}" type="presParOf" srcId="{2DCFABC2-8DE4-442D-9EE2-E34DBF8EAC41}" destId="{EB763444-18A5-40FB-BD04-B3AD2D3E90BB}" srcOrd="1" destOrd="0" presId="urn:microsoft.com/office/officeart/2005/8/layout/StepDownProcess"/>
    <dgm:cxn modelId="{0AFF05E1-CC93-433B-AFD5-7298B2EEBC28}" type="presParOf" srcId="{2DCFABC2-8DE4-442D-9EE2-E34DBF8EAC41}" destId="{DF9D62A2-6901-4A20-B733-E215F66DF625}" srcOrd="2" destOrd="0" presId="urn:microsoft.com/office/officeart/2005/8/layout/StepDownProcess"/>
    <dgm:cxn modelId="{F9B1C9F7-083A-41A6-B15F-C701D44F0323}" type="presParOf" srcId="{DF9D62A2-6901-4A20-B733-E215F66DF625}" destId="{F2E9B564-05A8-4126-9FC1-4CB52F692698}" srcOrd="0" destOrd="0" presId="urn:microsoft.com/office/officeart/2005/8/layout/StepDownProcess"/>
    <dgm:cxn modelId="{64414C9C-AD32-4541-8980-9E587BE1B1CD}" type="presParOf" srcId="{DF9D62A2-6901-4A20-B733-E215F66DF625}" destId="{39B28345-8FA6-48CE-BF2B-4F6AB84FB862}" srcOrd="1" destOrd="0" presId="urn:microsoft.com/office/officeart/2005/8/layout/StepDownProcess"/>
    <dgm:cxn modelId="{326F6EAD-BDFB-46B3-9E50-F9D7819E90A3}" type="presParOf" srcId="{DF9D62A2-6901-4A20-B733-E215F66DF625}" destId="{D5722EB2-1B45-40AF-8265-B5AE368E3640}" srcOrd="2" destOrd="0" presId="urn:microsoft.com/office/officeart/2005/8/layout/StepDownProcess"/>
    <dgm:cxn modelId="{80B09FC9-6BBB-461A-91B7-273818407246}" type="presParOf" srcId="{2DCFABC2-8DE4-442D-9EE2-E34DBF8EAC41}" destId="{890D2573-3DE1-446D-941E-21C7B90FE52D}" srcOrd="3" destOrd="0" presId="urn:microsoft.com/office/officeart/2005/8/layout/StepDownProcess"/>
    <dgm:cxn modelId="{27F22A99-61DF-4791-A982-DC3503B08056}" type="presParOf" srcId="{2DCFABC2-8DE4-442D-9EE2-E34DBF8EAC41}" destId="{32AF098D-65DC-44E7-82D1-BA025AC1EE7F}" srcOrd="4" destOrd="0" presId="urn:microsoft.com/office/officeart/2005/8/layout/StepDownProcess"/>
    <dgm:cxn modelId="{B7A9B253-EED6-4FAD-913C-E203B2AE3127}" type="presParOf" srcId="{32AF098D-65DC-44E7-82D1-BA025AC1EE7F}" destId="{45F76970-DC52-4E97-A8EA-444A8F1B3D89}" srcOrd="0" destOrd="0" presId="urn:microsoft.com/office/officeart/2005/8/layout/StepDownProcess"/>
    <dgm:cxn modelId="{F77B0DA6-DD31-457F-AB21-207E2F7EC61A}" type="presParOf" srcId="{32AF098D-65DC-44E7-82D1-BA025AC1EE7F}" destId="{BA24808D-1D76-484C-9597-D2B3292EB1F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DC296-5A6A-410B-82A4-0CE7F7E842C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5BF4340-D0CA-4D7B-A57C-8655FC7AA7EE}">
      <dgm:prSet phldrT="[Text]" custT="1"/>
      <dgm:spPr>
        <a:solidFill>
          <a:srgbClr val="C00000"/>
        </a:solidFill>
      </dgm:spPr>
      <dgm:t>
        <a:bodyPr/>
        <a:lstStyle/>
        <a:p>
          <a:r>
            <a:rPr lang="lv-LV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- 73,4</a:t>
          </a:r>
        </a:p>
      </dgm:t>
    </dgm:pt>
    <dgm:pt modelId="{DA69348B-F823-4919-89AF-0A2FEC35352C}" type="parTrans" cxnId="{F76A6933-22AE-4617-BAC6-92BF7004A412}">
      <dgm:prSet/>
      <dgm:spPr/>
      <dgm:t>
        <a:bodyPr/>
        <a:lstStyle/>
        <a:p>
          <a:endParaRPr lang="lv-LV"/>
        </a:p>
      </dgm:t>
    </dgm:pt>
    <dgm:pt modelId="{91182559-63D7-4DAB-AB35-02B7EFD9D567}" type="sibTrans" cxnId="{F76A6933-22AE-4617-BAC6-92BF7004A412}">
      <dgm:prSet/>
      <dgm:spPr/>
      <dgm:t>
        <a:bodyPr/>
        <a:lstStyle/>
        <a:p>
          <a:endParaRPr lang="lv-LV"/>
        </a:p>
      </dgm:t>
    </dgm:pt>
    <dgm:pt modelId="{C63D404D-A242-411A-8155-F90A63AE8B10}">
      <dgm:prSet phldrT="[Text]" custT="1"/>
      <dgm:spPr>
        <a:solidFill>
          <a:srgbClr val="E8530E"/>
        </a:solidFill>
      </dgm:spPr>
      <dgm:t>
        <a:bodyPr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IIN Pašvaldība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- 18,0</a:t>
          </a:r>
        </a:p>
      </dgm:t>
    </dgm:pt>
    <dgm:pt modelId="{58A458F2-71B4-4BEB-92B3-A8AE829EEAEB}" type="parTrans" cxnId="{CCEEF3BB-3194-4B8A-8A4F-17F8D1B9953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lv-LV"/>
        </a:p>
      </dgm:t>
    </dgm:pt>
    <dgm:pt modelId="{A0C0CB3C-BB5E-4D1A-A137-9E01CA59A26D}" type="sibTrans" cxnId="{CCEEF3BB-3194-4B8A-8A4F-17F8D1B99539}">
      <dgm:prSet/>
      <dgm:spPr/>
      <dgm:t>
        <a:bodyPr/>
        <a:lstStyle/>
        <a:p>
          <a:endParaRPr lang="lv-LV"/>
        </a:p>
      </dgm:t>
    </dgm:pt>
    <dgm:pt modelId="{006CFAA6-EBF3-4798-9207-05D8690F80D4}">
      <dgm:prSet phldrT="[Text]" custT="1"/>
      <dgm:spPr>
        <a:solidFill>
          <a:srgbClr val="E8530E"/>
        </a:solidFill>
      </dgm:spPr>
      <dgm:t>
        <a:bodyPr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VSAOI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kopā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- 49,4 </a:t>
          </a:r>
        </a:p>
      </dgm:t>
    </dgm:pt>
    <dgm:pt modelId="{18EB73F9-9FCF-4F4F-9BA3-484F18304568}" type="parTrans" cxnId="{89B37ACF-4BA8-405F-A4E1-CB74FDDAE2B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lv-LV"/>
        </a:p>
      </dgm:t>
    </dgm:pt>
    <dgm:pt modelId="{56C56D8A-15DB-4B2A-A6B6-D7EEEC3E2FD5}" type="sibTrans" cxnId="{89B37ACF-4BA8-405F-A4E1-CB74FDDAE2B4}">
      <dgm:prSet/>
      <dgm:spPr/>
      <dgm:t>
        <a:bodyPr/>
        <a:lstStyle/>
        <a:p>
          <a:endParaRPr lang="lv-LV"/>
        </a:p>
      </dgm:t>
    </dgm:pt>
    <dgm:pt modelId="{2D4BE353-CCC1-472A-BDA4-18588B8EA0C3}">
      <dgm:prSet phldrT="[Text]" custT="1"/>
      <dgm:spPr>
        <a:solidFill>
          <a:srgbClr val="E8530E"/>
        </a:solidFill>
      </dgm:spPr>
      <dgm:t>
        <a:bodyPr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IIN Valsts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- 6,0</a:t>
          </a:r>
        </a:p>
      </dgm:t>
    </dgm:pt>
    <dgm:pt modelId="{AD326A12-B266-4062-AE87-BCDCD5333514}" type="parTrans" cxnId="{7B0A7A26-8BC8-4BDC-A2F7-D8C979F172B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lv-LV"/>
        </a:p>
      </dgm:t>
    </dgm:pt>
    <dgm:pt modelId="{53D7F551-3B33-4970-A0D1-35D974237E17}" type="sibTrans" cxnId="{7B0A7A26-8BC8-4BDC-A2F7-D8C979F172B1}">
      <dgm:prSet/>
      <dgm:spPr/>
      <dgm:t>
        <a:bodyPr/>
        <a:lstStyle/>
        <a:p>
          <a:endParaRPr lang="lv-LV"/>
        </a:p>
      </dgm:t>
    </dgm:pt>
    <dgm:pt modelId="{6349D62C-8A30-48F4-B080-5BE41F607475}">
      <dgm:prSet phldrT="[Text]" custT="1"/>
      <dgm:spPr>
        <a:solidFill>
          <a:srgbClr val="E8530E"/>
        </a:solidFill>
      </dgm:spPr>
      <dgm:t>
        <a:bodyPr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Izmaksas par 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dienu</a:t>
          </a:r>
        </a:p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- 18,2</a:t>
          </a:r>
        </a:p>
      </dgm:t>
    </dgm:pt>
    <dgm:pt modelId="{3D76C7EE-515E-447E-81BA-EC1BED0CD0D3}" type="parTrans" cxnId="{83F1C103-89FA-4595-B1A9-001ECF70978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lv-LV"/>
        </a:p>
      </dgm:t>
    </dgm:pt>
    <dgm:pt modelId="{86BA8A1B-DDCD-44C1-9A8A-E62F3B3FBBBE}" type="sibTrans" cxnId="{83F1C103-89FA-4595-B1A9-001ECF70978E}">
      <dgm:prSet/>
      <dgm:spPr/>
      <dgm:t>
        <a:bodyPr/>
        <a:lstStyle/>
        <a:p>
          <a:endParaRPr lang="lv-LV"/>
        </a:p>
      </dgm:t>
    </dgm:pt>
    <dgm:pt modelId="{306F9930-661F-4049-BF98-B6F68A8A9CFB}" type="pres">
      <dgm:prSet presAssocID="{1B8DC296-5A6A-410B-82A4-0CE7F7E842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CCCAE0-F591-496E-8CF8-FACA39A28A5C}" type="pres">
      <dgm:prSet presAssocID="{B5BF4340-D0CA-4D7B-A57C-8655FC7AA7EE}" presName="centerShape" presStyleLbl="node0" presStyleIdx="0" presStyleCnt="1"/>
      <dgm:spPr/>
    </dgm:pt>
    <dgm:pt modelId="{C7B2CB87-7E8E-4621-BB4C-8E41DFAC9861}" type="pres">
      <dgm:prSet presAssocID="{58A458F2-71B4-4BEB-92B3-A8AE829EEAEB}" presName="parTrans" presStyleLbl="bgSibTrans2D1" presStyleIdx="0" presStyleCnt="4"/>
      <dgm:spPr/>
    </dgm:pt>
    <dgm:pt modelId="{05ADDB1F-5946-4D8E-AF71-350106748C54}" type="pres">
      <dgm:prSet presAssocID="{C63D404D-A242-411A-8155-F90A63AE8B10}" presName="node" presStyleLbl="node1" presStyleIdx="0" presStyleCnt="4">
        <dgm:presLayoutVars>
          <dgm:bulletEnabled val="1"/>
        </dgm:presLayoutVars>
      </dgm:prSet>
      <dgm:spPr/>
    </dgm:pt>
    <dgm:pt modelId="{7AF4CBF4-E989-406F-9D54-FFB557383B66}" type="pres">
      <dgm:prSet presAssocID="{18EB73F9-9FCF-4F4F-9BA3-484F18304568}" presName="parTrans" presStyleLbl="bgSibTrans2D1" presStyleIdx="1" presStyleCnt="4"/>
      <dgm:spPr/>
    </dgm:pt>
    <dgm:pt modelId="{C8825D11-D1A8-4C5F-BB46-137E70B6CF3E}" type="pres">
      <dgm:prSet presAssocID="{006CFAA6-EBF3-4798-9207-05D8690F80D4}" presName="node" presStyleLbl="node1" presStyleIdx="1" presStyleCnt="4">
        <dgm:presLayoutVars>
          <dgm:bulletEnabled val="1"/>
        </dgm:presLayoutVars>
      </dgm:prSet>
      <dgm:spPr/>
    </dgm:pt>
    <dgm:pt modelId="{75594EB9-992C-4FA7-914A-4DEA529B6DBE}" type="pres">
      <dgm:prSet presAssocID="{AD326A12-B266-4062-AE87-BCDCD5333514}" presName="parTrans" presStyleLbl="bgSibTrans2D1" presStyleIdx="2" presStyleCnt="4" custAng="21446664" custLinFactNeighborX="-2180" custLinFactNeighborY="14404"/>
      <dgm:spPr/>
    </dgm:pt>
    <dgm:pt modelId="{E97FBB3A-8794-4DAD-BCDE-48A75D283AB6}" type="pres">
      <dgm:prSet presAssocID="{2D4BE353-CCC1-472A-BDA4-18588B8EA0C3}" presName="node" presStyleLbl="node1" presStyleIdx="2" presStyleCnt="4">
        <dgm:presLayoutVars>
          <dgm:bulletEnabled val="1"/>
        </dgm:presLayoutVars>
      </dgm:prSet>
      <dgm:spPr/>
    </dgm:pt>
    <dgm:pt modelId="{86F010B3-828F-45BD-8B13-FE442DFF869B}" type="pres">
      <dgm:prSet presAssocID="{3D76C7EE-515E-447E-81BA-EC1BED0CD0D3}" presName="parTrans" presStyleLbl="bgSibTrans2D1" presStyleIdx="3" presStyleCnt="4" custAng="153336" custFlipVert="1" custScaleX="14836" custScaleY="82716" custLinFactNeighborX="55105" custLinFactNeighborY="28647"/>
      <dgm:spPr/>
    </dgm:pt>
    <dgm:pt modelId="{8AEAAA76-0D40-4BC2-8BAC-DB0887E8DB69}" type="pres">
      <dgm:prSet presAssocID="{6349D62C-8A30-48F4-B080-5BE41F607475}" presName="node" presStyleLbl="node1" presStyleIdx="3" presStyleCnt="4" custScaleX="125229" custScaleY="130936" custRadScaleRad="95725" custRadScaleInc="55719">
        <dgm:presLayoutVars>
          <dgm:bulletEnabled val="1"/>
        </dgm:presLayoutVars>
      </dgm:prSet>
      <dgm:spPr/>
    </dgm:pt>
  </dgm:ptLst>
  <dgm:cxnLst>
    <dgm:cxn modelId="{83F1C103-89FA-4595-B1A9-001ECF70978E}" srcId="{B5BF4340-D0CA-4D7B-A57C-8655FC7AA7EE}" destId="{6349D62C-8A30-48F4-B080-5BE41F607475}" srcOrd="3" destOrd="0" parTransId="{3D76C7EE-515E-447E-81BA-EC1BED0CD0D3}" sibTransId="{86BA8A1B-DDCD-44C1-9A8A-E62F3B3FBBBE}"/>
    <dgm:cxn modelId="{819D850C-2E2A-43E7-9B13-287568AA99D6}" type="presOf" srcId="{AD326A12-B266-4062-AE87-BCDCD5333514}" destId="{75594EB9-992C-4FA7-914A-4DEA529B6DBE}" srcOrd="0" destOrd="0" presId="urn:microsoft.com/office/officeart/2005/8/layout/radial4"/>
    <dgm:cxn modelId="{7B0A7A26-8BC8-4BDC-A2F7-D8C979F172B1}" srcId="{B5BF4340-D0CA-4D7B-A57C-8655FC7AA7EE}" destId="{2D4BE353-CCC1-472A-BDA4-18588B8EA0C3}" srcOrd="2" destOrd="0" parTransId="{AD326A12-B266-4062-AE87-BCDCD5333514}" sibTransId="{53D7F551-3B33-4970-A0D1-35D974237E17}"/>
    <dgm:cxn modelId="{97BE702A-E6F8-40C1-BF6D-DA5019347625}" type="presOf" srcId="{3D76C7EE-515E-447E-81BA-EC1BED0CD0D3}" destId="{86F010B3-828F-45BD-8B13-FE442DFF869B}" srcOrd="0" destOrd="0" presId="urn:microsoft.com/office/officeart/2005/8/layout/radial4"/>
    <dgm:cxn modelId="{F76A6933-22AE-4617-BAC6-92BF7004A412}" srcId="{1B8DC296-5A6A-410B-82A4-0CE7F7E842C1}" destId="{B5BF4340-D0CA-4D7B-A57C-8655FC7AA7EE}" srcOrd="0" destOrd="0" parTransId="{DA69348B-F823-4919-89AF-0A2FEC35352C}" sibTransId="{91182559-63D7-4DAB-AB35-02B7EFD9D567}"/>
    <dgm:cxn modelId="{9B376869-5B74-4AB5-BF21-B15525B1F5B7}" type="presOf" srcId="{C63D404D-A242-411A-8155-F90A63AE8B10}" destId="{05ADDB1F-5946-4D8E-AF71-350106748C54}" srcOrd="0" destOrd="0" presId="urn:microsoft.com/office/officeart/2005/8/layout/radial4"/>
    <dgm:cxn modelId="{86819E6D-7556-45FB-AB42-A59B67F81687}" type="presOf" srcId="{2D4BE353-CCC1-472A-BDA4-18588B8EA0C3}" destId="{E97FBB3A-8794-4DAD-BCDE-48A75D283AB6}" srcOrd="0" destOrd="0" presId="urn:microsoft.com/office/officeart/2005/8/layout/radial4"/>
    <dgm:cxn modelId="{A6D8FE78-B81C-42AA-A4A0-4E020427569B}" type="presOf" srcId="{58A458F2-71B4-4BEB-92B3-A8AE829EEAEB}" destId="{C7B2CB87-7E8E-4621-BB4C-8E41DFAC9861}" srcOrd="0" destOrd="0" presId="urn:microsoft.com/office/officeart/2005/8/layout/radial4"/>
    <dgm:cxn modelId="{E2A9507F-7D3F-4D7F-B62B-BBB24BCCA085}" type="presOf" srcId="{1B8DC296-5A6A-410B-82A4-0CE7F7E842C1}" destId="{306F9930-661F-4049-BF98-B6F68A8A9CFB}" srcOrd="0" destOrd="0" presId="urn:microsoft.com/office/officeart/2005/8/layout/radial4"/>
    <dgm:cxn modelId="{6DEEAB9E-5A3D-4017-B86C-9DA1D1DC44CB}" type="presOf" srcId="{18EB73F9-9FCF-4F4F-9BA3-484F18304568}" destId="{7AF4CBF4-E989-406F-9D54-FFB557383B66}" srcOrd="0" destOrd="0" presId="urn:microsoft.com/office/officeart/2005/8/layout/radial4"/>
    <dgm:cxn modelId="{FF8EB6B2-7227-4F54-B464-1E076CAC17A1}" type="presOf" srcId="{B5BF4340-D0CA-4D7B-A57C-8655FC7AA7EE}" destId="{0FCCCAE0-F591-496E-8CF8-FACA39A28A5C}" srcOrd="0" destOrd="0" presId="urn:microsoft.com/office/officeart/2005/8/layout/radial4"/>
    <dgm:cxn modelId="{2A898AB5-F59E-4FF4-A4D6-94340B8B0A57}" type="presOf" srcId="{6349D62C-8A30-48F4-B080-5BE41F607475}" destId="{8AEAAA76-0D40-4BC2-8BAC-DB0887E8DB69}" srcOrd="0" destOrd="0" presId="urn:microsoft.com/office/officeart/2005/8/layout/radial4"/>
    <dgm:cxn modelId="{CCEEF3BB-3194-4B8A-8A4F-17F8D1B99539}" srcId="{B5BF4340-D0CA-4D7B-A57C-8655FC7AA7EE}" destId="{C63D404D-A242-411A-8155-F90A63AE8B10}" srcOrd="0" destOrd="0" parTransId="{58A458F2-71B4-4BEB-92B3-A8AE829EEAEB}" sibTransId="{A0C0CB3C-BB5E-4D1A-A137-9E01CA59A26D}"/>
    <dgm:cxn modelId="{89B37ACF-4BA8-405F-A4E1-CB74FDDAE2B4}" srcId="{B5BF4340-D0CA-4D7B-A57C-8655FC7AA7EE}" destId="{006CFAA6-EBF3-4798-9207-05D8690F80D4}" srcOrd="1" destOrd="0" parTransId="{18EB73F9-9FCF-4F4F-9BA3-484F18304568}" sibTransId="{56C56D8A-15DB-4B2A-A6B6-D7EEEC3E2FD5}"/>
    <dgm:cxn modelId="{52AC7CDC-EEA8-4230-AA68-B3F4FAE6969B}" type="presOf" srcId="{006CFAA6-EBF3-4798-9207-05D8690F80D4}" destId="{C8825D11-D1A8-4C5F-BB46-137E70B6CF3E}" srcOrd="0" destOrd="0" presId="urn:microsoft.com/office/officeart/2005/8/layout/radial4"/>
    <dgm:cxn modelId="{17632ADA-1FA9-4703-B9A9-B1D6EBF157DC}" type="presParOf" srcId="{306F9930-661F-4049-BF98-B6F68A8A9CFB}" destId="{0FCCCAE0-F591-496E-8CF8-FACA39A28A5C}" srcOrd="0" destOrd="0" presId="urn:microsoft.com/office/officeart/2005/8/layout/radial4"/>
    <dgm:cxn modelId="{2E665A60-8C7F-486C-87EC-5413D2B4A45C}" type="presParOf" srcId="{306F9930-661F-4049-BF98-B6F68A8A9CFB}" destId="{C7B2CB87-7E8E-4621-BB4C-8E41DFAC9861}" srcOrd="1" destOrd="0" presId="urn:microsoft.com/office/officeart/2005/8/layout/radial4"/>
    <dgm:cxn modelId="{F94D33DE-CE3B-4984-AE86-04318A183AFE}" type="presParOf" srcId="{306F9930-661F-4049-BF98-B6F68A8A9CFB}" destId="{05ADDB1F-5946-4D8E-AF71-350106748C54}" srcOrd="2" destOrd="0" presId="urn:microsoft.com/office/officeart/2005/8/layout/radial4"/>
    <dgm:cxn modelId="{6EFD1558-45E4-4459-8620-3ACD3F74E475}" type="presParOf" srcId="{306F9930-661F-4049-BF98-B6F68A8A9CFB}" destId="{7AF4CBF4-E989-406F-9D54-FFB557383B66}" srcOrd="3" destOrd="0" presId="urn:microsoft.com/office/officeart/2005/8/layout/radial4"/>
    <dgm:cxn modelId="{FF2924BB-3B71-4AF3-835E-18928CB73247}" type="presParOf" srcId="{306F9930-661F-4049-BF98-B6F68A8A9CFB}" destId="{C8825D11-D1A8-4C5F-BB46-137E70B6CF3E}" srcOrd="4" destOrd="0" presId="urn:microsoft.com/office/officeart/2005/8/layout/radial4"/>
    <dgm:cxn modelId="{B1C981DE-A6FA-4874-9E38-5AD07DA809E0}" type="presParOf" srcId="{306F9930-661F-4049-BF98-B6F68A8A9CFB}" destId="{75594EB9-992C-4FA7-914A-4DEA529B6DBE}" srcOrd="5" destOrd="0" presId="urn:microsoft.com/office/officeart/2005/8/layout/radial4"/>
    <dgm:cxn modelId="{90D95AE7-86BC-4765-87AF-FF02078D6B19}" type="presParOf" srcId="{306F9930-661F-4049-BF98-B6F68A8A9CFB}" destId="{E97FBB3A-8794-4DAD-BCDE-48A75D283AB6}" srcOrd="6" destOrd="0" presId="urn:microsoft.com/office/officeart/2005/8/layout/radial4"/>
    <dgm:cxn modelId="{119EE2D1-B447-4AC6-8F91-02F06EE0567F}" type="presParOf" srcId="{306F9930-661F-4049-BF98-B6F68A8A9CFB}" destId="{86F010B3-828F-45BD-8B13-FE442DFF869B}" srcOrd="7" destOrd="0" presId="urn:microsoft.com/office/officeart/2005/8/layout/radial4"/>
    <dgm:cxn modelId="{EAB59F5A-0AE5-4BAF-9B8B-453CF602B2F0}" type="presParOf" srcId="{306F9930-661F-4049-BF98-B6F68A8A9CFB}" destId="{8AEAAA76-0D40-4BC2-8BAC-DB0887E8DB6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20493-0D86-47F2-8062-00E52CA43FDA}">
      <dsp:nvSpPr>
        <dsp:cNvPr id="0" name=""/>
        <dsp:cNvSpPr/>
      </dsp:nvSpPr>
      <dsp:spPr>
        <a:xfrm rot="5400000">
          <a:off x="2532684" y="1282720"/>
          <a:ext cx="1134455" cy="1291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075F8A-DEFA-4DEB-8160-808A30A2ECA1}">
      <dsp:nvSpPr>
        <dsp:cNvPr id="0" name=""/>
        <dsp:cNvSpPr/>
      </dsp:nvSpPr>
      <dsp:spPr>
        <a:xfrm>
          <a:off x="1904838" y="25153"/>
          <a:ext cx="2564323" cy="1336766"/>
        </a:xfrm>
        <a:prstGeom prst="roundRect">
          <a:avLst>
            <a:gd name="adj" fmla="val 16670"/>
          </a:avLst>
        </a:prstGeom>
        <a:solidFill>
          <a:srgbClr val="006C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Uzņēmējdarbības ienākumu nodokļi </a:t>
          </a:r>
          <a:endParaRPr lang="lv-LV" sz="2400" b="1" kern="1200" dirty="0"/>
        </a:p>
      </dsp:txBody>
      <dsp:txXfrm>
        <a:off x="1970105" y="90420"/>
        <a:ext cx="2433789" cy="1206232"/>
      </dsp:txXfrm>
    </dsp:sp>
    <dsp:sp modelId="{F0A5C2D0-8C4E-4F8A-857E-5E9F031743E6}">
      <dsp:nvSpPr>
        <dsp:cNvPr id="0" name=""/>
        <dsp:cNvSpPr/>
      </dsp:nvSpPr>
      <dsp:spPr>
        <a:xfrm>
          <a:off x="4479523" y="182173"/>
          <a:ext cx="1388973" cy="108043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kern="1200" dirty="0"/>
            <a:t>1.vieta</a:t>
          </a:r>
        </a:p>
      </dsp:txBody>
      <dsp:txXfrm>
        <a:off x="4479523" y="182173"/>
        <a:ext cx="1388973" cy="1080433"/>
      </dsp:txXfrm>
    </dsp:sp>
    <dsp:sp modelId="{F2E9B564-05A8-4126-9FC1-4CB52F692698}">
      <dsp:nvSpPr>
        <dsp:cNvPr id="0" name=""/>
        <dsp:cNvSpPr/>
      </dsp:nvSpPr>
      <dsp:spPr>
        <a:xfrm rot="5400000">
          <a:off x="4218972" y="2784350"/>
          <a:ext cx="1134455" cy="1291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B28345-8FA6-48CE-BF2B-4F6AB84FB862}">
      <dsp:nvSpPr>
        <dsp:cNvPr id="0" name=""/>
        <dsp:cNvSpPr/>
      </dsp:nvSpPr>
      <dsp:spPr>
        <a:xfrm>
          <a:off x="3645325" y="1526783"/>
          <a:ext cx="2455926" cy="1336766"/>
        </a:xfrm>
        <a:prstGeom prst="roundRect">
          <a:avLst>
            <a:gd name="adj" fmla="val 16670"/>
          </a:avLst>
        </a:prstGeom>
        <a:solidFill>
          <a:srgbClr val="006C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Iedzīvotāju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algas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nodokļi</a:t>
          </a:r>
          <a:endParaRPr lang="lv-LV" sz="2400" b="1" kern="1200" dirty="0"/>
        </a:p>
      </dsp:txBody>
      <dsp:txXfrm>
        <a:off x="3710592" y="1592050"/>
        <a:ext cx="2325392" cy="1206232"/>
      </dsp:txXfrm>
    </dsp:sp>
    <dsp:sp modelId="{D5722EB2-1B45-40AF-8265-B5AE368E3640}">
      <dsp:nvSpPr>
        <dsp:cNvPr id="0" name=""/>
        <dsp:cNvSpPr/>
      </dsp:nvSpPr>
      <dsp:spPr>
        <a:xfrm>
          <a:off x="6396408" y="1678984"/>
          <a:ext cx="1388973" cy="108043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kern="1200" dirty="0"/>
            <a:t>3.vieta</a:t>
          </a:r>
        </a:p>
      </dsp:txBody>
      <dsp:txXfrm>
        <a:off x="6396408" y="1678984"/>
        <a:ext cx="1388973" cy="1080433"/>
      </dsp:txXfrm>
    </dsp:sp>
    <dsp:sp modelId="{45F76970-DC52-4E97-A8EA-444A8F1B3D89}">
      <dsp:nvSpPr>
        <dsp:cNvPr id="0" name=""/>
        <dsp:cNvSpPr/>
      </dsp:nvSpPr>
      <dsp:spPr>
        <a:xfrm>
          <a:off x="5385811" y="3028413"/>
          <a:ext cx="2845191" cy="1336766"/>
        </a:xfrm>
        <a:prstGeom prst="roundRect">
          <a:avLst>
            <a:gd name="adj" fmla="val 16670"/>
          </a:avLst>
        </a:prstGeom>
        <a:solidFill>
          <a:srgbClr val="006C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Patēriņa nodokļu konkurētspēja</a:t>
          </a:r>
          <a:endParaRPr lang="lv-LV" sz="2400" b="1" kern="1200" dirty="0"/>
        </a:p>
      </dsp:txBody>
      <dsp:txXfrm>
        <a:off x="5451078" y="3093680"/>
        <a:ext cx="2714657" cy="1206232"/>
      </dsp:txXfrm>
    </dsp:sp>
    <dsp:sp modelId="{BA24808D-1D76-484C-9597-D2B3292EB1FA}">
      <dsp:nvSpPr>
        <dsp:cNvPr id="0" name=""/>
        <dsp:cNvSpPr/>
      </dsp:nvSpPr>
      <dsp:spPr>
        <a:xfrm>
          <a:off x="8459313" y="3121233"/>
          <a:ext cx="2868786" cy="108043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1" kern="1200" dirty="0"/>
            <a:t>27.vieta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1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lielāku ietekmi atstāj uz gala patērētājiem, sevišķi zemo un vidējo algu segmentā, nevis uzņēmējiem</a:t>
          </a:r>
          <a:endParaRPr lang="lv-LV" sz="1600" b="1" kern="1200" dirty="0"/>
        </a:p>
      </dsp:txBody>
      <dsp:txXfrm>
        <a:off x="8459313" y="3121233"/>
        <a:ext cx="2868786" cy="1080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CCAE0-F591-496E-8CF8-FACA39A28A5C}">
      <dsp:nvSpPr>
        <dsp:cNvPr id="0" name=""/>
        <dsp:cNvSpPr/>
      </dsp:nvSpPr>
      <dsp:spPr>
        <a:xfrm>
          <a:off x="2835224" y="2897283"/>
          <a:ext cx="2194560" cy="219456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- 73,4</a:t>
          </a:r>
        </a:p>
      </dsp:txBody>
      <dsp:txXfrm>
        <a:off x="3156610" y="3218669"/>
        <a:ext cx="1551788" cy="1551788"/>
      </dsp:txXfrm>
    </dsp:sp>
    <dsp:sp modelId="{C7B2CB87-7E8E-4621-BB4C-8E41DFAC9861}">
      <dsp:nvSpPr>
        <dsp:cNvPr id="0" name=""/>
        <dsp:cNvSpPr/>
      </dsp:nvSpPr>
      <dsp:spPr>
        <a:xfrm rot="11700000">
          <a:off x="879610" y="3120762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DDB1F-5946-4D8E-AF71-350106748C54}">
      <dsp:nvSpPr>
        <dsp:cNvPr id="0" name=""/>
        <dsp:cNvSpPr/>
      </dsp:nvSpPr>
      <dsp:spPr>
        <a:xfrm>
          <a:off x="-130130" y="2351365"/>
          <a:ext cx="2084832" cy="1667865"/>
        </a:xfrm>
        <a:prstGeom prst="roundRect">
          <a:avLst>
            <a:gd name="adj" fmla="val 10000"/>
          </a:avLst>
        </a:prstGeom>
        <a:solidFill>
          <a:srgbClr val="E853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IIN Pašvaldība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- 18,0</a:t>
          </a:r>
        </a:p>
      </dsp:txBody>
      <dsp:txXfrm>
        <a:off x="-81280" y="2400215"/>
        <a:ext cx="1987132" cy="1570165"/>
      </dsp:txXfrm>
    </dsp:sp>
    <dsp:sp modelId="{7AF4CBF4-E989-406F-9D54-FFB557383B66}">
      <dsp:nvSpPr>
        <dsp:cNvPr id="0" name=""/>
        <dsp:cNvSpPr/>
      </dsp:nvSpPr>
      <dsp:spPr>
        <a:xfrm rot="14700000">
          <a:off x="2057409" y="171711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25D11-D1A8-4C5F-BB46-137E70B6CF3E}">
      <dsp:nvSpPr>
        <dsp:cNvPr id="0" name=""/>
        <dsp:cNvSpPr/>
      </dsp:nvSpPr>
      <dsp:spPr>
        <a:xfrm>
          <a:off x="1568662" y="326823"/>
          <a:ext cx="2084832" cy="1667865"/>
        </a:xfrm>
        <a:prstGeom prst="roundRect">
          <a:avLst>
            <a:gd name="adj" fmla="val 10000"/>
          </a:avLst>
        </a:prstGeom>
        <a:solidFill>
          <a:srgbClr val="E853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VSAOI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kopā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- 49,4 </a:t>
          </a:r>
        </a:p>
      </dsp:txBody>
      <dsp:txXfrm>
        <a:off x="1617512" y="375673"/>
        <a:ext cx="1987132" cy="1570165"/>
      </dsp:txXfrm>
    </dsp:sp>
    <dsp:sp modelId="{75594EB9-992C-4FA7-914A-4DEA529B6DBE}">
      <dsp:nvSpPr>
        <dsp:cNvPr id="0" name=""/>
        <dsp:cNvSpPr/>
      </dsp:nvSpPr>
      <dsp:spPr>
        <a:xfrm rot="17546664">
          <a:off x="3847930" y="180720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FBB3A-8794-4DAD-BCDE-48A75D283AB6}">
      <dsp:nvSpPr>
        <dsp:cNvPr id="0" name=""/>
        <dsp:cNvSpPr/>
      </dsp:nvSpPr>
      <dsp:spPr>
        <a:xfrm>
          <a:off x="4211514" y="326823"/>
          <a:ext cx="2084832" cy="1667865"/>
        </a:xfrm>
        <a:prstGeom prst="roundRect">
          <a:avLst>
            <a:gd name="adj" fmla="val 10000"/>
          </a:avLst>
        </a:prstGeom>
        <a:solidFill>
          <a:srgbClr val="E853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IIN Valsts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- 6,0</a:t>
          </a:r>
        </a:p>
      </dsp:txBody>
      <dsp:txXfrm>
        <a:off x="4260364" y="375673"/>
        <a:ext cx="1987132" cy="1570165"/>
      </dsp:txXfrm>
    </dsp:sp>
    <dsp:sp modelId="{86F010B3-828F-45BD-8B13-FE442DFF869B}">
      <dsp:nvSpPr>
        <dsp:cNvPr id="0" name=""/>
        <dsp:cNvSpPr/>
      </dsp:nvSpPr>
      <dsp:spPr>
        <a:xfrm rot="21060784" flipV="1">
          <a:off x="6844172" y="4148364"/>
          <a:ext cx="261940" cy="517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AAA76-0D40-4BC2-8BAC-DB0887E8DB69}">
      <dsp:nvSpPr>
        <dsp:cNvPr id="0" name=""/>
        <dsp:cNvSpPr/>
      </dsp:nvSpPr>
      <dsp:spPr>
        <a:xfrm>
          <a:off x="5574047" y="3234830"/>
          <a:ext cx="2610814" cy="2183836"/>
        </a:xfrm>
        <a:prstGeom prst="roundRect">
          <a:avLst>
            <a:gd name="adj" fmla="val 10000"/>
          </a:avLst>
        </a:prstGeom>
        <a:solidFill>
          <a:srgbClr val="E853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Izmaksas par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dienu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- 18,2</a:t>
          </a:r>
        </a:p>
      </dsp:txBody>
      <dsp:txXfrm>
        <a:off x="5638009" y="3298792"/>
        <a:ext cx="2482890" cy="205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148" y="0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CCD0E544-BDD6-5549-9D3F-EF9144935761}" type="datetimeFigureOut">
              <a:rPr lang="en-LV" smtClean="0"/>
              <a:t>04/29/2024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639" y="4784885"/>
            <a:ext cx="5409887" cy="3914614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7D4FE5B1-BE78-5148-B9CE-3191253B0BDD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87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7631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77607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1262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4573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015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4048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FE5B1-BE78-5148-B9CE-3191253B0BDD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2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9601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974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6794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74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C096-188E-49B6-86DE-C42C59E90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C7244-706D-4BFF-B029-5DDCC7721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5A67-7CC3-4B1C-8660-2E5B621C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4787C-3B4C-46CE-8FD6-4F4B3584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B0DB-54BF-4AE0-B607-99F7F5B7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1BA1-CD10-45B2-BC91-3293F3F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29357-8FD4-4374-B135-F272AC8C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86F9-1C59-414C-ADA3-8DAE2D63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D435-BDA6-4A6C-A838-740D13F8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90BE-AB0E-4397-8884-15BF6114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81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7ECCD-9574-49BB-AA98-AA3ABCF68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A0E62-2CBC-4AAA-867D-757A4D63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38F08-9CDB-4549-9F9A-5A9FA9DD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CA1A-BA49-44FC-8FB0-F6046392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F49-DC00-4B13-B276-BB26F6BE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31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97A0-A3BA-496E-854E-75AA85D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E750-9DAC-4F7E-97BB-B490971A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A4DD-CAC9-4565-9D8C-C2ABA4E1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852D-8F09-4F86-A3EC-0CEF2364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E3EA-8867-4A40-BD85-9B161A38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753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CFB1-A05D-4BDC-9805-2A5B08F2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004C-A429-4D67-9099-BE824DE1F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87638-DE77-4A2B-B683-29DAA3BF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6DD7-58B5-46A8-A6E9-FE43245A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DFB2-64FB-4ECA-BF10-9DCBD2C0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139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13EB-6231-4E38-A3B8-366A8EF5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620C-5414-4C2B-BD30-B0E494C97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CEC1-A949-4AB1-9394-B608436D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B094-5AB2-44E1-8986-14A617C0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8089-A277-44F8-B0E1-7A6E0BE7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F541-9A5F-483A-84A1-D9057322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27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042F-3777-4E53-ABCC-5C5B9224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B311-72B8-4630-806A-288D010E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CB52-14E1-4B88-950F-DBEB1E37D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B379E-1B3A-4AB7-B90F-05F390C9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293BE-C980-4553-A5DD-8FE6BAA3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1052D-7800-4026-9BEC-3D420657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1E2BE-F801-41A8-B540-35F11EF2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65BA1-98EB-4BFE-9F24-10DBB60A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42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FD62-5496-432B-B65C-4936A279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67669-5561-4F86-B232-AAC6E870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DDA9B-0FD1-4217-8E28-EA158CCA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69DF2-E44C-41C1-A38B-59628EB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87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CF73C-A372-4AD5-8243-ACE2B432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680B7-5193-4E7D-970A-AB40B37E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D9065-48F9-4A20-A95F-B67BB278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72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EA82-3669-47C5-8AA0-C526DCC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B646-306F-4008-8334-33BAAA62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34F7-9F5B-47C6-BC60-CA79308D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0C50-0586-44A4-9D79-296DBC17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7A0FE-6945-465D-9120-786F5C23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7C850-85AD-494D-9118-5914A22B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24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543A-A28A-4A3D-9D5C-4F43DCB6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69C35-F01B-4252-8418-FE19710A1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8BBC5-5650-4DD1-A472-DAE660FDD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1E2FC-6380-40FC-91BD-4075C01D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FED33-D380-4174-BD24-B5B396D8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1AB5-4C1E-44A6-90CB-44E6E28A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41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0345D-71D6-41BF-820B-E957595F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E96A5-E2B1-4F96-B059-9DAD7451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359FB-8E87-4A5B-8200-7D0A94E6C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84E3-8B58-443F-845B-4307BDC27DD6}" type="datetimeFigureOut">
              <a:rPr lang="lv-LV" smtClean="0"/>
              <a:t>29.04.2024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21C9-C716-489E-813D-B888E5E2A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D444-007B-47DA-9DBE-83748D4A1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6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balss.lv/slimibas-lapu-apmaksa-no-pirmas-dienas-100-un-tikai-ar-socialo-maksajumuapmera/sho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vnet.lv/6753362/aptauja-gandriz-40-stradajoso-slimosanu-saista-ar-risku-zaudet-darb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D4E6AA3-BBF2-1C48-8191-3A3A2E618FBE}"/>
              </a:ext>
            </a:extLst>
          </p:cNvPr>
          <p:cNvSpPr>
            <a:spLocks/>
          </p:cNvSpPr>
          <p:nvPr/>
        </p:nvSpPr>
        <p:spPr>
          <a:xfrm>
            <a:off x="5334000" y="-28576"/>
            <a:ext cx="6886575" cy="6900863"/>
          </a:xfrm>
          <a:custGeom>
            <a:avLst/>
            <a:gdLst>
              <a:gd name="connsiteX0" fmla="*/ 0 w 5709425"/>
              <a:gd name="connsiteY0" fmla="*/ 2460959 h 4921918"/>
              <a:gd name="connsiteX1" fmla="*/ 1230480 w 5709425"/>
              <a:gd name="connsiteY1" fmla="*/ 1 h 4921918"/>
              <a:gd name="connsiteX2" fmla="*/ 4478946 w 5709425"/>
              <a:gd name="connsiteY2" fmla="*/ 1 h 4921918"/>
              <a:gd name="connsiteX3" fmla="*/ 5709425 w 5709425"/>
              <a:gd name="connsiteY3" fmla="*/ 2460959 h 4921918"/>
              <a:gd name="connsiteX4" fmla="*/ 4478946 w 5709425"/>
              <a:gd name="connsiteY4" fmla="*/ 4921917 h 4921918"/>
              <a:gd name="connsiteX5" fmla="*/ 1230480 w 5709425"/>
              <a:gd name="connsiteY5" fmla="*/ 4921917 h 4921918"/>
              <a:gd name="connsiteX6" fmla="*/ 0 w 5709425"/>
              <a:gd name="connsiteY6" fmla="*/ 2460959 h 4921918"/>
              <a:gd name="connsiteX0" fmla="*/ 0 w 4493943"/>
              <a:gd name="connsiteY0" fmla="*/ 2460958 h 4921916"/>
              <a:gd name="connsiteX1" fmla="*/ 1230480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496209 w 4493943"/>
              <a:gd name="connsiteY5" fmla="*/ 4921916 h 4921916"/>
              <a:gd name="connsiteX6" fmla="*/ 0 w 4493943"/>
              <a:gd name="connsiteY6" fmla="*/ 2460958 h 4921916"/>
              <a:gd name="connsiteX0" fmla="*/ 0 w 5296573"/>
              <a:gd name="connsiteY0" fmla="*/ 2471179 h 4932137"/>
              <a:gd name="connsiteX1" fmla="*/ 1332683 w 5296573"/>
              <a:gd name="connsiteY1" fmla="*/ 10221 h 4932137"/>
              <a:gd name="connsiteX2" fmla="*/ 5296573 w 5296573"/>
              <a:gd name="connsiteY2" fmla="*/ 0 h 4932137"/>
              <a:gd name="connsiteX3" fmla="*/ 4493943 w 5296573"/>
              <a:gd name="connsiteY3" fmla="*/ 2482330 h 4932137"/>
              <a:gd name="connsiteX4" fmla="*/ 4478946 w 5296573"/>
              <a:gd name="connsiteY4" fmla="*/ 4932137 h 4932137"/>
              <a:gd name="connsiteX5" fmla="*/ 1496209 w 5296573"/>
              <a:gd name="connsiteY5" fmla="*/ 4932137 h 4932137"/>
              <a:gd name="connsiteX6" fmla="*/ 0 w 5296573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4478946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5286353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9368"/>
              <a:gd name="connsiteY0" fmla="*/ 2471179 h 4942412"/>
              <a:gd name="connsiteX1" fmla="*/ 1332683 w 5309368"/>
              <a:gd name="connsiteY1" fmla="*/ 10221 h 4942412"/>
              <a:gd name="connsiteX2" fmla="*/ 5296573 w 5309368"/>
              <a:gd name="connsiteY2" fmla="*/ 0 h 4942412"/>
              <a:gd name="connsiteX3" fmla="*/ 5301351 w 5309368"/>
              <a:gd name="connsiteY3" fmla="*/ 2512991 h 4942412"/>
              <a:gd name="connsiteX4" fmla="*/ 5308442 w 5309368"/>
              <a:gd name="connsiteY4" fmla="*/ 4942412 h 4942412"/>
              <a:gd name="connsiteX5" fmla="*/ 1496209 w 5309368"/>
              <a:gd name="connsiteY5" fmla="*/ 4932137 h 4942412"/>
              <a:gd name="connsiteX6" fmla="*/ 0 w 5309368"/>
              <a:gd name="connsiteY6" fmla="*/ 2471179 h 4942412"/>
              <a:gd name="connsiteX0" fmla="*/ 0 w 5309368"/>
              <a:gd name="connsiteY0" fmla="*/ 2491730 h 4962963"/>
              <a:gd name="connsiteX1" fmla="*/ 1332683 w 5309368"/>
              <a:gd name="connsiteY1" fmla="*/ 30772 h 4962963"/>
              <a:gd name="connsiteX2" fmla="*/ 5307617 w 5309368"/>
              <a:gd name="connsiteY2" fmla="*/ 0 h 4962963"/>
              <a:gd name="connsiteX3" fmla="*/ 5301351 w 5309368"/>
              <a:gd name="connsiteY3" fmla="*/ 2533542 h 4962963"/>
              <a:gd name="connsiteX4" fmla="*/ 5308442 w 5309368"/>
              <a:gd name="connsiteY4" fmla="*/ 4962963 h 4962963"/>
              <a:gd name="connsiteX5" fmla="*/ 1496209 w 5309368"/>
              <a:gd name="connsiteY5" fmla="*/ 4952688 h 4962963"/>
              <a:gd name="connsiteX6" fmla="*/ 0 w 5309368"/>
              <a:gd name="connsiteY6" fmla="*/ 2491730 h 4962963"/>
              <a:gd name="connsiteX0" fmla="*/ 0 w 5323440"/>
              <a:gd name="connsiteY0" fmla="*/ 2491730 h 4962963"/>
              <a:gd name="connsiteX1" fmla="*/ 1332683 w 5323440"/>
              <a:gd name="connsiteY1" fmla="*/ 30772 h 4962963"/>
              <a:gd name="connsiteX2" fmla="*/ 5307617 w 5323440"/>
              <a:gd name="connsiteY2" fmla="*/ 0 h 4962963"/>
              <a:gd name="connsiteX3" fmla="*/ 5323440 w 5323440"/>
              <a:gd name="connsiteY3" fmla="*/ 2543818 h 4962963"/>
              <a:gd name="connsiteX4" fmla="*/ 5308442 w 5323440"/>
              <a:gd name="connsiteY4" fmla="*/ 4962963 h 4962963"/>
              <a:gd name="connsiteX5" fmla="*/ 1496209 w 5323440"/>
              <a:gd name="connsiteY5" fmla="*/ 4952688 h 4962963"/>
              <a:gd name="connsiteX6" fmla="*/ 0 w 5323440"/>
              <a:gd name="connsiteY6" fmla="*/ 2491730 h 4962963"/>
              <a:gd name="connsiteX0" fmla="*/ 0 w 5323440"/>
              <a:gd name="connsiteY0" fmla="*/ 2491730 h 4962963"/>
              <a:gd name="connsiteX1" fmla="*/ 1332683 w 5323440"/>
              <a:gd name="connsiteY1" fmla="*/ 20497 h 4962963"/>
              <a:gd name="connsiteX2" fmla="*/ 5307617 w 5323440"/>
              <a:gd name="connsiteY2" fmla="*/ 0 h 4962963"/>
              <a:gd name="connsiteX3" fmla="*/ 5323440 w 5323440"/>
              <a:gd name="connsiteY3" fmla="*/ 2543818 h 4962963"/>
              <a:gd name="connsiteX4" fmla="*/ 5308442 w 5323440"/>
              <a:gd name="connsiteY4" fmla="*/ 4962963 h 4962963"/>
              <a:gd name="connsiteX5" fmla="*/ 1496209 w 5323440"/>
              <a:gd name="connsiteY5" fmla="*/ 4952688 h 4962963"/>
              <a:gd name="connsiteX6" fmla="*/ 0 w 5323440"/>
              <a:gd name="connsiteY6" fmla="*/ 2491730 h 496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440" h="4962963">
                <a:moveTo>
                  <a:pt x="0" y="2491730"/>
                </a:moveTo>
                <a:lnTo>
                  <a:pt x="1332683" y="20497"/>
                </a:lnTo>
                <a:lnTo>
                  <a:pt x="5307617" y="0"/>
                </a:lnTo>
                <a:cubicBezTo>
                  <a:pt x="5309210" y="837664"/>
                  <a:pt x="5321847" y="1706154"/>
                  <a:pt x="5323440" y="2543818"/>
                </a:cubicBezTo>
                <a:cubicBezTo>
                  <a:pt x="5318441" y="3350200"/>
                  <a:pt x="5313441" y="4156581"/>
                  <a:pt x="5308442" y="4962963"/>
                </a:cubicBezTo>
                <a:lnTo>
                  <a:pt x="1496209" y="4952688"/>
                </a:lnTo>
                <a:lnTo>
                  <a:pt x="0" y="249173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E36B9-6284-9B4A-8541-51D1DBE46F4A}"/>
              </a:ext>
            </a:extLst>
          </p:cNvPr>
          <p:cNvSpPr txBox="1"/>
          <p:nvPr/>
        </p:nvSpPr>
        <p:spPr>
          <a:xfrm>
            <a:off x="881073" y="964096"/>
            <a:ext cx="4959963" cy="350865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lv-LV" sz="60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5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Darbnespējas lapu regulējums</a:t>
            </a:r>
          </a:p>
          <a:p>
            <a:r>
              <a:rPr lang="lv-LV" sz="5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to administrēšana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06C09-E777-874B-8794-106BB3E05101}"/>
              </a:ext>
            </a:extLst>
          </p:cNvPr>
          <p:cNvSpPr txBox="1"/>
          <p:nvPr/>
        </p:nvSpPr>
        <p:spPr>
          <a:xfrm>
            <a:off x="0" y="5465421"/>
            <a:ext cx="651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i="0" u="none" strike="noStrike" dirty="0">
                <a:effectLst/>
              </a:rPr>
              <a:t>Konkurētspējas un ilgtspējas trīspusējās sadarbības </a:t>
            </a:r>
            <a:r>
              <a:rPr lang="lv-LV" sz="2000" b="1" i="0" u="none" strike="noStrike" dirty="0" err="1">
                <a:effectLst/>
              </a:rPr>
              <a:t>apakšpadomes</a:t>
            </a:r>
            <a:r>
              <a:rPr lang="lv-LV" sz="2000" b="1" i="0" u="none" strike="noStrike" dirty="0">
                <a:effectLst/>
              </a:rPr>
              <a:t> sēde</a:t>
            </a:r>
            <a:endParaRPr lang="lv-LV" sz="2000" b="1" dirty="0"/>
          </a:p>
          <a:p>
            <a:pPr algn="ctr"/>
            <a:r>
              <a:rPr lang="lv-LV" sz="2000" b="1" dirty="0"/>
              <a:t>2024.gada  30.aprīlis</a:t>
            </a:r>
            <a:endParaRPr lang="en-LV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119F3-2F61-4245-9BD7-C08F54E0AC02}"/>
              </a:ext>
            </a:extLst>
          </p:cNvPr>
          <p:cNvGrpSpPr/>
          <p:nvPr/>
        </p:nvGrpSpPr>
        <p:grpSpPr>
          <a:xfrm>
            <a:off x="5334000" y="-11576"/>
            <a:ext cx="2093059" cy="6961615"/>
            <a:chOff x="5334000" y="0"/>
            <a:chExt cx="1749706" cy="581960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3CB364-3DF1-7942-ACF1-6BF12A138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0"/>
              <a:ext cx="1749706" cy="3454090"/>
            </a:xfrm>
            <a:prstGeom prst="line">
              <a:avLst/>
            </a:prstGeom>
            <a:ln w="50800" cap="rnd">
              <a:solidFill>
                <a:srgbClr val="E8530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00A804-AF81-1940-B4E3-413503E343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000" y="3454091"/>
              <a:ext cx="1352685" cy="2365516"/>
            </a:xfrm>
            <a:prstGeom prst="line">
              <a:avLst/>
            </a:prstGeom>
            <a:ln w="50800" cap="rnd">
              <a:solidFill>
                <a:srgbClr val="E8530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2642AD0-740F-EC41-9F4C-C310203E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6" y="1764632"/>
            <a:ext cx="3969417" cy="3433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7CF7CC-1B6D-974A-8B86-720D6FD29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028" y="3930317"/>
            <a:ext cx="2966554" cy="25667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411D24-F92E-7A44-853A-055E41FB8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2861" y="2855220"/>
            <a:ext cx="735741" cy="6365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4DEFEF-3E58-D242-9913-0554601CF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13" y="680599"/>
            <a:ext cx="1405018" cy="1215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D613D1-3FE0-144C-BC4F-E4FF3DCFB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212" y="5382012"/>
            <a:ext cx="721225" cy="6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DE63F7-D91B-BF33-6743-A12D3E3D814D}"/>
              </a:ext>
            </a:extLst>
          </p:cNvPr>
          <p:cNvSpPr txBox="1"/>
          <p:nvPr/>
        </p:nvSpPr>
        <p:spPr>
          <a:xfrm>
            <a:off x="576097" y="650004"/>
            <a:ext cx="108778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Visi līdzšinējie </a:t>
            </a:r>
          </a:p>
          <a:p>
            <a:pPr algn="ctr"/>
            <a:r>
              <a:rPr lang="lv-LV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darba devēju un </a:t>
            </a:r>
          </a:p>
          <a:p>
            <a:pPr algn="ctr"/>
            <a:r>
              <a:rPr lang="lv-LV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valsts priekšlikumi </a:t>
            </a:r>
          </a:p>
          <a:p>
            <a:pPr algn="ctr"/>
            <a:r>
              <a:rPr lang="lv-LV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par darba nespējas lapu apmaksu samazina darbinieku </a:t>
            </a:r>
          </a:p>
          <a:p>
            <a:pPr algn="ctr"/>
            <a:r>
              <a:rPr lang="lv-LV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sociālās garantijas.</a:t>
            </a:r>
          </a:p>
        </p:txBody>
      </p:sp>
    </p:spTree>
    <p:extLst>
      <p:ext uri="{BB962C8B-B14F-4D97-AF65-F5344CB8AC3E}">
        <p14:creationId xmlns:p14="http://schemas.microsoft.com/office/powerpoint/2010/main" val="65417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8600F-AE69-B75B-C420-720C8E81ED21}"/>
              </a:ext>
            </a:extLst>
          </p:cNvPr>
          <p:cNvSpPr txBox="1"/>
          <p:nvPr/>
        </p:nvSpPr>
        <p:spPr>
          <a:xfrm>
            <a:off x="411938" y="1059280"/>
            <a:ext cx="9762565" cy="283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39023F-27C2-2887-05B6-28A850324FAE}"/>
              </a:ext>
            </a:extLst>
          </p:cNvPr>
          <p:cNvGraphicFramePr>
            <a:graphicFrameLocks noGrp="1"/>
          </p:cNvGraphicFramePr>
          <p:nvPr/>
        </p:nvGraphicFramePr>
        <p:xfrm>
          <a:off x="411938" y="1263072"/>
          <a:ext cx="11333294" cy="312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6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2978">
                <a:tc>
                  <a:txBody>
                    <a:bodyPr/>
                    <a:lstStyle/>
                    <a:p>
                      <a:pPr algn="l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Modelis/Diena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38958"/>
                  </a:ext>
                </a:extLst>
              </a:tr>
              <a:tr h="315574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Latvija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3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LDDK/LTRK priekšlikums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Igaunija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00644"/>
                  </a:ext>
                </a:extLst>
              </a:tr>
              <a:tr h="560042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rgbClr val="006C31"/>
                          </a:solidFill>
                          <a:latin typeface="+mn-lt"/>
                        </a:rPr>
                        <a:t>Lietuva</a:t>
                      </a:r>
                      <a:endParaRPr lang="en-US" sz="1600" b="1" dirty="0">
                        <a:solidFill>
                          <a:srgbClr val="006C3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62,06%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62,06%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62,06%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23656"/>
                  </a:ext>
                </a:extLst>
              </a:tr>
              <a:tr h="123847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EM/LM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</a:rPr>
                        <a:t>60%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6269"/>
                  </a:ext>
                </a:extLst>
              </a:tr>
              <a:tr h="552255">
                <a:tc gridSpan="1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73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77AD86-1136-1DF3-AFDD-EF5E117B0A17}"/>
              </a:ext>
            </a:extLst>
          </p:cNvPr>
          <p:cNvGraphicFramePr>
            <a:graphicFrameLocks noGrp="1"/>
          </p:cNvGraphicFramePr>
          <p:nvPr/>
        </p:nvGraphicFramePr>
        <p:xfrm>
          <a:off x="411938" y="5244510"/>
          <a:ext cx="2824321" cy="1108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Darba ņēmējs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Darba devējs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Valsts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691C16-A143-DD7D-64B2-DBA483A44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54283"/>
              </p:ext>
            </p:extLst>
          </p:nvPr>
        </p:nvGraphicFramePr>
        <p:xfrm>
          <a:off x="3515620" y="4875178"/>
          <a:ext cx="8264442" cy="150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997">
                  <a:extLst>
                    <a:ext uri="{9D8B030D-6E8A-4147-A177-3AD203B41FA5}">
                      <a16:colId xmlns:a16="http://schemas.microsoft.com/office/drawing/2014/main" val="2669252650"/>
                    </a:ext>
                  </a:extLst>
                </a:gridCol>
                <a:gridCol w="4833445">
                  <a:extLst>
                    <a:ext uri="{9D8B030D-6E8A-4147-A177-3AD203B41FA5}">
                      <a16:colId xmlns:a16="http://schemas.microsoft.com/office/drawing/2014/main" val="308660560"/>
                    </a:ext>
                  </a:extLst>
                </a:gridCol>
              </a:tblGrid>
              <a:tr h="309845">
                <a:tc>
                  <a:txBody>
                    <a:bodyPr/>
                    <a:lstStyle/>
                    <a:p>
                      <a:r>
                        <a:rPr lang="lv-LV" dirty="0"/>
                        <a:t>DNL apmaksas kārtības modelis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Zaudējumi cilvēkam slimojot 9 dienas (A lapa)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7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/>
                        <a:t>Latvijā esošā kārtība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122,75 eiro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22297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rgbClr val="C00000"/>
                          </a:solidFill>
                        </a:rPr>
                        <a:t>LDDK priekšlikums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rgbClr val="C00000"/>
                          </a:solidFill>
                        </a:rPr>
                        <a:t>227,36 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62978"/>
                  </a:ext>
                </a:extLst>
              </a:tr>
              <a:tr h="405359">
                <a:tc>
                  <a:txBody>
                    <a:bodyPr/>
                    <a:lstStyle/>
                    <a:p>
                      <a:r>
                        <a:rPr lang="lv-LV" b="1" dirty="0"/>
                        <a:t>EM/ LM kompromiss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165,45 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179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F888B0-518D-544C-6435-5CE80151401B}"/>
              </a:ext>
            </a:extLst>
          </p:cNvPr>
          <p:cNvSpPr txBox="1"/>
          <p:nvPr/>
        </p:nvSpPr>
        <p:spPr>
          <a:xfrm>
            <a:off x="411938" y="4875178"/>
            <a:ext cx="306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Dienu skaits, kuras kompensē: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67B183DD-F309-9FE4-9AAB-126C9C3E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8" y="154652"/>
            <a:ext cx="1166879" cy="1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A1CA5-0E41-533C-ACA1-9736DE796225}"/>
              </a:ext>
            </a:extLst>
          </p:cNvPr>
          <p:cNvSpPr txBox="1"/>
          <p:nvPr/>
        </p:nvSpPr>
        <p:spPr>
          <a:xfrm>
            <a:off x="2079812" y="296188"/>
            <a:ext cx="966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cs typeface="Tahoma" panose="020B0604030504040204" pitchFamily="34" charset="0"/>
                <a:hlinkClick r:id="rId3"/>
              </a:rPr>
              <a:t>SLIMĪBAS LAPU 100% APMĒRĀ NO NETO ALGAS UN APMAKSĀT NO SOCIĀLĀ BUDŽETA</a:t>
            </a:r>
            <a:endParaRPr kumimoji="0" lang="lv-LV" altLang="lv-LV" sz="2000" b="1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cs typeface="Tahoma" panose="020B060403050404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15’307 Latvijas pilsoņu kolektīvais iesniegums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B18AD-931D-66DC-B12C-8FF6B3B22195}"/>
              </a:ext>
            </a:extLst>
          </p:cNvPr>
          <p:cNvSpPr txBox="1"/>
          <p:nvPr/>
        </p:nvSpPr>
        <p:spPr>
          <a:xfrm>
            <a:off x="717755" y="4027353"/>
            <a:ext cx="104176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Aprēķini veikti pie vidējās darba samaksas 2023 (1537.00 eiro) pie </a:t>
            </a:r>
            <a:r>
              <a:rPr lang="lv-LV" sz="4000" b="1" dirty="0">
                <a:solidFill>
                  <a:srgbClr val="C00000"/>
                </a:solidFill>
              </a:rPr>
              <a:t>21</a:t>
            </a:r>
            <a:r>
              <a:rPr lang="lv-LV" b="1" dirty="0">
                <a:solidFill>
                  <a:srgbClr val="C00000"/>
                </a:solidFill>
              </a:rPr>
              <a:t> darba dienas mēneša</a:t>
            </a:r>
            <a:endParaRPr lang="en-150" b="1" dirty="0">
              <a:solidFill>
                <a:srgbClr val="C00000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601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18600F-AE69-B75B-C420-720C8E81ED21}"/>
              </a:ext>
            </a:extLst>
          </p:cNvPr>
          <p:cNvSpPr txBox="1"/>
          <p:nvPr/>
        </p:nvSpPr>
        <p:spPr>
          <a:xfrm>
            <a:off x="411938" y="1093699"/>
            <a:ext cx="9762565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F5A50-5839-5260-1EEC-3558FCFBCEB0}"/>
              </a:ext>
            </a:extLst>
          </p:cNvPr>
          <p:cNvSpPr txBox="1"/>
          <p:nvPr/>
        </p:nvSpPr>
        <p:spPr>
          <a:xfrm>
            <a:off x="411938" y="110646"/>
            <a:ext cx="11305169" cy="565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>
              <a:lnSpc>
                <a:spcPct val="115000"/>
              </a:lnSpc>
            </a:pPr>
            <a:r>
              <a:rPr lang="lv-LV" sz="32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Aptaujas dati (n=1005)* </a:t>
            </a:r>
          </a:p>
          <a:p>
            <a:pPr indent="637540">
              <a:lnSpc>
                <a:spcPct val="115000"/>
              </a:lnSpc>
            </a:pPr>
            <a:r>
              <a:rPr lang="lv-LV" sz="32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par slimības lapām uzrāda tendenci, ka: 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39% Latvijas iedzīvotāju darbspējīgā vecumā norāda,</a:t>
            </a:r>
            <a:endParaRPr lang="lv-LV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ka Latvijā strādājošais nevar atļauties slimot,</a:t>
            </a:r>
            <a:endParaRPr lang="lv-LV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jo baidās pazaudēt darbu </a:t>
            </a:r>
            <a:endParaRPr lang="lv-LV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galvenais iemesls, kāpēc Latvijā strādājošais nevar atļauties slimot, </a:t>
            </a:r>
            <a:endParaRPr lang="lv-LV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ir augstās veselības aprūpes pakalpojumu izmaksas, </a:t>
            </a:r>
            <a:endParaRPr lang="lv-LV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gandrīz puse (48%) respondentu uzsver, ka nevar atļauties slimot, </a:t>
            </a:r>
          </a:p>
          <a:p>
            <a:pPr>
              <a:lnSpc>
                <a:spcPct val="115000"/>
              </a:lnSpc>
            </a:pPr>
            <a:r>
              <a:rPr lang="lv-LV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lv-LV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 medicīna ir pārāk dārga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lv-LV" sz="2800" b="1" i="0" dirty="0">
                <a:effectLst/>
                <a:highlight>
                  <a:srgbClr val="FFFFFF"/>
                </a:highlight>
              </a:rPr>
              <a:t>20% respondentu norāda, ka iemesls, kāpēc nevar atļauties slimot, ir medicīnas nepieejamība</a:t>
            </a:r>
            <a:endParaRPr lang="lv-LV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05605-6927-74D3-5E33-74A767CC3C62}"/>
              </a:ext>
            </a:extLst>
          </p:cNvPr>
          <p:cNvSpPr txBox="1"/>
          <p:nvPr/>
        </p:nvSpPr>
        <p:spPr>
          <a:xfrm>
            <a:off x="827618" y="5854910"/>
            <a:ext cx="1053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Avots* </a:t>
            </a:r>
            <a:r>
              <a:rPr lang="lv-LV" sz="1600" b="1" i="1" dirty="0">
                <a:effectLst/>
                <a:highlight>
                  <a:srgbClr val="FFFFFF"/>
                </a:highlight>
              </a:rPr>
              <a:t>Biofarmaceitisko zāļu ražotāju asociācijas Latvijā veiktā aptauja</a:t>
            </a:r>
          </a:p>
          <a:p>
            <a:r>
              <a:rPr lang="lv-LV" sz="1600" b="1" i="1" dirty="0">
                <a:effectLst/>
                <a:highlight>
                  <a:srgbClr val="FFFFFF"/>
                </a:highlight>
              </a:rPr>
              <a:t> </a:t>
            </a:r>
            <a:r>
              <a:rPr lang="lv-LV" sz="16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https://www.tvnet.lv/6753362/aptauja-gandriz-40-stradajoso-slimosanu-saista-ar-risku-zaudet-darbu</a:t>
            </a:r>
            <a:endParaRPr lang="lv-LV" sz="1600" i="1" dirty="0"/>
          </a:p>
        </p:txBody>
      </p:sp>
    </p:spTree>
    <p:extLst>
      <p:ext uri="{BB962C8B-B14F-4D97-AF65-F5344CB8AC3E}">
        <p14:creationId xmlns:p14="http://schemas.microsoft.com/office/powerpoint/2010/main" val="424736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8600F-AE69-B75B-C420-720C8E81ED21}"/>
              </a:ext>
            </a:extLst>
          </p:cNvPr>
          <p:cNvSpPr txBox="1"/>
          <p:nvPr/>
        </p:nvSpPr>
        <p:spPr>
          <a:xfrm>
            <a:off x="411938" y="1059280"/>
            <a:ext cx="9762565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E507A-A322-A6E2-65F1-EAA884E88B56}"/>
              </a:ext>
            </a:extLst>
          </p:cNvPr>
          <p:cNvSpPr txBox="1"/>
          <p:nvPr/>
        </p:nvSpPr>
        <p:spPr>
          <a:xfrm>
            <a:off x="1087439" y="206012"/>
            <a:ext cx="9002805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lv-LV" sz="32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visi sociālie partneri vienojas, </a:t>
            </a:r>
          </a:p>
          <a:p>
            <a:pPr algn="ctr">
              <a:lnSpc>
                <a:spcPct val="115000"/>
              </a:lnSpc>
            </a:pPr>
            <a:r>
              <a:rPr lang="lv-LV" sz="32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 arodbiedrības varētu diskutēt</a:t>
            </a:r>
            <a:endParaRPr lang="lv-LV" sz="12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6F5213-2C3E-EA3D-1D88-475E415EA441}"/>
              </a:ext>
            </a:extLst>
          </p:cNvPr>
          <p:cNvGraphicFramePr>
            <a:graphicFrameLocks noGrp="1"/>
          </p:cNvGraphicFramePr>
          <p:nvPr/>
        </p:nvGraphicFramePr>
        <p:xfrm>
          <a:off x="597388" y="1693066"/>
          <a:ext cx="10800000" cy="154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83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2978">
                <a:tc>
                  <a:txBody>
                    <a:bodyPr/>
                    <a:lstStyle/>
                    <a:p>
                      <a:pPr algn="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Diena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38958"/>
                  </a:ext>
                </a:extLst>
              </a:tr>
              <a:tr h="315574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Esošā kārtība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3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Modelis Nr.1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Modelis Nr.2*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006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368D6E-AB49-7147-786F-549B858FC142}"/>
              </a:ext>
            </a:extLst>
          </p:cNvPr>
          <p:cNvGraphicFramePr>
            <a:graphicFrameLocks noGrp="1"/>
          </p:cNvGraphicFramePr>
          <p:nvPr/>
        </p:nvGraphicFramePr>
        <p:xfrm>
          <a:off x="794912" y="4324449"/>
          <a:ext cx="2141537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Darba ņēmējs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Darba devējs 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Valsts 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503AC4-4461-D1CF-ED84-8F21EF6CF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44264"/>
              </p:ext>
            </p:extLst>
          </p:nvPr>
        </p:nvGraphicFramePr>
        <p:xfrm>
          <a:off x="4598894" y="3899647"/>
          <a:ext cx="6798194" cy="217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927">
                  <a:extLst>
                    <a:ext uri="{9D8B030D-6E8A-4147-A177-3AD203B41FA5}">
                      <a16:colId xmlns:a16="http://schemas.microsoft.com/office/drawing/2014/main" val="2669252650"/>
                    </a:ext>
                  </a:extLst>
                </a:gridCol>
                <a:gridCol w="2019288">
                  <a:extLst>
                    <a:ext uri="{9D8B030D-6E8A-4147-A177-3AD203B41FA5}">
                      <a16:colId xmlns:a16="http://schemas.microsoft.com/office/drawing/2014/main" val="308660560"/>
                    </a:ext>
                  </a:extLst>
                </a:gridCol>
                <a:gridCol w="2389979">
                  <a:extLst>
                    <a:ext uri="{9D8B030D-6E8A-4147-A177-3AD203B41FA5}">
                      <a16:colId xmlns:a16="http://schemas.microsoft.com/office/drawing/2014/main" val="2882408503"/>
                    </a:ext>
                  </a:extLst>
                </a:gridCol>
              </a:tblGrid>
              <a:tr h="351066"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</a:rPr>
                        <a:t>DNL apmaksas kārtības modelis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</a:rPr>
                        <a:t>Zaudējumi  (eiro) cilvēkam slimojot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71110"/>
                  </a:ext>
                </a:extLst>
              </a:tr>
              <a:tr h="351066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chemeClr val="bg1"/>
                          </a:solidFill>
                        </a:rPr>
                        <a:t>A lapa (9 dienas)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</a:rPr>
                        <a:t>10 dienas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12179"/>
                  </a:ext>
                </a:extLst>
              </a:tr>
              <a:tr h="425465"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Latvijā esošā kārtība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122,75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141,96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322297"/>
                  </a:ext>
                </a:extLst>
              </a:tr>
              <a:tr h="403821"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Modelis Nr.1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134,49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145,17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62978"/>
                  </a:ext>
                </a:extLst>
              </a:tr>
              <a:tr h="614366"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+mn-lt"/>
                        </a:rPr>
                        <a:t>Modelis Nr.2*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131,29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150,50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38179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248CD6-2CEC-149E-7638-473C1DD2390D}"/>
              </a:ext>
            </a:extLst>
          </p:cNvPr>
          <p:cNvSpPr txBox="1"/>
          <p:nvPr/>
        </p:nvSpPr>
        <p:spPr>
          <a:xfrm>
            <a:off x="696000" y="3258085"/>
            <a:ext cx="111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*- sociālais nodoklis vecāku apdrošināšanai 1,16% apmērā tiek novirzīts pamatbudžetā ar ikgadēju indeksāciju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8E297-F950-C911-A601-DE05F12E66C1}"/>
              </a:ext>
            </a:extLst>
          </p:cNvPr>
          <p:cNvSpPr txBox="1"/>
          <p:nvPr/>
        </p:nvSpPr>
        <p:spPr>
          <a:xfrm>
            <a:off x="696000" y="3832102"/>
            <a:ext cx="306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Dienu skaits, kuras kompensē: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B2D04-1BFC-BAF1-E1A2-6A17979C7AB5}"/>
              </a:ext>
            </a:extLst>
          </p:cNvPr>
          <p:cNvSpPr txBox="1"/>
          <p:nvPr/>
        </p:nvSpPr>
        <p:spPr>
          <a:xfrm>
            <a:off x="696000" y="6121624"/>
            <a:ext cx="1052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Aprēķini veikti pie vidējās darba samaksas 2023 (1537.00 eiro) pie </a:t>
            </a:r>
            <a:r>
              <a:rPr lang="lv-LV" sz="4400" b="1" dirty="0">
                <a:solidFill>
                  <a:srgbClr val="C00000"/>
                </a:solidFill>
              </a:rPr>
              <a:t>21</a:t>
            </a:r>
            <a:r>
              <a:rPr lang="lv-LV" sz="2000" b="1" dirty="0">
                <a:solidFill>
                  <a:srgbClr val="C00000"/>
                </a:solidFill>
              </a:rPr>
              <a:t> darba dienas mēneša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3696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18600F-AE69-B75B-C420-720C8E81ED21}"/>
              </a:ext>
            </a:extLst>
          </p:cNvPr>
          <p:cNvSpPr txBox="1"/>
          <p:nvPr/>
        </p:nvSpPr>
        <p:spPr>
          <a:xfrm>
            <a:off x="262155" y="138219"/>
            <a:ext cx="9762565" cy="10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>
              <a:lnSpc>
                <a:spcPct val="115000"/>
              </a:lnSpc>
            </a:pPr>
            <a:r>
              <a:rPr lang="lv-LV" sz="2800" b="1" dirty="0">
                <a:solidFill>
                  <a:srgbClr val="006C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Darba devēju piedāvāto DNL izmaiņu finansiālā ietekme</a:t>
            </a:r>
          </a:p>
          <a:p>
            <a:pPr indent="637540" algn="ctr">
              <a:lnSpc>
                <a:spcPct val="115000"/>
              </a:lnSpc>
            </a:pPr>
            <a:r>
              <a:rPr lang="lv-LV" sz="2800" b="1" dirty="0">
                <a:solidFill>
                  <a:srgbClr val="006C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(milj. eiro)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1ECD90-674A-E6B3-3407-F737B34C8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816759"/>
              </p:ext>
            </p:extLst>
          </p:nvPr>
        </p:nvGraphicFramePr>
        <p:xfrm>
          <a:off x="2160159" y="11924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AB9EE-7751-7905-01BF-D91C6D6C15A4}"/>
              </a:ext>
            </a:extLst>
          </p:cNvPr>
          <p:cNvSpPr txBox="1"/>
          <p:nvPr/>
        </p:nvSpPr>
        <p:spPr>
          <a:xfrm>
            <a:off x="9802136" y="3313655"/>
            <a:ext cx="1441252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b="1" dirty="0"/>
              <a:t>Papildus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549CBC-23A3-13D9-8D03-FE0B911BB135}"/>
              </a:ext>
            </a:extLst>
          </p:cNvPr>
          <p:cNvCxnSpPr>
            <a:cxnSpLocks/>
          </p:cNvCxnSpPr>
          <p:nvPr/>
        </p:nvCxnSpPr>
        <p:spPr>
          <a:xfrm flipH="1">
            <a:off x="10090245" y="3836875"/>
            <a:ext cx="98957" cy="60449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1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xagon 1">
            <a:extLst>
              <a:ext uri="{FF2B5EF4-FFF2-40B4-BE49-F238E27FC236}">
                <a16:creationId xmlns:a16="http://schemas.microsoft.com/office/drawing/2014/main" id="{94AC3E16-B570-C246-95F3-789C304627B3}"/>
              </a:ext>
            </a:extLst>
          </p:cNvPr>
          <p:cNvSpPr>
            <a:spLocks/>
          </p:cNvSpPr>
          <p:nvPr/>
        </p:nvSpPr>
        <p:spPr>
          <a:xfrm>
            <a:off x="5334000" y="-28575"/>
            <a:ext cx="6886575" cy="6929436"/>
          </a:xfrm>
          <a:custGeom>
            <a:avLst/>
            <a:gdLst>
              <a:gd name="connsiteX0" fmla="*/ 0 w 5709425"/>
              <a:gd name="connsiteY0" fmla="*/ 2460959 h 4921918"/>
              <a:gd name="connsiteX1" fmla="*/ 1230480 w 5709425"/>
              <a:gd name="connsiteY1" fmla="*/ 1 h 4921918"/>
              <a:gd name="connsiteX2" fmla="*/ 4478946 w 5709425"/>
              <a:gd name="connsiteY2" fmla="*/ 1 h 4921918"/>
              <a:gd name="connsiteX3" fmla="*/ 5709425 w 5709425"/>
              <a:gd name="connsiteY3" fmla="*/ 2460959 h 4921918"/>
              <a:gd name="connsiteX4" fmla="*/ 4478946 w 5709425"/>
              <a:gd name="connsiteY4" fmla="*/ 4921917 h 4921918"/>
              <a:gd name="connsiteX5" fmla="*/ 1230480 w 5709425"/>
              <a:gd name="connsiteY5" fmla="*/ 4921917 h 4921918"/>
              <a:gd name="connsiteX6" fmla="*/ 0 w 5709425"/>
              <a:gd name="connsiteY6" fmla="*/ 2460959 h 4921918"/>
              <a:gd name="connsiteX0" fmla="*/ 0 w 4493943"/>
              <a:gd name="connsiteY0" fmla="*/ 2460958 h 4921916"/>
              <a:gd name="connsiteX1" fmla="*/ 1230480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496209 w 4493943"/>
              <a:gd name="connsiteY5" fmla="*/ 4921916 h 4921916"/>
              <a:gd name="connsiteX6" fmla="*/ 0 w 4493943"/>
              <a:gd name="connsiteY6" fmla="*/ 2460958 h 4921916"/>
              <a:gd name="connsiteX0" fmla="*/ 0 w 5296573"/>
              <a:gd name="connsiteY0" fmla="*/ 2471179 h 4932137"/>
              <a:gd name="connsiteX1" fmla="*/ 1332683 w 5296573"/>
              <a:gd name="connsiteY1" fmla="*/ 10221 h 4932137"/>
              <a:gd name="connsiteX2" fmla="*/ 5296573 w 5296573"/>
              <a:gd name="connsiteY2" fmla="*/ 0 h 4932137"/>
              <a:gd name="connsiteX3" fmla="*/ 4493943 w 5296573"/>
              <a:gd name="connsiteY3" fmla="*/ 2482330 h 4932137"/>
              <a:gd name="connsiteX4" fmla="*/ 4478946 w 5296573"/>
              <a:gd name="connsiteY4" fmla="*/ 4932137 h 4932137"/>
              <a:gd name="connsiteX5" fmla="*/ 1496209 w 5296573"/>
              <a:gd name="connsiteY5" fmla="*/ 4932137 h 4932137"/>
              <a:gd name="connsiteX6" fmla="*/ 0 w 5296573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4478946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5286353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234 h 4932192"/>
              <a:gd name="connsiteX1" fmla="*/ 1343727 w 5301351"/>
              <a:gd name="connsiteY1" fmla="*/ 0 h 4932192"/>
              <a:gd name="connsiteX2" fmla="*/ 5296573 w 5301351"/>
              <a:gd name="connsiteY2" fmla="*/ 55 h 4932192"/>
              <a:gd name="connsiteX3" fmla="*/ 5301351 w 5301351"/>
              <a:gd name="connsiteY3" fmla="*/ 2513046 h 4932192"/>
              <a:gd name="connsiteX4" fmla="*/ 5286353 w 5301351"/>
              <a:gd name="connsiteY4" fmla="*/ 4932192 h 4932192"/>
              <a:gd name="connsiteX5" fmla="*/ 1496209 w 5301351"/>
              <a:gd name="connsiteY5" fmla="*/ 4932192 h 4932192"/>
              <a:gd name="connsiteX6" fmla="*/ 0 w 5301351"/>
              <a:gd name="connsiteY6" fmla="*/ 2471234 h 4932192"/>
              <a:gd name="connsiteX0" fmla="*/ 0 w 5318750"/>
              <a:gd name="connsiteY0" fmla="*/ 2491730 h 4952688"/>
              <a:gd name="connsiteX1" fmla="*/ 1343727 w 5318750"/>
              <a:gd name="connsiteY1" fmla="*/ 20496 h 4952688"/>
              <a:gd name="connsiteX2" fmla="*/ 5318662 w 5318750"/>
              <a:gd name="connsiteY2" fmla="*/ 0 h 4952688"/>
              <a:gd name="connsiteX3" fmla="*/ 5301351 w 5318750"/>
              <a:gd name="connsiteY3" fmla="*/ 2533542 h 4952688"/>
              <a:gd name="connsiteX4" fmla="*/ 5286353 w 5318750"/>
              <a:gd name="connsiteY4" fmla="*/ 4952688 h 4952688"/>
              <a:gd name="connsiteX5" fmla="*/ 1496209 w 5318750"/>
              <a:gd name="connsiteY5" fmla="*/ 4952688 h 4952688"/>
              <a:gd name="connsiteX6" fmla="*/ 0 w 5318750"/>
              <a:gd name="connsiteY6" fmla="*/ 2491730 h 4952688"/>
              <a:gd name="connsiteX0" fmla="*/ 0 w 5318750"/>
              <a:gd name="connsiteY0" fmla="*/ 2491730 h 4983513"/>
              <a:gd name="connsiteX1" fmla="*/ 1343727 w 5318750"/>
              <a:gd name="connsiteY1" fmla="*/ 20496 h 4983513"/>
              <a:gd name="connsiteX2" fmla="*/ 5318662 w 5318750"/>
              <a:gd name="connsiteY2" fmla="*/ 0 h 4983513"/>
              <a:gd name="connsiteX3" fmla="*/ 5301351 w 5318750"/>
              <a:gd name="connsiteY3" fmla="*/ 2533542 h 4983513"/>
              <a:gd name="connsiteX4" fmla="*/ 5308442 w 5318750"/>
              <a:gd name="connsiteY4" fmla="*/ 4983513 h 4983513"/>
              <a:gd name="connsiteX5" fmla="*/ 1496209 w 5318750"/>
              <a:gd name="connsiteY5" fmla="*/ 4952688 h 4983513"/>
              <a:gd name="connsiteX6" fmla="*/ 0 w 5318750"/>
              <a:gd name="connsiteY6" fmla="*/ 2491730 h 4983513"/>
              <a:gd name="connsiteX0" fmla="*/ 0 w 5323440"/>
              <a:gd name="connsiteY0" fmla="*/ 2491730 h 4983513"/>
              <a:gd name="connsiteX1" fmla="*/ 1343727 w 5323440"/>
              <a:gd name="connsiteY1" fmla="*/ 20496 h 4983513"/>
              <a:gd name="connsiteX2" fmla="*/ 5318662 w 5323440"/>
              <a:gd name="connsiteY2" fmla="*/ 0 h 4983513"/>
              <a:gd name="connsiteX3" fmla="*/ 5323440 w 5323440"/>
              <a:gd name="connsiteY3" fmla="*/ 2543817 h 4983513"/>
              <a:gd name="connsiteX4" fmla="*/ 5308442 w 5323440"/>
              <a:gd name="connsiteY4" fmla="*/ 4983513 h 4983513"/>
              <a:gd name="connsiteX5" fmla="*/ 1496209 w 5323440"/>
              <a:gd name="connsiteY5" fmla="*/ 4952688 h 4983513"/>
              <a:gd name="connsiteX6" fmla="*/ 0 w 5323440"/>
              <a:gd name="connsiteY6" fmla="*/ 2491730 h 4983513"/>
              <a:gd name="connsiteX0" fmla="*/ 0 w 5323440"/>
              <a:gd name="connsiteY0" fmla="*/ 2491730 h 4983513"/>
              <a:gd name="connsiteX1" fmla="*/ 1343727 w 5323440"/>
              <a:gd name="connsiteY1" fmla="*/ 20496 h 4983513"/>
              <a:gd name="connsiteX2" fmla="*/ 5318662 w 5323440"/>
              <a:gd name="connsiteY2" fmla="*/ 0 h 4983513"/>
              <a:gd name="connsiteX3" fmla="*/ 5323440 w 5323440"/>
              <a:gd name="connsiteY3" fmla="*/ 2543817 h 4983513"/>
              <a:gd name="connsiteX4" fmla="*/ 5308442 w 5323440"/>
              <a:gd name="connsiteY4" fmla="*/ 4983513 h 4983513"/>
              <a:gd name="connsiteX5" fmla="*/ 1540387 w 5323440"/>
              <a:gd name="connsiteY5" fmla="*/ 4973239 h 4983513"/>
              <a:gd name="connsiteX6" fmla="*/ 0 w 5323440"/>
              <a:gd name="connsiteY6" fmla="*/ 2491730 h 498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440" h="4983513">
                <a:moveTo>
                  <a:pt x="0" y="2491730"/>
                </a:moveTo>
                <a:lnTo>
                  <a:pt x="1343727" y="20496"/>
                </a:lnTo>
                <a:lnTo>
                  <a:pt x="5318662" y="0"/>
                </a:lnTo>
                <a:cubicBezTo>
                  <a:pt x="5320255" y="837664"/>
                  <a:pt x="5321847" y="1706153"/>
                  <a:pt x="5323440" y="2543817"/>
                </a:cubicBezTo>
                <a:cubicBezTo>
                  <a:pt x="5318441" y="3350199"/>
                  <a:pt x="5313441" y="4177131"/>
                  <a:pt x="5308442" y="4983513"/>
                </a:cubicBezTo>
                <a:lnTo>
                  <a:pt x="1540387" y="4973239"/>
                </a:lnTo>
                <a:lnTo>
                  <a:pt x="0" y="2491730"/>
                </a:lnTo>
                <a:close/>
              </a:path>
            </a:pathLst>
          </a:cu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3E808E-A403-274E-A924-25EE06F89B5A}"/>
              </a:ext>
            </a:extLst>
          </p:cNvPr>
          <p:cNvGrpSpPr/>
          <p:nvPr/>
        </p:nvGrpSpPr>
        <p:grpSpPr>
          <a:xfrm>
            <a:off x="5366858" y="0"/>
            <a:ext cx="2093059" cy="6961615"/>
            <a:chOff x="5334000" y="0"/>
            <a:chExt cx="1749706" cy="58196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EF7350-BD5D-3F4A-BC00-9E7DC4CB2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0"/>
              <a:ext cx="1749706" cy="3454090"/>
            </a:xfrm>
            <a:prstGeom prst="line">
              <a:avLst/>
            </a:prstGeom>
            <a:ln w="5080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9BEC7D-07FD-B742-868F-8CE7918DD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000" y="3454091"/>
              <a:ext cx="1352685" cy="2365516"/>
            </a:xfrm>
            <a:prstGeom prst="line">
              <a:avLst/>
            </a:prstGeom>
            <a:ln w="5080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7B5C64-F10E-6B4D-9EFA-8F7B08ECED37}"/>
              </a:ext>
            </a:extLst>
          </p:cNvPr>
          <p:cNvSpPr txBox="1"/>
          <p:nvPr/>
        </p:nvSpPr>
        <p:spPr>
          <a:xfrm>
            <a:off x="1072683" y="1278729"/>
            <a:ext cx="387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4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4445E-6E6B-F044-BC18-2D163E2B139B}"/>
              </a:ext>
            </a:extLst>
          </p:cNvPr>
          <p:cNvSpPr txBox="1"/>
          <p:nvPr/>
        </p:nvSpPr>
        <p:spPr>
          <a:xfrm>
            <a:off x="1115834" y="4186207"/>
            <a:ext cx="397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E8530E"/>
                </a:solidFill>
              </a:rPr>
              <a:t>Bruņinieku ielā 29/31</a:t>
            </a:r>
          </a:p>
          <a:p>
            <a:r>
              <a:rPr lang="lv-LV" b="1" dirty="0">
                <a:solidFill>
                  <a:srgbClr val="E8530E"/>
                </a:solidFill>
              </a:rPr>
              <a:t>Rīgā, LV – 1001</a:t>
            </a:r>
            <a:endParaRPr lang="en-LV" b="1" dirty="0">
              <a:solidFill>
                <a:srgbClr val="E8530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1E43B-C9E9-3D4B-9217-01E34DAADD2E}"/>
              </a:ext>
            </a:extLst>
          </p:cNvPr>
          <p:cNvSpPr txBox="1"/>
          <p:nvPr/>
        </p:nvSpPr>
        <p:spPr>
          <a:xfrm>
            <a:off x="1136894" y="5032873"/>
            <a:ext cx="39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E8530E"/>
                </a:solidFill>
              </a:rPr>
              <a:t>www.arodbiedribas.lv</a:t>
            </a:r>
            <a:endParaRPr lang="en-LV" b="1" dirty="0">
              <a:solidFill>
                <a:srgbClr val="E8530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EF832-5050-9D4B-B6D7-EA4F0A092361}"/>
              </a:ext>
            </a:extLst>
          </p:cNvPr>
          <p:cNvSpPr txBox="1"/>
          <p:nvPr/>
        </p:nvSpPr>
        <p:spPr>
          <a:xfrm>
            <a:off x="1100237" y="5850101"/>
            <a:ext cx="39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6C31"/>
                </a:solidFill>
              </a:rPr>
              <a:t>lbas@lbas.lv</a:t>
            </a:r>
            <a:endParaRPr lang="en-LV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446A3-F5F1-FC49-A16C-C54BFA40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72" y="4579799"/>
            <a:ext cx="1982189" cy="1801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BA647-D7E5-8B48-A69D-32D8DC9AD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6" y="4214877"/>
            <a:ext cx="407482" cy="4074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1C0649-9AC8-DE47-83DF-996471183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16" y="5054849"/>
            <a:ext cx="407482" cy="4074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7EB58D-A095-E846-A354-71BD6984D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16" y="5831026"/>
            <a:ext cx="407482" cy="4074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A64A81A-89BA-8C4D-8C91-ADC4CBBB7C44}"/>
              </a:ext>
            </a:extLst>
          </p:cNvPr>
          <p:cNvGrpSpPr/>
          <p:nvPr/>
        </p:nvGrpSpPr>
        <p:grpSpPr>
          <a:xfrm>
            <a:off x="6647959" y="698319"/>
            <a:ext cx="5015460" cy="5507240"/>
            <a:chOff x="6280952" y="552896"/>
            <a:chExt cx="5294031" cy="58131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D8D143-A731-EF4B-8D59-80C5A6DA2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952" y="1635146"/>
              <a:ext cx="4015795" cy="34754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6396224-CFBC-8546-916F-BB5331905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021" y="3833267"/>
              <a:ext cx="2927277" cy="253275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07B910-2F94-3143-927D-4A95689C9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547" y="2752344"/>
              <a:ext cx="738043" cy="6385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830D91-D9DC-6C41-A240-F6C2E9EB5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8824" y="552896"/>
              <a:ext cx="1416159" cy="12252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7522D8-5BB2-1E48-9B0B-508FB94E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95784" y="877484"/>
              <a:ext cx="713390" cy="61724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AE6273-E91D-8D45-A3F1-87B1765B4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8195" y="5289872"/>
              <a:ext cx="738043" cy="63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73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4660A9-0865-50C5-2D78-D19D6B7B710A}"/>
              </a:ext>
            </a:extLst>
          </p:cNvPr>
          <p:cNvSpPr txBox="1"/>
          <p:nvPr/>
        </p:nvSpPr>
        <p:spPr>
          <a:xfrm>
            <a:off x="1002591" y="1579249"/>
            <a:ext cx="95205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Latvijas uzņēmumu konkurētspēju Baltijas valstīs neapdraud</a:t>
            </a:r>
            <a:r>
              <a:rPr lang="lv-LV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izdevumi par darbnespējas lapām.</a:t>
            </a:r>
          </a:p>
        </p:txBody>
      </p:sp>
    </p:spTree>
    <p:extLst>
      <p:ext uri="{BB962C8B-B14F-4D97-AF65-F5344CB8AC3E}">
        <p14:creationId xmlns:p14="http://schemas.microsoft.com/office/powerpoint/2010/main" val="415054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4BB924-B982-0F19-091C-84DF97894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34596"/>
              </p:ext>
            </p:extLst>
          </p:nvPr>
        </p:nvGraphicFramePr>
        <p:xfrm>
          <a:off x="213425" y="171897"/>
          <a:ext cx="11759233" cy="630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4792D7-D05E-EEA6-EDD1-16E31437D07A}"/>
              </a:ext>
            </a:extLst>
          </p:cNvPr>
          <p:cNvSpPr txBox="1"/>
          <p:nvPr/>
        </p:nvSpPr>
        <p:spPr>
          <a:xfrm>
            <a:off x="5533696" y="6474372"/>
            <a:ext cx="1124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</a:rPr>
              <a:t>Avots: </a:t>
            </a:r>
            <a:r>
              <a:rPr lang="lv-LV" sz="1200" dirty="0" err="1">
                <a:solidFill>
                  <a:schemeClr val="bg1">
                    <a:lumMod val="50000"/>
                  </a:schemeClr>
                </a:solidFill>
              </a:rPr>
              <a:t>Eurostat</a:t>
            </a:r>
            <a:endParaRPr lang="en-150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E43B21-9B54-3EC1-7C17-204807090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520539"/>
              </p:ext>
            </p:extLst>
          </p:nvPr>
        </p:nvGraphicFramePr>
        <p:xfrm>
          <a:off x="115613" y="0"/>
          <a:ext cx="9291146" cy="651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EC74D0-8137-435E-7130-8B5E75AF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95718"/>
              </p:ext>
            </p:extLst>
          </p:nvPr>
        </p:nvGraphicFramePr>
        <p:xfrm>
          <a:off x="9165640" y="2151697"/>
          <a:ext cx="2787772" cy="2554605"/>
        </p:xfrm>
        <a:graphic>
          <a:graphicData uri="http://schemas.openxmlformats.org/drawingml/2006/table">
            <a:tbl>
              <a:tblPr/>
              <a:tblGrid>
                <a:gridCol w="1849497">
                  <a:extLst>
                    <a:ext uri="{9D8B030D-6E8A-4147-A177-3AD203B41FA5}">
                      <a16:colId xmlns:a16="http://schemas.microsoft.com/office/drawing/2014/main" val="4152274974"/>
                    </a:ext>
                  </a:extLst>
                </a:gridCol>
                <a:gridCol w="938275">
                  <a:extLst>
                    <a:ext uri="{9D8B030D-6E8A-4147-A177-3AD203B41FA5}">
                      <a16:colId xmlns:a16="http://schemas.microsoft.com/office/drawing/2014/main" val="109518641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Izmaiņas pārskata periodā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106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601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Latvija</a:t>
                      </a:r>
                      <a:endParaRPr lang="en-GB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73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Lietuva</a:t>
                      </a:r>
                      <a:endParaRPr lang="en-GB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10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Igaunija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458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586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Latvija</a:t>
                      </a:r>
                      <a:endParaRPr lang="en-GB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55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Lietuva</a:t>
                      </a:r>
                      <a:endParaRPr lang="en-GB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1147</a:t>
                      </a:r>
                      <a:r>
                        <a:rPr lang="lv-LV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117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Igaunija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  <a:r>
                        <a:rPr lang="lv-LV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117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20BE1E-24C3-70EC-A0D8-DEDD7F219B6C}"/>
              </a:ext>
            </a:extLst>
          </p:cNvPr>
          <p:cNvSpPr txBox="1"/>
          <p:nvPr/>
        </p:nvSpPr>
        <p:spPr>
          <a:xfrm>
            <a:off x="115613" y="6547945"/>
            <a:ext cx="345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Avots: CSP, OSP, EESTI STATISTIKA, LBAS aprēķins</a:t>
            </a:r>
            <a:endParaRPr lang="en-150" sz="1100" dirty="0"/>
          </a:p>
        </p:txBody>
      </p:sp>
    </p:spTree>
    <p:extLst>
      <p:ext uri="{BB962C8B-B14F-4D97-AF65-F5344CB8AC3E}">
        <p14:creationId xmlns:p14="http://schemas.microsoft.com/office/powerpoint/2010/main" val="255761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6CA51E-F062-C73C-0EBB-5B6CBB5EA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67841"/>
              </p:ext>
            </p:extLst>
          </p:nvPr>
        </p:nvGraphicFramePr>
        <p:xfrm>
          <a:off x="89338" y="0"/>
          <a:ext cx="11030607" cy="647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36EC79-C941-FB01-3760-3AD306FF4ED1}"/>
              </a:ext>
            </a:extLst>
          </p:cNvPr>
          <p:cNvSpPr txBox="1"/>
          <p:nvPr/>
        </p:nvSpPr>
        <p:spPr>
          <a:xfrm>
            <a:off x="5533696" y="6474372"/>
            <a:ext cx="1124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Avots: </a:t>
            </a:r>
            <a:r>
              <a:rPr lang="lv-LV" sz="1200" dirty="0" err="1"/>
              <a:t>Eurostat</a:t>
            </a:r>
            <a:endParaRPr lang="en-150" sz="1200" dirty="0"/>
          </a:p>
        </p:txBody>
      </p:sp>
    </p:spTree>
    <p:extLst>
      <p:ext uri="{BB962C8B-B14F-4D97-AF65-F5344CB8AC3E}">
        <p14:creationId xmlns:p14="http://schemas.microsoft.com/office/powerpoint/2010/main" val="62878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F5A67-3327-4439-C0DD-09EFA505CB45}"/>
              </a:ext>
            </a:extLst>
          </p:cNvPr>
          <p:cNvSpPr txBox="1"/>
          <p:nvPr/>
        </p:nvSpPr>
        <p:spPr>
          <a:xfrm>
            <a:off x="0" y="6519446"/>
            <a:ext cx="227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/>
            <a:r>
              <a:rPr lang="lv-LV" sz="1400" i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Avots: OECD</a:t>
            </a:r>
            <a:endParaRPr lang="lv-LV" sz="14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F07CF2-3D5D-AF69-B244-9993E22AD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48145"/>
              </p:ext>
            </p:extLst>
          </p:nvPr>
        </p:nvGraphicFramePr>
        <p:xfrm>
          <a:off x="-1" y="-1"/>
          <a:ext cx="9480448" cy="31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2B9B23-E43F-5DE3-F2B4-2EB275B31DD2}"/>
              </a:ext>
            </a:extLst>
          </p:cNvPr>
          <p:cNvGraphicFramePr>
            <a:graphicFrameLocks/>
          </p:cNvGraphicFramePr>
          <p:nvPr/>
        </p:nvGraphicFramePr>
        <p:xfrm>
          <a:off x="0" y="3108959"/>
          <a:ext cx="9480448" cy="341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45556F-15A6-B487-8C0A-91888312DFFB}"/>
              </a:ext>
            </a:extLst>
          </p:cNvPr>
          <p:cNvSpPr txBox="1"/>
          <p:nvPr/>
        </p:nvSpPr>
        <p:spPr>
          <a:xfrm>
            <a:off x="9194226" y="906691"/>
            <a:ext cx="2791297" cy="4770537"/>
          </a:xfrm>
          <a:prstGeom prst="rect">
            <a:avLst/>
          </a:prstGeom>
          <a:solidFill>
            <a:schemeClr val="bg1">
              <a:alpha val="78000"/>
            </a:schemeClr>
          </a:solidFill>
          <a:ln w="31750">
            <a:solidFill>
              <a:srgbClr val="006C31"/>
            </a:solidFill>
          </a:ln>
        </p:spPr>
        <p:txBody>
          <a:bodyPr wrap="square" rtlCol="0">
            <a:spAutoFit/>
          </a:bodyPr>
          <a:lstStyle/>
          <a:p>
            <a:pPr indent="637540"/>
            <a:r>
              <a:rPr lang="lv-LV" b="1" dirty="0">
                <a:ea typeface="Calibri" panose="020F0502020204030204" pitchFamily="34" charset="0"/>
                <a:cs typeface="Times New Roman" panose="02020603050405020304" pitchFamily="18" charset="0"/>
              </a:rPr>
              <a:t>Salīdzinot Baltijas valstis: </a:t>
            </a:r>
          </a:p>
          <a:p>
            <a:pPr indent="637540"/>
            <a:endParaRPr lang="lv-LV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Nodokļu ieņēmumi no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iedzīvotāju ienākumiem 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 auguši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vienmērīgi:</a:t>
            </a:r>
          </a:p>
          <a:p>
            <a:pPr indent="637540"/>
            <a:r>
              <a:rPr lang="lv-LV" b="1" dirty="0">
                <a:solidFill>
                  <a:srgbClr val="006C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LT - 5,3  reizes </a:t>
            </a:r>
          </a:p>
          <a:p>
            <a:pPr indent="637540"/>
            <a:r>
              <a:rPr lang="lv-LV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 - 5,4 reizes </a:t>
            </a:r>
          </a:p>
          <a:p>
            <a:pPr indent="637540"/>
            <a:r>
              <a:rPr lang="lv-LV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LV - 6,0 reizes</a:t>
            </a:r>
            <a:endParaRPr lang="lv-LV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/>
            <a:endParaRPr lang="lv-LV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Nodokļu i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eņēmumi no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uzņēmumu ienākumiem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ir auguši diferencēti:</a:t>
            </a:r>
          </a:p>
          <a:p>
            <a:pPr indent="637540"/>
            <a:r>
              <a:rPr lang="lv-LV" b="1" dirty="0">
                <a:solidFill>
                  <a:srgbClr val="006C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 -</a:t>
            </a:r>
            <a:r>
              <a:rPr lang="lv-LV" b="1" dirty="0">
                <a:solidFill>
                  <a:srgbClr val="006C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17,4 reizes </a:t>
            </a:r>
          </a:p>
          <a:p>
            <a:pPr indent="637540"/>
            <a:r>
              <a:rPr lang="lv-LV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 -10,8 reizes </a:t>
            </a:r>
          </a:p>
          <a:p>
            <a:pPr indent="637540"/>
            <a:r>
              <a:rPr lang="lv-LV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LV - 3,6 reizes</a:t>
            </a:r>
          </a:p>
          <a:p>
            <a:pPr indent="637540" algn="just"/>
            <a:endParaRPr lang="lv-LV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1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2F7BC975-7289-B70B-27A3-87C7BCA29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40590"/>
              </p:ext>
            </p:extLst>
          </p:nvPr>
        </p:nvGraphicFramePr>
        <p:xfrm>
          <a:off x="0" y="1533822"/>
          <a:ext cx="11797004" cy="439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EA3670-B000-F6EB-16BC-FD774920AC0E}"/>
              </a:ext>
            </a:extLst>
          </p:cNvPr>
          <p:cNvSpPr txBox="1"/>
          <p:nvPr/>
        </p:nvSpPr>
        <p:spPr>
          <a:xfrm>
            <a:off x="637044" y="125532"/>
            <a:ext cx="87761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Latvijā ir </a:t>
            </a:r>
            <a:r>
              <a:rPr lang="lv-LV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otrā</a:t>
            </a:r>
            <a:r>
              <a:rPr 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konkurētspējīgākā nodokļu sistēma OECD dalībvalstu vidū</a:t>
            </a:r>
            <a:endParaRPr lang="lv-L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6089B-4E61-CA41-AD15-A8B5578F6D59}"/>
              </a:ext>
            </a:extLst>
          </p:cNvPr>
          <p:cNvSpPr txBox="1"/>
          <p:nvPr/>
        </p:nvSpPr>
        <p:spPr>
          <a:xfrm>
            <a:off x="614942" y="6104581"/>
            <a:ext cx="11424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Avots: “Starptautiskā nodokļu konkurētspējas indeksa" novērtējums, </a:t>
            </a:r>
          </a:p>
          <a:p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kuru katru gadu veic investoriem draudzīga ASV </a:t>
            </a:r>
            <a:r>
              <a:rPr lang="lv-LV" sz="1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domnīca</a:t>
            </a:r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lv-LV" sz="1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Tax</a:t>
            </a:r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lv-LV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 (2023)</a:t>
            </a:r>
            <a:endParaRPr lang="lv-LV" sz="1600" i="1" dirty="0"/>
          </a:p>
        </p:txBody>
      </p:sp>
    </p:spTree>
    <p:extLst>
      <p:ext uri="{BB962C8B-B14F-4D97-AF65-F5344CB8AC3E}">
        <p14:creationId xmlns:p14="http://schemas.microsoft.com/office/powerpoint/2010/main" val="24772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4660A9-0865-50C5-2D78-D19D6B7B710A}"/>
              </a:ext>
            </a:extLst>
          </p:cNvPr>
          <p:cNvSpPr txBox="1"/>
          <p:nvPr/>
        </p:nvSpPr>
        <p:spPr>
          <a:xfrm>
            <a:off x="574577" y="511619"/>
            <a:ext cx="91781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Sociālo garantiju samazināšana sekmē ēnu ekonomiku.</a:t>
            </a:r>
            <a:r>
              <a:rPr lang="lv-LV" sz="6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 </a:t>
            </a:r>
            <a:endParaRPr kumimoji="0" lang="lv-LV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A</a:t>
            </a:r>
            <a:r>
              <a:rPr lang="lv-LV" sz="6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ptuveni ¼ iedzīvotāju nav uzticības valsts varai (OECD).</a:t>
            </a:r>
          </a:p>
        </p:txBody>
      </p:sp>
    </p:spTree>
    <p:extLst>
      <p:ext uri="{BB962C8B-B14F-4D97-AF65-F5344CB8AC3E}">
        <p14:creationId xmlns:p14="http://schemas.microsoft.com/office/powerpoint/2010/main" val="6761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BC8E5-394E-A85A-3387-0FD9A34F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1" y="0"/>
            <a:ext cx="9450533" cy="6875130"/>
          </a:xfrm>
        </p:spPr>
      </p:pic>
    </p:spTree>
    <p:extLst>
      <p:ext uri="{BB962C8B-B14F-4D97-AF65-F5344CB8AC3E}">
        <p14:creationId xmlns:p14="http://schemas.microsoft.com/office/powerpoint/2010/main" val="285582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4128</TotalTime>
  <Words>839</Words>
  <Application>Microsoft Office PowerPoint</Application>
  <PresentationFormat>Widescreen</PresentationFormat>
  <Paragraphs>255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Natalja Preisa</dc:creator>
  <cp:lastModifiedBy>Mārtiņš Svirskis</cp:lastModifiedBy>
  <cp:revision>88</cp:revision>
  <cp:lastPrinted>2024-04-26T15:07:46Z</cp:lastPrinted>
  <dcterms:created xsi:type="dcterms:W3CDTF">2020-09-04T11:15:42Z</dcterms:created>
  <dcterms:modified xsi:type="dcterms:W3CDTF">2024-04-29T14:50:58Z</dcterms:modified>
</cp:coreProperties>
</file>