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99" r:id="rId4"/>
  </p:sldMasterIdLst>
  <p:notesMasterIdLst>
    <p:notesMasterId r:id="rId35"/>
  </p:notesMasterIdLst>
  <p:sldIdLst>
    <p:sldId id="256" r:id="rId5"/>
    <p:sldId id="276" r:id="rId6"/>
    <p:sldId id="269" r:id="rId7"/>
    <p:sldId id="278" r:id="rId8"/>
    <p:sldId id="271" r:id="rId9"/>
    <p:sldId id="274" r:id="rId10"/>
    <p:sldId id="279" r:id="rId11"/>
    <p:sldId id="258" r:id="rId12"/>
    <p:sldId id="287" r:id="rId13"/>
    <p:sldId id="270" r:id="rId14"/>
    <p:sldId id="288" r:id="rId15"/>
    <p:sldId id="289" r:id="rId16"/>
    <p:sldId id="280" r:id="rId17"/>
    <p:sldId id="268" r:id="rId18"/>
    <p:sldId id="286" r:id="rId19"/>
    <p:sldId id="281" r:id="rId20"/>
    <p:sldId id="265" r:id="rId21"/>
    <p:sldId id="294" r:id="rId22"/>
    <p:sldId id="293" r:id="rId23"/>
    <p:sldId id="282" r:id="rId24"/>
    <p:sldId id="266" r:id="rId25"/>
    <p:sldId id="295" r:id="rId26"/>
    <p:sldId id="297" r:id="rId27"/>
    <p:sldId id="283" r:id="rId28"/>
    <p:sldId id="267" r:id="rId29"/>
    <p:sldId id="291" r:id="rId30"/>
    <p:sldId id="261" r:id="rId31"/>
    <p:sldId id="298" r:id="rId32"/>
    <p:sldId id="292" r:id="rId33"/>
    <p:sldId id="275" r:id="rId34"/>
  </p:sldIdLst>
  <p:sldSz cx="17340263" cy="9753600"/>
  <p:notesSz cx="6797675" cy="987266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8" orient="horz" pos="6144">
          <p15:clr>
            <a:srgbClr val="A4A3A4"/>
          </p15:clr>
        </p15:guide>
        <p15:guide id="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3255E7-37D5-4857-A500-4F490D484C1F}" v="14" dt="2024-05-23T13:47:32.095"/>
    <p1510:client id="{8FB6B745-D881-4771-8FFF-AFC33BBA78EB}" v="855" dt="2024-05-23T14:30:05.2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447" autoAdjust="0"/>
  </p:normalViewPr>
  <p:slideViewPr>
    <p:cSldViewPr snapToGrid="0">
      <p:cViewPr varScale="1">
        <p:scale>
          <a:sx n="54" d="100"/>
          <a:sy n="54" d="100"/>
        </p:scale>
        <p:origin x="912" y="29"/>
      </p:cViewPr>
      <p:guideLst>
        <p:guide orient="horz" pos="6144"/>
        <p:guide/>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5560DA-67C8-416E-B850-2A0B2D0680C3}"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lv-LV"/>
        </a:p>
      </dgm:t>
    </dgm:pt>
    <dgm:pt modelId="{12AE7C49-3C8A-4209-8C1C-72D1F22F693B}">
      <dgm:prSet custT="1"/>
      <dgm:spPr/>
      <dgm:t>
        <a:bodyPr/>
        <a:lstStyle/>
        <a:p>
          <a:r>
            <a:rPr lang="lv-LV" sz="2000" b="1" i="0" noProof="0" dirty="0"/>
            <a:t>ceļvedis</a:t>
          </a:r>
          <a:r>
            <a:rPr lang="lv-LV" sz="2000" b="0" i="0" noProof="0" dirty="0"/>
            <a:t> ar nacionāli noteiktiem </a:t>
          </a:r>
          <a:r>
            <a:rPr lang="lv-LV" sz="2000" b="0" i="0" noProof="0" dirty="0" err="1"/>
            <a:t>mērķrādītājiem</a:t>
          </a:r>
          <a:r>
            <a:rPr lang="lv-LV" sz="2000" b="0" i="0" noProof="0" dirty="0"/>
            <a:t> un izmērāmiem progresa rādītājiem,  lai sasniegtu 2050.gada </a:t>
          </a:r>
          <a:r>
            <a:rPr lang="lv-LV" sz="2000" b="0" i="0" noProof="0" dirty="0" err="1"/>
            <a:t>klimatneitralitātes</a:t>
          </a:r>
          <a:r>
            <a:rPr lang="lv-LV" sz="2000" b="0" i="0" noProof="0" dirty="0"/>
            <a:t> mērķi jeb nodrošinātu energoefektīvu un </a:t>
          </a:r>
          <a:r>
            <a:rPr lang="lv-LV" sz="2000" b="0" i="0" noProof="0" dirty="0" err="1"/>
            <a:t>dekarbonizētu</a:t>
          </a:r>
          <a:r>
            <a:rPr lang="lv-LV" sz="2000" b="0" i="0" noProof="0" dirty="0"/>
            <a:t> ēku fondu un esošo ēku pārveidošanu par </a:t>
          </a:r>
          <a:r>
            <a:rPr lang="lv-LV" sz="2000" b="0" i="0" noProof="0" dirty="0" err="1"/>
            <a:t>bezemisiju</a:t>
          </a:r>
          <a:r>
            <a:rPr lang="lv-LV" sz="2000" b="0" i="0" noProof="0" dirty="0"/>
            <a:t> ēkām</a:t>
          </a:r>
          <a:endParaRPr lang="lv-LV" sz="2000" noProof="0" dirty="0"/>
        </a:p>
      </dgm:t>
    </dgm:pt>
    <dgm:pt modelId="{B38D1DCA-D8CB-420A-99C3-F0D9179BEC4C}" type="parTrans" cxnId="{13409B26-5361-4726-930A-81E57D52DCA4}">
      <dgm:prSet/>
      <dgm:spPr/>
      <dgm:t>
        <a:bodyPr/>
        <a:lstStyle/>
        <a:p>
          <a:endParaRPr lang="lv-LV" sz="2000" noProof="0" dirty="0"/>
        </a:p>
      </dgm:t>
    </dgm:pt>
    <dgm:pt modelId="{1FECBF4F-B25E-4839-82ED-7583F4B7C4C3}" type="sibTrans" cxnId="{13409B26-5361-4726-930A-81E57D52DCA4}">
      <dgm:prSet/>
      <dgm:spPr/>
      <dgm:t>
        <a:bodyPr/>
        <a:lstStyle/>
        <a:p>
          <a:endParaRPr lang="lv-LV" sz="2000" noProof="0" dirty="0"/>
        </a:p>
      </dgm:t>
    </dgm:pt>
    <dgm:pt modelId="{D262127C-9051-40EE-B530-6DB651C809DE}">
      <dgm:prSet custT="1"/>
      <dgm:spPr/>
      <dgm:t>
        <a:bodyPr/>
        <a:lstStyle/>
        <a:p>
          <a:r>
            <a:rPr lang="lv-LV" sz="2000" b="0" i="0" noProof="0" dirty="0"/>
            <a:t>Pirmais projekts EK - līdz 31.12.2025.</a:t>
          </a:r>
          <a:endParaRPr lang="lv-LV" sz="2000" noProof="0" dirty="0"/>
        </a:p>
      </dgm:t>
    </dgm:pt>
    <dgm:pt modelId="{B8CAADC9-53E8-4735-A62E-A4A4267895E8}" type="parTrans" cxnId="{C49B9247-7951-4971-9AF5-C3CD149202C7}">
      <dgm:prSet/>
      <dgm:spPr/>
      <dgm:t>
        <a:bodyPr/>
        <a:lstStyle/>
        <a:p>
          <a:endParaRPr lang="lv-LV" sz="2000" noProof="0" dirty="0"/>
        </a:p>
      </dgm:t>
    </dgm:pt>
    <dgm:pt modelId="{F5D60E90-8B58-4832-BAC8-2BBCA112E716}" type="sibTrans" cxnId="{C49B9247-7951-4971-9AF5-C3CD149202C7}">
      <dgm:prSet/>
      <dgm:spPr/>
      <dgm:t>
        <a:bodyPr/>
        <a:lstStyle/>
        <a:p>
          <a:endParaRPr lang="lv-LV" sz="2000" noProof="0" dirty="0"/>
        </a:p>
      </dgm:t>
    </dgm:pt>
    <dgm:pt modelId="{3DD91973-3A1F-42EE-93B6-832010950577}">
      <dgm:prSet custT="1"/>
      <dgm:spPr/>
      <dgm:t>
        <a:bodyPr/>
        <a:lstStyle/>
        <a:p>
          <a:r>
            <a:rPr lang="lv-LV" sz="2000" b="0" i="0" noProof="0" dirty="0"/>
            <a:t>Gala versija - līdz 31.12.2026. </a:t>
          </a:r>
          <a:endParaRPr lang="lv-LV" sz="2000" noProof="0" dirty="0"/>
        </a:p>
      </dgm:t>
    </dgm:pt>
    <dgm:pt modelId="{2519947B-E257-46C7-9A61-7342B3A3019B}" type="parTrans" cxnId="{6F3A1964-D38A-4979-9AE5-111DBE7701EB}">
      <dgm:prSet/>
      <dgm:spPr/>
      <dgm:t>
        <a:bodyPr/>
        <a:lstStyle/>
        <a:p>
          <a:endParaRPr lang="lv-LV" sz="2000" noProof="0" dirty="0"/>
        </a:p>
      </dgm:t>
    </dgm:pt>
    <dgm:pt modelId="{71215682-FE24-4D51-9A32-B374DB553277}" type="sibTrans" cxnId="{6F3A1964-D38A-4979-9AE5-111DBE7701EB}">
      <dgm:prSet/>
      <dgm:spPr/>
      <dgm:t>
        <a:bodyPr/>
        <a:lstStyle/>
        <a:p>
          <a:endParaRPr lang="lv-LV" sz="2000" noProof="0" dirty="0"/>
        </a:p>
      </dgm:t>
    </dgm:pt>
    <dgm:pt modelId="{721CF136-1C7B-4CB8-8EA6-CFFC8EBC1945}">
      <dgm:prSet custT="1"/>
      <dgm:spPr/>
      <dgm:t>
        <a:bodyPr/>
        <a:lstStyle/>
        <a:p>
          <a:r>
            <a:rPr lang="lv-LV" sz="2000" b="0" i="0" noProof="0" dirty="0"/>
            <a:t>Atjauno reizi piecos gados</a:t>
          </a:r>
          <a:endParaRPr lang="lv-LV" sz="2000" noProof="0" dirty="0"/>
        </a:p>
      </dgm:t>
    </dgm:pt>
    <dgm:pt modelId="{167D2488-E8DA-41B5-B071-60B5675BF78B}" type="parTrans" cxnId="{B6956739-65C0-48E9-B3C9-CBA62986314B}">
      <dgm:prSet/>
      <dgm:spPr/>
      <dgm:t>
        <a:bodyPr/>
        <a:lstStyle/>
        <a:p>
          <a:endParaRPr lang="lv-LV" sz="2000" noProof="0" dirty="0"/>
        </a:p>
      </dgm:t>
    </dgm:pt>
    <dgm:pt modelId="{8EFD499D-32BD-45AC-88A2-AFFAC3F4D7C8}" type="sibTrans" cxnId="{B6956739-65C0-48E9-B3C9-CBA62986314B}">
      <dgm:prSet/>
      <dgm:spPr/>
      <dgm:t>
        <a:bodyPr/>
        <a:lstStyle/>
        <a:p>
          <a:endParaRPr lang="lv-LV" sz="2000" noProof="0" dirty="0"/>
        </a:p>
      </dgm:t>
    </dgm:pt>
    <dgm:pt modelId="{0CDFBA66-B67B-4162-86D9-2D2460E70077}" type="pres">
      <dgm:prSet presAssocID="{C45560DA-67C8-416E-B850-2A0B2D0680C3}" presName="matrix" presStyleCnt="0">
        <dgm:presLayoutVars>
          <dgm:chMax val="1"/>
          <dgm:dir/>
          <dgm:resizeHandles val="exact"/>
        </dgm:presLayoutVars>
      </dgm:prSet>
      <dgm:spPr/>
    </dgm:pt>
    <dgm:pt modelId="{8A50861B-AB64-4155-8AE2-1358C1FFBA3C}" type="pres">
      <dgm:prSet presAssocID="{C45560DA-67C8-416E-B850-2A0B2D0680C3}" presName="diamond" presStyleLbl="bgShp" presStyleIdx="0" presStyleCnt="1"/>
      <dgm:spPr/>
    </dgm:pt>
    <dgm:pt modelId="{AF575FA6-CC2A-4533-88DA-532C931D5C0C}" type="pres">
      <dgm:prSet presAssocID="{C45560DA-67C8-416E-B850-2A0B2D0680C3}" presName="quad1" presStyleLbl="node1" presStyleIdx="0" presStyleCnt="4" custScaleX="110546" custScaleY="106008" custLinFactNeighborX="1305" custLinFactNeighborY="-870">
        <dgm:presLayoutVars>
          <dgm:chMax val="0"/>
          <dgm:chPref val="0"/>
          <dgm:bulletEnabled val="1"/>
        </dgm:presLayoutVars>
      </dgm:prSet>
      <dgm:spPr/>
    </dgm:pt>
    <dgm:pt modelId="{775B6175-3FDE-4D65-B4F6-18E03588733A}" type="pres">
      <dgm:prSet presAssocID="{C45560DA-67C8-416E-B850-2A0B2D0680C3}" presName="quad2" presStyleLbl="node1" presStyleIdx="1" presStyleCnt="4" custScaleX="108921" custScaleY="105163" custLinFactNeighborX="7431" custLinFactNeighborY="-491">
        <dgm:presLayoutVars>
          <dgm:chMax val="0"/>
          <dgm:chPref val="0"/>
          <dgm:bulletEnabled val="1"/>
        </dgm:presLayoutVars>
      </dgm:prSet>
      <dgm:spPr/>
    </dgm:pt>
    <dgm:pt modelId="{18ED6A30-07B6-43AF-AB8C-2028363C33D3}" type="pres">
      <dgm:prSet presAssocID="{C45560DA-67C8-416E-B850-2A0B2D0680C3}" presName="quad3" presStyleLbl="node1" presStyleIdx="2" presStyleCnt="4" custScaleX="110580" custScaleY="109819" custLinFactNeighborX="1717" custLinFactNeighborY="0">
        <dgm:presLayoutVars>
          <dgm:chMax val="0"/>
          <dgm:chPref val="0"/>
          <dgm:bulletEnabled val="1"/>
        </dgm:presLayoutVars>
      </dgm:prSet>
      <dgm:spPr/>
    </dgm:pt>
    <dgm:pt modelId="{77C400BE-0937-4FE7-A1A2-B42E69F1E725}" type="pres">
      <dgm:prSet presAssocID="{C45560DA-67C8-416E-B850-2A0B2D0680C3}" presName="quad4" presStyleLbl="node1" presStyleIdx="3" presStyleCnt="4" custScaleX="108064" custScaleY="109819" custLinFactNeighborX="8074" custLinFactNeighborY="0">
        <dgm:presLayoutVars>
          <dgm:chMax val="0"/>
          <dgm:chPref val="0"/>
          <dgm:bulletEnabled val="1"/>
        </dgm:presLayoutVars>
      </dgm:prSet>
      <dgm:spPr/>
    </dgm:pt>
  </dgm:ptLst>
  <dgm:cxnLst>
    <dgm:cxn modelId="{13409B26-5361-4726-930A-81E57D52DCA4}" srcId="{C45560DA-67C8-416E-B850-2A0B2D0680C3}" destId="{12AE7C49-3C8A-4209-8C1C-72D1F22F693B}" srcOrd="0" destOrd="0" parTransId="{B38D1DCA-D8CB-420A-99C3-F0D9179BEC4C}" sibTransId="{1FECBF4F-B25E-4839-82ED-7583F4B7C4C3}"/>
    <dgm:cxn modelId="{EB80612C-3650-4164-9034-EC21CF39DAFA}" type="presOf" srcId="{C45560DA-67C8-416E-B850-2A0B2D0680C3}" destId="{0CDFBA66-B67B-4162-86D9-2D2460E70077}" srcOrd="0" destOrd="0" presId="urn:microsoft.com/office/officeart/2005/8/layout/matrix3"/>
    <dgm:cxn modelId="{B6956739-65C0-48E9-B3C9-CBA62986314B}" srcId="{C45560DA-67C8-416E-B850-2A0B2D0680C3}" destId="{721CF136-1C7B-4CB8-8EA6-CFFC8EBC1945}" srcOrd="1" destOrd="0" parTransId="{167D2488-E8DA-41B5-B071-60B5675BF78B}" sibTransId="{8EFD499D-32BD-45AC-88A2-AFFAC3F4D7C8}"/>
    <dgm:cxn modelId="{6F3A1964-D38A-4979-9AE5-111DBE7701EB}" srcId="{C45560DA-67C8-416E-B850-2A0B2D0680C3}" destId="{3DD91973-3A1F-42EE-93B6-832010950577}" srcOrd="3" destOrd="0" parTransId="{2519947B-E257-46C7-9A61-7342B3A3019B}" sibTransId="{71215682-FE24-4D51-9A32-B374DB553277}"/>
    <dgm:cxn modelId="{C49B9247-7951-4971-9AF5-C3CD149202C7}" srcId="{C45560DA-67C8-416E-B850-2A0B2D0680C3}" destId="{D262127C-9051-40EE-B530-6DB651C809DE}" srcOrd="2" destOrd="0" parTransId="{B8CAADC9-53E8-4735-A62E-A4A4267895E8}" sibTransId="{F5D60E90-8B58-4832-BAC8-2BBCA112E716}"/>
    <dgm:cxn modelId="{AA998E5A-DF14-4959-AD16-58AB30434B3D}" type="presOf" srcId="{D262127C-9051-40EE-B530-6DB651C809DE}" destId="{18ED6A30-07B6-43AF-AB8C-2028363C33D3}" srcOrd="0" destOrd="0" presId="urn:microsoft.com/office/officeart/2005/8/layout/matrix3"/>
    <dgm:cxn modelId="{9EC5A3A6-00C2-4F5B-BBB1-94BD23048A60}" type="presOf" srcId="{12AE7C49-3C8A-4209-8C1C-72D1F22F693B}" destId="{AF575FA6-CC2A-4533-88DA-532C931D5C0C}" srcOrd="0" destOrd="0" presId="urn:microsoft.com/office/officeart/2005/8/layout/matrix3"/>
    <dgm:cxn modelId="{7B6735DC-913F-45D9-B2DA-AF28567FFF2E}" type="presOf" srcId="{3DD91973-3A1F-42EE-93B6-832010950577}" destId="{77C400BE-0937-4FE7-A1A2-B42E69F1E725}" srcOrd="0" destOrd="0" presId="urn:microsoft.com/office/officeart/2005/8/layout/matrix3"/>
    <dgm:cxn modelId="{CE002CDF-3D3E-44FA-ADA4-F0213EEECF47}" type="presOf" srcId="{721CF136-1C7B-4CB8-8EA6-CFFC8EBC1945}" destId="{775B6175-3FDE-4D65-B4F6-18E03588733A}" srcOrd="0" destOrd="0" presId="urn:microsoft.com/office/officeart/2005/8/layout/matrix3"/>
    <dgm:cxn modelId="{7AAA0EE5-56DE-475C-BF91-5E1727A75F91}" type="presParOf" srcId="{0CDFBA66-B67B-4162-86D9-2D2460E70077}" destId="{8A50861B-AB64-4155-8AE2-1358C1FFBA3C}" srcOrd="0" destOrd="0" presId="urn:microsoft.com/office/officeart/2005/8/layout/matrix3"/>
    <dgm:cxn modelId="{B68BDAE0-F318-44CC-B498-75001CE0E92B}" type="presParOf" srcId="{0CDFBA66-B67B-4162-86D9-2D2460E70077}" destId="{AF575FA6-CC2A-4533-88DA-532C931D5C0C}" srcOrd="1" destOrd="0" presId="urn:microsoft.com/office/officeart/2005/8/layout/matrix3"/>
    <dgm:cxn modelId="{B482C7F7-8C09-400A-AB13-F3DF1EA7B31F}" type="presParOf" srcId="{0CDFBA66-B67B-4162-86D9-2D2460E70077}" destId="{775B6175-3FDE-4D65-B4F6-18E03588733A}" srcOrd="2" destOrd="0" presId="urn:microsoft.com/office/officeart/2005/8/layout/matrix3"/>
    <dgm:cxn modelId="{F557BBD0-1546-4641-9668-2E241CC27047}" type="presParOf" srcId="{0CDFBA66-B67B-4162-86D9-2D2460E70077}" destId="{18ED6A30-07B6-43AF-AB8C-2028363C33D3}" srcOrd="3" destOrd="0" presId="urn:microsoft.com/office/officeart/2005/8/layout/matrix3"/>
    <dgm:cxn modelId="{7EE66784-4EC8-4090-9771-31A12BBF7E21}" type="presParOf" srcId="{0CDFBA66-B67B-4162-86D9-2D2460E70077}" destId="{77C400BE-0937-4FE7-A1A2-B42E69F1E725}"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D0E521-BEC5-40C2-A2CE-CCD62157DBAE}"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lv-LV"/>
        </a:p>
      </dgm:t>
    </dgm:pt>
    <dgm:pt modelId="{CDDC6EC8-3824-4E00-9B97-3128AD6FEE0C}">
      <dgm:prSet custT="1"/>
      <dgm:spPr/>
      <dgm:t>
        <a:bodyPr/>
        <a:lstStyle/>
        <a:p>
          <a:pPr algn="ctr"/>
          <a:r>
            <a:rPr lang="lv-LV" sz="2000" b="1" dirty="0"/>
            <a:t>Minimālo </a:t>
          </a:r>
          <a:r>
            <a:rPr lang="lv-LV" sz="2000" b="1" dirty="0" err="1"/>
            <a:t>energosnieguma</a:t>
          </a:r>
          <a:r>
            <a:rPr lang="lv-LV" sz="2000" b="1" dirty="0"/>
            <a:t> standartu noteikšana </a:t>
          </a:r>
        </a:p>
        <a:p>
          <a:pPr algn="ctr"/>
          <a:r>
            <a:rPr lang="lv-LV" sz="2000" b="1" dirty="0"/>
            <a:t>16 %/26% robežvērtības izteiksmē</a:t>
          </a:r>
        </a:p>
      </dgm:t>
    </dgm:pt>
    <dgm:pt modelId="{76794E0B-9107-4B60-96A8-F6D615E4CE6C}" type="parTrans" cxnId="{1415B02D-E257-4BD2-8909-6E5228D608F3}">
      <dgm:prSet/>
      <dgm:spPr/>
      <dgm:t>
        <a:bodyPr/>
        <a:lstStyle/>
        <a:p>
          <a:pPr algn="ctr"/>
          <a:endParaRPr lang="lv-LV" sz="2000"/>
        </a:p>
      </dgm:t>
    </dgm:pt>
    <dgm:pt modelId="{D5DF4F8E-0D65-438E-A6BA-3C704CD589A7}" type="sibTrans" cxnId="{1415B02D-E257-4BD2-8909-6E5228D608F3}">
      <dgm:prSet/>
      <dgm:spPr/>
      <dgm:t>
        <a:bodyPr/>
        <a:lstStyle/>
        <a:p>
          <a:pPr algn="ctr"/>
          <a:endParaRPr lang="lv-LV" sz="2000"/>
        </a:p>
      </dgm:t>
    </dgm:pt>
    <dgm:pt modelId="{18E090EF-EC50-474C-ABD8-D36D5077CCFC}">
      <dgm:prSet custT="1"/>
      <dgm:spPr/>
      <dgm:t>
        <a:bodyPr/>
        <a:lstStyle/>
        <a:p>
          <a:pPr algn="ctr"/>
          <a:r>
            <a:rPr lang="lv-LV" sz="2000" dirty="0"/>
            <a:t>Visām nedzīvojamām ēkām jābūt: </a:t>
          </a:r>
        </a:p>
        <a:p>
          <a:pPr algn="ctr"/>
          <a:r>
            <a:rPr lang="lv-LV" sz="2000" dirty="0"/>
            <a:t> no 2030.gada </a:t>
          </a:r>
          <a:r>
            <a:rPr lang="lv-LV" sz="2000" b="1" dirty="0"/>
            <a:t>virs 16% </a:t>
          </a:r>
          <a:r>
            <a:rPr lang="lv-LV" sz="2000" dirty="0"/>
            <a:t>robežvērtības </a:t>
          </a:r>
        </a:p>
        <a:p>
          <a:pPr algn="ctr"/>
          <a:r>
            <a:rPr lang="lv-LV" sz="2000" dirty="0"/>
            <a:t> no 2033.gada </a:t>
          </a:r>
          <a:r>
            <a:rPr lang="lv-LV" sz="2000" b="1" dirty="0"/>
            <a:t>virs 26% </a:t>
          </a:r>
          <a:r>
            <a:rPr lang="lv-LV" sz="2000" dirty="0"/>
            <a:t>robežvērtības </a:t>
          </a:r>
        </a:p>
      </dgm:t>
    </dgm:pt>
    <dgm:pt modelId="{D3E99480-0E28-4BC1-A366-CEB8EEA26587}" type="parTrans" cxnId="{E25E4C63-0882-45DC-A984-0BE5764F99EB}">
      <dgm:prSet/>
      <dgm:spPr/>
      <dgm:t>
        <a:bodyPr/>
        <a:lstStyle/>
        <a:p>
          <a:pPr algn="ctr"/>
          <a:endParaRPr lang="lv-LV" sz="2000"/>
        </a:p>
      </dgm:t>
    </dgm:pt>
    <dgm:pt modelId="{5A447F81-4FD0-4647-A383-71DF7C1E03C2}" type="sibTrans" cxnId="{E25E4C63-0882-45DC-A984-0BE5764F99EB}">
      <dgm:prSet/>
      <dgm:spPr/>
      <dgm:t>
        <a:bodyPr/>
        <a:lstStyle/>
        <a:p>
          <a:pPr algn="ctr"/>
          <a:endParaRPr lang="lv-LV" sz="2000"/>
        </a:p>
      </dgm:t>
    </dgm:pt>
    <dgm:pt modelId="{3703AC69-816C-4E42-88FA-20F678CEAF0A}">
      <dgm:prSet custT="1"/>
      <dgm:spPr/>
      <dgm:t>
        <a:bodyPr/>
        <a:lstStyle/>
        <a:p>
          <a:pPr algn="ctr"/>
          <a:r>
            <a:rPr lang="lv-LV" sz="2000" b="1" dirty="0"/>
            <a:t>Kritēriji atbrīvojumiem nacionālajos renovācijas plānos – </a:t>
          </a:r>
          <a:r>
            <a:rPr lang="lv-LV" sz="2000" dirty="0"/>
            <a:t>paredzamā izmantošana nākotnē (nopietnas grūtības vai nelabvēlīgs izmaksu-ieguvumu novērtējums) </a:t>
          </a:r>
        </a:p>
        <a:p>
          <a:pPr algn="ctr"/>
          <a:r>
            <a:rPr lang="lv-LV" sz="2000" dirty="0"/>
            <a:t>N.B. līdzvērtīgi </a:t>
          </a:r>
          <a:r>
            <a:rPr lang="lv-LV" sz="2000" dirty="0" err="1"/>
            <a:t>energosnieguma</a:t>
          </a:r>
          <a:r>
            <a:rPr lang="lv-LV" sz="2000" dirty="0"/>
            <a:t> uzlabojumi jāpanāk citā </a:t>
          </a:r>
          <a:r>
            <a:rPr lang="lv-LV" sz="2000" dirty="0" err="1"/>
            <a:t>nedz.ēku</a:t>
          </a:r>
          <a:r>
            <a:rPr lang="lv-LV" sz="2000" dirty="0"/>
            <a:t> fonda daļā  </a:t>
          </a:r>
        </a:p>
      </dgm:t>
    </dgm:pt>
    <dgm:pt modelId="{CF9DA86B-7CA0-4C9F-B4C3-1CC980F00DA1}" type="parTrans" cxnId="{CDED3F09-C63F-4A6D-9717-841BE3BF4E09}">
      <dgm:prSet/>
      <dgm:spPr/>
      <dgm:t>
        <a:bodyPr/>
        <a:lstStyle/>
        <a:p>
          <a:pPr algn="ctr"/>
          <a:endParaRPr lang="lv-LV" sz="2000"/>
        </a:p>
      </dgm:t>
    </dgm:pt>
    <dgm:pt modelId="{43401C25-44DE-429E-8B4B-9E2E1F4AA523}" type="sibTrans" cxnId="{CDED3F09-C63F-4A6D-9717-841BE3BF4E09}">
      <dgm:prSet/>
      <dgm:spPr/>
      <dgm:t>
        <a:bodyPr/>
        <a:lstStyle/>
        <a:p>
          <a:pPr algn="ctr"/>
          <a:endParaRPr lang="lv-LV" sz="2000"/>
        </a:p>
      </dgm:t>
    </dgm:pt>
    <dgm:pt modelId="{027D87A5-B97D-44DA-8A2F-CAD268B27BE2}">
      <dgm:prSet custT="1"/>
      <dgm:spPr/>
      <dgm:t>
        <a:bodyPr/>
        <a:lstStyle/>
        <a:p>
          <a:pPr algn="ctr"/>
          <a:r>
            <a:rPr lang="lv-LV" sz="2000" dirty="0"/>
            <a:t>Ja konkrētai </a:t>
          </a:r>
          <a:r>
            <a:rPr lang="lv-LV" sz="2000" dirty="0" err="1"/>
            <a:t>nedz.ēkai</a:t>
          </a:r>
          <a:r>
            <a:rPr lang="lv-LV" sz="2000" dirty="0"/>
            <a:t> nelabvēlīgs izmaksu un ieguvumu novērtējums – jāīsteno vismaz tie pasākumi, kuriem ir labvēlīgs izmaksu-ieguvumu novērtējums</a:t>
          </a:r>
        </a:p>
      </dgm:t>
    </dgm:pt>
    <dgm:pt modelId="{218373CE-2780-4FBE-B8C5-D8E27941DD95}" type="sibTrans" cxnId="{94132D10-F09B-4642-B25D-EB86F50AE51C}">
      <dgm:prSet/>
      <dgm:spPr/>
      <dgm:t>
        <a:bodyPr/>
        <a:lstStyle/>
        <a:p>
          <a:pPr algn="ctr"/>
          <a:endParaRPr lang="lv-LV" sz="2000"/>
        </a:p>
      </dgm:t>
    </dgm:pt>
    <dgm:pt modelId="{FEF2CB1B-B47C-41E3-88CA-6C253B6EA6A4}" type="parTrans" cxnId="{94132D10-F09B-4642-B25D-EB86F50AE51C}">
      <dgm:prSet/>
      <dgm:spPr/>
      <dgm:t>
        <a:bodyPr/>
        <a:lstStyle/>
        <a:p>
          <a:pPr algn="ctr"/>
          <a:endParaRPr lang="lv-LV" sz="2000"/>
        </a:p>
      </dgm:t>
    </dgm:pt>
    <dgm:pt modelId="{1FB4E72C-0AD8-4CE6-9104-1F9583FDE78D}" type="pres">
      <dgm:prSet presAssocID="{5ED0E521-BEC5-40C2-A2CE-CCD62157DBAE}" presName="Name0" presStyleCnt="0">
        <dgm:presLayoutVars>
          <dgm:dir/>
          <dgm:animLvl val="lvl"/>
          <dgm:resizeHandles val="exact"/>
        </dgm:presLayoutVars>
      </dgm:prSet>
      <dgm:spPr/>
    </dgm:pt>
    <dgm:pt modelId="{AE5859F8-3C3E-4882-AEA7-FC61E16E7AE4}" type="pres">
      <dgm:prSet presAssocID="{027D87A5-B97D-44DA-8A2F-CAD268B27BE2}" presName="boxAndChildren" presStyleCnt="0"/>
      <dgm:spPr/>
    </dgm:pt>
    <dgm:pt modelId="{B17F0481-4A33-4F66-9475-D04CE89A0FF2}" type="pres">
      <dgm:prSet presAssocID="{027D87A5-B97D-44DA-8A2F-CAD268B27BE2}" presName="parentTextBox" presStyleLbl="node1" presStyleIdx="0" presStyleCnt="4"/>
      <dgm:spPr/>
    </dgm:pt>
    <dgm:pt modelId="{6541C40A-BEAF-4275-B669-197DA8363894}" type="pres">
      <dgm:prSet presAssocID="{43401C25-44DE-429E-8B4B-9E2E1F4AA523}" presName="sp" presStyleCnt="0"/>
      <dgm:spPr/>
    </dgm:pt>
    <dgm:pt modelId="{FA00A821-356A-45A9-8A1D-FC2C04EE9942}" type="pres">
      <dgm:prSet presAssocID="{3703AC69-816C-4E42-88FA-20F678CEAF0A}" presName="arrowAndChildren" presStyleCnt="0"/>
      <dgm:spPr/>
    </dgm:pt>
    <dgm:pt modelId="{6D7730DA-7AE8-4D49-8C45-017248853ADD}" type="pres">
      <dgm:prSet presAssocID="{3703AC69-816C-4E42-88FA-20F678CEAF0A}" presName="parentTextArrow" presStyleLbl="node1" presStyleIdx="1" presStyleCnt="4" custScaleX="98167" custScaleY="114295"/>
      <dgm:spPr/>
    </dgm:pt>
    <dgm:pt modelId="{150277AE-16A1-452E-8DA5-330B72FA4D7C}" type="pres">
      <dgm:prSet presAssocID="{5A447F81-4FD0-4647-A383-71DF7C1E03C2}" presName="sp" presStyleCnt="0"/>
      <dgm:spPr/>
    </dgm:pt>
    <dgm:pt modelId="{D667632E-1CE5-46CB-8926-863F563A47BD}" type="pres">
      <dgm:prSet presAssocID="{18E090EF-EC50-474C-ABD8-D36D5077CCFC}" presName="arrowAndChildren" presStyleCnt="0"/>
      <dgm:spPr/>
    </dgm:pt>
    <dgm:pt modelId="{308EB74C-A23C-4484-997B-51A9A3793F37}" type="pres">
      <dgm:prSet presAssocID="{18E090EF-EC50-474C-ABD8-D36D5077CCFC}" presName="parentTextArrow" presStyleLbl="node1" presStyleIdx="2" presStyleCnt="4" custLinFactNeighborX="632"/>
      <dgm:spPr/>
    </dgm:pt>
    <dgm:pt modelId="{4E1200DD-8E3A-48F4-BC4B-8CA70C6F0B3B}" type="pres">
      <dgm:prSet presAssocID="{D5DF4F8E-0D65-438E-A6BA-3C704CD589A7}" presName="sp" presStyleCnt="0"/>
      <dgm:spPr/>
    </dgm:pt>
    <dgm:pt modelId="{C8B223F2-5CF7-4DA8-A4C4-C4682A9338F4}" type="pres">
      <dgm:prSet presAssocID="{CDDC6EC8-3824-4E00-9B97-3128AD6FEE0C}" presName="arrowAndChildren" presStyleCnt="0"/>
      <dgm:spPr/>
    </dgm:pt>
    <dgm:pt modelId="{E1385BC0-1EF7-4FA8-A801-60FE47D65D45}" type="pres">
      <dgm:prSet presAssocID="{CDDC6EC8-3824-4E00-9B97-3128AD6FEE0C}" presName="parentTextArrow" presStyleLbl="node1" presStyleIdx="3" presStyleCnt="4" custLinFactNeighborX="-4265" custLinFactNeighborY="-123"/>
      <dgm:spPr/>
    </dgm:pt>
  </dgm:ptLst>
  <dgm:cxnLst>
    <dgm:cxn modelId="{80A01503-0045-4D79-B91A-79D6AF528CC4}" type="presOf" srcId="{18E090EF-EC50-474C-ABD8-D36D5077CCFC}" destId="{308EB74C-A23C-4484-997B-51A9A3793F37}" srcOrd="0" destOrd="0" presId="urn:microsoft.com/office/officeart/2005/8/layout/process4"/>
    <dgm:cxn modelId="{CDED3F09-C63F-4A6D-9717-841BE3BF4E09}" srcId="{5ED0E521-BEC5-40C2-A2CE-CCD62157DBAE}" destId="{3703AC69-816C-4E42-88FA-20F678CEAF0A}" srcOrd="2" destOrd="0" parTransId="{CF9DA86B-7CA0-4C9F-B4C3-1CC980F00DA1}" sibTransId="{43401C25-44DE-429E-8B4B-9E2E1F4AA523}"/>
    <dgm:cxn modelId="{94132D10-F09B-4642-B25D-EB86F50AE51C}" srcId="{5ED0E521-BEC5-40C2-A2CE-CCD62157DBAE}" destId="{027D87A5-B97D-44DA-8A2F-CAD268B27BE2}" srcOrd="3" destOrd="0" parTransId="{FEF2CB1B-B47C-41E3-88CA-6C253B6EA6A4}" sibTransId="{218373CE-2780-4FBE-B8C5-D8E27941DD95}"/>
    <dgm:cxn modelId="{1415B02D-E257-4BD2-8909-6E5228D608F3}" srcId="{5ED0E521-BEC5-40C2-A2CE-CCD62157DBAE}" destId="{CDDC6EC8-3824-4E00-9B97-3128AD6FEE0C}" srcOrd="0" destOrd="0" parTransId="{76794E0B-9107-4B60-96A8-F6D615E4CE6C}" sibTransId="{D5DF4F8E-0D65-438E-A6BA-3C704CD589A7}"/>
    <dgm:cxn modelId="{E25E4C63-0882-45DC-A984-0BE5764F99EB}" srcId="{5ED0E521-BEC5-40C2-A2CE-CCD62157DBAE}" destId="{18E090EF-EC50-474C-ABD8-D36D5077CCFC}" srcOrd="1" destOrd="0" parTransId="{D3E99480-0E28-4BC1-A366-CEB8EEA26587}" sibTransId="{5A447F81-4FD0-4647-A383-71DF7C1E03C2}"/>
    <dgm:cxn modelId="{204FBB84-4B40-4AEB-8D63-23A9C6494171}" type="presOf" srcId="{3703AC69-816C-4E42-88FA-20F678CEAF0A}" destId="{6D7730DA-7AE8-4D49-8C45-017248853ADD}" srcOrd="0" destOrd="0" presId="urn:microsoft.com/office/officeart/2005/8/layout/process4"/>
    <dgm:cxn modelId="{4E2F748C-1041-4837-8A92-5387FE793367}" type="presOf" srcId="{027D87A5-B97D-44DA-8A2F-CAD268B27BE2}" destId="{B17F0481-4A33-4F66-9475-D04CE89A0FF2}" srcOrd="0" destOrd="0" presId="urn:microsoft.com/office/officeart/2005/8/layout/process4"/>
    <dgm:cxn modelId="{5D4CDC8C-D3A1-48D5-89A2-58A516006A10}" type="presOf" srcId="{CDDC6EC8-3824-4E00-9B97-3128AD6FEE0C}" destId="{E1385BC0-1EF7-4FA8-A801-60FE47D65D45}" srcOrd="0" destOrd="0" presId="urn:microsoft.com/office/officeart/2005/8/layout/process4"/>
    <dgm:cxn modelId="{3264BBA4-0721-45CF-BB4D-F481389E40FA}" type="presOf" srcId="{5ED0E521-BEC5-40C2-A2CE-CCD62157DBAE}" destId="{1FB4E72C-0AD8-4CE6-9104-1F9583FDE78D}" srcOrd="0" destOrd="0" presId="urn:microsoft.com/office/officeart/2005/8/layout/process4"/>
    <dgm:cxn modelId="{F4FB60B9-F998-41B2-93D2-0AA629A49864}" type="presParOf" srcId="{1FB4E72C-0AD8-4CE6-9104-1F9583FDE78D}" destId="{AE5859F8-3C3E-4882-AEA7-FC61E16E7AE4}" srcOrd="0" destOrd="0" presId="urn:microsoft.com/office/officeart/2005/8/layout/process4"/>
    <dgm:cxn modelId="{4F70038E-A217-45CA-BE33-AE6F3DE77F35}" type="presParOf" srcId="{AE5859F8-3C3E-4882-AEA7-FC61E16E7AE4}" destId="{B17F0481-4A33-4F66-9475-D04CE89A0FF2}" srcOrd="0" destOrd="0" presId="urn:microsoft.com/office/officeart/2005/8/layout/process4"/>
    <dgm:cxn modelId="{E2F83253-C57C-4BE4-BBEA-963A5F199F51}" type="presParOf" srcId="{1FB4E72C-0AD8-4CE6-9104-1F9583FDE78D}" destId="{6541C40A-BEAF-4275-B669-197DA8363894}" srcOrd="1" destOrd="0" presId="urn:microsoft.com/office/officeart/2005/8/layout/process4"/>
    <dgm:cxn modelId="{9F59B3F8-BADE-41B4-B6FA-64E7F7A08938}" type="presParOf" srcId="{1FB4E72C-0AD8-4CE6-9104-1F9583FDE78D}" destId="{FA00A821-356A-45A9-8A1D-FC2C04EE9942}" srcOrd="2" destOrd="0" presId="urn:microsoft.com/office/officeart/2005/8/layout/process4"/>
    <dgm:cxn modelId="{235F45B0-4801-4C1A-9F30-FFE3D5206F4F}" type="presParOf" srcId="{FA00A821-356A-45A9-8A1D-FC2C04EE9942}" destId="{6D7730DA-7AE8-4D49-8C45-017248853ADD}" srcOrd="0" destOrd="0" presId="urn:microsoft.com/office/officeart/2005/8/layout/process4"/>
    <dgm:cxn modelId="{34C7E10F-809E-4DC6-85E9-D91257AEF451}" type="presParOf" srcId="{1FB4E72C-0AD8-4CE6-9104-1F9583FDE78D}" destId="{150277AE-16A1-452E-8DA5-330B72FA4D7C}" srcOrd="3" destOrd="0" presId="urn:microsoft.com/office/officeart/2005/8/layout/process4"/>
    <dgm:cxn modelId="{35A91189-F2D3-4A45-9111-054CA902857E}" type="presParOf" srcId="{1FB4E72C-0AD8-4CE6-9104-1F9583FDE78D}" destId="{D667632E-1CE5-46CB-8926-863F563A47BD}" srcOrd="4" destOrd="0" presId="urn:microsoft.com/office/officeart/2005/8/layout/process4"/>
    <dgm:cxn modelId="{095190EB-9863-4F18-8182-1A9773C69505}" type="presParOf" srcId="{D667632E-1CE5-46CB-8926-863F563A47BD}" destId="{308EB74C-A23C-4484-997B-51A9A3793F37}" srcOrd="0" destOrd="0" presId="urn:microsoft.com/office/officeart/2005/8/layout/process4"/>
    <dgm:cxn modelId="{C8CA1060-A8C9-4DA7-A19D-49F78EFEC4B2}" type="presParOf" srcId="{1FB4E72C-0AD8-4CE6-9104-1F9583FDE78D}" destId="{4E1200DD-8E3A-48F4-BC4B-8CA70C6F0B3B}" srcOrd="5" destOrd="0" presId="urn:microsoft.com/office/officeart/2005/8/layout/process4"/>
    <dgm:cxn modelId="{C9B18ADF-5ED2-4322-BDE7-DBF09129D4D0}" type="presParOf" srcId="{1FB4E72C-0AD8-4CE6-9104-1F9583FDE78D}" destId="{C8B223F2-5CF7-4DA8-A4C4-C4682A9338F4}" srcOrd="6" destOrd="0" presId="urn:microsoft.com/office/officeart/2005/8/layout/process4"/>
    <dgm:cxn modelId="{F5E3EE2D-3402-44BE-AF36-4677848F2854}" type="presParOf" srcId="{C8B223F2-5CF7-4DA8-A4C4-C4682A9338F4}" destId="{E1385BC0-1EF7-4FA8-A801-60FE47D65D4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BC8716C-59F8-4862-8738-FAAB902B0706}"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lv-LV"/>
        </a:p>
      </dgm:t>
    </dgm:pt>
    <dgm:pt modelId="{0AE56B13-FA26-42C4-B3DC-9B112458D778}">
      <dgm:prSet custT="1"/>
      <dgm:spPr/>
      <dgm:t>
        <a:bodyPr/>
        <a:lstStyle/>
        <a:p>
          <a:r>
            <a:rPr lang="lv-LV" sz="2000" dirty="0"/>
            <a:t>jaunā vai renovētā </a:t>
          </a:r>
          <a:r>
            <a:rPr lang="lv-LV" sz="2000" dirty="0" err="1"/>
            <a:t>bezemisiju</a:t>
          </a:r>
          <a:r>
            <a:rPr lang="lv-LV" sz="2000" dirty="0"/>
            <a:t> ēkā ir jāizmanto tikai atjaunojamā elektroenerģija un atjaunojamā siltumenerģija vai CSA un dzesēšanas sistēmas siltumenerģija + šim enerģijas patēriņam ir jābūt mazākam nekā valstī noteiktais maksimālais enerģijas patēriņa </a:t>
          </a:r>
          <a:r>
            <a:rPr lang="lv-LV" sz="2000" dirty="0" err="1"/>
            <a:t>robežslieksnis</a:t>
          </a:r>
          <a:r>
            <a:rPr lang="lv-LV" sz="2000" dirty="0"/>
            <a:t> un arī šīs ēkas darbībā SEG emisiju apjomam ir jābūt mazākam nekā valstī noteiktajam maksimālajam </a:t>
          </a:r>
          <a:r>
            <a:rPr lang="lv-LV" sz="2000" dirty="0" err="1"/>
            <a:t>robežslieksnim</a:t>
          </a:r>
          <a:endParaRPr lang="lv-LV" sz="2000" dirty="0"/>
        </a:p>
      </dgm:t>
    </dgm:pt>
    <dgm:pt modelId="{EC58950F-4018-47B7-A5CB-EBF1E592A6ED}" type="parTrans" cxnId="{8F25DB5D-52AF-4AAA-B5BD-320C9E93DD19}">
      <dgm:prSet/>
      <dgm:spPr/>
      <dgm:t>
        <a:bodyPr/>
        <a:lstStyle/>
        <a:p>
          <a:endParaRPr lang="lv-LV" sz="2000"/>
        </a:p>
      </dgm:t>
    </dgm:pt>
    <dgm:pt modelId="{63A89AC4-620E-4F1F-A5D4-406341E166C7}" type="sibTrans" cxnId="{8F25DB5D-52AF-4AAA-B5BD-320C9E93DD19}">
      <dgm:prSet/>
      <dgm:spPr/>
      <dgm:t>
        <a:bodyPr/>
        <a:lstStyle/>
        <a:p>
          <a:endParaRPr lang="lv-LV" sz="2000"/>
        </a:p>
      </dgm:t>
    </dgm:pt>
    <dgm:pt modelId="{520310B9-3099-44C5-ABE3-F4A7AD84E299}">
      <dgm:prSet custT="1"/>
      <dgm:spPr/>
      <dgm:t>
        <a:bodyPr/>
        <a:lstStyle/>
        <a:p>
          <a:r>
            <a:rPr lang="lv-LV" sz="2000" dirty="0"/>
            <a:t>vismaz 55 % no vidējā primārās enerģijas izmantojuma samazinājuma tiek sasniegti, renovējot 43 % vājākā snieguma dzīvojamās ēkas</a:t>
          </a:r>
        </a:p>
      </dgm:t>
    </dgm:pt>
    <dgm:pt modelId="{2C091B1E-50DD-47E1-AD73-8B5723A2968A}" type="parTrans" cxnId="{A5B785EB-9B11-4DBD-9802-7BBC3E3A7912}">
      <dgm:prSet/>
      <dgm:spPr/>
      <dgm:t>
        <a:bodyPr/>
        <a:lstStyle/>
        <a:p>
          <a:endParaRPr lang="lv-LV" sz="2000"/>
        </a:p>
      </dgm:t>
    </dgm:pt>
    <dgm:pt modelId="{52261450-E9D6-4ECD-BC8C-3158DB07A295}" type="sibTrans" cxnId="{A5B785EB-9B11-4DBD-9802-7BBC3E3A7912}">
      <dgm:prSet/>
      <dgm:spPr/>
      <dgm:t>
        <a:bodyPr/>
        <a:lstStyle/>
        <a:p>
          <a:endParaRPr lang="lv-LV" sz="2000"/>
        </a:p>
      </dgm:t>
    </dgm:pt>
    <dgm:pt modelId="{CC308329-B407-4539-A94C-F7A908F26E71}">
      <dgm:prSet custT="1"/>
      <dgm:spPr/>
      <dgm:t>
        <a:bodyPr/>
        <a:lstStyle/>
        <a:p>
          <a:r>
            <a:rPr lang="lv-LV" sz="2000" b="1" dirty="0"/>
            <a:t>līdz 2030. gadam vismaz par 16 %, salīdzinājumā ar 2020. gadu</a:t>
          </a:r>
        </a:p>
        <a:p>
          <a:r>
            <a:rPr lang="lv-LV" sz="2000" b="1" dirty="0"/>
            <a:t>līdz 2035. gadam vismaz par 20–22 %, salīdzinājumā ar 2020. gadu </a:t>
          </a:r>
        </a:p>
      </dgm:t>
    </dgm:pt>
    <dgm:pt modelId="{57A33470-885C-43E3-90B3-9290FF92D318}" type="parTrans" cxnId="{556C0775-1C9B-452E-BDC9-B22AD908BD02}">
      <dgm:prSet/>
      <dgm:spPr/>
      <dgm:t>
        <a:bodyPr/>
        <a:lstStyle/>
        <a:p>
          <a:endParaRPr lang="lv-LV" sz="2000"/>
        </a:p>
      </dgm:t>
    </dgm:pt>
    <dgm:pt modelId="{3819F81C-51C7-43ED-A421-614107B5C6F7}" type="sibTrans" cxnId="{556C0775-1C9B-452E-BDC9-B22AD908BD02}">
      <dgm:prSet/>
      <dgm:spPr/>
      <dgm:t>
        <a:bodyPr/>
        <a:lstStyle/>
        <a:p>
          <a:endParaRPr lang="lv-LV" sz="2000"/>
        </a:p>
      </dgm:t>
    </dgm:pt>
    <dgm:pt modelId="{A176EA57-25A3-4D0A-A189-85CDE72B5C53}">
      <dgm:prSet custT="1"/>
      <dgm:spPr/>
      <dgm:t>
        <a:bodyPr/>
        <a:lstStyle/>
        <a:p>
          <a:r>
            <a:rPr lang="lv-LV" sz="2000" dirty="0"/>
            <a:t>Visa dzīvojamo ēku fonda vidējais primārās enerģijas izmantojums </a:t>
          </a:r>
          <a:r>
            <a:rPr lang="lv-LV" sz="2000" dirty="0" err="1"/>
            <a:t>kWh</a:t>
          </a:r>
          <a:r>
            <a:rPr lang="lv-LV" sz="2000" dirty="0"/>
            <a:t>/(m2/gadā) jāsamazina: </a:t>
          </a:r>
        </a:p>
      </dgm:t>
    </dgm:pt>
    <dgm:pt modelId="{B0E9C17C-2617-467D-9EEB-3E4DB6D4F431}" type="parTrans" cxnId="{7DC0560C-BF41-475C-9475-45096691DB2E}">
      <dgm:prSet/>
      <dgm:spPr/>
      <dgm:t>
        <a:bodyPr/>
        <a:lstStyle/>
        <a:p>
          <a:endParaRPr lang="lv-LV" sz="2000"/>
        </a:p>
      </dgm:t>
    </dgm:pt>
    <dgm:pt modelId="{2A219848-4A19-4A81-B3C5-CD595135EA76}" type="sibTrans" cxnId="{7DC0560C-BF41-475C-9475-45096691DB2E}">
      <dgm:prSet/>
      <dgm:spPr/>
      <dgm:t>
        <a:bodyPr/>
        <a:lstStyle/>
        <a:p>
          <a:endParaRPr lang="lv-LV" sz="2000"/>
        </a:p>
      </dgm:t>
    </dgm:pt>
    <dgm:pt modelId="{3B462658-0CBD-4127-9EE9-EFF7F72A6DDF}" type="pres">
      <dgm:prSet presAssocID="{2BC8716C-59F8-4862-8738-FAAB902B0706}" presName="Name0" presStyleCnt="0">
        <dgm:presLayoutVars>
          <dgm:dir/>
          <dgm:animLvl val="lvl"/>
          <dgm:resizeHandles val="exact"/>
        </dgm:presLayoutVars>
      </dgm:prSet>
      <dgm:spPr/>
    </dgm:pt>
    <dgm:pt modelId="{3807DDEB-DB46-440C-AAB0-F62E3E9A4096}" type="pres">
      <dgm:prSet presAssocID="{0AE56B13-FA26-42C4-B3DC-9B112458D778}" presName="boxAndChildren" presStyleCnt="0"/>
      <dgm:spPr/>
    </dgm:pt>
    <dgm:pt modelId="{754384E4-AB1A-40BA-B3F2-ACF80FBFA072}" type="pres">
      <dgm:prSet presAssocID="{0AE56B13-FA26-42C4-B3DC-9B112458D778}" presName="parentTextBox" presStyleLbl="node1" presStyleIdx="0" presStyleCnt="4" custScaleY="201339"/>
      <dgm:spPr/>
    </dgm:pt>
    <dgm:pt modelId="{9AD77B80-1EDE-4B89-B966-4D1DDEB06467}" type="pres">
      <dgm:prSet presAssocID="{52261450-E9D6-4ECD-BC8C-3158DB07A295}" presName="sp" presStyleCnt="0"/>
      <dgm:spPr/>
    </dgm:pt>
    <dgm:pt modelId="{5CD087C6-70B6-44A9-9B2A-923B6AC4FB08}" type="pres">
      <dgm:prSet presAssocID="{520310B9-3099-44C5-ABE3-F4A7AD84E299}" presName="arrowAndChildren" presStyleCnt="0"/>
      <dgm:spPr/>
    </dgm:pt>
    <dgm:pt modelId="{CD453F30-41D3-4E41-B71B-4201E05CB77B}" type="pres">
      <dgm:prSet presAssocID="{520310B9-3099-44C5-ABE3-F4A7AD84E299}" presName="parentTextArrow" presStyleLbl="node1" presStyleIdx="1" presStyleCnt="4"/>
      <dgm:spPr/>
    </dgm:pt>
    <dgm:pt modelId="{FF7241B5-35C6-442F-A28F-C89F3A48D320}" type="pres">
      <dgm:prSet presAssocID="{3819F81C-51C7-43ED-A421-614107B5C6F7}" presName="sp" presStyleCnt="0"/>
      <dgm:spPr/>
    </dgm:pt>
    <dgm:pt modelId="{69B06C7A-0589-486A-9B76-2E89D9F1EADB}" type="pres">
      <dgm:prSet presAssocID="{CC308329-B407-4539-A94C-F7A908F26E71}" presName="arrowAndChildren" presStyleCnt="0"/>
      <dgm:spPr/>
    </dgm:pt>
    <dgm:pt modelId="{DF824A9B-C1F2-4615-A990-211D36BDE09F}" type="pres">
      <dgm:prSet presAssocID="{CC308329-B407-4539-A94C-F7A908F26E71}" presName="parentTextArrow" presStyleLbl="node1" presStyleIdx="2" presStyleCnt="4"/>
      <dgm:spPr/>
    </dgm:pt>
    <dgm:pt modelId="{71CF0963-E869-4219-9486-220CEE90F7F6}" type="pres">
      <dgm:prSet presAssocID="{2A219848-4A19-4A81-B3C5-CD595135EA76}" presName="sp" presStyleCnt="0"/>
      <dgm:spPr/>
    </dgm:pt>
    <dgm:pt modelId="{E4FC8004-491E-47A6-BA23-3FFDBA72DA13}" type="pres">
      <dgm:prSet presAssocID="{A176EA57-25A3-4D0A-A189-85CDE72B5C53}" presName="arrowAndChildren" presStyleCnt="0"/>
      <dgm:spPr/>
    </dgm:pt>
    <dgm:pt modelId="{2894E212-1A53-4468-B7F7-8902FA5B592D}" type="pres">
      <dgm:prSet presAssocID="{A176EA57-25A3-4D0A-A189-85CDE72B5C53}" presName="parentTextArrow" presStyleLbl="node1" presStyleIdx="3" presStyleCnt="4"/>
      <dgm:spPr/>
    </dgm:pt>
  </dgm:ptLst>
  <dgm:cxnLst>
    <dgm:cxn modelId="{9FBDDB05-562E-448D-8A92-2FC7BB5B7D1D}" type="presOf" srcId="{CC308329-B407-4539-A94C-F7A908F26E71}" destId="{DF824A9B-C1F2-4615-A990-211D36BDE09F}" srcOrd="0" destOrd="0" presId="urn:microsoft.com/office/officeart/2005/8/layout/process4"/>
    <dgm:cxn modelId="{7DC0560C-BF41-475C-9475-45096691DB2E}" srcId="{2BC8716C-59F8-4862-8738-FAAB902B0706}" destId="{A176EA57-25A3-4D0A-A189-85CDE72B5C53}" srcOrd="0" destOrd="0" parTransId="{B0E9C17C-2617-467D-9EEB-3E4DB6D4F431}" sibTransId="{2A219848-4A19-4A81-B3C5-CD595135EA76}"/>
    <dgm:cxn modelId="{8F25DB5D-52AF-4AAA-B5BD-320C9E93DD19}" srcId="{2BC8716C-59F8-4862-8738-FAAB902B0706}" destId="{0AE56B13-FA26-42C4-B3DC-9B112458D778}" srcOrd="3" destOrd="0" parTransId="{EC58950F-4018-47B7-A5CB-EBF1E592A6ED}" sibTransId="{63A89AC4-620E-4F1F-A5D4-406341E166C7}"/>
    <dgm:cxn modelId="{556C0775-1C9B-452E-BDC9-B22AD908BD02}" srcId="{2BC8716C-59F8-4862-8738-FAAB902B0706}" destId="{CC308329-B407-4539-A94C-F7A908F26E71}" srcOrd="1" destOrd="0" parTransId="{57A33470-885C-43E3-90B3-9290FF92D318}" sibTransId="{3819F81C-51C7-43ED-A421-614107B5C6F7}"/>
    <dgm:cxn modelId="{81719F56-E3A3-447A-A1F8-830F59F83681}" type="presOf" srcId="{A176EA57-25A3-4D0A-A189-85CDE72B5C53}" destId="{2894E212-1A53-4468-B7F7-8902FA5B592D}" srcOrd="0" destOrd="0" presId="urn:microsoft.com/office/officeart/2005/8/layout/process4"/>
    <dgm:cxn modelId="{77F6307B-CC29-4DEF-9CA8-FA8207104309}" type="presOf" srcId="{0AE56B13-FA26-42C4-B3DC-9B112458D778}" destId="{754384E4-AB1A-40BA-B3F2-ACF80FBFA072}" srcOrd="0" destOrd="0" presId="urn:microsoft.com/office/officeart/2005/8/layout/process4"/>
    <dgm:cxn modelId="{0E5AD488-2A1E-4150-B66F-D37BFA49EBE9}" type="presOf" srcId="{520310B9-3099-44C5-ABE3-F4A7AD84E299}" destId="{CD453F30-41D3-4E41-B71B-4201E05CB77B}" srcOrd="0" destOrd="0" presId="urn:microsoft.com/office/officeart/2005/8/layout/process4"/>
    <dgm:cxn modelId="{5ACB07CB-C191-48D2-8177-3556BDECE495}" type="presOf" srcId="{2BC8716C-59F8-4862-8738-FAAB902B0706}" destId="{3B462658-0CBD-4127-9EE9-EFF7F72A6DDF}" srcOrd="0" destOrd="0" presId="urn:microsoft.com/office/officeart/2005/8/layout/process4"/>
    <dgm:cxn modelId="{A5B785EB-9B11-4DBD-9802-7BBC3E3A7912}" srcId="{2BC8716C-59F8-4862-8738-FAAB902B0706}" destId="{520310B9-3099-44C5-ABE3-F4A7AD84E299}" srcOrd="2" destOrd="0" parTransId="{2C091B1E-50DD-47E1-AD73-8B5723A2968A}" sibTransId="{52261450-E9D6-4ECD-BC8C-3158DB07A295}"/>
    <dgm:cxn modelId="{C26BC177-90F5-4AD2-BEA6-50C6263A5D57}" type="presParOf" srcId="{3B462658-0CBD-4127-9EE9-EFF7F72A6DDF}" destId="{3807DDEB-DB46-440C-AAB0-F62E3E9A4096}" srcOrd="0" destOrd="0" presId="urn:microsoft.com/office/officeart/2005/8/layout/process4"/>
    <dgm:cxn modelId="{62AA45F9-A08C-4245-B50F-A8644C976805}" type="presParOf" srcId="{3807DDEB-DB46-440C-AAB0-F62E3E9A4096}" destId="{754384E4-AB1A-40BA-B3F2-ACF80FBFA072}" srcOrd="0" destOrd="0" presId="urn:microsoft.com/office/officeart/2005/8/layout/process4"/>
    <dgm:cxn modelId="{A0D7B42F-F19D-4C91-B512-1299EB1FE69C}" type="presParOf" srcId="{3B462658-0CBD-4127-9EE9-EFF7F72A6DDF}" destId="{9AD77B80-1EDE-4B89-B966-4D1DDEB06467}" srcOrd="1" destOrd="0" presId="urn:microsoft.com/office/officeart/2005/8/layout/process4"/>
    <dgm:cxn modelId="{C007C502-C65B-452C-9FE0-464335D4A4EB}" type="presParOf" srcId="{3B462658-0CBD-4127-9EE9-EFF7F72A6DDF}" destId="{5CD087C6-70B6-44A9-9B2A-923B6AC4FB08}" srcOrd="2" destOrd="0" presId="urn:microsoft.com/office/officeart/2005/8/layout/process4"/>
    <dgm:cxn modelId="{2D7FFEDD-E12B-4058-80E7-2A79E77AF4FF}" type="presParOf" srcId="{5CD087C6-70B6-44A9-9B2A-923B6AC4FB08}" destId="{CD453F30-41D3-4E41-B71B-4201E05CB77B}" srcOrd="0" destOrd="0" presId="urn:microsoft.com/office/officeart/2005/8/layout/process4"/>
    <dgm:cxn modelId="{9F23DE42-FF0C-4AEB-948D-310D2575C36C}" type="presParOf" srcId="{3B462658-0CBD-4127-9EE9-EFF7F72A6DDF}" destId="{FF7241B5-35C6-442F-A28F-C89F3A48D320}" srcOrd="3" destOrd="0" presId="urn:microsoft.com/office/officeart/2005/8/layout/process4"/>
    <dgm:cxn modelId="{44753100-7816-4E07-B5C7-8F3EF1BFEECE}" type="presParOf" srcId="{3B462658-0CBD-4127-9EE9-EFF7F72A6DDF}" destId="{69B06C7A-0589-486A-9B76-2E89D9F1EADB}" srcOrd="4" destOrd="0" presId="urn:microsoft.com/office/officeart/2005/8/layout/process4"/>
    <dgm:cxn modelId="{D1BE44A7-B6FD-4D70-8B38-C0A5C94EB2B0}" type="presParOf" srcId="{69B06C7A-0589-486A-9B76-2E89D9F1EADB}" destId="{DF824A9B-C1F2-4615-A990-211D36BDE09F}" srcOrd="0" destOrd="0" presId="urn:microsoft.com/office/officeart/2005/8/layout/process4"/>
    <dgm:cxn modelId="{C1D65481-EF42-41E3-B02C-BDAC994E6B5C}" type="presParOf" srcId="{3B462658-0CBD-4127-9EE9-EFF7F72A6DDF}" destId="{71CF0963-E869-4219-9486-220CEE90F7F6}" srcOrd="5" destOrd="0" presId="urn:microsoft.com/office/officeart/2005/8/layout/process4"/>
    <dgm:cxn modelId="{43EF90D5-14CB-4ED2-9481-76D8946DD3F8}" type="presParOf" srcId="{3B462658-0CBD-4127-9EE9-EFF7F72A6DDF}" destId="{E4FC8004-491E-47A6-BA23-3FFDBA72DA13}" srcOrd="6" destOrd="0" presId="urn:microsoft.com/office/officeart/2005/8/layout/process4"/>
    <dgm:cxn modelId="{30D0549D-AFAF-4AFA-8EA9-11E60134F932}" type="presParOf" srcId="{E4FC8004-491E-47A6-BA23-3FFDBA72DA13}" destId="{2894E212-1A53-4468-B7F7-8902FA5B592D}"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4AD979-C30F-4A4C-898C-225FBACF4E95}"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lv-LV"/>
        </a:p>
      </dgm:t>
    </dgm:pt>
    <dgm:pt modelId="{D32C3821-6091-4E48-88AB-AD524D25344B}">
      <dgm:prSet custT="1"/>
      <dgm:spPr/>
      <dgm:t>
        <a:bodyPr/>
        <a:lstStyle/>
        <a:p>
          <a:r>
            <a:rPr lang="lv-LV" sz="2000" b="0" i="0" dirty="0"/>
            <a:t>ēkām vai ēkas vienībām tiek noteiktas minimālās </a:t>
          </a:r>
          <a:r>
            <a:rPr lang="lv-LV" sz="2000" b="0" i="0" dirty="0" err="1"/>
            <a:t>energosnieguma</a:t>
          </a:r>
          <a:r>
            <a:rPr lang="lv-LV" sz="2000" b="0" i="0" dirty="0"/>
            <a:t> prasības nolūkā sasniegt vismaz izmaksu ziņā optimālu līmeni un attiecīgā gadījumā stingrākas atsauces vērtības </a:t>
          </a:r>
          <a:r>
            <a:rPr lang="lv-LV" sz="2000" b="0" i="1" dirty="0"/>
            <a:t>(</a:t>
          </a:r>
          <a:r>
            <a:rPr lang="lv-LV" sz="2000" b="0" i="1" dirty="0" err="1"/>
            <a:t>Cost</a:t>
          </a:r>
          <a:r>
            <a:rPr lang="lv-LV" sz="2000" b="0" i="1" dirty="0"/>
            <a:t> </a:t>
          </a:r>
          <a:r>
            <a:rPr lang="lv-LV" sz="2000" b="0" i="1" dirty="0" err="1"/>
            <a:t>Optimal</a:t>
          </a:r>
          <a:r>
            <a:rPr lang="lv-LV" sz="2000" b="0" i="1" dirty="0"/>
            <a:t> pētījums vismaz reizi 5 gados)</a:t>
          </a:r>
          <a:endParaRPr lang="lv-LV" sz="2000" dirty="0"/>
        </a:p>
      </dgm:t>
    </dgm:pt>
    <dgm:pt modelId="{C4B33F79-C427-4601-AF4A-E8FA397EB652}" type="parTrans" cxnId="{65E7A5C3-B8E2-469C-9E7C-C3E16A0D756E}">
      <dgm:prSet/>
      <dgm:spPr/>
      <dgm:t>
        <a:bodyPr/>
        <a:lstStyle/>
        <a:p>
          <a:endParaRPr lang="lv-LV" sz="2000"/>
        </a:p>
      </dgm:t>
    </dgm:pt>
    <dgm:pt modelId="{6B0A378A-CF54-4817-AACD-32FD2004C034}" type="sibTrans" cxnId="{65E7A5C3-B8E2-469C-9E7C-C3E16A0D756E}">
      <dgm:prSet/>
      <dgm:spPr/>
      <dgm:t>
        <a:bodyPr/>
        <a:lstStyle/>
        <a:p>
          <a:endParaRPr lang="lv-LV" sz="2000"/>
        </a:p>
      </dgm:t>
    </dgm:pt>
    <dgm:pt modelId="{7E42EEA4-91CF-49EB-A906-F19D4D6F6665}">
      <dgm:prSet custT="1"/>
      <dgm:spPr/>
      <dgm:t>
        <a:bodyPr/>
        <a:lstStyle/>
        <a:p>
          <a:r>
            <a:rPr lang="lv-LV" sz="2000" b="0" i="0"/>
            <a:t>Veicot «nozīmīgu renovāciju» – jāizpilda minimālās energosnieguma prasības*</a:t>
          </a:r>
          <a:endParaRPr lang="lv-LV" sz="2000"/>
        </a:p>
      </dgm:t>
    </dgm:pt>
    <dgm:pt modelId="{EE5D215F-5157-46EC-B0FE-AC9A0BE636E7}" type="parTrans" cxnId="{0B0C3ACD-CD1E-413D-BA26-E2BAABBB5A66}">
      <dgm:prSet/>
      <dgm:spPr/>
      <dgm:t>
        <a:bodyPr/>
        <a:lstStyle/>
        <a:p>
          <a:endParaRPr lang="lv-LV" sz="2000"/>
        </a:p>
      </dgm:t>
    </dgm:pt>
    <dgm:pt modelId="{EE067950-5B85-4030-9D41-9ED0670417AF}" type="sibTrans" cxnId="{0B0C3ACD-CD1E-413D-BA26-E2BAABBB5A66}">
      <dgm:prSet/>
      <dgm:spPr/>
      <dgm:t>
        <a:bodyPr/>
        <a:lstStyle/>
        <a:p>
          <a:endParaRPr lang="lv-LV" sz="2000"/>
        </a:p>
      </dgm:t>
    </dgm:pt>
    <dgm:pt modelId="{30486F75-A9AB-496B-9183-2DEA1020FC29}">
      <dgm:prSet custT="1"/>
      <dgm:spPr/>
      <dgm:t>
        <a:bodyPr/>
        <a:lstStyle/>
        <a:p>
          <a:r>
            <a:rPr lang="lv-LV" sz="2000" b="0" i="0"/>
            <a:t>Būves elementiem, kas ietekmē norobežojošo konstrukciju energosniegumu jāatbilst minimālajām energosnieguma prasībām*</a:t>
          </a:r>
          <a:endParaRPr lang="lv-LV" sz="2000"/>
        </a:p>
      </dgm:t>
    </dgm:pt>
    <dgm:pt modelId="{A3EEDAD3-9F57-4D97-B127-FA9081BE2436}" type="parTrans" cxnId="{CD808CE7-B04F-46FC-A614-2037825126BF}">
      <dgm:prSet/>
      <dgm:spPr/>
      <dgm:t>
        <a:bodyPr/>
        <a:lstStyle/>
        <a:p>
          <a:endParaRPr lang="lv-LV" sz="2000"/>
        </a:p>
      </dgm:t>
    </dgm:pt>
    <dgm:pt modelId="{B1F4E423-6A08-428D-9AC7-976A616A9A45}" type="sibTrans" cxnId="{CD808CE7-B04F-46FC-A614-2037825126BF}">
      <dgm:prSet/>
      <dgm:spPr/>
      <dgm:t>
        <a:bodyPr/>
        <a:lstStyle/>
        <a:p>
          <a:endParaRPr lang="lv-LV" sz="2000"/>
        </a:p>
      </dgm:t>
    </dgm:pt>
    <dgm:pt modelId="{09FB9983-F597-4F95-828E-2CF912F5B59D}">
      <dgm:prSet custT="1"/>
      <dgm:spPr/>
      <dgm:t>
        <a:bodyPr/>
        <a:lstStyle/>
        <a:p>
          <a:r>
            <a:rPr lang="lv-LV" sz="2000" b="0" i="1"/>
            <a:t>* ciktāl tas ir tehniski, funkcionāli un ekonomiski iespējams</a:t>
          </a:r>
          <a:endParaRPr lang="lv-LV" sz="2000"/>
        </a:p>
      </dgm:t>
    </dgm:pt>
    <dgm:pt modelId="{E5AB03F5-D6E9-44A9-A302-BE3A255D3436}" type="parTrans" cxnId="{AE39B56F-70E1-4AE1-97A4-DEC8B39B0DB4}">
      <dgm:prSet/>
      <dgm:spPr/>
      <dgm:t>
        <a:bodyPr/>
        <a:lstStyle/>
        <a:p>
          <a:endParaRPr lang="lv-LV" sz="2000"/>
        </a:p>
      </dgm:t>
    </dgm:pt>
    <dgm:pt modelId="{1ED1F263-E025-42C1-B2B0-3FE3A673DACB}" type="sibTrans" cxnId="{AE39B56F-70E1-4AE1-97A4-DEC8B39B0DB4}">
      <dgm:prSet/>
      <dgm:spPr/>
      <dgm:t>
        <a:bodyPr/>
        <a:lstStyle/>
        <a:p>
          <a:endParaRPr lang="lv-LV" sz="2000"/>
        </a:p>
      </dgm:t>
    </dgm:pt>
    <dgm:pt modelId="{780F138C-11E3-4F8B-8413-4340596B4999}">
      <dgm:prSet custT="1"/>
      <dgm:spPr/>
      <dgm:t>
        <a:bodyPr/>
        <a:lstStyle/>
        <a:p>
          <a:r>
            <a:rPr lang="lv-LV" sz="2000" b="0" i="0" dirty="0"/>
            <a:t>Latvijā </a:t>
          </a:r>
          <a:r>
            <a:rPr lang="es-ES" sz="2000" b="0" i="0" dirty="0"/>
            <a:t>“</a:t>
          </a:r>
          <a:r>
            <a:rPr lang="es-ES" sz="2000" b="0" i="0" dirty="0" err="1"/>
            <a:t>nozīmīga</a:t>
          </a:r>
          <a:r>
            <a:rPr lang="es-ES" sz="2000" b="0" i="0" dirty="0"/>
            <a:t> </a:t>
          </a:r>
          <a:r>
            <a:rPr lang="es-ES" sz="2000" b="0" i="0" dirty="0" err="1"/>
            <a:t>renovācija</a:t>
          </a:r>
          <a:r>
            <a:rPr lang="es-ES" sz="2000" b="0" i="0" dirty="0"/>
            <a:t>” ir </a:t>
          </a:r>
          <a:r>
            <a:rPr lang="es-ES" sz="2000" b="0" i="0" dirty="0" err="1"/>
            <a:t>ēkas</a:t>
          </a:r>
          <a:r>
            <a:rPr lang="es-ES" sz="2000" b="0" i="0" dirty="0"/>
            <a:t> </a:t>
          </a:r>
          <a:r>
            <a:rPr lang="es-ES" sz="2000" b="0" i="0" dirty="0" err="1"/>
            <a:t>renovācija</a:t>
          </a:r>
          <a:r>
            <a:rPr lang="es-ES" sz="2000" b="0" i="0" dirty="0"/>
            <a:t>,</a:t>
          </a:r>
          <a:r>
            <a:rPr lang="lv-LV" sz="2000" b="0" i="0" dirty="0"/>
            <a:t> ja </a:t>
          </a:r>
          <a:r>
            <a:rPr lang="lv-LV" sz="2000" b="0" i="0" dirty="0" err="1"/>
            <a:t>Ja</a:t>
          </a:r>
          <a:r>
            <a:rPr lang="lv-LV" sz="2000" b="0" i="0" dirty="0"/>
            <a:t> atjaunošana vai pārbūve skar mazāk par 25 % no ēkas būves elementu kopējās laukuma virsmas</a:t>
          </a:r>
          <a:endParaRPr lang="lv-LV" sz="2000" dirty="0"/>
        </a:p>
      </dgm:t>
    </dgm:pt>
    <dgm:pt modelId="{3C3CC51F-4B74-41A6-90D8-64B03317C2C4}" type="parTrans" cxnId="{6B6811B8-C86B-4530-8D47-09FE782AAC7A}">
      <dgm:prSet/>
      <dgm:spPr/>
      <dgm:t>
        <a:bodyPr/>
        <a:lstStyle/>
        <a:p>
          <a:endParaRPr lang="lv-LV" sz="2000"/>
        </a:p>
      </dgm:t>
    </dgm:pt>
    <dgm:pt modelId="{6A91EEB0-CAA8-444A-A3EE-8D62EFAC1B13}" type="sibTrans" cxnId="{6B6811B8-C86B-4530-8D47-09FE782AAC7A}">
      <dgm:prSet/>
      <dgm:spPr/>
      <dgm:t>
        <a:bodyPr/>
        <a:lstStyle/>
        <a:p>
          <a:endParaRPr lang="lv-LV" sz="2000"/>
        </a:p>
      </dgm:t>
    </dgm:pt>
    <dgm:pt modelId="{E192D8AD-ED05-4A14-8DEE-1753B8A3B5F3}" type="pres">
      <dgm:prSet presAssocID="{8C4AD979-C30F-4A4C-898C-225FBACF4E95}" presName="matrix" presStyleCnt="0">
        <dgm:presLayoutVars>
          <dgm:chMax val="1"/>
          <dgm:dir/>
          <dgm:resizeHandles val="exact"/>
        </dgm:presLayoutVars>
      </dgm:prSet>
      <dgm:spPr/>
    </dgm:pt>
    <dgm:pt modelId="{E72C47ED-AE1C-48C2-BD15-759F7CF07445}" type="pres">
      <dgm:prSet presAssocID="{8C4AD979-C30F-4A4C-898C-225FBACF4E95}" presName="diamond" presStyleLbl="bgShp" presStyleIdx="0" presStyleCnt="1" custScaleY="98431"/>
      <dgm:spPr/>
    </dgm:pt>
    <dgm:pt modelId="{2DAE0085-1A2E-4996-8DAB-855119D66384}" type="pres">
      <dgm:prSet presAssocID="{8C4AD979-C30F-4A4C-898C-225FBACF4E95}" presName="quad1" presStyleLbl="node1" presStyleIdx="0" presStyleCnt="4" custScaleX="106085" custScaleY="108397">
        <dgm:presLayoutVars>
          <dgm:chMax val="0"/>
          <dgm:chPref val="0"/>
          <dgm:bulletEnabled val="1"/>
        </dgm:presLayoutVars>
      </dgm:prSet>
      <dgm:spPr/>
    </dgm:pt>
    <dgm:pt modelId="{3A1A100F-25AD-4F74-ADCB-49D7EDEEA8E4}" type="pres">
      <dgm:prSet presAssocID="{8C4AD979-C30F-4A4C-898C-225FBACF4E95}" presName="quad2" presStyleLbl="node1" presStyleIdx="1" presStyleCnt="4" custScaleX="105761" custScaleY="106695">
        <dgm:presLayoutVars>
          <dgm:chMax val="0"/>
          <dgm:chPref val="0"/>
          <dgm:bulletEnabled val="1"/>
        </dgm:presLayoutVars>
      </dgm:prSet>
      <dgm:spPr/>
    </dgm:pt>
    <dgm:pt modelId="{32F92BCB-86F2-4A50-A8F4-84C267FA2C5D}" type="pres">
      <dgm:prSet presAssocID="{8C4AD979-C30F-4A4C-898C-225FBACF4E95}" presName="quad3" presStyleLbl="node1" presStyleIdx="2" presStyleCnt="4" custScaleX="107787" custScaleY="108129">
        <dgm:presLayoutVars>
          <dgm:chMax val="0"/>
          <dgm:chPref val="0"/>
          <dgm:bulletEnabled val="1"/>
        </dgm:presLayoutVars>
      </dgm:prSet>
      <dgm:spPr/>
    </dgm:pt>
    <dgm:pt modelId="{542FDD01-CCF2-47D5-82C3-0B8CF4464B43}" type="pres">
      <dgm:prSet presAssocID="{8C4AD979-C30F-4A4C-898C-225FBACF4E95}" presName="quad4" presStyleLbl="node1" presStyleIdx="3" presStyleCnt="4" custScaleX="105761" custScaleY="108129">
        <dgm:presLayoutVars>
          <dgm:chMax val="0"/>
          <dgm:chPref val="0"/>
          <dgm:bulletEnabled val="1"/>
        </dgm:presLayoutVars>
      </dgm:prSet>
      <dgm:spPr/>
    </dgm:pt>
  </dgm:ptLst>
  <dgm:cxnLst>
    <dgm:cxn modelId="{C4115C03-C4CA-44C5-889A-F59A212FA5E4}" type="presOf" srcId="{8C4AD979-C30F-4A4C-898C-225FBACF4E95}" destId="{E192D8AD-ED05-4A14-8DEE-1753B8A3B5F3}" srcOrd="0" destOrd="0" presId="urn:microsoft.com/office/officeart/2005/8/layout/matrix3"/>
    <dgm:cxn modelId="{1EEDAF16-24CD-4994-AB12-73B6B8FEA5B5}" type="presOf" srcId="{D32C3821-6091-4E48-88AB-AD524D25344B}" destId="{2DAE0085-1A2E-4996-8DAB-855119D66384}" srcOrd="0" destOrd="0" presId="urn:microsoft.com/office/officeart/2005/8/layout/matrix3"/>
    <dgm:cxn modelId="{AE39B56F-70E1-4AE1-97A4-DEC8B39B0DB4}" srcId="{8C4AD979-C30F-4A4C-898C-225FBACF4E95}" destId="{09FB9983-F597-4F95-828E-2CF912F5B59D}" srcOrd="3" destOrd="0" parTransId="{E5AB03F5-D6E9-44A9-A302-BE3A255D3436}" sibTransId="{1ED1F263-E025-42C1-B2B0-3FE3A673DACB}"/>
    <dgm:cxn modelId="{9894729D-9018-437C-9244-FA2DB2BD959F}" type="presOf" srcId="{7E42EEA4-91CF-49EB-A906-F19D4D6F6665}" destId="{3A1A100F-25AD-4F74-ADCB-49D7EDEEA8E4}" srcOrd="0" destOrd="0" presId="urn:microsoft.com/office/officeart/2005/8/layout/matrix3"/>
    <dgm:cxn modelId="{6B6811B8-C86B-4530-8D47-09FE782AAC7A}" srcId="{09FB9983-F597-4F95-828E-2CF912F5B59D}" destId="{780F138C-11E3-4F8B-8413-4340596B4999}" srcOrd="0" destOrd="0" parTransId="{3C3CC51F-4B74-41A6-90D8-64B03317C2C4}" sibTransId="{6A91EEB0-CAA8-444A-A3EE-8D62EFAC1B13}"/>
    <dgm:cxn modelId="{B94029BB-D5B2-4D53-A06C-3DFA6A91DEC6}" type="presOf" srcId="{30486F75-A9AB-496B-9183-2DEA1020FC29}" destId="{32F92BCB-86F2-4A50-A8F4-84C267FA2C5D}" srcOrd="0" destOrd="0" presId="urn:microsoft.com/office/officeart/2005/8/layout/matrix3"/>
    <dgm:cxn modelId="{65E7A5C3-B8E2-469C-9E7C-C3E16A0D756E}" srcId="{8C4AD979-C30F-4A4C-898C-225FBACF4E95}" destId="{D32C3821-6091-4E48-88AB-AD524D25344B}" srcOrd="0" destOrd="0" parTransId="{C4B33F79-C427-4601-AF4A-E8FA397EB652}" sibTransId="{6B0A378A-CF54-4817-AACD-32FD2004C034}"/>
    <dgm:cxn modelId="{796983C6-897D-49E3-A982-076A083BCA71}" type="presOf" srcId="{780F138C-11E3-4F8B-8413-4340596B4999}" destId="{542FDD01-CCF2-47D5-82C3-0B8CF4464B43}" srcOrd="0" destOrd="1" presId="urn:microsoft.com/office/officeart/2005/8/layout/matrix3"/>
    <dgm:cxn modelId="{C5DEFBC6-4BE3-471B-A77E-C3E6051AEC7B}" type="presOf" srcId="{09FB9983-F597-4F95-828E-2CF912F5B59D}" destId="{542FDD01-CCF2-47D5-82C3-0B8CF4464B43}" srcOrd="0" destOrd="0" presId="urn:microsoft.com/office/officeart/2005/8/layout/matrix3"/>
    <dgm:cxn modelId="{0B0C3ACD-CD1E-413D-BA26-E2BAABBB5A66}" srcId="{8C4AD979-C30F-4A4C-898C-225FBACF4E95}" destId="{7E42EEA4-91CF-49EB-A906-F19D4D6F6665}" srcOrd="1" destOrd="0" parTransId="{EE5D215F-5157-46EC-B0FE-AC9A0BE636E7}" sibTransId="{EE067950-5B85-4030-9D41-9ED0670417AF}"/>
    <dgm:cxn modelId="{CD808CE7-B04F-46FC-A614-2037825126BF}" srcId="{8C4AD979-C30F-4A4C-898C-225FBACF4E95}" destId="{30486F75-A9AB-496B-9183-2DEA1020FC29}" srcOrd="2" destOrd="0" parTransId="{A3EEDAD3-9F57-4D97-B127-FA9081BE2436}" sibTransId="{B1F4E423-6A08-428D-9AC7-976A616A9A45}"/>
    <dgm:cxn modelId="{DBA2CB4C-CDB2-4C27-B6D2-7E51E08F9BC2}" type="presParOf" srcId="{E192D8AD-ED05-4A14-8DEE-1753B8A3B5F3}" destId="{E72C47ED-AE1C-48C2-BD15-759F7CF07445}" srcOrd="0" destOrd="0" presId="urn:microsoft.com/office/officeart/2005/8/layout/matrix3"/>
    <dgm:cxn modelId="{47E29DF5-5E75-48B1-B3D3-38E1A4965B36}" type="presParOf" srcId="{E192D8AD-ED05-4A14-8DEE-1753B8A3B5F3}" destId="{2DAE0085-1A2E-4996-8DAB-855119D66384}" srcOrd="1" destOrd="0" presId="urn:microsoft.com/office/officeart/2005/8/layout/matrix3"/>
    <dgm:cxn modelId="{276277A0-5F32-439D-A6A3-945479110F8F}" type="presParOf" srcId="{E192D8AD-ED05-4A14-8DEE-1753B8A3B5F3}" destId="{3A1A100F-25AD-4F74-ADCB-49D7EDEEA8E4}" srcOrd="2" destOrd="0" presId="urn:microsoft.com/office/officeart/2005/8/layout/matrix3"/>
    <dgm:cxn modelId="{CD7218F9-132A-4D25-9169-2A89FF1B2F54}" type="presParOf" srcId="{E192D8AD-ED05-4A14-8DEE-1753B8A3B5F3}" destId="{32F92BCB-86F2-4A50-A8F4-84C267FA2C5D}" srcOrd="3" destOrd="0" presId="urn:microsoft.com/office/officeart/2005/8/layout/matrix3"/>
    <dgm:cxn modelId="{1F0512E1-1573-439C-94D2-312B2FEEB1A0}" type="presParOf" srcId="{E192D8AD-ED05-4A14-8DEE-1753B8A3B5F3}" destId="{542FDD01-CCF2-47D5-82C3-0B8CF4464B43}"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A8E685C-07D1-4B35-B6AF-754D22FC3C7D}"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lv-LV"/>
        </a:p>
      </dgm:t>
    </dgm:pt>
    <dgm:pt modelId="{00D11677-4E29-49A2-A7CD-C7DC7D2600AD}">
      <dgm:prSet/>
      <dgm:spPr>
        <a:solidFill>
          <a:schemeClr val="accent5">
            <a:lumMod val="60000"/>
            <a:lumOff val="40000"/>
          </a:schemeClr>
        </a:solidFill>
      </dgm:spPr>
      <dgm:t>
        <a:bodyPr/>
        <a:lstStyle/>
        <a:p>
          <a:r>
            <a:rPr lang="lv-LV" b="0" i="0" baseline="0" dirty="0"/>
            <a:t>Iespējami izņēmumi konkrētiem ēku veidiem, ņemot vērā:</a:t>
          </a:r>
          <a:endParaRPr lang="lv-LV" dirty="0"/>
        </a:p>
      </dgm:t>
    </dgm:pt>
    <dgm:pt modelId="{A4DCE608-7A97-4D53-BF35-1FE474266BA9}" type="parTrans" cxnId="{0DA0C5D8-7E7C-4EAF-8AB2-0CA936FA7B91}">
      <dgm:prSet/>
      <dgm:spPr/>
      <dgm:t>
        <a:bodyPr/>
        <a:lstStyle/>
        <a:p>
          <a:endParaRPr lang="lv-LV"/>
        </a:p>
      </dgm:t>
    </dgm:pt>
    <dgm:pt modelId="{6C608856-B514-4F3D-9229-9EB2B4BEAF4C}" type="sibTrans" cxnId="{0DA0C5D8-7E7C-4EAF-8AB2-0CA936FA7B91}">
      <dgm:prSet/>
      <dgm:spPr/>
      <dgm:t>
        <a:bodyPr/>
        <a:lstStyle/>
        <a:p>
          <a:endParaRPr lang="lv-LV"/>
        </a:p>
      </dgm:t>
    </dgm:pt>
    <dgm:pt modelId="{DF38E0FA-5AE6-4E1B-840E-2DC4FBEFCBF6}">
      <dgm:prSet/>
      <dgm:spPr>
        <a:solidFill>
          <a:schemeClr val="accent1">
            <a:lumMod val="75000"/>
          </a:schemeClr>
        </a:solidFill>
      </dgm:spPr>
      <dgm:t>
        <a:bodyPr/>
        <a:lstStyle/>
        <a:p>
          <a:r>
            <a:rPr lang="lv-LV" b="0" i="0" dirty="0"/>
            <a:t>tehnoloģiskās neitralitātes principu attiecībā uz tehnoloģijām, kuras nerada emisijas uz vietas</a:t>
          </a:r>
          <a:endParaRPr lang="lv-LV" dirty="0"/>
        </a:p>
      </dgm:t>
    </dgm:pt>
    <dgm:pt modelId="{DA51C60A-F99F-45BA-8399-5024783B1F5A}" type="parTrans" cxnId="{FE367AA1-87F3-48A7-9633-1FC40FA9E89F}">
      <dgm:prSet/>
      <dgm:spPr/>
      <dgm:t>
        <a:bodyPr/>
        <a:lstStyle/>
        <a:p>
          <a:endParaRPr lang="lv-LV"/>
        </a:p>
      </dgm:t>
    </dgm:pt>
    <dgm:pt modelId="{F6936AAE-6D15-4CE8-BD38-F3E19962F5AC}" type="sibTrans" cxnId="{FE367AA1-87F3-48A7-9633-1FC40FA9E89F}">
      <dgm:prSet/>
      <dgm:spPr/>
      <dgm:t>
        <a:bodyPr/>
        <a:lstStyle/>
        <a:p>
          <a:endParaRPr lang="lv-LV"/>
        </a:p>
      </dgm:t>
    </dgm:pt>
    <dgm:pt modelId="{46B69B29-8373-473C-95EF-6D359BE9F821}">
      <dgm:prSet/>
      <dgm:spPr>
        <a:solidFill>
          <a:schemeClr val="accent6"/>
        </a:solidFill>
      </dgm:spPr>
      <dgm:t>
        <a:bodyPr/>
        <a:lstStyle/>
        <a:p>
          <a:r>
            <a:rPr lang="lv-LV" b="0" i="0" dirty="0"/>
            <a:t>saules enerģijas iekārtu novērtēto tehnisko un ekonomisko potenciālu</a:t>
          </a:r>
          <a:endParaRPr lang="lv-LV" dirty="0"/>
        </a:p>
      </dgm:t>
    </dgm:pt>
    <dgm:pt modelId="{D9DC779E-409C-473C-BF8B-EF74947A8B4D}" type="parTrans" cxnId="{6E3E2E88-9B84-4FE4-AD73-23DE09F2842D}">
      <dgm:prSet/>
      <dgm:spPr/>
      <dgm:t>
        <a:bodyPr/>
        <a:lstStyle/>
        <a:p>
          <a:endParaRPr lang="lv-LV"/>
        </a:p>
      </dgm:t>
    </dgm:pt>
    <dgm:pt modelId="{70724BD4-82F3-49EA-8FF1-938599B1BC0D}" type="sibTrans" cxnId="{6E3E2E88-9B84-4FE4-AD73-23DE09F2842D}">
      <dgm:prSet/>
      <dgm:spPr/>
      <dgm:t>
        <a:bodyPr/>
        <a:lstStyle/>
        <a:p>
          <a:endParaRPr lang="lv-LV"/>
        </a:p>
      </dgm:t>
    </dgm:pt>
    <dgm:pt modelId="{F26D1CA2-72C0-4CE6-874A-16C3670AD4C1}">
      <dgm:prSet/>
      <dgm:spPr>
        <a:solidFill>
          <a:schemeClr val="accent2"/>
        </a:solidFill>
      </dgm:spPr>
      <dgm:t>
        <a:bodyPr/>
        <a:lstStyle/>
        <a:p>
          <a:r>
            <a:rPr lang="lv-LV" b="0" i="0" dirty="0"/>
            <a:t>strukturālo integritāti, zaļos jumtus un bēniņu un jumta izolāciju </a:t>
          </a:r>
          <a:endParaRPr lang="lv-LV" dirty="0"/>
        </a:p>
      </dgm:t>
    </dgm:pt>
    <dgm:pt modelId="{BEA55E11-1F3F-4879-9C08-329B03D8E9D9}" type="parTrans" cxnId="{B9BA7D4F-E779-4DCB-8EB7-BAA76E7AFE06}">
      <dgm:prSet/>
      <dgm:spPr/>
      <dgm:t>
        <a:bodyPr/>
        <a:lstStyle/>
        <a:p>
          <a:endParaRPr lang="lv-LV"/>
        </a:p>
      </dgm:t>
    </dgm:pt>
    <dgm:pt modelId="{6DF70D55-4900-434A-9FDC-A069AA969DD9}" type="sibTrans" cxnId="{B9BA7D4F-E779-4DCB-8EB7-BAA76E7AFE06}">
      <dgm:prSet/>
      <dgm:spPr/>
      <dgm:t>
        <a:bodyPr/>
        <a:lstStyle/>
        <a:p>
          <a:endParaRPr lang="lv-LV"/>
        </a:p>
      </dgm:t>
    </dgm:pt>
    <dgm:pt modelId="{07ADFB19-E02B-4C71-9FC2-52072D3C3C1B}" type="pres">
      <dgm:prSet presAssocID="{FA8E685C-07D1-4B35-B6AF-754D22FC3C7D}" presName="compositeShape" presStyleCnt="0">
        <dgm:presLayoutVars>
          <dgm:chMax val="7"/>
          <dgm:dir/>
          <dgm:resizeHandles val="exact"/>
        </dgm:presLayoutVars>
      </dgm:prSet>
      <dgm:spPr/>
    </dgm:pt>
    <dgm:pt modelId="{FA284AC6-AD51-48F4-9679-EC1BDD9CC271}" type="pres">
      <dgm:prSet presAssocID="{FA8E685C-07D1-4B35-B6AF-754D22FC3C7D}" presName="wedge1" presStyleLbl="node1" presStyleIdx="0" presStyleCnt="4"/>
      <dgm:spPr/>
    </dgm:pt>
    <dgm:pt modelId="{95A2F34A-FC71-42D3-B3B8-6B5CDAA05054}" type="pres">
      <dgm:prSet presAssocID="{FA8E685C-07D1-4B35-B6AF-754D22FC3C7D}" presName="dummy1a" presStyleCnt="0"/>
      <dgm:spPr/>
    </dgm:pt>
    <dgm:pt modelId="{D98C4B97-6263-4CDA-9F07-1AC971C1B3E5}" type="pres">
      <dgm:prSet presAssocID="{FA8E685C-07D1-4B35-B6AF-754D22FC3C7D}" presName="dummy1b" presStyleCnt="0"/>
      <dgm:spPr/>
    </dgm:pt>
    <dgm:pt modelId="{D07A3DD2-8B2E-435B-9921-5568718C63E2}" type="pres">
      <dgm:prSet presAssocID="{FA8E685C-07D1-4B35-B6AF-754D22FC3C7D}" presName="wedge1Tx" presStyleLbl="node1" presStyleIdx="0" presStyleCnt="4">
        <dgm:presLayoutVars>
          <dgm:chMax val="0"/>
          <dgm:chPref val="0"/>
          <dgm:bulletEnabled val="1"/>
        </dgm:presLayoutVars>
      </dgm:prSet>
      <dgm:spPr/>
    </dgm:pt>
    <dgm:pt modelId="{4791BF96-FFE1-440B-BF07-CA00A1629810}" type="pres">
      <dgm:prSet presAssocID="{FA8E685C-07D1-4B35-B6AF-754D22FC3C7D}" presName="wedge2" presStyleLbl="node1" presStyleIdx="1" presStyleCnt="4"/>
      <dgm:spPr/>
    </dgm:pt>
    <dgm:pt modelId="{6833AA01-1427-4CFA-9BC6-4849307B1B3A}" type="pres">
      <dgm:prSet presAssocID="{FA8E685C-07D1-4B35-B6AF-754D22FC3C7D}" presName="dummy2a" presStyleCnt="0"/>
      <dgm:spPr/>
    </dgm:pt>
    <dgm:pt modelId="{06CFBEDC-ADE2-4435-BD95-D68EEB79CDB3}" type="pres">
      <dgm:prSet presAssocID="{FA8E685C-07D1-4B35-B6AF-754D22FC3C7D}" presName="dummy2b" presStyleCnt="0"/>
      <dgm:spPr/>
    </dgm:pt>
    <dgm:pt modelId="{9125E29C-C78C-4159-96BC-2694F4BF79A4}" type="pres">
      <dgm:prSet presAssocID="{FA8E685C-07D1-4B35-B6AF-754D22FC3C7D}" presName="wedge2Tx" presStyleLbl="node1" presStyleIdx="1" presStyleCnt="4">
        <dgm:presLayoutVars>
          <dgm:chMax val="0"/>
          <dgm:chPref val="0"/>
          <dgm:bulletEnabled val="1"/>
        </dgm:presLayoutVars>
      </dgm:prSet>
      <dgm:spPr/>
    </dgm:pt>
    <dgm:pt modelId="{FCEC049E-BC69-49ED-902B-36CE51BC5078}" type="pres">
      <dgm:prSet presAssocID="{FA8E685C-07D1-4B35-B6AF-754D22FC3C7D}" presName="wedge3" presStyleLbl="node1" presStyleIdx="2" presStyleCnt="4"/>
      <dgm:spPr/>
    </dgm:pt>
    <dgm:pt modelId="{B536DD81-9FA1-4358-AAB2-F7859A1FE3A7}" type="pres">
      <dgm:prSet presAssocID="{FA8E685C-07D1-4B35-B6AF-754D22FC3C7D}" presName="dummy3a" presStyleCnt="0"/>
      <dgm:spPr/>
    </dgm:pt>
    <dgm:pt modelId="{B96987B6-4EB2-455F-98E2-7FFB009DCCBC}" type="pres">
      <dgm:prSet presAssocID="{FA8E685C-07D1-4B35-B6AF-754D22FC3C7D}" presName="dummy3b" presStyleCnt="0"/>
      <dgm:spPr/>
    </dgm:pt>
    <dgm:pt modelId="{FD388C26-6E37-40A9-95E8-FCCF61B08D96}" type="pres">
      <dgm:prSet presAssocID="{FA8E685C-07D1-4B35-B6AF-754D22FC3C7D}" presName="wedge3Tx" presStyleLbl="node1" presStyleIdx="2" presStyleCnt="4">
        <dgm:presLayoutVars>
          <dgm:chMax val="0"/>
          <dgm:chPref val="0"/>
          <dgm:bulletEnabled val="1"/>
        </dgm:presLayoutVars>
      </dgm:prSet>
      <dgm:spPr/>
    </dgm:pt>
    <dgm:pt modelId="{F8B8C596-DEBE-4846-B0D1-8391D3F5D623}" type="pres">
      <dgm:prSet presAssocID="{FA8E685C-07D1-4B35-B6AF-754D22FC3C7D}" presName="wedge4" presStyleLbl="node1" presStyleIdx="3" presStyleCnt="4"/>
      <dgm:spPr/>
    </dgm:pt>
    <dgm:pt modelId="{3955FD26-5A4F-4947-B740-3C767CCD43A4}" type="pres">
      <dgm:prSet presAssocID="{FA8E685C-07D1-4B35-B6AF-754D22FC3C7D}" presName="dummy4a" presStyleCnt="0"/>
      <dgm:spPr/>
    </dgm:pt>
    <dgm:pt modelId="{EF751FC8-8F32-423F-82CA-DACD3BCF8F27}" type="pres">
      <dgm:prSet presAssocID="{FA8E685C-07D1-4B35-B6AF-754D22FC3C7D}" presName="dummy4b" presStyleCnt="0"/>
      <dgm:spPr/>
    </dgm:pt>
    <dgm:pt modelId="{6709CD32-0079-4AF1-883A-170C3A0A5310}" type="pres">
      <dgm:prSet presAssocID="{FA8E685C-07D1-4B35-B6AF-754D22FC3C7D}" presName="wedge4Tx" presStyleLbl="node1" presStyleIdx="3" presStyleCnt="4">
        <dgm:presLayoutVars>
          <dgm:chMax val="0"/>
          <dgm:chPref val="0"/>
          <dgm:bulletEnabled val="1"/>
        </dgm:presLayoutVars>
      </dgm:prSet>
      <dgm:spPr/>
    </dgm:pt>
    <dgm:pt modelId="{522F2EE5-F5AF-4CC9-9B05-9ACF2141DD8C}" type="pres">
      <dgm:prSet presAssocID="{6C608856-B514-4F3D-9229-9EB2B4BEAF4C}" presName="arrowWedge1" presStyleLbl="fgSibTrans2D1" presStyleIdx="0" presStyleCnt="4"/>
      <dgm:spPr/>
    </dgm:pt>
    <dgm:pt modelId="{6934A90C-2169-49B3-BD63-38B68416EAEE}" type="pres">
      <dgm:prSet presAssocID="{F6936AAE-6D15-4CE8-BD38-F3E19962F5AC}" presName="arrowWedge2" presStyleLbl="fgSibTrans2D1" presStyleIdx="1" presStyleCnt="4"/>
      <dgm:spPr/>
    </dgm:pt>
    <dgm:pt modelId="{2B26C464-1978-4D11-8A10-08472D1F65E5}" type="pres">
      <dgm:prSet presAssocID="{70724BD4-82F3-49EA-8FF1-938599B1BC0D}" presName="arrowWedge3" presStyleLbl="fgSibTrans2D1" presStyleIdx="2" presStyleCnt="4"/>
      <dgm:spPr/>
    </dgm:pt>
    <dgm:pt modelId="{FFAC73DC-4BE9-4028-9627-18EDF41C0CA8}" type="pres">
      <dgm:prSet presAssocID="{6DF70D55-4900-434A-9FDC-A069AA969DD9}" presName="arrowWedge4" presStyleLbl="fgSibTrans2D1" presStyleIdx="3" presStyleCnt="4"/>
      <dgm:spPr/>
    </dgm:pt>
  </dgm:ptLst>
  <dgm:cxnLst>
    <dgm:cxn modelId="{80C79511-0011-430E-86B7-9DA58A273F26}" type="presOf" srcId="{46B69B29-8373-473C-95EF-6D359BE9F821}" destId="{FCEC049E-BC69-49ED-902B-36CE51BC5078}" srcOrd="0" destOrd="0" presId="urn:microsoft.com/office/officeart/2005/8/layout/cycle8"/>
    <dgm:cxn modelId="{4F256224-53C9-42E5-9A16-5D6BD45097AE}" type="presOf" srcId="{DF38E0FA-5AE6-4E1B-840E-2DC4FBEFCBF6}" destId="{9125E29C-C78C-4159-96BC-2694F4BF79A4}" srcOrd="1" destOrd="0" presId="urn:microsoft.com/office/officeart/2005/8/layout/cycle8"/>
    <dgm:cxn modelId="{E8B15D5E-FADD-4582-AE14-A64DFEF261B0}" type="presOf" srcId="{FA8E685C-07D1-4B35-B6AF-754D22FC3C7D}" destId="{07ADFB19-E02B-4C71-9FC2-52072D3C3C1B}" srcOrd="0" destOrd="0" presId="urn:microsoft.com/office/officeart/2005/8/layout/cycle8"/>
    <dgm:cxn modelId="{FCD8A963-C218-4D33-B0B5-423DB925CF57}" type="presOf" srcId="{DF38E0FA-5AE6-4E1B-840E-2DC4FBEFCBF6}" destId="{4791BF96-FFE1-440B-BF07-CA00A1629810}" srcOrd="0" destOrd="0" presId="urn:microsoft.com/office/officeart/2005/8/layout/cycle8"/>
    <dgm:cxn modelId="{B9BA7D4F-E779-4DCB-8EB7-BAA76E7AFE06}" srcId="{FA8E685C-07D1-4B35-B6AF-754D22FC3C7D}" destId="{F26D1CA2-72C0-4CE6-874A-16C3670AD4C1}" srcOrd="3" destOrd="0" parTransId="{BEA55E11-1F3F-4879-9C08-329B03D8E9D9}" sibTransId="{6DF70D55-4900-434A-9FDC-A069AA969DD9}"/>
    <dgm:cxn modelId="{6E3E2E88-9B84-4FE4-AD73-23DE09F2842D}" srcId="{FA8E685C-07D1-4B35-B6AF-754D22FC3C7D}" destId="{46B69B29-8373-473C-95EF-6D359BE9F821}" srcOrd="2" destOrd="0" parTransId="{D9DC779E-409C-473C-BF8B-EF74947A8B4D}" sibTransId="{70724BD4-82F3-49EA-8FF1-938599B1BC0D}"/>
    <dgm:cxn modelId="{ACA3EA8A-B14B-4345-BCA0-9C4EC041FF1E}" type="presOf" srcId="{F26D1CA2-72C0-4CE6-874A-16C3670AD4C1}" destId="{6709CD32-0079-4AF1-883A-170C3A0A5310}" srcOrd="1" destOrd="0" presId="urn:microsoft.com/office/officeart/2005/8/layout/cycle8"/>
    <dgm:cxn modelId="{BB76088B-30EB-4BB2-8796-22B2F8F853C9}" type="presOf" srcId="{46B69B29-8373-473C-95EF-6D359BE9F821}" destId="{FD388C26-6E37-40A9-95E8-FCCF61B08D96}" srcOrd="1" destOrd="0" presId="urn:microsoft.com/office/officeart/2005/8/layout/cycle8"/>
    <dgm:cxn modelId="{663A439F-017A-4E02-9EEC-C30D0290D9BE}" type="presOf" srcId="{00D11677-4E29-49A2-A7CD-C7DC7D2600AD}" destId="{FA284AC6-AD51-48F4-9679-EC1BDD9CC271}" srcOrd="0" destOrd="0" presId="urn:microsoft.com/office/officeart/2005/8/layout/cycle8"/>
    <dgm:cxn modelId="{FE367AA1-87F3-48A7-9633-1FC40FA9E89F}" srcId="{FA8E685C-07D1-4B35-B6AF-754D22FC3C7D}" destId="{DF38E0FA-5AE6-4E1B-840E-2DC4FBEFCBF6}" srcOrd="1" destOrd="0" parTransId="{DA51C60A-F99F-45BA-8399-5024783B1F5A}" sibTransId="{F6936AAE-6D15-4CE8-BD38-F3E19962F5AC}"/>
    <dgm:cxn modelId="{846BCBA7-E43E-49C2-ADD1-5ED218E02AA2}" type="presOf" srcId="{F26D1CA2-72C0-4CE6-874A-16C3670AD4C1}" destId="{F8B8C596-DEBE-4846-B0D1-8391D3F5D623}" srcOrd="0" destOrd="0" presId="urn:microsoft.com/office/officeart/2005/8/layout/cycle8"/>
    <dgm:cxn modelId="{458B46CF-D47E-4E2A-A744-6623E3789B85}" type="presOf" srcId="{00D11677-4E29-49A2-A7CD-C7DC7D2600AD}" destId="{D07A3DD2-8B2E-435B-9921-5568718C63E2}" srcOrd="1" destOrd="0" presId="urn:microsoft.com/office/officeart/2005/8/layout/cycle8"/>
    <dgm:cxn modelId="{0DA0C5D8-7E7C-4EAF-8AB2-0CA936FA7B91}" srcId="{FA8E685C-07D1-4B35-B6AF-754D22FC3C7D}" destId="{00D11677-4E29-49A2-A7CD-C7DC7D2600AD}" srcOrd="0" destOrd="0" parTransId="{A4DCE608-7A97-4D53-BF35-1FE474266BA9}" sibTransId="{6C608856-B514-4F3D-9229-9EB2B4BEAF4C}"/>
    <dgm:cxn modelId="{E616FF49-F650-4580-B1FC-325334DB0B29}" type="presParOf" srcId="{07ADFB19-E02B-4C71-9FC2-52072D3C3C1B}" destId="{FA284AC6-AD51-48F4-9679-EC1BDD9CC271}" srcOrd="0" destOrd="0" presId="urn:microsoft.com/office/officeart/2005/8/layout/cycle8"/>
    <dgm:cxn modelId="{F1DB00E3-B00F-4350-88BA-202EF0AFAF0F}" type="presParOf" srcId="{07ADFB19-E02B-4C71-9FC2-52072D3C3C1B}" destId="{95A2F34A-FC71-42D3-B3B8-6B5CDAA05054}" srcOrd="1" destOrd="0" presId="urn:microsoft.com/office/officeart/2005/8/layout/cycle8"/>
    <dgm:cxn modelId="{8C27BFA9-F84A-41C1-8BF5-6DA1E7820F54}" type="presParOf" srcId="{07ADFB19-E02B-4C71-9FC2-52072D3C3C1B}" destId="{D98C4B97-6263-4CDA-9F07-1AC971C1B3E5}" srcOrd="2" destOrd="0" presId="urn:microsoft.com/office/officeart/2005/8/layout/cycle8"/>
    <dgm:cxn modelId="{0F0F1A23-D259-4169-AC34-C994D62D2FB4}" type="presParOf" srcId="{07ADFB19-E02B-4C71-9FC2-52072D3C3C1B}" destId="{D07A3DD2-8B2E-435B-9921-5568718C63E2}" srcOrd="3" destOrd="0" presId="urn:microsoft.com/office/officeart/2005/8/layout/cycle8"/>
    <dgm:cxn modelId="{A209900C-7630-457B-B563-CC7A11BF1959}" type="presParOf" srcId="{07ADFB19-E02B-4C71-9FC2-52072D3C3C1B}" destId="{4791BF96-FFE1-440B-BF07-CA00A1629810}" srcOrd="4" destOrd="0" presId="urn:microsoft.com/office/officeart/2005/8/layout/cycle8"/>
    <dgm:cxn modelId="{79946F7D-C443-4191-B7C4-5AE3C94E7251}" type="presParOf" srcId="{07ADFB19-E02B-4C71-9FC2-52072D3C3C1B}" destId="{6833AA01-1427-4CFA-9BC6-4849307B1B3A}" srcOrd="5" destOrd="0" presId="urn:microsoft.com/office/officeart/2005/8/layout/cycle8"/>
    <dgm:cxn modelId="{87D0DD16-6C53-4250-B302-3782B6221F94}" type="presParOf" srcId="{07ADFB19-E02B-4C71-9FC2-52072D3C3C1B}" destId="{06CFBEDC-ADE2-4435-BD95-D68EEB79CDB3}" srcOrd="6" destOrd="0" presId="urn:microsoft.com/office/officeart/2005/8/layout/cycle8"/>
    <dgm:cxn modelId="{2658DF32-227E-40E3-8083-30C28E4D6D32}" type="presParOf" srcId="{07ADFB19-E02B-4C71-9FC2-52072D3C3C1B}" destId="{9125E29C-C78C-4159-96BC-2694F4BF79A4}" srcOrd="7" destOrd="0" presId="urn:microsoft.com/office/officeart/2005/8/layout/cycle8"/>
    <dgm:cxn modelId="{9E0BA6B1-2EA3-42F7-8D06-DF50A3A6CA2D}" type="presParOf" srcId="{07ADFB19-E02B-4C71-9FC2-52072D3C3C1B}" destId="{FCEC049E-BC69-49ED-902B-36CE51BC5078}" srcOrd="8" destOrd="0" presId="urn:microsoft.com/office/officeart/2005/8/layout/cycle8"/>
    <dgm:cxn modelId="{55D0943A-A19B-441D-B0CB-FE0BF44270E1}" type="presParOf" srcId="{07ADFB19-E02B-4C71-9FC2-52072D3C3C1B}" destId="{B536DD81-9FA1-4358-AAB2-F7859A1FE3A7}" srcOrd="9" destOrd="0" presId="urn:microsoft.com/office/officeart/2005/8/layout/cycle8"/>
    <dgm:cxn modelId="{3DB52B46-7D0B-40A1-A061-3D85966202B0}" type="presParOf" srcId="{07ADFB19-E02B-4C71-9FC2-52072D3C3C1B}" destId="{B96987B6-4EB2-455F-98E2-7FFB009DCCBC}" srcOrd="10" destOrd="0" presId="urn:microsoft.com/office/officeart/2005/8/layout/cycle8"/>
    <dgm:cxn modelId="{ACFEEA0D-3E65-4197-8C40-47E8C62A658B}" type="presParOf" srcId="{07ADFB19-E02B-4C71-9FC2-52072D3C3C1B}" destId="{FD388C26-6E37-40A9-95E8-FCCF61B08D96}" srcOrd="11" destOrd="0" presId="urn:microsoft.com/office/officeart/2005/8/layout/cycle8"/>
    <dgm:cxn modelId="{4BF48D1B-86F7-4A69-9ACC-A0047CE6E2FC}" type="presParOf" srcId="{07ADFB19-E02B-4C71-9FC2-52072D3C3C1B}" destId="{F8B8C596-DEBE-4846-B0D1-8391D3F5D623}" srcOrd="12" destOrd="0" presId="urn:microsoft.com/office/officeart/2005/8/layout/cycle8"/>
    <dgm:cxn modelId="{FBE11503-C506-4DD3-891C-003E4605254B}" type="presParOf" srcId="{07ADFB19-E02B-4C71-9FC2-52072D3C3C1B}" destId="{3955FD26-5A4F-4947-B740-3C767CCD43A4}" srcOrd="13" destOrd="0" presId="urn:microsoft.com/office/officeart/2005/8/layout/cycle8"/>
    <dgm:cxn modelId="{17417AA7-0A17-4E1E-B2EC-F062D77B2CBE}" type="presParOf" srcId="{07ADFB19-E02B-4C71-9FC2-52072D3C3C1B}" destId="{EF751FC8-8F32-423F-82CA-DACD3BCF8F27}" srcOrd="14" destOrd="0" presId="urn:microsoft.com/office/officeart/2005/8/layout/cycle8"/>
    <dgm:cxn modelId="{A4D0DD21-A3D5-4F2E-9823-D5376B00E3C6}" type="presParOf" srcId="{07ADFB19-E02B-4C71-9FC2-52072D3C3C1B}" destId="{6709CD32-0079-4AF1-883A-170C3A0A5310}" srcOrd="15" destOrd="0" presId="urn:microsoft.com/office/officeart/2005/8/layout/cycle8"/>
    <dgm:cxn modelId="{4D1C7675-E3F9-4F26-B52C-9BA460E09189}" type="presParOf" srcId="{07ADFB19-E02B-4C71-9FC2-52072D3C3C1B}" destId="{522F2EE5-F5AF-4CC9-9B05-9ACF2141DD8C}" srcOrd="16" destOrd="0" presId="urn:microsoft.com/office/officeart/2005/8/layout/cycle8"/>
    <dgm:cxn modelId="{FA6D2D28-C6E2-4612-AF3C-E7707BF1ED75}" type="presParOf" srcId="{07ADFB19-E02B-4C71-9FC2-52072D3C3C1B}" destId="{6934A90C-2169-49B3-BD63-38B68416EAEE}" srcOrd="17" destOrd="0" presId="urn:microsoft.com/office/officeart/2005/8/layout/cycle8"/>
    <dgm:cxn modelId="{D12EACA9-D6C5-47C3-B7A1-57AB0353C3FA}" type="presParOf" srcId="{07ADFB19-E02B-4C71-9FC2-52072D3C3C1B}" destId="{2B26C464-1978-4D11-8A10-08472D1F65E5}" srcOrd="18" destOrd="0" presId="urn:microsoft.com/office/officeart/2005/8/layout/cycle8"/>
    <dgm:cxn modelId="{702901B0-7212-425F-BAFF-6A401BE7198B}" type="presParOf" srcId="{07ADFB19-E02B-4C71-9FC2-52072D3C3C1B}" destId="{FFAC73DC-4BE9-4028-9627-18EDF41C0CA8}"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50861B-AB64-4155-8AE2-1358C1FFBA3C}">
      <dsp:nvSpPr>
        <dsp:cNvPr id="0" name=""/>
        <dsp:cNvSpPr/>
      </dsp:nvSpPr>
      <dsp:spPr>
        <a:xfrm>
          <a:off x="0" y="261829"/>
          <a:ext cx="9105250" cy="910525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575FA6-CC2A-4533-88DA-532C931D5C0C}">
      <dsp:nvSpPr>
        <dsp:cNvPr id="0" name=""/>
        <dsp:cNvSpPr/>
      </dsp:nvSpPr>
      <dsp:spPr>
        <a:xfrm>
          <a:off x="724093" y="989260"/>
          <a:ext cx="3925540" cy="37643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b="1" i="0" kern="1200" noProof="0" dirty="0"/>
            <a:t>ceļvedis</a:t>
          </a:r>
          <a:r>
            <a:rPr lang="lv-LV" sz="2000" b="0" i="0" kern="1200" noProof="0" dirty="0"/>
            <a:t> ar nacionāli noteiktiem </a:t>
          </a:r>
          <a:r>
            <a:rPr lang="lv-LV" sz="2000" b="0" i="0" kern="1200" noProof="0" dirty="0" err="1"/>
            <a:t>mērķrādītājiem</a:t>
          </a:r>
          <a:r>
            <a:rPr lang="lv-LV" sz="2000" b="0" i="0" kern="1200" noProof="0" dirty="0"/>
            <a:t> un izmērāmiem progresa rādītājiem,  lai sasniegtu 2050.gada </a:t>
          </a:r>
          <a:r>
            <a:rPr lang="lv-LV" sz="2000" b="0" i="0" kern="1200" noProof="0" dirty="0" err="1"/>
            <a:t>klimatneitralitātes</a:t>
          </a:r>
          <a:r>
            <a:rPr lang="lv-LV" sz="2000" b="0" i="0" kern="1200" noProof="0" dirty="0"/>
            <a:t> mērķi jeb nodrošinātu energoefektīvu un </a:t>
          </a:r>
          <a:r>
            <a:rPr lang="lv-LV" sz="2000" b="0" i="0" kern="1200" noProof="0" dirty="0" err="1"/>
            <a:t>dekarbonizētu</a:t>
          </a:r>
          <a:r>
            <a:rPr lang="lv-LV" sz="2000" b="0" i="0" kern="1200" noProof="0" dirty="0"/>
            <a:t> ēku fondu un esošo ēku pārveidošanu par </a:t>
          </a:r>
          <a:r>
            <a:rPr lang="lv-LV" sz="2000" b="0" i="0" kern="1200" noProof="0" dirty="0" err="1"/>
            <a:t>bezemisiju</a:t>
          </a:r>
          <a:r>
            <a:rPr lang="lv-LV" sz="2000" b="0" i="0" kern="1200" noProof="0" dirty="0"/>
            <a:t> ēkām</a:t>
          </a:r>
          <a:endParaRPr lang="lv-LV" sz="2000" kern="1200" noProof="0" dirty="0"/>
        </a:p>
      </dsp:txBody>
      <dsp:txXfrm>
        <a:off x="907856" y="1173023"/>
        <a:ext cx="3558014" cy="3396868"/>
      </dsp:txXfrm>
    </dsp:sp>
    <dsp:sp modelId="{775B6175-3FDE-4D65-B4F6-18E03588733A}">
      <dsp:nvSpPr>
        <dsp:cNvPr id="0" name=""/>
        <dsp:cNvSpPr/>
      </dsp:nvSpPr>
      <dsp:spPr>
        <a:xfrm>
          <a:off x="4794687" y="1017721"/>
          <a:ext cx="3867836" cy="37343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b="0" i="0" kern="1200" noProof="0" dirty="0"/>
            <a:t>Atjauno reizi piecos gados</a:t>
          </a:r>
          <a:endParaRPr lang="lv-LV" sz="2000" kern="1200" noProof="0" dirty="0"/>
        </a:p>
      </dsp:txBody>
      <dsp:txXfrm>
        <a:off x="4976985" y="1200019"/>
        <a:ext cx="3503240" cy="3369792"/>
      </dsp:txXfrm>
    </dsp:sp>
    <dsp:sp modelId="{18ED6A30-07B6-43AF-AB8C-2028363C33D3}">
      <dsp:nvSpPr>
        <dsp:cNvPr id="0" name=""/>
        <dsp:cNvSpPr/>
      </dsp:nvSpPr>
      <dsp:spPr>
        <a:xfrm>
          <a:off x="738119" y="4776694"/>
          <a:ext cx="3926748" cy="389972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b="0" i="0" kern="1200" noProof="0" dirty="0"/>
            <a:t>Pirmais projekts EK - līdz 31.12.2025.</a:t>
          </a:r>
          <a:endParaRPr lang="lv-LV" sz="2000" kern="1200" noProof="0" dirty="0"/>
        </a:p>
      </dsp:txBody>
      <dsp:txXfrm>
        <a:off x="928488" y="4967063"/>
        <a:ext cx="3546010" cy="3518986"/>
      </dsp:txXfrm>
    </dsp:sp>
    <dsp:sp modelId="{77C400BE-0937-4FE7-A1A2-B42E69F1E725}">
      <dsp:nvSpPr>
        <dsp:cNvPr id="0" name=""/>
        <dsp:cNvSpPr/>
      </dsp:nvSpPr>
      <dsp:spPr>
        <a:xfrm>
          <a:off x="4832737" y="4776694"/>
          <a:ext cx="3837403" cy="389972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b="0" i="0" kern="1200" noProof="0" dirty="0"/>
            <a:t>Gala versija - līdz 31.12.2026. </a:t>
          </a:r>
          <a:endParaRPr lang="lv-LV" sz="2000" kern="1200" noProof="0" dirty="0"/>
        </a:p>
      </dsp:txBody>
      <dsp:txXfrm>
        <a:off x="5020064" y="4964021"/>
        <a:ext cx="3462749" cy="35250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7F0481-4A33-4F66-9475-D04CE89A0FF2}">
      <dsp:nvSpPr>
        <dsp:cNvPr id="0" name=""/>
        <dsp:cNvSpPr/>
      </dsp:nvSpPr>
      <dsp:spPr>
        <a:xfrm>
          <a:off x="0" y="6491552"/>
          <a:ext cx="8769927" cy="13548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lv-LV" sz="2000" kern="1200" dirty="0"/>
            <a:t>Ja konkrētai </a:t>
          </a:r>
          <a:r>
            <a:rPr lang="lv-LV" sz="2000" kern="1200" dirty="0" err="1"/>
            <a:t>nedz.ēkai</a:t>
          </a:r>
          <a:r>
            <a:rPr lang="lv-LV" sz="2000" kern="1200" dirty="0"/>
            <a:t> nelabvēlīgs izmaksu un ieguvumu novērtējums – jāīsteno vismaz tie pasākumi, kuriem ir labvēlīgs izmaksu-ieguvumu novērtējums</a:t>
          </a:r>
        </a:p>
      </dsp:txBody>
      <dsp:txXfrm>
        <a:off x="0" y="6491552"/>
        <a:ext cx="8769927" cy="1354897"/>
      </dsp:txXfrm>
    </dsp:sp>
    <dsp:sp modelId="{6D7730DA-7AE8-4D49-8C45-017248853ADD}">
      <dsp:nvSpPr>
        <dsp:cNvPr id="0" name=""/>
        <dsp:cNvSpPr/>
      </dsp:nvSpPr>
      <dsp:spPr>
        <a:xfrm rot="10800000">
          <a:off x="80376" y="4130159"/>
          <a:ext cx="8609174" cy="2381716"/>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lv-LV" sz="2000" b="1" kern="1200" dirty="0"/>
            <a:t>Kritēriji atbrīvojumiem nacionālajos renovācijas plānos – </a:t>
          </a:r>
          <a:r>
            <a:rPr lang="lv-LV" sz="2000" kern="1200" dirty="0"/>
            <a:t>paredzamā izmantošana nākotnē (nopietnas grūtības vai nelabvēlīgs izmaksu-ieguvumu novērtējums) </a:t>
          </a:r>
        </a:p>
        <a:p>
          <a:pPr marL="0" lvl="0" indent="0" algn="ctr" defTabSz="889000">
            <a:lnSpc>
              <a:spcPct val="90000"/>
            </a:lnSpc>
            <a:spcBef>
              <a:spcPct val="0"/>
            </a:spcBef>
            <a:spcAft>
              <a:spcPct val="35000"/>
            </a:spcAft>
            <a:buNone/>
          </a:pPr>
          <a:r>
            <a:rPr lang="lv-LV" sz="2000" kern="1200" dirty="0"/>
            <a:t>N.B. līdzvērtīgi </a:t>
          </a:r>
          <a:r>
            <a:rPr lang="lv-LV" sz="2000" kern="1200" dirty="0" err="1"/>
            <a:t>energosnieguma</a:t>
          </a:r>
          <a:r>
            <a:rPr lang="lv-LV" sz="2000" kern="1200" dirty="0"/>
            <a:t> uzlabojumi jāpanāk citā </a:t>
          </a:r>
          <a:r>
            <a:rPr lang="lv-LV" sz="2000" kern="1200" dirty="0" err="1"/>
            <a:t>nedz.ēku</a:t>
          </a:r>
          <a:r>
            <a:rPr lang="lv-LV" sz="2000" kern="1200" dirty="0"/>
            <a:t> fonda daļā  </a:t>
          </a:r>
        </a:p>
      </dsp:txBody>
      <dsp:txXfrm rot="10800000">
        <a:off x="80376" y="4130159"/>
        <a:ext cx="8609174" cy="1547568"/>
      </dsp:txXfrm>
    </dsp:sp>
    <dsp:sp modelId="{308EB74C-A23C-4484-997B-51A9A3793F37}">
      <dsp:nvSpPr>
        <dsp:cNvPr id="0" name=""/>
        <dsp:cNvSpPr/>
      </dsp:nvSpPr>
      <dsp:spPr>
        <a:xfrm rot="10800000">
          <a:off x="0" y="2066650"/>
          <a:ext cx="8769927" cy="208383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lv-LV" sz="2000" kern="1200" dirty="0"/>
            <a:t>Visām nedzīvojamām ēkām jābūt: </a:t>
          </a:r>
        </a:p>
        <a:p>
          <a:pPr marL="0" lvl="0" indent="0" algn="ctr" defTabSz="889000">
            <a:lnSpc>
              <a:spcPct val="90000"/>
            </a:lnSpc>
            <a:spcBef>
              <a:spcPct val="0"/>
            </a:spcBef>
            <a:spcAft>
              <a:spcPct val="35000"/>
            </a:spcAft>
            <a:buNone/>
          </a:pPr>
          <a:r>
            <a:rPr lang="lv-LV" sz="2000" kern="1200" dirty="0"/>
            <a:t> no 2030.gada </a:t>
          </a:r>
          <a:r>
            <a:rPr lang="lv-LV" sz="2000" b="1" kern="1200" dirty="0"/>
            <a:t>virs 16% </a:t>
          </a:r>
          <a:r>
            <a:rPr lang="lv-LV" sz="2000" kern="1200" dirty="0"/>
            <a:t>robežvērtības </a:t>
          </a:r>
        </a:p>
        <a:p>
          <a:pPr marL="0" lvl="0" indent="0" algn="ctr" defTabSz="889000">
            <a:lnSpc>
              <a:spcPct val="90000"/>
            </a:lnSpc>
            <a:spcBef>
              <a:spcPct val="0"/>
            </a:spcBef>
            <a:spcAft>
              <a:spcPct val="35000"/>
            </a:spcAft>
            <a:buNone/>
          </a:pPr>
          <a:r>
            <a:rPr lang="lv-LV" sz="2000" kern="1200" dirty="0"/>
            <a:t> no 2033.gada </a:t>
          </a:r>
          <a:r>
            <a:rPr lang="lv-LV" sz="2000" b="1" kern="1200" dirty="0"/>
            <a:t>virs 26% </a:t>
          </a:r>
          <a:r>
            <a:rPr lang="lv-LV" sz="2000" kern="1200" dirty="0"/>
            <a:t>robežvērtības </a:t>
          </a:r>
        </a:p>
      </dsp:txBody>
      <dsp:txXfrm rot="10800000">
        <a:off x="0" y="2066650"/>
        <a:ext cx="8769927" cy="1354012"/>
      </dsp:txXfrm>
    </dsp:sp>
    <dsp:sp modelId="{E1385BC0-1EF7-4FA8-A801-60FE47D65D45}">
      <dsp:nvSpPr>
        <dsp:cNvPr id="0" name=""/>
        <dsp:cNvSpPr/>
      </dsp:nvSpPr>
      <dsp:spPr>
        <a:xfrm rot="10800000">
          <a:off x="0" y="577"/>
          <a:ext cx="8769927" cy="208383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lv-LV" sz="2000" b="1" kern="1200" dirty="0"/>
            <a:t>Minimālo </a:t>
          </a:r>
          <a:r>
            <a:rPr lang="lv-LV" sz="2000" b="1" kern="1200" dirty="0" err="1"/>
            <a:t>energosnieguma</a:t>
          </a:r>
          <a:r>
            <a:rPr lang="lv-LV" sz="2000" b="1" kern="1200" dirty="0"/>
            <a:t> standartu noteikšana </a:t>
          </a:r>
        </a:p>
        <a:p>
          <a:pPr marL="0" lvl="0" indent="0" algn="ctr" defTabSz="889000">
            <a:lnSpc>
              <a:spcPct val="90000"/>
            </a:lnSpc>
            <a:spcBef>
              <a:spcPct val="0"/>
            </a:spcBef>
            <a:spcAft>
              <a:spcPct val="35000"/>
            </a:spcAft>
            <a:buNone/>
          </a:pPr>
          <a:r>
            <a:rPr lang="lv-LV" sz="2000" b="1" kern="1200" dirty="0"/>
            <a:t>16 %/26% robežvērtības izteiksmē</a:t>
          </a:r>
        </a:p>
      </dsp:txBody>
      <dsp:txXfrm rot="10800000">
        <a:off x="0" y="577"/>
        <a:ext cx="8769927" cy="13540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4384E4-AB1A-40BA-B3F2-ACF80FBFA072}">
      <dsp:nvSpPr>
        <dsp:cNvPr id="0" name=""/>
        <dsp:cNvSpPr/>
      </dsp:nvSpPr>
      <dsp:spPr>
        <a:xfrm>
          <a:off x="0" y="6077579"/>
          <a:ext cx="8570336" cy="26773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lv-LV" sz="2000" kern="1200" dirty="0"/>
            <a:t>jaunā vai renovētā </a:t>
          </a:r>
          <a:r>
            <a:rPr lang="lv-LV" sz="2000" kern="1200" dirty="0" err="1"/>
            <a:t>bezemisiju</a:t>
          </a:r>
          <a:r>
            <a:rPr lang="lv-LV" sz="2000" kern="1200" dirty="0"/>
            <a:t> ēkā ir jāizmanto tikai atjaunojamā elektroenerģija un atjaunojamā siltumenerģija vai CSA un dzesēšanas sistēmas siltumenerģija + šim enerģijas patēriņam ir jābūt mazākam nekā valstī noteiktais maksimālais enerģijas patēriņa </a:t>
          </a:r>
          <a:r>
            <a:rPr lang="lv-LV" sz="2000" kern="1200" dirty="0" err="1"/>
            <a:t>robežslieksnis</a:t>
          </a:r>
          <a:r>
            <a:rPr lang="lv-LV" sz="2000" kern="1200" dirty="0"/>
            <a:t> un arī šīs ēkas darbībā SEG emisiju apjomam ir jābūt mazākam nekā valstī noteiktajam maksimālajam </a:t>
          </a:r>
          <a:r>
            <a:rPr lang="lv-LV" sz="2000" kern="1200" dirty="0" err="1"/>
            <a:t>robežslieksnim</a:t>
          </a:r>
          <a:endParaRPr lang="lv-LV" sz="2000" kern="1200" dirty="0"/>
        </a:p>
      </dsp:txBody>
      <dsp:txXfrm>
        <a:off x="0" y="6077579"/>
        <a:ext cx="8570336" cy="2677339"/>
      </dsp:txXfrm>
    </dsp:sp>
    <dsp:sp modelId="{CD453F30-41D3-4E41-B71B-4201E05CB77B}">
      <dsp:nvSpPr>
        <dsp:cNvPr id="0" name=""/>
        <dsp:cNvSpPr/>
      </dsp:nvSpPr>
      <dsp:spPr>
        <a:xfrm rot="10800000">
          <a:off x="0" y="4052344"/>
          <a:ext cx="8570336" cy="2045181"/>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lv-LV" sz="2000" kern="1200" dirty="0"/>
            <a:t>vismaz 55 % no vidējā primārās enerģijas izmantojuma samazinājuma tiek sasniegti, renovējot 43 % vājākā snieguma dzīvojamās ēkas</a:t>
          </a:r>
        </a:p>
      </dsp:txBody>
      <dsp:txXfrm rot="10800000">
        <a:off x="0" y="4052344"/>
        <a:ext cx="8570336" cy="1328897"/>
      </dsp:txXfrm>
    </dsp:sp>
    <dsp:sp modelId="{DF824A9B-C1F2-4615-A990-211D36BDE09F}">
      <dsp:nvSpPr>
        <dsp:cNvPr id="0" name=""/>
        <dsp:cNvSpPr/>
      </dsp:nvSpPr>
      <dsp:spPr>
        <a:xfrm rot="10800000">
          <a:off x="0" y="2027109"/>
          <a:ext cx="8570336" cy="2045181"/>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lv-LV" sz="2000" b="1" kern="1200" dirty="0"/>
            <a:t>līdz 2030. gadam vismaz par 16 %, salīdzinājumā ar 2020. gadu</a:t>
          </a:r>
        </a:p>
        <a:p>
          <a:pPr marL="0" lvl="0" indent="0" algn="ctr" defTabSz="889000">
            <a:lnSpc>
              <a:spcPct val="90000"/>
            </a:lnSpc>
            <a:spcBef>
              <a:spcPct val="0"/>
            </a:spcBef>
            <a:spcAft>
              <a:spcPct val="35000"/>
            </a:spcAft>
            <a:buNone/>
          </a:pPr>
          <a:r>
            <a:rPr lang="lv-LV" sz="2000" b="1" kern="1200" dirty="0"/>
            <a:t>līdz 2035. gadam vismaz par 20–22 %, salīdzinājumā ar 2020. gadu </a:t>
          </a:r>
        </a:p>
      </dsp:txBody>
      <dsp:txXfrm rot="10800000">
        <a:off x="0" y="2027109"/>
        <a:ext cx="8570336" cy="1328897"/>
      </dsp:txXfrm>
    </dsp:sp>
    <dsp:sp modelId="{2894E212-1A53-4468-B7F7-8902FA5B592D}">
      <dsp:nvSpPr>
        <dsp:cNvPr id="0" name=""/>
        <dsp:cNvSpPr/>
      </dsp:nvSpPr>
      <dsp:spPr>
        <a:xfrm rot="10800000">
          <a:off x="0" y="1874"/>
          <a:ext cx="8570336" cy="2045181"/>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lv-LV" sz="2000" kern="1200" dirty="0"/>
            <a:t>Visa dzīvojamo ēku fonda vidējais primārās enerģijas izmantojums </a:t>
          </a:r>
          <a:r>
            <a:rPr lang="lv-LV" sz="2000" kern="1200" dirty="0" err="1"/>
            <a:t>kWh</a:t>
          </a:r>
          <a:r>
            <a:rPr lang="lv-LV" sz="2000" kern="1200" dirty="0"/>
            <a:t>/(m2/gadā) jāsamazina: </a:t>
          </a:r>
        </a:p>
      </dsp:txBody>
      <dsp:txXfrm rot="10800000">
        <a:off x="0" y="1874"/>
        <a:ext cx="8570336" cy="13288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2C47ED-AE1C-48C2-BD15-759F7CF07445}">
      <dsp:nvSpPr>
        <dsp:cNvPr id="0" name=""/>
        <dsp:cNvSpPr/>
      </dsp:nvSpPr>
      <dsp:spPr>
        <a:xfrm>
          <a:off x="0" y="164890"/>
          <a:ext cx="9183154" cy="903907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AE0085-1A2E-4996-8DAB-855119D66384}">
      <dsp:nvSpPr>
        <dsp:cNvPr id="0" name=""/>
        <dsp:cNvSpPr/>
      </dsp:nvSpPr>
      <dsp:spPr>
        <a:xfrm>
          <a:off x="763434" y="886924"/>
          <a:ext cx="3799360" cy="38821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b="0" i="0" kern="1200" dirty="0"/>
            <a:t>ēkām vai ēkas vienībām tiek noteiktas minimālās </a:t>
          </a:r>
          <a:r>
            <a:rPr lang="lv-LV" sz="2000" b="0" i="0" kern="1200" dirty="0" err="1"/>
            <a:t>energosnieguma</a:t>
          </a:r>
          <a:r>
            <a:rPr lang="lv-LV" sz="2000" b="0" i="0" kern="1200" dirty="0"/>
            <a:t> prasības nolūkā sasniegt vismaz izmaksu ziņā optimālu līmeni un attiecīgā gadījumā stingrākas atsauces vērtības </a:t>
          </a:r>
          <a:r>
            <a:rPr lang="lv-LV" sz="2000" b="0" i="1" kern="1200" dirty="0"/>
            <a:t>(</a:t>
          </a:r>
          <a:r>
            <a:rPr lang="lv-LV" sz="2000" b="0" i="1" kern="1200" dirty="0" err="1"/>
            <a:t>Cost</a:t>
          </a:r>
          <a:r>
            <a:rPr lang="lv-LV" sz="2000" b="0" i="1" kern="1200" dirty="0"/>
            <a:t> </a:t>
          </a:r>
          <a:r>
            <a:rPr lang="lv-LV" sz="2000" b="0" i="1" kern="1200" dirty="0" err="1"/>
            <a:t>Optimal</a:t>
          </a:r>
          <a:r>
            <a:rPr lang="lv-LV" sz="2000" b="0" i="1" kern="1200" dirty="0"/>
            <a:t> pētījums vismaz reizi 5 gados)</a:t>
          </a:r>
          <a:endParaRPr lang="lv-LV" sz="2000" kern="1200" dirty="0"/>
        </a:p>
      </dsp:txBody>
      <dsp:txXfrm>
        <a:off x="948903" y="1072393"/>
        <a:ext cx="3428422" cy="3511224"/>
      </dsp:txXfrm>
    </dsp:sp>
    <dsp:sp modelId="{3A1A100F-25AD-4F74-ADCB-49D7EDEEA8E4}">
      <dsp:nvSpPr>
        <dsp:cNvPr id="0" name=""/>
        <dsp:cNvSpPr/>
      </dsp:nvSpPr>
      <dsp:spPr>
        <a:xfrm>
          <a:off x="4626161" y="917402"/>
          <a:ext cx="3787756" cy="38212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b="0" i="0" kern="1200"/>
            <a:t>Veicot «nozīmīgu renovāciju» – jāizpilda minimālās energosnieguma prasības*</a:t>
          </a:r>
          <a:endParaRPr lang="lv-LV" sz="2000" kern="1200"/>
        </a:p>
      </dsp:txBody>
      <dsp:txXfrm>
        <a:off x="4811064" y="1102305"/>
        <a:ext cx="3417950" cy="3451400"/>
      </dsp:txXfrm>
    </dsp:sp>
    <dsp:sp modelId="{32F92BCB-86F2-4A50-A8F4-84C267FA2C5D}">
      <dsp:nvSpPr>
        <dsp:cNvPr id="0" name=""/>
        <dsp:cNvSpPr/>
      </dsp:nvSpPr>
      <dsp:spPr>
        <a:xfrm>
          <a:off x="732956" y="4748647"/>
          <a:ext cx="3860316" cy="387256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b="0" i="0" kern="1200"/>
            <a:t>Būves elementiem, kas ietekmē norobežojošo konstrukciju energosniegumu jāatbilst minimālajām energosnieguma prasībām*</a:t>
          </a:r>
          <a:endParaRPr lang="lv-LV" sz="2000" kern="1200"/>
        </a:p>
      </dsp:txBody>
      <dsp:txXfrm>
        <a:off x="921401" y="4937092"/>
        <a:ext cx="3483426" cy="3495674"/>
      </dsp:txXfrm>
    </dsp:sp>
    <dsp:sp modelId="{542FDD01-CCF2-47D5-82C3-0B8CF4464B43}">
      <dsp:nvSpPr>
        <dsp:cNvPr id="0" name=""/>
        <dsp:cNvSpPr/>
      </dsp:nvSpPr>
      <dsp:spPr>
        <a:xfrm>
          <a:off x="4626161" y="4748647"/>
          <a:ext cx="3787756" cy="387256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lv-LV" sz="2000" b="0" i="1" kern="1200"/>
            <a:t>* ciktāl tas ir tehniski, funkcionāli un ekonomiski iespējams</a:t>
          </a:r>
          <a:endParaRPr lang="lv-LV" sz="2000" kern="1200"/>
        </a:p>
        <a:p>
          <a:pPr marL="228600" lvl="1" indent="-228600" algn="l" defTabSz="889000">
            <a:lnSpc>
              <a:spcPct val="90000"/>
            </a:lnSpc>
            <a:spcBef>
              <a:spcPct val="0"/>
            </a:spcBef>
            <a:spcAft>
              <a:spcPct val="15000"/>
            </a:spcAft>
            <a:buChar char="•"/>
          </a:pPr>
          <a:r>
            <a:rPr lang="lv-LV" sz="2000" b="0" i="0" kern="1200" dirty="0"/>
            <a:t>Latvijā </a:t>
          </a:r>
          <a:r>
            <a:rPr lang="es-ES" sz="2000" b="0" i="0" kern="1200" dirty="0"/>
            <a:t>“</a:t>
          </a:r>
          <a:r>
            <a:rPr lang="es-ES" sz="2000" b="0" i="0" kern="1200" dirty="0" err="1"/>
            <a:t>nozīmīga</a:t>
          </a:r>
          <a:r>
            <a:rPr lang="es-ES" sz="2000" b="0" i="0" kern="1200" dirty="0"/>
            <a:t> </a:t>
          </a:r>
          <a:r>
            <a:rPr lang="es-ES" sz="2000" b="0" i="0" kern="1200" dirty="0" err="1"/>
            <a:t>renovācija</a:t>
          </a:r>
          <a:r>
            <a:rPr lang="es-ES" sz="2000" b="0" i="0" kern="1200" dirty="0"/>
            <a:t>” ir </a:t>
          </a:r>
          <a:r>
            <a:rPr lang="es-ES" sz="2000" b="0" i="0" kern="1200" dirty="0" err="1"/>
            <a:t>ēkas</a:t>
          </a:r>
          <a:r>
            <a:rPr lang="es-ES" sz="2000" b="0" i="0" kern="1200" dirty="0"/>
            <a:t> </a:t>
          </a:r>
          <a:r>
            <a:rPr lang="es-ES" sz="2000" b="0" i="0" kern="1200" dirty="0" err="1"/>
            <a:t>renovācija</a:t>
          </a:r>
          <a:r>
            <a:rPr lang="es-ES" sz="2000" b="0" i="0" kern="1200" dirty="0"/>
            <a:t>,</a:t>
          </a:r>
          <a:r>
            <a:rPr lang="lv-LV" sz="2000" b="0" i="0" kern="1200" dirty="0"/>
            <a:t> ja </a:t>
          </a:r>
          <a:r>
            <a:rPr lang="lv-LV" sz="2000" b="0" i="0" kern="1200" dirty="0" err="1"/>
            <a:t>Ja</a:t>
          </a:r>
          <a:r>
            <a:rPr lang="lv-LV" sz="2000" b="0" i="0" kern="1200" dirty="0"/>
            <a:t> atjaunošana vai pārbūve skar mazāk par 25 % no ēkas būves elementu kopējās laukuma virsmas</a:t>
          </a:r>
          <a:endParaRPr lang="lv-LV" sz="2000" kern="1200" dirty="0"/>
        </a:p>
      </dsp:txBody>
      <dsp:txXfrm>
        <a:off x="4811064" y="4933550"/>
        <a:ext cx="3417950" cy="35027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284AC6-AD51-48F4-9679-EC1BDD9CC271}">
      <dsp:nvSpPr>
        <dsp:cNvPr id="0" name=""/>
        <dsp:cNvSpPr/>
      </dsp:nvSpPr>
      <dsp:spPr>
        <a:xfrm>
          <a:off x="750430" y="595552"/>
          <a:ext cx="6859524" cy="6859524"/>
        </a:xfrm>
        <a:prstGeom prst="pie">
          <a:avLst>
            <a:gd name="adj1" fmla="val 16200000"/>
            <a:gd name="adj2" fmla="val 0"/>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lv-LV" sz="2100" b="0" i="0" kern="1200" baseline="0" dirty="0"/>
            <a:t>Iespējami izņēmumi konkrētiem ēku veidiem, ņemot vērā:</a:t>
          </a:r>
          <a:endParaRPr lang="lv-LV" sz="2100" kern="1200" dirty="0"/>
        </a:p>
      </dsp:txBody>
      <dsp:txXfrm>
        <a:off x="4391694" y="2017270"/>
        <a:ext cx="2531491" cy="1878203"/>
      </dsp:txXfrm>
    </dsp:sp>
    <dsp:sp modelId="{4791BF96-FFE1-440B-BF07-CA00A1629810}">
      <dsp:nvSpPr>
        <dsp:cNvPr id="0" name=""/>
        <dsp:cNvSpPr/>
      </dsp:nvSpPr>
      <dsp:spPr>
        <a:xfrm>
          <a:off x="750430" y="825836"/>
          <a:ext cx="6859524" cy="6859524"/>
        </a:xfrm>
        <a:prstGeom prst="pie">
          <a:avLst>
            <a:gd name="adj1" fmla="val 0"/>
            <a:gd name="adj2" fmla="val 5400000"/>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lv-LV" sz="2100" b="0" i="0" kern="1200" dirty="0"/>
            <a:t>tehnoloģiskās neitralitātes principu attiecībā uz tehnoloģijām, kuras nerada emisijas uz vietas</a:t>
          </a:r>
          <a:endParaRPr lang="lv-LV" sz="2100" kern="1200" dirty="0"/>
        </a:p>
      </dsp:txBody>
      <dsp:txXfrm>
        <a:off x="4391694" y="4385439"/>
        <a:ext cx="2531491" cy="1878203"/>
      </dsp:txXfrm>
    </dsp:sp>
    <dsp:sp modelId="{FCEC049E-BC69-49ED-902B-36CE51BC5078}">
      <dsp:nvSpPr>
        <dsp:cNvPr id="0" name=""/>
        <dsp:cNvSpPr/>
      </dsp:nvSpPr>
      <dsp:spPr>
        <a:xfrm>
          <a:off x="520145" y="825836"/>
          <a:ext cx="6859524" cy="6859524"/>
        </a:xfrm>
        <a:prstGeom prst="pie">
          <a:avLst>
            <a:gd name="adj1" fmla="val 5400000"/>
            <a:gd name="adj2" fmla="val 1080000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lv-LV" sz="2100" b="0" i="0" kern="1200" dirty="0"/>
            <a:t>saules enerģijas iekārtu novērtēto tehnisko un ekonomisko potenciālu</a:t>
          </a:r>
          <a:endParaRPr lang="lv-LV" sz="2100" kern="1200" dirty="0"/>
        </a:p>
      </dsp:txBody>
      <dsp:txXfrm>
        <a:off x="1206915" y="4385439"/>
        <a:ext cx="2531491" cy="1878203"/>
      </dsp:txXfrm>
    </dsp:sp>
    <dsp:sp modelId="{F8B8C596-DEBE-4846-B0D1-8391D3F5D623}">
      <dsp:nvSpPr>
        <dsp:cNvPr id="0" name=""/>
        <dsp:cNvSpPr/>
      </dsp:nvSpPr>
      <dsp:spPr>
        <a:xfrm>
          <a:off x="520145" y="595552"/>
          <a:ext cx="6859524" cy="6859524"/>
        </a:xfrm>
        <a:prstGeom prst="pie">
          <a:avLst>
            <a:gd name="adj1" fmla="val 10800000"/>
            <a:gd name="adj2" fmla="val 1620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lv-LV" sz="2100" b="0" i="0" kern="1200" dirty="0"/>
            <a:t>strukturālo integritāti, zaļos jumtus un bēniņu un jumta izolāciju </a:t>
          </a:r>
          <a:endParaRPr lang="lv-LV" sz="2100" kern="1200" dirty="0"/>
        </a:p>
      </dsp:txBody>
      <dsp:txXfrm>
        <a:off x="1206915" y="2017270"/>
        <a:ext cx="2531491" cy="1878203"/>
      </dsp:txXfrm>
    </dsp:sp>
    <dsp:sp modelId="{522F2EE5-F5AF-4CC9-9B05-9ACF2141DD8C}">
      <dsp:nvSpPr>
        <dsp:cNvPr id="0" name=""/>
        <dsp:cNvSpPr/>
      </dsp:nvSpPr>
      <dsp:spPr>
        <a:xfrm>
          <a:off x="325792" y="170915"/>
          <a:ext cx="7708798" cy="7708798"/>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934A90C-2169-49B3-BD63-38B68416EAEE}">
      <dsp:nvSpPr>
        <dsp:cNvPr id="0" name=""/>
        <dsp:cNvSpPr/>
      </dsp:nvSpPr>
      <dsp:spPr>
        <a:xfrm>
          <a:off x="325792" y="401199"/>
          <a:ext cx="7708798" cy="7708798"/>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26C464-1978-4D11-8A10-08472D1F65E5}">
      <dsp:nvSpPr>
        <dsp:cNvPr id="0" name=""/>
        <dsp:cNvSpPr/>
      </dsp:nvSpPr>
      <dsp:spPr>
        <a:xfrm>
          <a:off x="95508" y="401199"/>
          <a:ext cx="7708798" cy="7708798"/>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AC73DC-4BE9-4028-9627-18EDF41C0CA8}">
      <dsp:nvSpPr>
        <dsp:cNvPr id="0" name=""/>
        <dsp:cNvSpPr/>
      </dsp:nvSpPr>
      <dsp:spPr>
        <a:xfrm>
          <a:off x="95508" y="170915"/>
          <a:ext cx="7708798" cy="7708798"/>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13066210-3C9B-45DA-BD40-F4397785B933}" type="datetimeFigureOut">
              <a:rPr lang="lv-LV" smtClean="0"/>
              <a:t>31.07.2024</a:t>
            </a:fld>
            <a:endParaRPr lang="lv-LV"/>
          </a:p>
        </p:txBody>
      </p:sp>
      <p:sp>
        <p:nvSpPr>
          <p:cNvPr id="4" name="Slide Image Placeholder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450" y="4751388"/>
            <a:ext cx="5438775" cy="38877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377363"/>
            <a:ext cx="2946400" cy="4953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49688" y="9377363"/>
            <a:ext cx="2946400" cy="495300"/>
          </a:xfrm>
          <a:prstGeom prst="rect">
            <a:avLst/>
          </a:prstGeom>
        </p:spPr>
        <p:txBody>
          <a:bodyPr vert="horz" lIns="91440" tIns="45720" rIns="91440" bIns="45720" rtlCol="0" anchor="b"/>
          <a:lstStyle>
            <a:lvl1pPr algn="r">
              <a:defRPr sz="1200"/>
            </a:lvl1pPr>
          </a:lstStyle>
          <a:p>
            <a:fld id="{129920DD-41CF-470E-9434-472ACE7EFA12}" type="slidenum">
              <a:rPr lang="lv-LV" smtClean="0"/>
              <a:t>‹#›</a:t>
            </a:fld>
            <a:endParaRPr lang="lv-LV"/>
          </a:p>
        </p:txBody>
      </p:sp>
    </p:spTree>
    <p:extLst>
      <p:ext uri="{BB962C8B-B14F-4D97-AF65-F5344CB8AC3E}">
        <p14:creationId xmlns:p14="http://schemas.microsoft.com/office/powerpoint/2010/main" val="2846854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b="0" i="0" dirty="0">
                <a:solidFill>
                  <a:srgbClr val="333333"/>
                </a:solidFill>
                <a:effectLst/>
                <a:latin typeface="Times New Roman" panose="02020603050405020304" pitchFamily="18" charset="0"/>
              </a:rPr>
              <a:t>Maksimālās </a:t>
            </a:r>
            <a:r>
              <a:rPr lang="lv-LV" b="0" i="0" dirty="0" err="1">
                <a:solidFill>
                  <a:srgbClr val="333333"/>
                </a:solidFill>
                <a:effectLst/>
                <a:latin typeface="Times New Roman" panose="02020603050405020304" pitchFamily="18" charset="0"/>
              </a:rPr>
              <a:t>energosnieguma</a:t>
            </a:r>
            <a:r>
              <a:rPr lang="lv-LV" b="0" i="0" dirty="0">
                <a:solidFill>
                  <a:srgbClr val="333333"/>
                </a:solidFill>
                <a:effectLst/>
                <a:latin typeface="Times New Roman" panose="02020603050405020304" pitchFamily="18" charset="0"/>
              </a:rPr>
              <a:t> robežvērtības nosaka, pamatojoties uz nedzīvojamo ēku fondu, kāds tas ir 2020. gada 1. janvārī, balstoties uz pieejamo informāciju un – attiecīgā gadījumā – statistisko izlasi. Dalībvalstis </a:t>
            </a:r>
            <a:r>
              <a:rPr lang="lv-LV" b="0" i="0" dirty="0" err="1">
                <a:solidFill>
                  <a:srgbClr val="333333"/>
                </a:solidFill>
                <a:effectLst/>
                <a:latin typeface="Times New Roman" panose="02020603050405020304" pitchFamily="18" charset="0"/>
              </a:rPr>
              <a:t>pamatscenārijā</a:t>
            </a:r>
            <a:r>
              <a:rPr lang="lv-LV" b="0" i="0" dirty="0">
                <a:solidFill>
                  <a:srgbClr val="333333"/>
                </a:solidFill>
                <a:effectLst/>
                <a:latin typeface="Times New Roman" panose="02020603050405020304" pitchFamily="18" charset="0"/>
              </a:rPr>
              <a:t> neiekļauj nedzīvojamās ēkas, kurām tās piemēro atbrīvojumu. </a:t>
            </a:r>
            <a:endParaRPr lang="lv-LV" dirty="0"/>
          </a:p>
        </p:txBody>
      </p:sp>
      <p:sp>
        <p:nvSpPr>
          <p:cNvPr id="4" name="Slide Number Placeholder 3"/>
          <p:cNvSpPr>
            <a:spLocks noGrp="1"/>
          </p:cNvSpPr>
          <p:nvPr>
            <p:ph type="sldNum" sz="quarter" idx="5"/>
          </p:nvPr>
        </p:nvSpPr>
        <p:spPr/>
        <p:txBody>
          <a:bodyPr/>
          <a:lstStyle/>
          <a:p>
            <a:fld id="{129920DD-41CF-470E-9434-472ACE7EFA12}" type="slidenum">
              <a:rPr lang="lv-LV" smtClean="0"/>
              <a:t>3</a:t>
            </a:fld>
            <a:endParaRPr lang="lv-LV"/>
          </a:p>
        </p:txBody>
      </p:sp>
    </p:spTree>
    <p:extLst>
      <p:ext uri="{BB962C8B-B14F-4D97-AF65-F5344CB8AC3E}">
        <p14:creationId xmlns:p14="http://schemas.microsoft.com/office/powerpoint/2010/main" val="3036866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lv-LV" b="0" i="0" dirty="0">
              <a:solidFill>
                <a:srgbClr val="333333"/>
              </a:solidFill>
              <a:effectLst/>
              <a:latin typeface="Times New Roman" panose="02020603050405020304" pitchFamily="18" charset="0"/>
            </a:endParaRPr>
          </a:p>
          <a:p>
            <a:pPr algn="just"/>
            <a:endParaRPr lang="lv-LV" b="0" i="0" dirty="0">
              <a:solidFill>
                <a:srgbClr val="333333"/>
              </a:solidFill>
              <a:effectLst/>
              <a:latin typeface="Times New Roman" panose="02020603050405020304" pitchFamily="18" charset="0"/>
            </a:endParaRPr>
          </a:p>
          <a:p>
            <a:endParaRPr lang="lv-LV" dirty="0"/>
          </a:p>
        </p:txBody>
      </p:sp>
      <p:sp>
        <p:nvSpPr>
          <p:cNvPr id="4" name="Slide Number Placeholder 3"/>
          <p:cNvSpPr>
            <a:spLocks noGrp="1"/>
          </p:cNvSpPr>
          <p:nvPr>
            <p:ph type="sldNum" sz="quarter" idx="5"/>
          </p:nvPr>
        </p:nvSpPr>
        <p:spPr/>
        <p:txBody>
          <a:bodyPr/>
          <a:lstStyle/>
          <a:p>
            <a:fld id="{129920DD-41CF-470E-9434-472ACE7EFA12}" type="slidenum">
              <a:rPr lang="lv-LV" smtClean="0"/>
              <a:t>18</a:t>
            </a:fld>
            <a:endParaRPr lang="lv-LV"/>
          </a:p>
        </p:txBody>
      </p:sp>
    </p:spTree>
    <p:extLst>
      <p:ext uri="{BB962C8B-B14F-4D97-AF65-F5344CB8AC3E}">
        <p14:creationId xmlns:p14="http://schemas.microsoft.com/office/powerpoint/2010/main" val="33684255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lv-LV" b="0" i="0" dirty="0">
                <a:solidFill>
                  <a:srgbClr val="333333"/>
                </a:solidFill>
                <a:effectLst/>
                <a:latin typeface="Times New Roman" panose="02020603050405020304" pitchFamily="18" charset="0"/>
              </a:rPr>
              <a:t>Dalībvalstis nodrošina, ka prasības, ko tās noteikušas ēku inženiertehniskajām sistēmām, sasniedz vismaz jaunāko </a:t>
            </a:r>
            <a:r>
              <a:rPr lang="lv-LV" b="0" i="0" dirty="0" err="1">
                <a:solidFill>
                  <a:srgbClr val="333333"/>
                </a:solidFill>
                <a:effectLst/>
                <a:latin typeface="Times New Roman" panose="02020603050405020304" pitchFamily="18" charset="0"/>
              </a:rPr>
              <a:t>izmaksoptimālo</a:t>
            </a:r>
            <a:r>
              <a:rPr lang="lv-LV" b="0" i="0" dirty="0">
                <a:solidFill>
                  <a:srgbClr val="333333"/>
                </a:solidFill>
                <a:effectLst/>
                <a:latin typeface="Times New Roman" panose="02020603050405020304" pitchFamily="18" charset="0"/>
              </a:rPr>
              <a:t> līmeni.</a:t>
            </a:r>
          </a:p>
          <a:p>
            <a:pPr algn="just"/>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Dalībvalstis var noteikt īpašas sistēmas prasības ēku inženiertehniskajām sistēmām, lai atvieglotu zemas temperatūras apkures sistēmu efektīvu uzstādīšanu un ekspluatāciju jaunās vai renovētās ēkās.</a:t>
            </a:r>
          </a:p>
          <a:p>
            <a:pPr algn="just"/>
            <a:endParaRPr lang="lv-LV" b="0" i="0" dirty="0">
              <a:solidFill>
                <a:srgbClr val="333333"/>
              </a:solidFill>
              <a:effectLst/>
              <a:latin typeface="Times New Roman" panose="02020603050405020304" pitchFamily="18" charset="0"/>
            </a:endParaRPr>
          </a:p>
          <a:p>
            <a:pPr algn="just"/>
            <a:endParaRPr lang="lv-LV" b="0" i="0" dirty="0">
              <a:solidFill>
                <a:srgbClr val="333333"/>
              </a:solidFill>
              <a:effectLst/>
              <a:latin typeface="Times New Roman" panose="02020603050405020304" pitchFamily="18" charset="0"/>
            </a:endParaRPr>
          </a:p>
          <a:p>
            <a:endParaRPr lang="lv-LV" dirty="0"/>
          </a:p>
        </p:txBody>
      </p:sp>
      <p:sp>
        <p:nvSpPr>
          <p:cNvPr id="4" name="Slide Number Placeholder 3"/>
          <p:cNvSpPr>
            <a:spLocks noGrp="1"/>
          </p:cNvSpPr>
          <p:nvPr>
            <p:ph type="sldNum" sz="quarter" idx="5"/>
          </p:nvPr>
        </p:nvSpPr>
        <p:spPr/>
        <p:txBody>
          <a:bodyPr/>
          <a:lstStyle/>
          <a:p>
            <a:fld id="{129920DD-41CF-470E-9434-472ACE7EFA12}" type="slidenum">
              <a:rPr lang="lv-LV" smtClean="0"/>
              <a:t>19</a:t>
            </a:fld>
            <a:endParaRPr lang="lv-LV"/>
          </a:p>
        </p:txBody>
      </p:sp>
    </p:spTree>
    <p:extLst>
      <p:ext uri="{BB962C8B-B14F-4D97-AF65-F5344CB8AC3E}">
        <p14:creationId xmlns:p14="http://schemas.microsoft.com/office/powerpoint/2010/main" val="41910593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b="0" i="0" dirty="0">
                <a:solidFill>
                  <a:srgbClr val="333333"/>
                </a:solidFill>
                <a:effectLst/>
                <a:latin typeface="Times New Roman" panose="02020603050405020304" pitchFamily="18" charset="0"/>
              </a:rPr>
              <a:t> Prasības attiecībā uz vietu skaitu velosipēdu stāvvietām dalībvalstis var koriģēt konkrētām nedzīvojamo ēku kategorijām, kurām parasti ar velosipēdu nepiekļūst.</a:t>
            </a:r>
            <a:endParaRPr lang="lv-LV" dirty="0"/>
          </a:p>
        </p:txBody>
      </p:sp>
      <p:sp>
        <p:nvSpPr>
          <p:cNvPr id="4" name="Slide Number Placeholder 3"/>
          <p:cNvSpPr>
            <a:spLocks noGrp="1"/>
          </p:cNvSpPr>
          <p:nvPr>
            <p:ph type="sldNum" sz="quarter" idx="5"/>
          </p:nvPr>
        </p:nvSpPr>
        <p:spPr/>
        <p:txBody>
          <a:bodyPr/>
          <a:lstStyle/>
          <a:p>
            <a:fld id="{129920DD-41CF-470E-9434-472ACE7EFA12}" type="slidenum">
              <a:rPr lang="lv-LV" smtClean="0"/>
              <a:t>21</a:t>
            </a:fld>
            <a:endParaRPr lang="lv-LV"/>
          </a:p>
        </p:txBody>
      </p:sp>
    </p:spTree>
    <p:extLst>
      <p:ext uri="{BB962C8B-B14F-4D97-AF65-F5344CB8AC3E}">
        <p14:creationId xmlns:p14="http://schemas.microsoft.com/office/powerpoint/2010/main" val="585205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b="0" i="0" dirty="0">
                <a:solidFill>
                  <a:srgbClr val="333333"/>
                </a:solidFill>
                <a:effectLst/>
                <a:latin typeface="Times New Roman" panose="02020603050405020304" pitchFamily="18" charset="0"/>
              </a:rPr>
              <a:t>Attiecībā uz:</a:t>
            </a:r>
          </a:p>
          <a:p>
            <a:pPr>
              <a:spcBef>
                <a:spcPts val="0"/>
              </a:spcBef>
              <a:buFont typeface="Wingdings" panose="05000000000000000000" pitchFamily="2" charset="2"/>
              <a:buChar char="Ø"/>
            </a:pPr>
            <a:r>
              <a:rPr lang="lv-LV" sz="2000" b="1" dirty="0">
                <a:latin typeface="+mn-lt"/>
              </a:rPr>
              <a:t>Jaunās dzīvojamās ēkās un dzīvojamās ēkās, kurās veicama nozīmīga renovācija, un kurās ir vismaz 3 auto stāvvietas:*</a:t>
            </a:r>
          </a:p>
          <a:p>
            <a:pPr lvl="1">
              <a:spcBef>
                <a:spcPts val="0"/>
              </a:spcBef>
            </a:pPr>
            <a:r>
              <a:rPr lang="lv-LV" sz="2000" dirty="0">
                <a:latin typeface="+mn-lt"/>
              </a:rPr>
              <a:t>vismaz 50 % automašīnu stāvvietas vietām priekšlaicīgi tiek ievilkti kabeļi un pārējām automašīnu </a:t>
            </a:r>
            <a:endParaRPr lang="lv-LV" sz="2000" b="0" i="0" dirty="0">
              <a:solidFill>
                <a:srgbClr val="333333"/>
              </a:solidFill>
              <a:effectLst/>
              <a:latin typeface="Times New Roman" panose="02020603050405020304" pitchFamily="18" charset="0"/>
            </a:endParaRPr>
          </a:p>
          <a:p>
            <a:pPr lvl="1">
              <a:spcBef>
                <a:spcPts val="0"/>
              </a:spcBef>
            </a:pPr>
            <a:r>
              <a:rPr lang="lv-LV" sz="2000" b="0" i="0" dirty="0">
                <a:solidFill>
                  <a:srgbClr val="333333"/>
                </a:solidFill>
                <a:effectLst/>
                <a:latin typeface="Times New Roman" panose="02020603050405020304" pitchFamily="18" charset="0"/>
              </a:rPr>
              <a:t>= </a:t>
            </a:r>
            <a:r>
              <a:rPr lang="lv-LV" b="0" i="0" dirty="0">
                <a:solidFill>
                  <a:srgbClr val="333333"/>
                </a:solidFill>
                <a:effectLst/>
                <a:latin typeface="Times New Roman" panose="02020603050405020304" pitchFamily="18" charset="0"/>
              </a:rPr>
              <a:t>priekšlaicīgi ievilkto kabeļu izmērs ir tāds, lai visās stāvvietas vietās ierīkotos uzlādes punktus varētu izmantot vienlaikus. Ja nozīmīgas renovācijas gadījumā nav iespējams uz katru dzīvojamās ēkas vienību nodrošināt divas velosipēdu stāvvietas vietas, dalībvalstis nodrošina pēc iespējas vairāk velosipēdu stāvvietas vietu.</a:t>
            </a:r>
          </a:p>
          <a:p>
            <a:pPr lvl="1">
              <a:spcBef>
                <a:spcPts val="0"/>
              </a:spcBef>
            </a:pPr>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Dalībvalstis var nolemt nepiemērot prasības konkrētām ēku kategorijām, ja:</a:t>
            </a:r>
          </a:p>
          <a:p>
            <a:pPr algn="just"/>
            <a:r>
              <a:rPr lang="lv-LV" dirty="0">
                <a:effectLst/>
              </a:rPr>
              <a:t>a)vajadzīgā uzlādes infrastruktūra būtu atkarīga no izolētām </a:t>
            </a:r>
            <a:r>
              <a:rPr lang="lv-LV" dirty="0" err="1">
                <a:effectLst/>
              </a:rPr>
              <a:t>mikrosistēmām</a:t>
            </a:r>
            <a:r>
              <a:rPr lang="lv-LV" dirty="0">
                <a:effectLst/>
              </a:rPr>
              <a:t> vai ēkas atrodas tālākajos reģionos LESD 349. panta nozīmē, ja tā rezultātā rastos būtiskas problēmas vietējās energosistēmas darbībai un tiktu apdraudēta vietējā tīkla stabilitāte; vai</a:t>
            </a:r>
          </a:p>
          <a:p>
            <a:pPr algn="just"/>
            <a:r>
              <a:rPr lang="lv-LV" dirty="0">
                <a:effectLst/>
              </a:rPr>
              <a:t>b)uzlādes punktu un </a:t>
            </a:r>
            <a:r>
              <a:rPr lang="lv-LV" dirty="0" err="1">
                <a:effectLst/>
              </a:rPr>
              <a:t>kabeļkanālu</a:t>
            </a:r>
            <a:r>
              <a:rPr lang="lv-LV" dirty="0">
                <a:effectLst/>
              </a:rPr>
              <a:t> ierīkošanas izmaksas pārsniedz vismaz 10 % no ēkas nozīmīgās renovācijas kopējām izmaksām.</a:t>
            </a:r>
          </a:p>
          <a:p>
            <a:pPr algn="just"/>
            <a:endParaRPr lang="lv-LV" dirty="0">
              <a:effectLst/>
            </a:endParaRPr>
          </a:p>
          <a:p>
            <a:pPr algn="just"/>
            <a:r>
              <a:rPr lang="lv-LV" dirty="0">
                <a:effectLst/>
              </a:rPr>
              <a:t>Jānodrošina, ka </a:t>
            </a:r>
            <a:r>
              <a:rPr lang="lv-LV" b="0" i="0" dirty="0">
                <a:solidFill>
                  <a:srgbClr val="333333"/>
                </a:solidFill>
                <a:effectLst/>
                <a:latin typeface="Times New Roman" panose="02020603050405020304" pitchFamily="18" charset="0"/>
              </a:rPr>
              <a:t>uzlādes punkti spēj veikt viedo uzlādi un attiecīgā gadījumā </a:t>
            </a:r>
            <a:r>
              <a:rPr lang="lv-LV" b="0" i="0" dirty="0" err="1">
                <a:solidFill>
                  <a:srgbClr val="333333"/>
                </a:solidFill>
                <a:effectLst/>
                <a:latin typeface="Times New Roman" panose="02020603050405020304" pitchFamily="18" charset="0"/>
              </a:rPr>
              <a:t>divvirzienu</a:t>
            </a:r>
            <a:r>
              <a:rPr lang="lv-LV" b="0" i="0" dirty="0">
                <a:solidFill>
                  <a:srgbClr val="333333"/>
                </a:solidFill>
                <a:effectLst/>
                <a:latin typeface="Times New Roman" panose="02020603050405020304" pitchFamily="18" charset="0"/>
              </a:rPr>
              <a:t> uzlādi un ka tos ekspluatē, balstoties uz bezīpašnieka un nediskriminējošiem sakaru protokoliem un standartiem. </a:t>
            </a:r>
          </a:p>
          <a:p>
            <a:pPr algn="just"/>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Jāmudina publiski nepieejamu uzlādes punktu operatorus tos attiecīgā gadījumā ekspluatēt saskaņā ar Regulas (ES) 2023/1804 5. panta 4. punktu.</a:t>
            </a:r>
          </a:p>
          <a:p>
            <a:pPr algn="just"/>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Jāparedz pasākumi nolūkā vienkāršot, racionalizēt un paātrināt procedūru uzlādes punktu ierīkošanai jaunās un esošās dzīvojamās un nedzīvojamās ēkās, jo īpaši līdzīpašnieku apvienību ēkās, un likvidēt regulatīvos šķēršļus, ieskaitot publisko iestāžu atļauju izdošanas un apstiprināšanas procedūras, neskarot dalībvalstu tiesību aktus īpašuma un īres jomā. Dalībvalstis likvidē šķēršļus uzlādes punktu ierīkošanai dzīvojamās ēkās ar stāvvietas vietām, jo īpaši vajadzību saņemt izīrētāja vai līdzīpašnieku piekrišanu privātam uzlādes punktam pašu vajadzībām. Īrnieku vai līdzīpašnieku lūgumu ļaut stāvvietas vietā uzstādīt uzlādes infrastruktūru var noraidīt tikai tad, ja tam ir nopietns un leģitīms pamatojums.</a:t>
            </a:r>
          </a:p>
          <a:p>
            <a:pPr algn="just"/>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Jāizvērtē administratīvos šķēršļus, kas saistīti ar pieteikumu iesniegšanu īrnieku vai līdzīpašnieku apvienībā uzlādes punkta ierīkošanai ēkā ar daudzām dzīvojamās ēkas vienībām.</a:t>
            </a:r>
          </a:p>
          <a:p>
            <a:pPr algn="just"/>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Ēku īpašniekiem un īrniekiem, kuri vēlas uzstādīt uzlādes punktus un velosipēdu stāvvietas vietas, ir jābūt pieejamai tehniskai palīdzībai.</a:t>
            </a:r>
          </a:p>
          <a:p>
            <a:pPr algn="just"/>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Attiecībā uz dzīvojamām ēkām dalībvalstis apsver iespēju ieviest atbalsta shēmas uzlādes punktu uzstādīšanai, priekšlaicīgai kabeļu ievilkšanai vai </a:t>
            </a:r>
            <a:r>
              <a:rPr lang="lv-LV" b="0" i="0" dirty="0" err="1">
                <a:solidFill>
                  <a:srgbClr val="333333"/>
                </a:solidFill>
                <a:effectLst/>
                <a:latin typeface="Times New Roman" panose="02020603050405020304" pitchFamily="18" charset="0"/>
              </a:rPr>
              <a:t>kabeļkanālu</a:t>
            </a:r>
            <a:r>
              <a:rPr lang="lv-LV" b="0" i="0" dirty="0">
                <a:solidFill>
                  <a:srgbClr val="333333"/>
                </a:solidFill>
                <a:effectLst/>
                <a:latin typeface="Times New Roman" panose="02020603050405020304" pitchFamily="18" charset="0"/>
              </a:rPr>
              <a:t> ierīkošanai stāvvietas vietās atbilstoši to teritorijā reģistrēto mazas noslodzes akumulatoru baterijas </a:t>
            </a:r>
            <a:r>
              <a:rPr lang="lv-LV" b="0" i="0" dirty="0" err="1">
                <a:solidFill>
                  <a:srgbClr val="333333"/>
                </a:solidFill>
                <a:effectLst/>
                <a:latin typeface="Times New Roman" panose="02020603050405020304" pitchFamily="18" charset="0"/>
              </a:rPr>
              <a:t>elektrotransportlīdzekļu</a:t>
            </a:r>
            <a:r>
              <a:rPr lang="lv-LV" b="0" i="0" dirty="0">
                <a:solidFill>
                  <a:srgbClr val="333333"/>
                </a:solidFill>
                <a:effectLst/>
                <a:latin typeface="Times New Roman" panose="02020603050405020304" pitchFamily="18" charset="0"/>
              </a:rPr>
              <a:t> skaitam.</a:t>
            </a:r>
          </a:p>
          <a:p>
            <a:pPr algn="just"/>
            <a:endParaRPr lang="lv-LV" b="0" i="0" dirty="0">
              <a:solidFill>
                <a:srgbClr val="333333"/>
              </a:solidFill>
              <a:effectLst/>
              <a:latin typeface="Times New Roman" panose="02020603050405020304" pitchFamily="18" charset="0"/>
            </a:endParaRPr>
          </a:p>
          <a:p>
            <a:pPr algn="just"/>
            <a:endParaRPr lang="lv-LV" b="0" i="0" dirty="0">
              <a:solidFill>
                <a:srgbClr val="333333"/>
              </a:solidFill>
              <a:effectLst/>
              <a:latin typeface="Times New Roman" panose="02020603050405020304" pitchFamily="18" charset="0"/>
            </a:endParaRPr>
          </a:p>
          <a:p>
            <a:pPr algn="just"/>
            <a:endParaRPr lang="lv-LV" dirty="0">
              <a:effectLst/>
            </a:endParaRPr>
          </a:p>
          <a:p>
            <a:pPr lvl="1">
              <a:spcBef>
                <a:spcPts val="0"/>
              </a:spcBef>
            </a:pPr>
            <a:endParaRPr lang="lv-LV" b="0" i="0" dirty="0">
              <a:solidFill>
                <a:srgbClr val="333333"/>
              </a:solidFill>
              <a:effectLs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29920DD-41CF-470E-9434-472ACE7EFA12}" type="slidenum">
              <a:rPr lang="lv-LV" smtClean="0"/>
              <a:t>23</a:t>
            </a:fld>
            <a:endParaRPr lang="lv-LV"/>
          </a:p>
        </p:txBody>
      </p:sp>
    </p:spTree>
    <p:extLst>
      <p:ext uri="{BB962C8B-B14F-4D97-AF65-F5344CB8AC3E}">
        <p14:creationId xmlns:p14="http://schemas.microsoft.com/office/powerpoint/2010/main" val="2439553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dirty="0"/>
          </a:p>
          <a:p>
            <a:pPr algn="just"/>
            <a:r>
              <a:rPr lang="lv-LV" b="0" i="0" dirty="0">
                <a:solidFill>
                  <a:srgbClr val="333333"/>
                </a:solidFill>
                <a:effectLst/>
                <a:latin typeface="Times New Roman" panose="02020603050405020304" pitchFamily="18" charset="0"/>
              </a:rPr>
              <a:t>Dalībvalstis nacionālajos ēku renovācijas plānos norāda metodiku, kas izmantota, un datus, kas ievākti, lai aplēstu otrajā un trešajā daļā minētās vērtības. Novērtējot nacionālos ēku renovācijas plānus, Komisija uzrauga otrajā un trešajā daļā minēto vērtību sasniegšanas gaitu, tostarp 43 % vājākā snieguma dzīvojamo ēku skaitu un ēku vienību skaitu vai grīdas platību, un vajadzības gadījumā sniedz ieteikumus. Minētie ieteikumi </a:t>
            </a:r>
            <a:r>
              <a:rPr lang="lv-LV" b="0" i="0" dirty="0" err="1">
                <a:solidFill>
                  <a:srgbClr val="333333"/>
                </a:solidFill>
                <a:effectLst/>
                <a:latin typeface="Times New Roman" panose="02020603050405020304" pitchFamily="18" charset="0"/>
              </a:rPr>
              <a:t>citstarp</a:t>
            </a:r>
            <a:r>
              <a:rPr lang="lv-LV" b="0" i="0" dirty="0">
                <a:solidFill>
                  <a:srgbClr val="333333"/>
                </a:solidFill>
                <a:effectLst/>
                <a:latin typeface="Times New Roman" panose="02020603050405020304" pitchFamily="18" charset="0"/>
              </a:rPr>
              <a:t> var paredzēt plašāku minimālo </a:t>
            </a:r>
            <a:r>
              <a:rPr lang="lv-LV" b="0" i="0" dirty="0" err="1">
                <a:solidFill>
                  <a:srgbClr val="333333"/>
                </a:solidFill>
                <a:effectLst/>
                <a:latin typeface="Times New Roman" panose="02020603050405020304" pitchFamily="18" charset="0"/>
              </a:rPr>
              <a:t>energosnieguma</a:t>
            </a:r>
            <a:r>
              <a:rPr lang="lv-LV" b="0" i="0" dirty="0">
                <a:solidFill>
                  <a:srgbClr val="333333"/>
                </a:solidFill>
                <a:effectLst/>
                <a:latin typeface="Times New Roman" panose="02020603050405020304" pitchFamily="18" charset="0"/>
              </a:rPr>
              <a:t> standartu izmantošanu.</a:t>
            </a:r>
          </a:p>
          <a:p>
            <a:pPr algn="just"/>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Nacionālā trajektorija pakāpeniskai dzīvojamo ēku fonda renovācijai attiecas uz datiem par nacionālo dzīvojamo ēku fondu, balstoties – attiecīgā gadījumā – uz statistikas izlasi un </a:t>
            </a:r>
            <a:r>
              <a:rPr lang="lv-LV" b="0" i="0" dirty="0" err="1">
                <a:solidFill>
                  <a:srgbClr val="333333"/>
                </a:solidFill>
                <a:effectLst/>
                <a:latin typeface="Times New Roman" panose="02020603050405020304" pitchFamily="18" charset="0"/>
              </a:rPr>
              <a:t>energosnieguma</a:t>
            </a:r>
            <a:r>
              <a:rPr lang="lv-LV" b="0" i="0" dirty="0">
                <a:solidFill>
                  <a:srgbClr val="333333"/>
                </a:solidFill>
                <a:effectLst/>
                <a:latin typeface="Times New Roman" panose="02020603050405020304" pitchFamily="18" charset="0"/>
              </a:rPr>
              <a:t> sertifikātiem.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lv-LV" dirty="0"/>
          </a:p>
          <a:p>
            <a:pPr marL="0" marR="0" lvl="0" indent="0" algn="l" defTabSz="914400" rtl="0" eaLnBrk="1" fontAlgn="auto" latinLnBrk="0" hangingPunct="1">
              <a:lnSpc>
                <a:spcPct val="100000"/>
              </a:lnSpc>
              <a:spcBef>
                <a:spcPts val="0"/>
              </a:spcBef>
              <a:spcAft>
                <a:spcPts val="0"/>
              </a:spcAft>
              <a:buClrTx/>
              <a:buSzTx/>
              <a:buFontTx/>
              <a:buNone/>
              <a:tabLst/>
              <a:defRPr/>
            </a:pPr>
            <a:r>
              <a:rPr lang="lv-LV" b="0" i="0" dirty="0">
                <a:solidFill>
                  <a:srgbClr val="333333"/>
                </a:solidFill>
                <a:effectLst/>
                <a:latin typeface="Times New Roman" panose="02020603050405020304" pitchFamily="18" charset="0"/>
              </a:rPr>
              <a:t>Ja vidējais fosilās enerģijas izmantojuma īpatsvars dzīvojamās ēkās ir mazāks par 15 %, dalībvalstis var koriģēt trešās daļas a) un b) apakšpunktā noteiktos līmeņus, lai nodrošinātu, ka visa dzīvojamo ēku fonda vidējais primārās enerģijas izmantojums </a:t>
            </a:r>
            <a:r>
              <a:rPr lang="lv-LV" b="0" i="0" dirty="0" err="1">
                <a:solidFill>
                  <a:srgbClr val="333333"/>
                </a:solidFill>
                <a:effectLst/>
                <a:latin typeface="Times New Roman" panose="02020603050405020304" pitchFamily="18" charset="0"/>
              </a:rPr>
              <a:t>kWh</a:t>
            </a:r>
            <a:r>
              <a:rPr lang="lv-LV" b="0" i="0" dirty="0">
                <a:solidFill>
                  <a:srgbClr val="333333"/>
                </a:solidFill>
                <a:effectLst/>
                <a:latin typeface="Times New Roman" panose="02020603050405020304" pitchFamily="18" charset="0"/>
              </a:rPr>
              <a:t>/(m</a:t>
            </a:r>
            <a:r>
              <a:rPr lang="lv-LV" b="0" i="0" baseline="30000" dirty="0">
                <a:solidFill>
                  <a:srgbClr val="333333"/>
                </a:solidFill>
                <a:effectLst/>
                <a:latin typeface="Times New Roman" panose="02020603050405020304" pitchFamily="18" charset="0"/>
              </a:rPr>
              <a:t>2</a:t>
            </a:r>
            <a:r>
              <a:rPr lang="lv-LV" b="0" i="0" dirty="0">
                <a:solidFill>
                  <a:srgbClr val="333333"/>
                </a:solidFill>
                <a:effectLst/>
                <a:latin typeface="Times New Roman" panose="02020603050405020304" pitchFamily="18" charset="0"/>
              </a:rPr>
              <a:t>/gadā) līdz 2030. gadam un pēc tam ik pēc pieciem gadiem ir vienāds vai zemāks par nacionāli noteikto vērtību, ko iegūst, lineāri samazinot vidējo primārās enerģijas izmantojumu laikposmā no 2020. līdz 2050. gadam saskaņā ar dzīvojamo ēku fonda pārveidi par </a:t>
            </a:r>
            <a:r>
              <a:rPr lang="lv-LV" b="0" i="0" dirty="0" err="1">
                <a:solidFill>
                  <a:srgbClr val="333333"/>
                </a:solidFill>
                <a:effectLst/>
                <a:latin typeface="Times New Roman" panose="02020603050405020304" pitchFamily="18" charset="0"/>
              </a:rPr>
              <a:t>bezemisiju</a:t>
            </a:r>
            <a:r>
              <a:rPr lang="lv-LV" b="0" i="0" dirty="0">
                <a:solidFill>
                  <a:srgbClr val="333333"/>
                </a:solidFill>
                <a:effectLst/>
                <a:latin typeface="Times New Roman" panose="02020603050405020304" pitchFamily="18" charset="0"/>
              </a:rPr>
              <a:t> ēku fondu.</a:t>
            </a:r>
          </a:p>
          <a:p>
            <a:pPr marL="0" marR="0" lvl="0" indent="0" algn="l" defTabSz="914400" rtl="0" eaLnBrk="1" fontAlgn="auto" latinLnBrk="0" hangingPunct="1">
              <a:lnSpc>
                <a:spcPct val="100000"/>
              </a:lnSpc>
              <a:spcBef>
                <a:spcPts val="0"/>
              </a:spcBef>
              <a:spcAft>
                <a:spcPts val="0"/>
              </a:spcAft>
              <a:buClrTx/>
              <a:buSzTx/>
              <a:buFontTx/>
              <a:buNone/>
              <a:tabLst/>
              <a:defRPr/>
            </a:pPr>
            <a:endParaRPr lang="lv-LV" b="0" i="0" dirty="0">
              <a:solidFill>
                <a:srgbClr val="333333"/>
              </a:solidFill>
              <a:effectLst/>
              <a:latin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i="0" dirty="0">
                <a:solidFill>
                  <a:srgbClr val="333333"/>
                </a:solidFill>
                <a:effectLst/>
                <a:latin typeface="Times New Roman" panose="02020603050405020304" pitchFamily="18" charset="0"/>
              </a:rPr>
              <a:t>Dalībvalstis var noteikt papildu skaitliskus rādītājus par </a:t>
            </a:r>
            <a:r>
              <a:rPr lang="lv-LV" b="0" i="0" dirty="0" err="1">
                <a:solidFill>
                  <a:srgbClr val="333333"/>
                </a:solidFill>
                <a:effectLst/>
                <a:latin typeface="Times New Roman" panose="02020603050405020304" pitchFamily="18" charset="0"/>
              </a:rPr>
              <a:t>neatjaunīgās</a:t>
            </a:r>
            <a:r>
              <a:rPr lang="lv-LV" b="0" i="0" dirty="0">
                <a:solidFill>
                  <a:srgbClr val="333333"/>
                </a:solidFill>
                <a:effectLst/>
                <a:latin typeface="Times New Roman" panose="02020603050405020304" pitchFamily="18" charset="0"/>
              </a:rPr>
              <a:t> un </a:t>
            </a:r>
            <a:r>
              <a:rPr lang="lv-LV" b="0" i="0" dirty="0" err="1">
                <a:solidFill>
                  <a:srgbClr val="333333"/>
                </a:solidFill>
                <a:effectLst/>
                <a:latin typeface="Times New Roman" panose="02020603050405020304" pitchFamily="18" charset="0"/>
              </a:rPr>
              <a:t>atjaunīgās</a:t>
            </a:r>
            <a:r>
              <a:rPr lang="lv-LV" b="0" i="0" dirty="0">
                <a:solidFill>
                  <a:srgbClr val="333333"/>
                </a:solidFill>
                <a:effectLst/>
                <a:latin typeface="Times New Roman" panose="02020603050405020304" pitchFamily="18" charset="0"/>
              </a:rPr>
              <a:t> primārās enerģijas izmantojumu un par radītajām ekspluatācijas siltumnīcefekta gāzu emisijām CO</a:t>
            </a:r>
            <a:r>
              <a:rPr lang="lv-LV" b="0" i="0" baseline="-25000" dirty="0">
                <a:solidFill>
                  <a:srgbClr val="333333"/>
                </a:solidFill>
                <a:effectLst/>
                <a:latin typeface="Times New Roman" panose="02020603050405020304" pitchFamily="18" charset="0"/>
              </a:rPr>
              <a:t>2</a:t>
            </a:r>
            <a:r>
              <a:rPr lang="lv-LV" b="0" i="0" dirty="0">
                <a:solidFill>
                  <a:srgbClr val="333333"/>
                </a:solidFill>
                <a:effectLst/>
                <a:latin typeface="Times New Roman" panose="02020603050405020304" pitchFamily="18" charset="0"/>
              </a:rPr>
              <a:t> ekvivalenta kilogramos (m</a:t>
            </a:r>
            <a:r>
              <a:rPr lang="lv-LV" b="0" i="0" baseline="30000" dirty="0">
                <a:solidFill>
                  <a:srgbClr val="333333"/>
                </a:solidFill>
                <a:effectLst/>
                <a:latin typeface="Times New Roman" panose="02020603050405020304" pitchFamily="18" charset="0"/>
              </a:rPr>
              <a:t>2</a:t>
            </a:r>
            <a:r>
              <a:rPr lang="lv-LV" b="0" i="0" dirty="0">
                <a:solidFill>
                  <a:srgbClr val="333333"/>
                </a:solidFill>
                <a:effectLst/>
                <a:latin typeface="Times New Roman" panose="02020603050405020304" pitchFamily="18" charset="0"/>
              </a:rPr>
              <a:t>/gadā). </a:t>
            </a:r>
          </a:p>
          <a:p>
            <a:pPr marL="0" marR="0" lvl="0" indent="0" algn="l" defTabSz="914400" rtl="0" eaLnBrk="1" fontAlgn="auto" latinLnBrk="0" hangingPunct="1">
              <a:lnSpc>
                <a:spcPct val="100000"/>
              </a:lnSpc>
              <a:spcBef>
                <a:spcPts val="0"/>
              </a:spcBef>
              <a:spcAft>
                <a:spcPts val="0"/>
              </a:spcAft>
              <a:buClrTx/>
              <a:buSzTx/>
              <a:buFontTx/>
              <a:buNone/>
              <a:tabLst/>
              <a:defRPr/>
            </a:pPr>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Dalībvalstis var nolemt minimālos </a:t>
            </a:r>
            <a:r>
              <a:rPr lang="lv-LV" b="0" i="0" dirty="0" err="1">
                <a:solidFill>
                  <a:srgbClr val="333333"/>
                </a:solidFill>
                <a:effectLst/>
                <a:latin typeface="Times New Roman" panose="02020603050405020304" pitchFamily="18" charset="0"/>
              </a:rPr>
              <a:t>energosnieguma</a:t>
            </a:r>
            <a:r>
              <a:rPr lang="lv-LV" b="0" i="0" dirty="0">
                <a:solidFill>
                  <a:srgbClr val="333333"/>
                </a:solidFill>
                <a:effectLst/>
                <a:latin typeface="Times New Roman" panose="02020603050405020304" pitchFamily="18" charset="0"/>
              </a:rPr>
              <a:t> standartus nepiemērot šādām </a:t>
            </a:r>
            <a:r>
              <a:rPr lang="lv-LV" b="0" i="0" dirty="0" err="1">
                <a:solidFill>
                  <a:srgbClr val="333333"/>
                </a:solidFill>
                <a:effectLst/>
                <a:latin typeface="Times New Roman" panose="02020603050405020304" pitchFamily="18" charset="0"/>
              </a:rPr>
              <a:t>kdzīvojamo</a:t>
            </a:r>
            <a:r>
              <a:rPr lang="lv-LV" b="0" i="0" dirty="0">
                <a:solidFill>
                  <a:srgbClr val="333333"/>
                </a:solidFill>
                <a:effectLst/>
                <a:latin typeface="Times New Roman" panose="02020603050405020304" pitchFamily="18" charset="0"/>
              </a:rPr>
              <a:t> un nedzīvojamo ēku kategorijām:</a:t>
            </a:r>
          </a:p>
          <a:p>
            <a:pPr algn="just"/>
            <a:r>
              <a:rPr lang="lv-LV" dirty="0">
                <a:effectLst/>
              </a:rPr>
              <a:t>a) ēkas, ko oficiāli aizsargā kā daļu no klasificētas vides vai to īpašās arhitektūras vai vēsturiskās vērtības dēļ, vai citas kultūras mantojuma ēkas, tiktāl, cik atbilstība standartiem nepieņemami izmainītu to raksturu vai izskatu, vai ja to renovācija nav tehniski vai ekonomiski iespējama;</a:t>
            </a:r>
          </a:p>
          <a:p>
            <a:pPr algn="just"/>
            <a:r>
              <a:rPr lang="lv-LV" dirty="0">
                <a:effectLst/>
              </a:rPr>
              <a:t>b) ēkas, kas kalpo par kulta vietām un ko izmanto reliģiskām darbībām;</a:t>
            </a:r>
          </a:p>
          <a:p>
            <a:pPr algn="just"/>
            <a:r>
              <a:rPr lang="lv-LV" dirty="0">
                <a:effectLst/>
              </a:rPr>
              <a:t>c) pagaidu celtnes, ko izmanto ne ilgāk kā divus gadus, rūpnieciski objekti, darbnīcas, nedzīvojamas lauksaimniecības ēkas ar zemu enerģijas pieprasījumu un nedzīvojamas lauksaimniecības ēkas, ko izmanto kādā nozarē, kuru aptver nacionāls nozaru nolīgums par </a:t>
            </a:r>
            <a:r>
              <a:rPr lang="lv-LV" dirty="0" err="1">
                <a:effectLst/>
              </a:rPr>
              <a:t>energosniegumu</a:t>
            </a:r>
            <a:r>
              <a:rPr lang="lv-LV" dirty="0">
                <a:effectLst/>
              </a:rPr>
              <a:t>;</a:t>
            </a:r>
          </a:p>
          <a:p>
            <a:pPr algn="just"/>
            <a:r>
              <a:rPr lang="lv-LV" dirty="0">
                <a:effectLst/>
              </a:rPr>
              <a:t>d) dzīvojamās ēkas, ko izmanto vai paredzēts izmantot vai nu mazāk par četriem mēnešiem gadā, vai arī, alternatīvi, izmantot uz ierobežotu laiku katru gadu un ar paredzamo </a:t>
            </a:r>
            <a:r>
              <a:rPr lang="lv-LV" dirty="0" err="1">
                <a:effectLst/>
              </a:rPr>
              <a:t>energopatēriņu</a:t>
            </a:r>
            <a:r>
              <a:rPr lang="lv-LV" dirty="0">
                <a:effectLst/>
              </a:rPr>
              <a:t>, kas ir mazāks nekā 25 % no </a:t>
            </a:r>
            <a:r>
              <a:rPr lang="lv-LV" dirty="0" err="1">
                <a:effectLst/>
              </a:rPr>
              <a:t>energopatēriņa</a:t>
            </a:r>
            <a:r>
              <a:rPr lang="lv-LV" dirty="0">
                <a:effectLst/>
              </a:rPr>
              <a:t>, kurš rastos, ja ēka tiktu izmantota visu gadu;</a:t>
            </a:r>
          </a:p>
          <a:p>
            <a:pPr algn="just"/>
            <a:r>
              <a:rPr lang="lv-LV" dirty="0">
                <a:effectLst/>
              </a:rPr>
              <a:t>e)brīvi stāvošas ēkas ar kopējo lietderīgo grīdas platību, kas ir mazāka nekā 50 m</a:t>
            </a:r>
            <a:r>
              <a:rPr lang="lv-LV" baseline="30000" dirty="0">
                <a:effectLst/>
              </a:rPr>
              <a:t>2</a:t>
            </a:r>
            <a:r>
              <a:rPr lang="lv-LV" dirty="0">
                <a:effectLst/>
              </a:rPr>
              <a:t>;</a:t>
            </a:r>
          </a:p>
          <a:p>
            <a:pPr algn="just"/>
            <a:r>
              <a:rPr lang="lv-LV" dirty="0">
                <a:effectLst/>
              </a:rPr>
              <a:t>f)ēkas, kuras ir bruņoto spēku vai centrālās valdības īpašumā un kalpo valsts aizsardzības mērķiem, izņemot bruņotajiem spēkiem un citam valsts aizsardzības iestāžu personālam paredzētas atsevišķas dzīvojamās telpas vai biroja ēkas.</a:t>
            </a:r>
          </a:p>
          <a:p>
            <a:pPr algn="just"/>
            <a:endParaRPr lang="lv-LV" dirty="0">
              <a:effectLst/>
            </a:endParaRPr>
          </a:p>
          <a:p>
            <a:pPr algn="just"/>
            <a:r>
              <a:rPr lang="lv-LV" b="0" i="0" dirty="0">
                <a:solidFill>
                  <a:srgbClr val="333333"/>
                </a:solidFill>
                <a:effectLst/>
                <a:latin typeface="Times New Roman" panose="02020603050405020304" pitchFamily="18" charset="0"/>
              </a:rPr>
              <a:t>Dalībvalstis veic pasākumus, kas vajadzīgi, lai nodrošinātu šā panta 1. un 2. punktā minēto minimālo </a:t>
            </a:r>
            <a:r>
              <a:rPr lang="lv-LV" b="0" i="0" dirty="0" err="1">
                <a:solidFill>
                  <a:srgbClr val="333333"/>
                </a:solidFill>
                <a:effectLst/>
                <a:latin typeface="Times New Roman" panose="02020603050405020304" pitchFamily="18" charset="0"/>
              </a:rPr>
              <a:t>energosnieguma</a:t>
            </a:r>
            <a:r>
              <a:rPr lang="lv-LV" b="0" i="0" dirty="0">
                <a:solidFill>
                  <a:srgbClr val="333333"/>
                </a:solidFill>
                <a:effectLst/>
                <a:latin typeface="Times New Roman" panose="02020603050405020304" pitchFamily="18" charset="0"/>
              </a:rPr>
              <a:t> standartu īstenošanu, ietverot piemērotus uzraudzības mehānismus un sankcijas saskaņā ar 34. pantu.</a:t>
            </a:r>
          </a:p>
          <a:p>
            <a:pPr algn="just"/>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Nosakot noteikumus par sankcijām, dalībvalstis ņem vērā mājokļu īpašnieku finansiālo stāvokli un piekļuvi pienācīgam finansiālajam atbalstam, jo īpaši </a:t>
            </a:r>
            <a:r>
              <a:rPr lang="lv-LV" b="0" i="0" dirty="0" err="1">
                <a:solidFill>
                  <a:srgbClr val="333333"/>
                </a:solidFill>
                <a:effectLst/>
                <a:latin typeface="Times New Roman" panose="02020603050405020304" pitchFamily="18" charset="0"/>
              </a:rPr>
              <a:t>mazaizsargātām</a:t>
            </a:r>
            <a:r>
              <a:rPr lang="lv-LV" b="0" i="0" dirty="0">
                <a:solidFill>
                  <a:srgbClr val="333333"/>
                </a:solidFill>
                <a:effectLst/>
                <a:latin typeface="Times New Roman" panose="02020603050405020304" pitchFamily="18" charset="0"/>
              </a:rPr>
              <a:t> mājsaimniecībām.</a:t>
            </a:r>
          </a:p>
          <a:p>
            <a:pPr algn="just"/>
            <a:endParaRPr lang="lv-LV"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lv-LV" dirty="0"/>
          </a:p>
          <a:p>
            <a:endParaRPr lang="lv-LV" dirty="0"/>
          </a:p>
        </p:txBody>
      </p:sp>
      <p:sp>
        <p:nvSpPr>
          <p:cNvPr id="4" name="Slide Number Placeholder 3"/>
          <p:cNvSpPr>
            <a:spLocks noGrp="1"/>
          </p:cNvSpPr>
          <p:nvPr>
            <p:ph type="sldNum" sz="quarter" idx="5"/>
          </p:nvPr>
        </p:nvSpPr>
        <p:spPr/>
        <p:txBody>
          <a:bodyPr/>
          <a:lstStyle/>
          <a:p>
            <a:fld id="{129920DD-41CF-470E-9434-472ACE7EFA12}" type="slidenum">
              <a:rPr lang="lv-LV" smtClean="0"/>
              <a:t>6</a:t>
            </a:fld>
            <a:endParaRPr lang="lv-LV"/>
          </a:p>
        </p:txBody>
      </p:sp>
    </p:spTree>
    <p:extLst>
      <p:ext uri="{BB962C8B-B14F-4D97-AF65-F5344CB8AC3E}">
        <p14:creationId xmlns:p14="http://schemas.microsoft.com/office/powerpoint/2010/main" val="987346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b="0" i="0" dirty="0">
                <a:solidFill>
                  <a:srgbClr val="333333"/>
                </a:solidFill>
                <a:effectLst/>
                <a:latin typeface="Times New Roman" panose="02020603050405020304" pitchFamily="18" charset="0"/>
              </a:rPr>
              <a:t>Dalībvalstis var nolemt </a:t>
            </a:r>
            <a:r>
              <a:rPr lang="lv-LV" b="0" i="0" dirty="0" err="1">
                <a:solidFill>
                  <a:srgbClr val="333333"/>
                </a:solidFill>
                <a:effectLst/>
                <a:latin typeface="Times New Roman" panose="02020603050405020304" pitchFamily="18" charset="0"/>
              </a:rPr>
              <a:t>bezemisiju</a:t>
            </a:r>
            <a:r>
              <a:rPr lang="lv-LV" b="0" i="0" dirty="0">
                <a:solidFill>
                  <a:srgbClr val="333333"/>
                </a:solidFill>
                <a:effectLst/>
                <a:latin typeface="Times New Roman" panose="02020603050405020304" pitchFamily="18" charset="0"/>
              </a:rPr>
              <a:t> ēkas prasību nepiemērot līdz 01.01.2028. un 01.01.2030. jau ir iesniegti būvatļaujas pieteikumi vai līdzvērtīgi pieteikumi, tostarp pieteikums izmantojuma maiņa. </a:t>
            </a:r>
          </a:p>
          <a:p>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Dalībvalstis līdz 2027. gada 1. janvārim publicē un dara zināmu Komisijai ceļvedi, kurā izsmeļoši izklāsta robežvērtību ieviešanu visu jauno ēku kopējam kumulatīvajam dzīves cikla GSP un nosaka </a:t>
            </a:r>
            <a:r>
              <a:rPr lang="lv-LV" b="0" i="0" dirty="0" err="1">
                <a:solidFill>
                  <a:srgbClr val="333333"/>
                </a:solidFill>
                <a:effectLst/>
                <a:latin typeface="Times New Roman" panose="02020603050405020304" pitchFamily="18" charset="0"/>
              </a:rPr>
              <a:t>mērķrādītājus</a:t>
            </a:r>
            <a:r>
              <a:rPr lang="lv-LV" b="0" i="0" dirty="0">
                <a:solidFill>
                  <a:srgbClr val="333333"/>
                </a:solidFill>
                <a:effectLst/>
                <a:latin typeface="Times New Roman" panose="02020603050405020304" pitchFamily="18" charset="0"/>
              </a:rPr>
              <a:t> jaunām ēkām no 2030. gada, ņemot vērā pakāpenisku lejupejošu tendenci, kā arī maksimālās robežvērtības, kas izsmeļoši izklāstītas dažādām klimatiskajām zonām un ēku tipoloģijām.</a:t>
            </a:r>
          </a:p>
          <a:p>
            <a:pPr algn="just"/>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Minētās maksimālās robežvērtības atbilst Savienības mērķiem panākt </a:t>
            </a:r>
            <a:r>
              <a:rPr lang="lv-LV" b="0" i="0" dirty="0" err="1">
                <a:solidFill>
                  <a:srgbClr val="333333"/>
                </a:solidFill>
                <a:effectLst/>
                <a:latin typeface="Times New Roman" panose="02020603050405020304" pitchFamily="18" charset="0"/>
              </a:rPr>
              <a:t>klimatneitralitāti</a:t>
            </a:r>
            <a:r>
              <a:rPr lang="lv-LV" b="0" i="0" dirty="0">
                <a:solidFill>
                  <a:srgbClr val="333333"/>
                </a:solidFill>
                <a:effectLst/>
                <a:latin typeface="Times New Roman" panose="02020603050405020304" pitchFamily="18" charset="0"/>
              </a:rPr>
              <a:t>.</a:t>
            </a:r>
          </a:p>
          <a:p>
            <a:pPr algn="just"/>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Komisija izdod norādījumus, dalās ar faktiem par esošajām valstu </a:t>
            </a:r>
            <a:r>
              <a:rPr lang="lv-LV" b="0" i="0" dirty="0" err="1">
                <a:solidFill>
                  <a:srgbClr val="333333"/>
                </a:solidFill>
                <a:effectLst/>
                <a:latin typeface="Times New Roman" panose="02020603050405020304" pitchFamily="18" charset="0"/>
              </a:rPr>
              <a:t>rīcībpolitikām</a:t>
            </a:r>
            <a:r>
              <a:rPr lang="lv-LV" b="0" i="0" dirty="0">
                <a:solidFill>
                  <a:srgbClr val="333333"/>
                </a:solidFill>
                <a:effectLst/>
                <a:latin typeface="Times New Roman" panose="02020603050405020304" pitchFamily="18" charset="0"/>
              </a:rPr>
              <a:t> un pēc dalībvalstu lūguma piedāvā tām tehnisko atbalstu.</a:t>
            </a:r>
          </a:p>
          <a:p>
            <a:pPr algn="just"/>
            <a:endParaRPr lang="lv-LV" b="0" i="0" dirty="0">
              <a:solidFill>
                <a:srgbClr val="333333"/>
              </a:solidFill>
              <a:effectLst/>
              <a:latin typeface="Times New Roman" panose="02020603050405020304" pitchFamily="18" charset="0"/>
            </a:endParaRPr>
          </a:p>
          <a:p>
            <a:pPr>
              <a:spcBef>
                <a:spcPts val="600"/>
              </a:spcBef>
              <a:spcAft>
                <a:spcPts val="600"/>
              </a:spcAft>
              <a:buFont typeface="Wingdings" panose="05000000000000000000" pitchFamily="2" charset="2"/>
              <a:buChar char="Ø"/>
            </a:pPr>
            <a:r>
              <a:rPr lang="lv-LV" sz="2400" dirty="0">
                <a:latin typeface="+mn-lt"/>
              </a:rPr>
              <a:t>Regulējumā jāpievēršas:</a:t>
            </a:r>
          </a:p>
          <a:p>
            <a:pPr lvl="1">
              <a:spcBef>
                <a:spcPts val="600"/>
              </a:spcBef>
              <a:spcAft>
                <a:spcPts val="600"/>
              </a:spcAft>
              <a:buFont typeface="Wingdings" panose="05000000000000000000" pitchFamily="2" charset="2"/>
              <a:buChar char="ü"/>
            </a:pPr>
            <a:r>
              <a:rPr lang="lv-LV" dirty="0">
                <a:latin typeface="+mn-lt"/>
              </a:rPr>
              <a:t>iekštelpu vides kvalitātes prasībām</a:t>
            </a:r>
          </a:p>
          <a:p>
            <a:pPr lvl="1">
              <a:spcBef>
                <a:spcPts val="600"/>
              </a:spcBef>
              <a:spcAft>
                <a:spcPts val="600"/>
              </a:spcAft>
              <a:buFont typeface="Wingdings" panose="05000000000000000000" pitchFamily="2" charset="2"/>
              <a:buChar char="ü"/>
            </a:pPr>
            <a:r>
              <a:rPr lang="lv-LV" dirty="0">
                <a:latin typeface="+mn-lt"/>
              </a:rPr>
              <a:t>pielāgošanās klimata pārmaiņām</a:t>
            </a:r>
          </a:p>
          <a:p>
            <a:pPr lvl="1">
              <a:spcBef>
                <a:spcPts val="600"/>
              </a:spcBef>
              <a:spcAft>
                <a:spcPts val="600"/>
              </a:spcAft>
              <a:buFont typeface="Wingdings" panose="05000000000000000000" pitchFamily="2" charset="2"/>
              <a:buChar char="ü"/>
            </a:pPr>
            <a:r>
              <a:rPr lang="lv-LV" dirty="0">
                <a:latin typeface="+mn-lt"/>
              </a:rPr>
              <a:t>ugunsdrošībai</a:t>
            </a:r>
          </a:p>
          <a:p>
            <a:pPr lvl="1">
              <a:spcBef>
                <a:spcPts val="600"/>
              </a:spcBef>
              <a:spcAft>
                <a:spcPts val="600"/>
              </a:spcAft>
              <a:buFont typeface="Wingdings" panose="05000000000000000000" pitchFamily="2" charset="2"/>
              <a:buChar char="ü"/>
            </a:pPr>
            <a:r>
              <a:rPr lang="lv-LV" dirty="0" err="1">
                <a:latin typeface="+mn-lt"/>
              </a:rPr>
              <a:t>piekļūstamībai</a:t>
            </a:r>
            <a:r>
              <a:rPr lang="lv-LV" dirty="0">
                <a:latin typeface="+mn-lt"/>
              </a:rPr>
              <a:t> personām ar invaliditāti</a:t>
            </a:r>
          </a:p>
          <a:p>
            <a:pPr lvl="1">
              <a:spcBef>
                <a:spcPts val="600"/>
              </a:spcBef>
              <a:spcAft>
                <a:spcPts val="600"/>
              </a:spcAft>
              <a:buFont typeface="Wingdings" panose="05000000000000000000" pitchFamily="2" charset="2"/>
              <a:buChar char="ü"/>
            </a:pPr>
            <a:r>
              <a:rPr lang="lv-LV" dirty="0">
                <a:latin typeface="+mn-lt"/>
              </a:rPr>
              <a:t>oglekļa uzglabāšanu ēkās vai uz tām</a:t>
            </a:r>
          </a:p>
          <a:p>
            <a:pPr algn="just"/>
            <a:endParaRPr lang="lv-LV" b="0" i="0" dirty="0">
              <a:solidFill>
                <a:srgbClr val="333333"/>
              </a:solidFill>
              <a:effectLst/>
              <a:latin typeface="Times New Roman" panose="02020603050405020304" pitchFamily="18" charset="0"/>
            </a:endParaRPr>
          </a:p>
          <a:p>
            <a:endParaRPr lang="lv-LV" dirty="0"/>
          </a:p>
        </p:txBody>
      </p:sp>
      <p:sp>
        <p:nvSpPr>
          <p:cNvPr id="4" name="Slide Number Placeholder 3"/>
          <p:cNvSpPr>
            <a:spLocks noGrp="1"/>
          </p:cNvSpPr>
          <p:nvPr>
            <p:ph type="sldNum" sz="quarter" idx="5"/>
          </p:nvPr>
        </p:nvSpPr>
        <p:spPr/>
        <p:txBody>
          <a:bodyPr/>
          <a:lstStyle/>
          <a:p>
            <a:fld id="{129920DD-41CF-470E-9434-472ACE7EFA12}" type="slidenum">
              <a:rPr lang="lv-LV" smtClean="0"/>
              <a:t>8</a:t>
            </a:fld>
            <a:endParaRPr lang="lv-LV"/>
          </a:p>
        </p:txBody>
      </p:sp>
    </p:spTree>
    <p:extLst>
      <p:ext uri="{BB962C8B-B14F-4D97-AF65-F5344CB8AC3E}">
        <p14:creationId xmlns:p14="http://schemas.microsoft.com/office/powerpoint/2010/main" val="3475392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b="0" i="0" dirty="0">
                <a:solidFill>
                  <a:srgbClr val="333333"/>
                </a:solidFill>
                <a:effectLst/>
                <a:latin typeface="Times New Roman" panose="02020603050405020304" pitchFamily="18" charset="0"/>
              </a:rPr>
              <a:t>Ja tehniski vai ekonomiski nav iespējams izpildīt šajā punktā noteiktās prasības, kopējo gada primārās enerģijas izmantojumu var segt arī ar citu enerģiju no tīkla, kas atbilst valsts līmenī noteiktajiem kritērijiem. </a:t>
            </a:r>
            <a:endParaRPr lang="lv-LV" dirty="0"/>
          </a:p>
        </p:txBody>
      </p:sp>
      <p:sp>
        <p:nvSpPr>
          <p:cNvPr id="4" name="Slide Number Placeholder 3"/>
          <p:cNvSpPr>
            <a:spLocks noGrp="1"/>
          </p:cNvSpPr>
          <p:nvPr>
            <p:ph type="sldNum" sz="quarter" idx="5"/>
          </p:nvPr>
        </p:nvSpPr>
        <p:spPr/>
        <p:txBody>
          <a:bodyPr/>
          <a:lstStyle/>
          <a:p>
            <a:fld id="{129920DD-41CF-470E-9434-472ACE7EFA12}" type="slidenum">
              <a:rPr lang="lv-LV" smtClean="0"/>
              <a:t>9</a:t>
            </a:fld>
            <a:endParaRPr lang="lv-LV"/>
          </a:p>
        </p:txBody>
      </p:sp>
    </p:spTree>
    <p:extLst>
      <p:ext uri="{BB962C8B-B14F-4D97-AF65-F5344CB8AC3E}">
        <p14:creationId xmlns:p14="http://schemas.microsoft.com/office/powerpoint/2010/main" val="2772369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b="0" i="0" dirty="0">
                <a:solidFill>
                  <a:srgbClr val="333333"/>
                </a:solidFill>
                <a:effectLst/>
                <a:latin typeface="Times New Roman" panose="02020603050405020304" pitchFamily="18" charset="0"/>
              </a:rPr>
              <a:t>Dalībvalstis veic vajadzīgos pasākumus, lai nodrošinātu, ka tiek noteiktas minimālās </a:t>
            </a:r>
            <a:r>
              <a:rPr lang="lv-LV" b="0" i="0" dirty="0" err="1">
                <a:solidFill>
                  <a:srgbClr val="333333"/>
                </a:solidFill>
                <a:effectLst/>
                <a:latin typeface="Times New Roman" panose="02020603050405020304" pitchFamily="18" charset="0"/>
              </a:rPr>
              <a:t>energosnieguma</a:t>
            </a:r>
            <a:r>
              <a:rPr lang="lv-LV" b="0" i="0" dirty="0">
                <a:solidFill>
                  <a:srgbClr val="333333"/>
                </a:solidFill>
                <a:effectLst/>
                <a:latin typeface="Times New Roman" panose="02020603050405020304" pitchFamily="18" charset="0"/>
              </a:rPr>
              <a:t> prasības attiecībā uz būves elementiem, kas ir norobežojošo konstrukciju daļa un kas būtiski ietekmē norobežojošo konstrukciju </a:t>
            </a:r>
            <a:r>
              <a:rPr lang="lv-LV" b="0" i="0" dirty="0" err="1">
                <a:solidFill>
                  <a:srgbClr val="333333"/>
                </a:solidFill>
                <a:effectLst/>
                <a:latin typeface="Times New Roman" panose="02020603050405020304" pitchFamily="18" charset="0"/>
              </a:rPr>
              <a:t>energosniegumu</a:t>
            </a:r>
            <a:r>
              <a:rPr lang="lv-LV" b="0" i="0" dirty="0">
                <a:solidFill>
                  <a:srgbClr val="333333"/>
                </a:solidFill>
                <a:effectLst/>
                <a:latin typeface="Times New Roman" panose="02020603050405020304" pitchFamily="18" charset="0"/>
              </a:rPr>
              <a:t>, kad tos nomaina vai </a:t>
            </a:r>
            <a:r>
              <a:rPr lang="lv-LV" b="0" i="0" dirty="0" err="1">
                <a:solidFill>
                  <a:srgbClr val="333333"/>
                </a:solidFill>
                <a:effectLst/>
                <a:latin typeface="Times New Roman" panose="02020603050405020304" pitchFamily="18" charset="0"/>
              </a:rPr>
              <a:t>pāraprīko</a:t>
            </a:r>
            <a:r>
              <a:rPr lang="lv-LV" b="0" i="0" dirty="0">
                <a:solidFill>
                  <a:srgbClr val="333333"/>
                </a:solidFill>
                <a:effectLst/>
                <a:latin typeface="Times New Roman" panose="02020603050405020304" pitchFamily="18" charset="0"/>
              </a:rPr>
              <a:t>, un tādējādi sasniegtu vismaz </a:t>
            </a:r>
            <a:r>
              <a:rPr lang="lv-LV" b="0" i="0" dirty="0" err="1">
                <a:solidFill>
                  <a:srgbClr val="333333"/>
                </a:solidFill>
                <a:effectLst/>
                <a:latin typeface="Times New Roman" panose="02020603050405020304" pitchFamily="18" charset="0"/>
              </a:rPr>
              <a:t>izmaksoptimālu</a:t>
            </a:r>
            <a:r>
              <a:rPr lang="lv-LV" b="0" i="0" dirty="0">
                <a:solidFill>
                  <a:srgbClr val="333333"/>
                </a:solidFill>
                <a:effectLst/>
                <a:latin typeface="Times New Roman" panose="02020603050405020304" pitchFamily="18" charset="0"/>
              </a:rPr>
              <a:t> līmeni. Dalībvalstis var noteikt prasības būves elementiem tādā līmenī, kas atvieglotu zemas temperatūras apkures sistēmu efektīvu uzstādīšanu renovētās ēkās. </a:t>
            </a:r>
          </a:p>
          <a:p>
            <a:endParaRPr lang="lv-LV" b="0" i="0" dirty="0">
              <a:solidFill>
                <a:srgbClr val="333333"/>
              </a:solidFill>
              <a:effectLst/>
              <a:latin typeface="Times New Roman" panose="02020603050405020304" pitchFamily="18" charset="0"/>
            </a:endParaRPr>
          </a:p>
          <a:p>
            <a:endParaRPr lang="lv-LV" dirty="0"/>
          </a:p>
        </p:txBody>
      </p:sp>
      <p:sp>
        <p:nvSpPr>
          <p:cNvPr id="4" name="Slide Number Placeholder 3"/>
          <p:cNvSpPr>
            <a:spLocks noGrp="1"/>
          </p:cNvSpPr>
          <p:nvPr>
            <p:ph type="sldNum" sz="quarter" idx="5"/>
          </p:nvPr>
        </p:nvSpPr>
        <p:spPr/>
        <p:txBody>
          <a:bodyPr/>
          <a:lstStyle/>
          <a:p>
            <a:fld id="{129920DD-41CF-470E-9434-472ACE7EFA12}" type="slidenum">
              <a:rPr lang="lv-LV" smtClean="0"/>
              <a:t>10</a:t>
            </a:fld>
            <a:endParaRPr lang="lv-LV"/>
          </a:p>
        </p:txBody>
      </p:sp>
    </p:spTree>
    <p:extLst>
      <p:ext uri="{BB962C8B-B14F-4D97-AF65-F5344CB8AC3E}">
        <p14:creationId xmlns:p14="http://schemas.microsoft.com/office/powerpoint/2010/main" val="334270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lv-LV" b="0" i="0" dirty="0">
                <a:solidFill>
                  <a:srgbClr val="333333"/>
                </a:solidFill>
                <a:effectLst/>
                <a:latin typeface="Times New Roman" panose="02020603050405020304" pitchFamily="18" charset="0"/>
              </a:rPr>
              <a:t>1.   Renovācijas pasē iekļauj:</a:t>
            </a:r>
          </a:p>
          <a:p>
            <a:pPr algn="l"/>
            <a:r>
              <a:rPr lang="lv-LV" b="0" i="0" dirty="0">
                <a:solidFill>
                  <a:srgbClr val="333333"/>
                </a:solidFill>
                <a:effectLst/>
                <a:latin typeface="Times New Roman" panose="02020603050405020304" pitchFamily="18" charset="0"/>
              </a:rPr>
              <a:t>a) informāciju par ēkas pašreizējo </a:t>
            </a:r>
            <a:r>
              <a:rPr lang="lv-LV" b="0" i="0" dirty="0" err="1">
                <a:solidFill>
                  <a:srgbClr val="333333"/>
                </a:solidFill>
                <a:effectLst/>
                <a:latin typeface="Times New Roman" panose="02020603050405020304" pitchFamily="18" charset="0"/>
              </a:rPr>
              <a:t>energosniegumu</a:t>
            </a:r>
            <a:r>
              <a:rPr lang="lv-LV" b="0" i="0" dirty="0">
                <a:solidFill>
                  <a:srgbClr val="333333"/>
                </a:solidFill>
                <a:effectLst/>
                <a:latin typeface="Times New Roman" panose="02020603050405020304" pitchFamily="18" charset="0"/>
              </a:rPr>
              <a:t>;</a:t>
            </a:r>
          </a:p>
          <a:p>
            <a:pPr algn="just"/>
            <a:r>
              <a:rPr lang="lv-LV" b="0" i="0" dirty="0">
                <a:solidFill>
                  <a:srgbClr val="333333"/>
                </a:solidFill>
                <a:effectLst/>
                <a:latin typeface="Times New Roman" panose="02020603050405020304" pitchFamily="18" charset="0"/>
              </a:rPr>
              <a:t>b) pakāpeniskas pamatīgas renovācijas ceļveža un tā posmu grafisku attēlojumu vai grafiskus attēlojumus;</a:t>
            </a:r>
          </a:p>
          <a:p>
            <a:pPr algn="just"/>
            <a:r>
              <a:rPr lang="lv-LV" b="0" i="0" dirty="0">
                <a:solidFill>
                  <a:srgbClr val="333333"/>
                </a:solidFill>
                <a:effectLst/>
                <a:latin typeface="Times New Roman" panose="02020603050405020304" pitchFamily="18" charset="0"/>
              </a:rPr>
              <a:t>c) informāciju par attiecīgajām valsts prasībām, piemēram, minimālajām ēku </a:t>
            </a:r>
            <a:r>
              <a:rPr lang="lv-LV" b="0" i="0" dirty="0" err="1">
                <a:solidFill>
                  <a:srgbClr val="333333"/>
                </a:solidFill>
                <a:effectLst/>
                <a:latin typeface="Times New Roman" panose="02020603050405020304" pitchFamily="18" charset="0"/>
              </a:rPr>
              <a:t>energosnieguma</a:t>
            </a:r>
            <a:r>
              <a:rPr lang="lv-LV" b="0" i="0" dirty="0">
                <a:solidFill>
                  <a:srgbClr val="333333"/>
                </a:solidFill>
                <a:effectLst/>
                <a:latin typeface="Times New Roman" panose="02020603050405020304" pitchFamily="18" charset="0"/>
              </a:rPr>
              <a:t> prasībām, minimālos </a:t>
            </a:r>
            <a:r>
              <a:rPr lang="lv-LV" b="0" i="0" dirty="0" err="1">
                <a:solidFill>
                  <a:srgbClr val="333333"/>
                </a:solidFill>
                <a:effectLst/>
                <a:latin typeface="Times New Roman" panose="02020603050405020304" pitchFamily="18" charset="0"/>
              </a:rPr>
              <a:t>energosnieguma</a:t>
            </a:r>
            <a:r>
              <a:rPr lang="lv-LV" b="0" i="0" dirty="0">
                <a:solidFill>
                  <a:srgbClr val="333333"/>
                </a:solidFill>
                <a:effectLst/>
                <a:latin typeface="Times New Roman" panose="02020603050405020304" pitchFamily="18" charset="0"/>
              </a:rPr>
              <a:t> standartus un dalībvalsts noteikumus par pakāpenisku atteikšanos no fosilā kurināmā, ko ēkās izmanto siltumapgādei un </a:t>
            </a:r>
            <a:r>
              <a:rPr lang="lv-LV" b="0" i="0" dirty="0" err="1">
                <a:solidFill>
                  <a:srgbClr val="333333"/>
                </a:solidFill>
                <a:effectLst/>
                <a:latin typeface="Times New Roman" panose="02020603050405020304" pitchFamily="18" charset="0"/>
              </a:rPr>
              <a:t>aukstumapgādei</a:t>
            </a:r>
            <a:r>
              <a:rPr lang="lv-LV" b="0" i="0" dirty="0">
                <a:solidFill>
                  <a:srgbClr val="333333"/>
                </a:solidFill>
                <a:effectLst/>
                <a:latin typeface="Times New Roman" panose="02020603050405020304" pitchFamily="18" charset="0"/>
              </a:rPr>
              <a:t>, tostarp piemērošanas datumus;</a:t>
            </a:r>
          </a:p>
          <a:p>
            <a:pPr algn="just"/>
            <a:r>
              <a:rPr lang="lv-LV" b="0" i="0" dirty="0">
                <a:solidFill>
                  <a:srgbClr val="333333"/>
                </a:solidFill>
                <a:effectLst/>
                <a:latin typeface="Times New Roman" panose="02020603050405020304" pitchFamily="18" charset="0"/>
              </a:rPr>
              <a:t>d) īsu skaidrojumu par posmu optimālo secību;</a:t>
            </a:r>
          </a:p>
          <a:p>
            <a:pPr algn="just"/>
            <a:r>
              <a:rPr lang="lv-LV" b="0" i="0" dirty="0">
                <a:solidFill>
                  <a:srgbClr val="333333"/>
                </a:solidFill>
                <a:effectLst/>
                <a:latin typeface="Times New Roman" panose="02020603050405020304" pitchFamily="18" charset="0"/>
              </a:rPr>
              <a:t>e) informāciju par katru posmu, tostarp:</a:t>
            </a:r>
          </a:p>
          <a:p>
            <a:pPr algn="just"/>
            <a:r>
              <a:rPr lang="lv-LV" b="0" i="0" dirty="0">
                <a:solidFill>
                  <a:srgbClr val="333333"/>
                </a:solidFill>
                <a:effectLst/>
                <a:latin typeface="Times New Roman" panose="02020603050405020304" pitchFamily="18" charset="0"/>
              </a:rPr>
              <a:t>i) posmā veicamo renovācijas pasākumu nosaukumu un aprakstu, tostarp attiecīgos izmantojamo tehnoloģiju, paņēmienu un materiālu variantus;</a:t>
            </a:r>
          </a:p>
          <a:p>
            <a:pPr algn="just"/>
            <a:r>
              <a:rPr lang="lv-LV" b="0" i="0" dirty="0">
                <a:solidFill>
                  <a:srgbClr val="333333"/>
                </a:solidFill>
                <a:effectLst/>
                <a:latin typeface="Times New Roman" panose="02020603050405020304" pitchFamily="18" charset="0"/>
              </a:rPr>
              <a:t>ii) aplēsto enerģijas ietaupījumu primārās enerģijas patēriņā un enerģijas </a:t>
            </a:r>
            <a:r>
              <a:rPr lang="lv-LV" b="0" i="0" dirty="0" err="1">
                <a:solidFill>
                  <a:srgbClr val="333333"/>
                </a:solidFill>
                <a:effectLst/>
                <a:latin typeface="Times New Roman" panose="02020603050405020304" pitchFamily="18" charset="0"/>
              </a:rPr>
              <a:t>galapatēriņā</a:t>
            </a:r>
            <a:r>
              <a:rPr lang="lv-LV" b="0" i="0" dirty="0">
                <a:solidFill>
                  <a:srgbClr val="333333"/>
                </a:solidFill>
                <a:effectLst/>
                <a:latin typeface="Times New Roman" panose="02020603050405020304" pitchFamily="18" charset="0"/>
              </a:rPr>
              <a:t>, uzlabojumu salīdzinājumā ar enerģijas patēriņu pirms posma izsakot </a:t>
            </a:r>
            <a:r>
              <a:rPr lang="lv-LV" b="0" i="0" dirty="0" err="1">
                <a:solidFill>
                  <a:srgbClr val="333333"/>
                </a:solidFill>
                <a:effectLst/>
                <a:latin typeface="Times New Roman" panose="02020603050405020304" pitchFamily="18" charset="0"/>
              </a:rPr>
              <a:t>kWh</a:t>
            </a:r>
            <a:r>
              <a:rPr lang="lv-LV" b="0" i="0" dirty="0">
                <a:solidFill>
                  <a:srgbClr val="333333"/>
                </a:solidFill>
                <a:effectLst/>
                <a:latin typeface="Times New Roman" panose="02020603050405020304" pitchFamily="18" charset="0"/>
              </a:rPr>
              <a:t> un procentos;</a:t>
            </a:r>
          </a:p>
          <a:p>
            <a:pPr algn="just"/>
            <a:r>
              <a:rPr lang="lv-LV" b="0" i="0" dirty="0">
                <a:solidFill>
                  <a:srgbClr val="333333"/>
                </a:solidFill>
                <a:effectLst/>
                <a:latin typeface="Times New Roman" panose="02020603050405020304" pitchFamily="18" charset="0"/>
              </a:rPr>
              <a:t>iii) aplēsto ekspluatācijas siltumnīcefekta gāzu emisiju samazinājumu;</a:t>
            </a:r>
          </a:p>
          <a:p>
            <a:pPr algn="just"/>
            <a:r>
              <a:rPr lang="lv-LV" b="0" i="0" dirty="0">
                <a:solidFill>
                  <a:srgbClr val="333333"/>
                </a:solidFill>
                <a:effectLst/>
                <a:latin typeface="Times New Roman" panose="02020603050405020304" pitchFamily="18" charset="0"/>
              </a:rPr>
              <a:t>iv) aplēsto ietaupījumu enerģijas rēķinos, skaidri norādot aprēķinā izmantotos pieņēmumus par enerģijas izmaksām;</a:t>
            </a:r>
          </a:p>
          <a:p>
            <a:pPr algn="just"/>
            <a:r>
              <a:rPr lang="lv-LV" b="0" i="0" dirty="0">
                <a:solidFill>
                  <a:srgbClr val="333333"/>
                </a:solidFill>
                <a:effectLst/>
                <a:latin typeface="Times New Roman" panose="02020603050405020304" pitchFamily="18" charset="0"/>
              </a:rPr>
              <a:t>v) aplēsto </a:t>
            </a:r>
            <a:r>
              <a:rPr lang="lv-LV" b="0" i="0" dirty="0" err="1">
                <a:solidFill>
                  <a:srgbClr val="333333"/>
                </a:solidFill>
                <a:effectLst/>
                <a:latin typeface="Times New Roman" panose="02020603050405020304" pitchFamily="18" charset="0"/>
              </a:rPr>
              <a:t>energosnieguma</a:t>
            </a:r>
            <a:r>
              <a:rPr lang="lv-LV" b="0" i="0" dirty="0">
                <a:solidFill>
                  <a:srgbClr val="333333"/>
                </a:solidFill>
                <a:effectLst/>
                <a:latin typeface="Times New Roman" panose="02020603050405020304" pitchFamily="18" charset="0"/>
              </a:rPr>
              <a:t> klasi </a:t>
            </a:r>
            <a:r>
              <a:rPr lang="lv-LV" b="0" i="0" dirty="0" err="1">
                <a:solidFill>
                  <a:srgbClr val="333333"/>
                </a:solidFill>
                <a:effectLst/>
                <a:latin typeface="Times New Roman" panose="02020603050405020304" pitchFamily="18" charset="0"/>
              </a:rPr>
              <a:t>energosnieguma</a:t>
            </a:r>
            <a:r>
              <a:rPr lang="lv-LV" b="0" i="0" dirty="0">
                <a:solidFill>
                  <a:srgbClr val="333333"/>
                </a:solidFill>
                <a:effectLst/>
                <a:latin typeface="Times New Roman" panose="02020603050405020304" pitchFamily="18" charset="0"/>
              </a:rPr>
              <a:t> sertifikātā, kas jāsasniedz pēc posma pabeigšanas;</a:t>
            </a:r>
          </a:p>
          <a:p>
            <a:pPr algn="just"/>
            <a:r>
              <a:rPr lang="lv-LV" b="0" i="0" dirty="0">
                <a:solidFill>
                  <a:srgbClr val="333333"/>
                </a:solidFill>
                <a:effectLst/>
                <a:latin typeface="Times New Roman" panose="02020603050405020304" pitchFamily="18" charset="0"/>
              </a:rPr>
              <a:t>f) informāciju par iespējamu </a:t>
            </a:r>
            <a:r>
              <a:rPr lang="lv-LV" b="0" i="0" dirty="0" err="1">
                <a:solidFill>
                  <a:srgbClr val="333333"/>
                </a:solidFill>
                <a:effectLst/>
                <a:latin typeface="Times New Roman" panose="02020603050405020304" pitchFamily="18" charset="0"/>
              </a:rPr>
              <a:t>pieslēgumu</a:t>
            </a:r>
            <a:r>
              <a:rPr lang="lv-LV" b="0" i="0" dirty="0">
                <a:solidFill>
                  <a:srgbClr val="333333"/>
                </a:solidFill>
                <a:effectLst/>
                <a:latin typeface="Times New Roman" panose="02020603050405020304" pitchFamily="18" charset="0"/>
              </a:rPr>
              <a:t> efektīvai centralizētās siltumapgādes un </a:t>
            </a:r>
            <a:r>
              <a:rPr lang="lv-LV" b="0" i="0" dirty="0" err="1">
                <a:solidFill>
                  <a:srgbClr val="333333"/>
                </a:solidFill>
                <a:effectLst/>
                <a:latin typeface="Times New Roman" panose="02020603050405020304" pitchFamily="18" charset="0"/>
              </a:rPr>
              <a:t>aukstumapgādes</a:t>
            </a:r>
            <a:r>
              <a:rPr lang="lv-LV" b="0" i="0" dirty="0">
                <a:solidFill>
                  <a:srgbClr val="333333"/>
                </a:solidFill>
                <a:effectLst/>
                <a:latin typeface="Times New Roman" panose="02020603050405020304" pitchFamily="18" charset="0"/>
              </a:rPr>
              <a:t> sistēmai;</a:t>
            </a:r>
          </a:p>
          <a:p>
            <a:pPr algn="just"/>
            <a:r>
              <a:rPr lang="lv-LV" b="0" i="0" dirty="0">
                <a:solidFill>
                  <a:srgbClr val="333333"/>
                </a:solidFill>
                <a:effectLst/>
                <a:latin typeface="Times New Roman" panose="02020603050405020304" pitchFamily="18" charset="0"/>
              </a:rPr>
              <a:t>g) aplēsto </a:t>
            </a:r>
            <a:r>
              <a:rPr lang="lv-LV" b="0" i="0" dirty="0" err="1">
                <a:solidFill>
                  <a:srgbClr val="333333"/>
                </a:solidFill>
                <a:effectLst/>
                <a:latin typeface="Times New Roman" panose="02020603050405020304" pitchFamily="18" charset="0"/>
              </a:rPr>
              <a:t>atjaunīgās</a:t>
            </a:r>
            <a:r>
              <a:rPr lang="lv-LV" b="0" i="0" dirty="0">
                <a:solidFill>
                  <a:srgbClr val="333333"/>
                </a:solidFill>
                <a:effectLst/>
                <a:latin typeface="Times New Roman" panose="02020603050405020304" pitchFamily="18" charset="0"/>
              </a:rPr>
              <a:t> enerģijas individuālās vai kolektīvās ražošanas un pašpatēriņa īpatsvaru, ko paredzēts sasniegt pēc renovācijas;</a:t>
            </a:r>
          </a:p>
          <a:p>
            <a:pPr algn="just"/>
            <a:r>
              <a:rPr lang="lv-LV" b="0" i="0" dirty="0">
                <a:solidFill>
                  <a:srgbClr val="333333"/>
                </a:solidFill>
                <a:effectLst/>
                <a:latin typeface="Times New Roman" panose="02020603050405020304" pitchFamily="18" charset="0"/>
              </a:rPr>
              <a:t>h) vispārīgu informāciju par iespējām, kas pieejamas būvizstrādājumu </a:t>
            </a:r>
            <a:r>
              <a:rPr lang="lv-LV" b="0" i="0" dirty="0" err="1">
                <a:solidFill>
                  <a:srgbClr val="333333"/>
                </a:solidFill>
                <a:effectLst/>
                <a:latin typeface="Times New Roman" panose="02020603050405020304" pitchFamily="18" charset="0"/>
              </a:rPr>
              <a:t>apritīguma</a:t>
            </a:r>
            <a:r>
              <a:rPr lang="lv-LV" b="0" i="0" dirty="0">
                <a:solidFill>
                  <a:srgbClr val="333333"/>
                </a:solidFill>
                <a:effectLst/>
                <a:latin typeface="Times New Roman" panose="02020603050405020304" pitchFamily="18" charset="0"/>
              </a:rPr>
              <a:t> uzlabošanai un to visa dzīves cikla siltumnīcefekta gāzu emisiju samazināšanai, kā arī par plašākiem ieguvumiem, kas saistīti ar veselību un komfortu, iekštelpu vides kvalitāti un uzlabotu ēkas spēju pielāgoties klimata pārmaiņām;</a:t>
            </a:r>
          </a:p>
          <a:p>
            <a:pPr algn="just"/>
            <a:r>
              <a:rPr lang="lv-LV" b="0" i="0" dirty="0">
                <a:solidFill>
                  <a:srgbClr val="333333"/>
                </a:solidFill>
                <a:effectLst/>
                <a:latin typeface="Times New Roman" panose="02020603050405020304" pitchFamily="18" charset="0"/>
              </a:rPr>
              <a:t>i) informāciju par pieejamo finansējumu un saites uz attiecīgajām tīmekļa vietnēm, kurās tiek norādīti šāda finansējuma avoti;</a:t>
            </a:r>
          </a:p>
          <a:p>
            <a:pPr algn="just"/>
            <a:r>
              <a:rPr lang="lv-LV" b="0" i="0" dirty="0">
                <a:solidFill>
                  <a:srgbClr val="333333"/>
                </a:solidFill>
                <a:effectLst/>
                <a:latin typeface="Times New Roman" panose="02020603050405020304" pitchFamily="18" charset="0"/>
              </a:rPr>
              <a:t>j) informāciju par tehniskām konsultācijām un konsultāciju pakalpojumiem, tostarp vienas pieturas aģentūru kontaktinformāciju un saites uz vienas pieturas aģentūru tīmekļa vietnēm.</a:t>
            </a:r>
          </a:p>
          <a:p>
            <a:pPr algn="l"/>
            <a:r>
              <a:rPr lang="lv-LV" b="0" i="0" dirty="0">
                <a:solidFill>
                  <a:srgbClr val="333333"/>
                </a:solidFill>
                <a:effectLst/>
                <a:latin typeface="Times New Roman" panose="02020603050405020304" pitchFamily="18" charset="0"/>
              </a:rPr>
              <a:t>2.    Renovācijas pasē var iekļaut:</a:t>
            </a:r>
          </a:p>
          <a:p>
            <a:pPr algn="l"/>
            <a:r>
              <a:rPr lang="lv-LV" b="0" i="0" dirty="0">
                <a:solidFill>
                  <a:srgbClr val="333333"/>
                </a:solidFill>
                <a:effectLst/>
                <a:latin typeface="Times New Roman" panose="02020603050405020304" pitchFamily="18" charset="0"/>
              </a:rPr>
              <a:t>a) posmu indikatīvu grafiku;</a:t>
            </a:r>
          </a:p>
          <a:p>
            <a:pPr algn="just"/>
            <a:r>
              <a:rPr lang="lv-LV" b="0" i="0" dirty="0">
                <a:solidFill>
                  <a:srgbClr val="333333"/>
                </a:solidFill>
                <a:effectLst/>
                <a:latin typeface="Times New Roman" panose="02020603050405020304" pitchFamily="18" charset="0"/>
              </a:rPr>
              <a:t>b) par katru posmu:</a:t>
            </a:r>
          </a:p>
          <a:p>
            <a:pPr algn="just"/>
            <a:r>
              <a:rPr lang="lv-LV" b="0" i="0" dirty="0">
                <a:solidFill>
                  <a:srgbClr val="333333"/>
                </a:solidFill>
                <a:effectLst/>
                <a:latin typeface="Times New Roman" panose="02020603050405020304" pitchFamily="18" charset="0"/>
              </a:rPr>
              <a:t>i) sīku aprakstu par izmantojamām tehnoloģijām, paņēmieniem un materiāliem, to priekšrocībām, trūkumiem un izmaksām;</a:t>
            </a:r>
          </a:p>
          <a:p>
            <a:pPr algn="just"/>
            <a:r>
              <a:rPr lang="lv-LV" b="0" i="0" dirty="0">
                <a:solidFill>
                  <a:srgbClr val="333333"/>
                </a:solidFill>
                <a:effectLst/>
                <a:latin typeface="Times New Roman" panose="02020603050405020304" pitchFamily="18" charset="0"/>
              </a:rPr>
              <a:t>ii) kāds būtu ēkas </a:t>
            </a:r>
            <a:r>
              <a:rPr lang="lv-LV" b="0" i="0" dirty="0" err="1">
                <a:solidFill>
                  <a:srgbClr val="333333"/>
                </a:solidFill>
                <a:effectLst/>
                <a:latin typeface="Times New Roman" panose="02020603050405020304" pitchFamily="18" charset="0"/>
              </a:rPr>
              <a:t>energosniegums</a:t>
            </a:r>
            <a:r>
              <a:rPr lang="lv-LV" b="0" i="0" dirty="0">
                <a:solidFill>
                  <a:srgbClr val="333333"/>
                </a:solidFill>
                <a:effectLst/>
                <a:latin typeface="Times New Roman" panose="02020603050405020304" pitchFamily="18" charset="0"/>
              </a:rPr>
              <a:t> salīdzinājumā ar minimālajām </a:t>
            </a:r>
            <a:r>
              <a:rPr lang="lv-LV" b="0" i="0" dirty="0" err="1">
                <a:solidFill>
                  <a:srgbClr val="333333"/>
                </a:solidFill>
                <a:effectLst/>
                <a:latin typeface="Times New Roman" panose="02020603050405020304" pitchFamily="18" charset="0"/>
              </a:rPr>
              <a:t>energosnieguma</a:t>
            </a:r>
            <a:r>
              <a:rPr lang="lv-LV" b="0" i="0" dirty="0">
                <a:solidFill>
                  <a:srgbClr val="333333"/>
                </a:solidFill>
                <a:effectLst/>
                <a:latin typeface="Times New Roman" panose="02020603050405020304" pitchFamily="18" charset="0"/>
              </a:rPr>
              <a:t> prasībām ēkām, kurām veic nozīmīgu renovāciju, gandrīz nulles enerģijas ēkām un </a:t>
            </a:r>
            <a:r>
              <a:rPr lang="lv-LV" b="0" i="0" dirty="0" err="1">
                <a:solidFill>
                  <a:srgbClr val="333333"/>
                </a:solidFill>
                <a:effectLst/>
                <a:latin typeface="Times New Roman" panose="02020603050405020304" pitchFamily="18" charset="0"/>
              </a:rPr>
              <a:t>bezemisiju</a:t>
            </a:r>
            <a:r>
              <a:rPr lang="lv-LV" b="0" i="0" dirty="0">
                <a:solidFill>
                  <a:srgbClr val="333333"/>
                </a:solidFill>
                <a:effectLst/>
                <a:latin typeface="Times New Roman" panose="02020603050405020304" pitchFamily="18" charset="0"/>
              </a:rPr>
              <a:t> ēkām izvirzītajām prasībām pēc posma pabeigšanas un kāds būtu aizstāto būves elementu </a:t>
            </a:r>
            <a:r>
              <a:rPr lang="lv-LV" b="0" i="0" dirty="0" err="1">
                <a:solidFill>
                  <a:srgbClr val="333333"/>
                </a:solidFill>
                <a:effectLst/>
                <a:latin typeface="Times New Roman" panose="02020603050405020304" pitchFamily="18" charset="0"/>
              </a:rPr>
              <a:t>energosniegums</a:t>
            </a:r>
            <a:r>
              <a:rPr lang="lv-LV" b="0" i="0" dirty="0">
                <a:solidFill>
                  <a:srgbClr val="333333"/>
                </a:solidFill>
                <a:effectLst/>
                <a:latin typeface="Times New Roman" panose="02020603050405020304" pitchFamily="18" charset="0"/>
              </a:rPr>
              <a:t> salīdzinājumā ar minimālajām </a:t>
            </a:r>
            <a:r>
              <a:rPr lang="lv-LV" b="0" i="0" dirty="0" err="1">
                <a:solidFill>
                  <a:srgbClr val="333333"/>
                </a:solidFill>
                <a:effectLst/>
                <a:latin typeface="Times New Roman" panose="02020603050405020304" pitchFamily="18" charset="0"/>
              </a:rPr>
              <a:t>energosnieguma</a:t>
            </a:r>
            <a:r>
              <a:rPr lang="lv-LV" b="0" i="0" dirty="0">
                <a:solidFill>
                  <a:srgbClr val="333333"/>
                </a:solidFill>
                <a:effectLst/>
                <a:latin typeface="Times New Roman" panose="02020603050405020304" pitchFamily="18" charset="0"/>
              </a:rPr>
              <a:t> prasībām atsevišķiem būves elementiem [ja tādas pastāv];</a:t>
            </a:r>
          </a:p>
          <a:p>
            <a:pPr algn="just"/>
            <a:r>
              <a:rPr lang="lv-LV" b="0" i="0" dirty="0">
                <a:solidFill>
                  <a:srgbClr val="333333"/>
                </a:solidFill>
                <a:effectLst/>
                <a:latin typeface="Times New Roman" panose="02020603050405020304" pitchFamily="18" charset="0"/>
              </a:rPr>
              <a:t>iii) aplēstās posma īstenošanas izmaksas;</a:t>
            </a:r>
          </a:p>
          <a:p>
            <a:pPr algn="just"/>
            <a:r>
              <a:rPr lang="lv-LV" b="0" i="0" dirty="0">
                <a:solidFill>
                  <a:srgbClr val="333333"/>
                </a:solidFill>
                <a:effectLst/>
                <a:latin typeface="Times New Roman" panose="02020603050405020304" pitchFamily="18" charset="0"/>
              </a:rPr>
              <a:t>iv) aplēsto posma atmaksāšanās periodu, izmantojot pieejamo finansiālo atbalstu un neizmantojot to;</a:t>
            </a:r>
          </a:p>
          <a:p>
            <a:pPr algn="just"/>
            <a:r>
              <a:rPr lang="lv-LV" b="0" i="0" dirty="0">
                <a:solidFill>
                  <a:srgbClr val="333333"/>
                </a:solidFill>
                <a:effectLst/>
                <a:latin typeface="Times New Roman" panose="02020603050405020304" pitchFamily="18" charset="0"/>
              </a:rPr>
              <a:t>v) aplēsto laiku, kas vajadzīgs posma īstenošanai;</a:t>
            </a:r>
          </a:p>
          <a:p>
            <a:pPr algn="just"/>
            <a:r>
              <a:rPr lang="lv-LV" b="0" i="0" dirty="0">
                <a:solidFill>
                  <a:srgbClr val="333333"/>
                </a:solidFill>
                <a:effectLst/>
                <a:latin typeface="Times New Roman" panose="02020603050405020304" pitchFamily="18" charset="0"/>
              </a:rPr>
              <a:t>vi) materiālu un aprīkojuma dzīves cikla siltumnīcefekta gāzu emisiju atsauces vērtības, ja tādas ir pieejamas, un saites uz attiecīgajām tīmekļa vietnēm, kur tās atrodamas;</a:t>
            </a:r>
          </a:p>
          <a:p>
            <a:pPr algn="just"/>
            <a:r>
              <a:rPr lang="lv-LV" b="0" i="0" dirty="0">
                <a:solidFill>
                  <a:srgbClr val="333333"/>
                </a:solidFill>
                <a:effectLst/>
                <a:latin typeface="Times New Roman" panose="02020603050405020304" pitchFamily="18" charset="0"/>
              </a:rPr>
              <a:t>vii) pasākumu aplēsto ilgumu un aplēstās uzturēšanas izmaksas;</a:t>
            </a:r>
          </a:p>
          <a:p>
            <a:pPr algn="just"/>
            <a:r>
              <a:rPr lang="lv-LV" b="0" i="0" dirty="0">
                <a:solidFill>
                  <a:srgbClr val="333333"/>
                </a:solidFill>
                <a:effectLst/>
                <a:latin typeface="Times New Roman" panose="02020603050405020304" pitchFamily="18" charset="0"/>
              </a:rPr>
              <a:t>c) neatkarīgus moduļus par:</a:t>
            </a:r>
          </a:p>
          <a:p>
            <a:pPr algn="just"/>
            <a:r>
              <a:rPr lang="lv-LV" b="0" i="0" dirty="0">
                <a:solidFill>
                  <a:srgbClr val="333333"/>
                </a:solidFill>
                <a:effectLst/>
                <a:latin typeface="Times New Roman" panose="02020603050405020304" pitchFamily="18" charset="0"/>
              </a:rPr>
              <a:t>i) tipiskām specialitātēm, kas nepieciešamas vai ieteicamas </a:t>
            </a:r>
            <a:r>
              <a:rPr lang="lv-LV" b="0" i="0" dirty="0" err="1">
                <a:solidFill>
                  <a:srgbClr val="333333"/>
                </a:solidFill>
                <a:effectLst/>
                <a:latin typeface="Times New Roman" panose="02020603050405020304" pitchFamily="18" charset="0"/>
              </a:rPr>
              <a:t>energorenovācijas</a:t>
            </a:r>
            <a:r>
              <a:rPr lang="lv-LV" b="0" i="0" dirty="0">
                <a:solidFill>
                  <a:srgbClr val="333333"/>
                </a:solidFill>
                <a:effectLst/>
                <a:latin typeface="Times New Roman" panose="02020603050405020304" pitchFamily="18" charset="0"/>
              </a:rPr>
              <a:t> veikšanai (arhitekti, konsultanti, darbuzņēmēji, piegādātāji un uzstādītāji u. c.), vai saite uz attiecīgajām tīmekļa vietnēm;</a:t>
            </a:r>
          </a:p>
          <a:p>
            <a:pPr algn="just"/>
            <a:r>
              <a:rPr lang="lv-LV" b="0" i="0" dirty="0">
                <a:solidFill>
                  <a:srgbClr val="333333"/>
                </a:solidFill>
                <a:effectLst/>
                <a:latin typeface="Times New Roman" panose="02020603050405020304" pitchFamily="18" charset="0"/>
              </a:rPr>
              <a:t>ii) konkrētajā teritorijā praktizējošo attiecīgo arhitektu, konsultantu, darbuzņēmēju, piegādātāju vai uzstādītāju sarakstu, kurā var iekļaut tikai tos, kas atbilst konkrētiem nosacījumiem, piemēram, tos, kam ir augstāka kvalifikācija vai sertifikācijas marķējumi vai kas atbilst augstākiem sertifikācijas nosacījumiem, vai tīmekļa saite uz attiecīgajām tīmekļa vietnēm;</a:t>
            </a:r>
          </a:p>
          <a:p>
            <a:pPr algn="just"/>
            <a:r>
              <a:rPr lang="lv-LV" b="0" i="0" dirty="0">
                <a:solidFill>
                  <a:srgbClr val="333333"/>
                </a:solidFill>
                <a:effectLst/>
                <a:latin typeface="Times New Roman" panose="02020603050405020304" pitchFamily="18" charset="0"/>
              </a:rPr>
              <a:t>iii) tehniskajiem apstākļiem, kas vajadzīgi, lai optimāli izvērstu zemas temperatūras apkuri;</a:t>
            </a:r>
          </a:p>
          <a:p>
            <a:pPr algn="just"/>
            <a:r>
              <a:rPr lang="lv-LV" b="0" i="0" dirty="0">
                <a:solidFill>
                  <a:srgbClr val="333333"/>
                </a:solidFill>
                <a:effectLst/>
                <a:latin typeface="Times New Roman" panose="02020603050405020304" pitchFamily="18" charset="0"/>
              </a:rPr>
              <a:t>iv) to, kā renovācijas posmi un papildu pasākumi varētu uzlabot ēkas </a:t>
            </a:r>
            <a:r>
              <a:rPr lang="lv-LV" b="0" i="0" dirty="0" err="1">
                <a:solidFill>
                  <a:srgbClr val="333333"/>
                </a:solidFill>
                <a:effectLst/>
                <a:latin typeface="Times New Roman" panose="02020603050405020304" pitchFamily="18" charset="0"/>
              </a:rPr>
              <a:t>viedgatavību</a:t>
            </a:r>
            <a:r>
              <a:rPr lang="lv-LV" b="0" i="0" dirty="0">
                <a:solidFill>
                  <a:srgbClr val="333333"/>
                </a:solidFill>
                <a:effectLst/>
                <a:latin typeface="Times New Roman" panose="02020603050405020304" pitchFamily="18" charset="0"/>
              </a:rPr>
              <a:t>;</a:t>
            </a:r>
          </a:p>
          <a:p>
            <a:pPr algn="just"/>
            <a:r>
              <a:rPr lang="lv-LV" b="0" i="0" dirty="0">
                <a:solidFill>
                  <a:srgbClr val="333333"/>
                </a:solidFill>
                <a:effectLst/>
                <a:latin typeface="Times New Roman" panose="02020603050405020304" pitchFamily="18" charset="0"/>
              </a:rPr>
              <a:t>v) materiālu un darbu tehniskajām un drošības prasībām;</a:t>
            </a:r>
          </a:p>
          <a:p>
            <a:pPr algn="just"/>
            <a:r>
              <a:rPr lang="lv-LV" b="0" i="0" dirty="0">
                <a:solidFill>
                  <a:srgbClr val="333333"/>
                </a:solidFill>
                <a:effectLst/>
                <a:latin typeface="Times New Roman" panose="02020603050405020304" pitchFamily="18" charset="0"/>
              </a:rPr>
              <a:t>vi) veikto aprēķinu pamatā esošajiem pieņēmumiem vai saites uz attiecīgo tīmekļa vietni, kur tie atrodami;</a:t>
            </a:r>
          </a:p>
          <a:p>
            <a:pPr algn="just"/>
            <a:r>
              <a:rPr lang="lv-LV" b="0" i="0" dirty="0">
                <a:solidFill>
                  <a:srgbClr val="333333"/>
                </a:solidFill>
                <a:effectLst/>
                <a:latin typeface="Times New Roman" panose="02020603050405020304" pitchFamily="18" charset="0"/>
              </a:rPr>
              <a:t>d) informāciju par to, kā piekļūt renovācijas pases digitālajai versijai;</a:t>
            </a:r>
          </a:p>
          <a:p>
            <a:pPr algn="just"/>
            <a:r>
              <a:rPr lang="lv-LV" b="0" i="0" dirty="0">
                <a:solidFill>
                  <a:srgbClr val="333333"/>
                </a:solidFill>
                <a:effectLst/>
                <a:latin typeface="Times New Roman" panose="02020603050405020304" pitchFamily="18" charset="0"/>
              </a:rPr>
              <a:t>e) jebkādu nozīmīgu renovāciju, kas veikta ēkai vai ēkas vienībai, kā minēts 8. panta 1. punktā, un jebkādu tāda būves elementa </a:t>
            </a:r>
            <a:r>
              <a:rPr lang="lv-LV" b="0" i="0" dirty="0" err="1">
                <a:solidFill>
                  <a:srgbClr val="333333"/>
                </a:solidFill>
                <a:effectLst/>
                <a:latin typeface="Times New Roman" panose="02020603050405020304" pitchFamily="18" charset="0"/>
              </a:rPr>
              <a:t>pāraprīkošanu</a:t>
            </a:r>
            <a:r>
              <a:rPr lang="lv-LV" b="0" i="0" dirty="0">
                <a:solidFill>
                  <a:srgbClr val="333333"/>
                </a:solidFill>
                <a:effectLst/>
                <a:latin typeface="Times New Roman" panose="02020603050405020304" pitchFamily="18" charset="0"/>
              </a:rPr>
              <a:t> vai nomaiņu, kas ir norobežojošās konstrukcijas daļa un kas būtiski ietekmē norobežojošās konstrukcijas </a:t>
            </a:r>
            <a:r>
              <a:rPr lang="lv-LV" b="0" i="0" dirty="0" err="1">
                <a:solidFill>
                  <a:srgbClr val="333333"/>
                </a:solidFill>
                <a:effectLst/>
                <a:latin typeface="Times New Roman" panose="02020603050405020304" pitchFamily="18" charset="0"/>
              </a:rPr>
              <a:t>energosniegumu</a:t>
            </a:r>
            <a:r>
              <a:rPr lang="lv-LV" b="0" i="0" dirty="0">
                <a:solidFill>
                  <a:srgbClr val="333333"/>
                </a:solidFill>
                <a:effectLst/>
                <a:latin typeface="Times New Roman" panose="02020603050405020304" pitchFamily="18" charset="0"/>
              </a:rPr>
              <a:t>, kā minēts 8. panta 2. punktā, ja šāda informācija ir darīta pieejama ekspertam, kurš sagatavo renovācijas pasi;</a:t>
            </a:r>
          </a:p>
          <a:p>
            <a:pPr algn="just"/>
            <a:r>
              <a:rPr lang="lv-LV" b="0" i="0" dirty="0">
                <a:solidFill>
                  <a:srgbClr val="333333"/>
                </a:solidFill>
                <a:effectLst/>
                <a:latin typeface="Times New Roman" panose="02020603050405020304" pitchFamily="18" charset="0"/>
              </a:rPr>
              <a:t>f) informāciju, kas saistīta ar seismisko drošumu, ja šāda informācija, kas attiecas uz ēku, ir darīta pieejama ekspertam;</a:t>
            </a:r>
          </a:p>
          <a:p>
            <a:pPr algn="just"/>
            <a:r>
              <a:rPr lang="lv-LV" b="0" i="0" dirty="0">
                <a:solidFill>
                  <a:srgbClr val="333333"/>
                </a:solidFill>
                <a:effectLst/>
                <a:latin typeface="Times New Roman" panose="02020603050405020304" pitchFamily="18" charset="0"/>
              </a:rPr>
              <a:t>g) pēc pašreizējā ēkas īpašnieka pieprasījuma un pamatojoties uz viņa sniegto informāciju, pielikumu, kurā ir iekļauta papildu informācija, piemēram, par telpu pielāgojamību mainīgām vajadzībām un par jebkādu plānoto renovāciju.</a:t>
            </a:r>
          </a:p>
          <a:p>
            <a:pPr algn="l"/>
            <a:r>
              <a:rPr lang="lv-LV" b="0" i="0" dirty="0">
                <a:solidFill>
                  <a:srgbClr val="333333"/>
                </a:solidFill>
                <a:effectLst/>
                <a:latin typeface="Times New Roman" panose="02020603050405020304" pitchFamily="18" charset="0"/>
              </a:rPr>
              <a:t>3. Attiecībā uz ēkas statusu pirms renovācijas posmiem renovācijas pasē pēc iespējas ņem vērā </a:t>
            </a:r>
            <a:r>
              <a:rPr lang="lv-LV" b="0" i="0" dirty="0" err="1">
                <a:solidFill>
                  <a:srgbClr val="333333"/>
                </a:solidFill>
                <a:effectLst/>
                <a:latin typeface="Times New Roman" panose="02020603050405020304" pitchFamily="18" charset="0"/>
              </a:rPr>
              <a:t>energosnieguma</a:t>
            </a:r>
            <a:r>
              <a:rPr lang="lv-LV" b="0" i="0" dirty="0">
                <a:solidFill>
                  <a:srgbClr val="333333"/>
                </a:solidFill>
                <a:effectLst/>
                <a:latin typeface="Times New Roman" panose="02020603050405020304" pitchFamily="18" charset="0"/>
              </a:rPr>
              <a:t> sertifikātā ietverto informāciju.</a:t>
            </a:r>
          </a:p>
          <a:p>
            <a:pPr algn="l"/>
            <a:r>
              <a:rPr lang="lv-LV" b="0" i="0" dirty="0">
                <a:solidFill>
                  <a:srgbClr val="333333"/>
                </a:solidFill>
                <a:effectLst/>
                <a:latin typeface="Times New Roman" panose="02020603050405020304" pitchFamily="18" charset="0"/>
              </a:rPr>
              <a:t>4. Ikviena posmu ietekmes aplēšanai izmantotā rādītāja pamatā ir standarta nosacījumu kopums.</a:t>
            </a:r>
          </a:p>
          <a:p>
            <a:endParaRPr lang="lv-LV" dirty="0"/>
          </a:p>
        </p:txBody>
      </p:sp>
      <p:sp>
        <p:nvSpPr>
          <p:cNvPr id="4" name="Slide Number Placeholder 3"/>
          <p:cNvSpPr>
            <a:spLocks noGrp="1"/>
          </p:cNvSpPr>
          <p:nvPr>
            <p:ph type="sldNum" sz="quarter" idx="5"/>
          </p:nvPr>
        </p:nvSpPr>
        <p:spPr/>
        <p:txBody>
          <a:bodyPr/>
          <a:lstStyle/>
          <a:p>
            <a:fld id="{129920DD-41CF-470E-9434-472ACE7EFA12}" type="slidenum">
              <a:rPr lang="lv-LV" smtClean="0"/>
              <a:t>12</a:t>
            </a:fld>
            <a:endParaRPr lang="lv-LV"/>
          </a:p>
        </p:txBody>
      </p:sp>
    </p:spTree>
    <p:extLst>
      <p:ext uri="{BB962C8B-B14F-4D97-AF65-F5344CB8AC3E}">
        <p14:creationId xmlns:p14="http://schemas.microsoft.com/office/powerpoint/2010/main" val="585391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b="0" i="0" dirty="0">
                <a:solidFill>
                  <a:srgbClr val="333333"/>
                </a:solidFill>
                <a:effectLst/>
                <a:latin typeface="Times New Roman" panose="02020603050405020304" pitchFamily="18" charset="0"/>
              </a:rPr>
              <a:t>Savos nacionālos ēku renovācijas plānos, dalībvalstis iekļauj </a:t>
            </a:r>
            <a:r>
              <a:rPr lang="lv-LV" b="0" i="0" dirty="0" err="1">
                <a:solidFill>
                  <a:srgbClr val="333333"/>
                </a:solidFill>
                <a:effectLst/>
                <a:latin typeface="Times New Roman" panose="02020603050405020304" pitchFamily="18" charset="0"/>
              </a:rPr>
              <a:t>rīcībpolitikas</a:t>
            </a:r>
            <a:r>
              <a:rPr lang="lv-LV" b="0" i="0" dirty="0">
                <a:solidFill>
                  <a:srgbClr val="333333"/>
                </a:solidFill>
                <a:effectLst/>
                <a:latin typeface="Times New Roman" panose="02020603050405020304" pitchFamily="18" charset="0"/>
              </a:rPr>
              <a:t> un pasākumus attiecībā uz piemērotu saules enerģijas iekārtu izvietošanu uz visām ēkām.</a:t>
            </a:r>
          </a:p>
          <a:p>
            <a:endParaRPr lang="lv-LV" b="0" i="0" dirty="0">
              <a:solidFill>
                <a:srgbClr val="333333"/>
              </a:solidFill>
              <a:effectLst/>
              <a:latin typeface="Times New Roman" panose="02020603050405020304" pitchFamily="18" charset="0"/>
            </a:endParaRPr>
          </a:p>
          <a:p>
            <a:r>
              <a:rPr lang="lv-LV" b="0" i="0" dirty="0">
                <a:solidFill>
                  <a:srgbClr val="333333"/>
                </a:solidFill>
                <a:effectLst/>
                <a:latin typeface="Times New Roman" panose="02020603050405020304" pitchFamily="18" charset="0"/>
              </a:rPr>
              <a:t> Dalībvalstis valsts līmenī nosaka un dara publiski pieejamus kritērijus šajā pantā noteikto pienākumu praktiskai īstenošanai un iespējamiem izņēmumiem no minētajiem pienākumiem attiecībā uz konkrētiem ēku veidiem, ņemot vērā tehnoloģiskās neitralitātes principu attiecībā uz tehnoloģijām, kuras nerada emisijas uz vietas, un saskaņā ar saules enerģijas iekārtu novērtēto tehnisko un ekonomisko potenciālu un to ēku raksturlielumiem, uz kurām attiecas šis noteikums. Dalībvalstis attiecīgā gadījumā ņem vērā arī strukturālo integritāti, zaļos jumtus un bēniņu un jumta izolāciju.</a:t>
            </a:r>
          </a:p>
          <a:p>
            <a:endParaRPr lang="lv-LV" b="0" i="0" dirty="0">
              <a:solidFill>
                <a:srgbClr val="333333"/>
              </a:solidFill>
              <a:effectLst/>
              <a:latin typeface="Times New Roman" panose="02020603050405020304" pitchFamily="18" charset="0"/>
            </a:endParaRPr>
          </a:p>
          <a:p>
            <a:r>
              <a:rPr lang="lv-LV" b="0" i="0" dirty="0">
                <a:solidFill>
                  <a:srgbClr val="333333"/>
                </a:solidFill>
                <a:effectLst/>
                <a:latin typeface="Times New Roman" panose="02020603050405020304" pitchFamily="18" charset="0"/>
              </a:rPr>
              <a:t>Dalībvalsts ēku lietderīgās platības mērvienības vietā var izmantot ēku </a:t>
            </a:r>
            <a:r>
              <a:rPr lang="lv-LV" b="0" i="0" dirty="0" err="1">
                <a:solidFill>
                  <a:srgbClr val="333333"/>
                </a:solidFill>
                <a:effectLst/>
                <a:latin typeface="Times New Roman" panose="02020603050405020304" pitchFamily="18" charset="0"/>
              </a:rPr>
              <a:t>pamatstāva</a:t>
            </a:r>
            <a:r>
              <a:rPr lang="lv-LV" b="0" i="0" dirty="0">
                <a:solidFill>
                  <a:srgbClr val="333333"/>
                </a:solidFill>
                <a:effectLst/>
                <a:latin typeface="Times New Roman" panose="02020603050405020304" pitchFamily="18" charset="0"/>
              </a:rPr>
              <a:t> platību, ja dalībvalsts pierāda, ka tā rezultātā uz ēkām uzstādīto piemērotu saules enerģijas iekārtu jauda ir līdzvērtīga.</a:t>
            </a:r>
          </a:p>
          <a:p>
            <a:endParaRPr lang="lv-LV" b="0" i="0" dirty="0">
              <a:solidFill>
                <a:srgbClr val="333333"/>
              </a:solidFill>
              <a:effectLst/>
              <a:latin typeface="Times New Roman" panose="02020603050405020304" pitchFamily="18" charset="0"/>
            </a:endParaRPr>
          </a:p>
          <a:p>
            <a:r>
              <a:rPr lang="lv-LV" b="0" i="0" dirty="0">
                <a:solidFill>
                  <a:srgbClr val="333333"/>
                </a:solidFill>
                <a:effectLst/>
                <a:latin typeface="Times New Roman" panose="02020603050405020304" pitchFamily="18" charset="0"/>
              </a:rPr>
              <a:t>Dalībvalstis ievieš satvaru, kas nodrošina nepieciešamos administratīvos, tehniskos un finansiālos pasākumus, lai atbalstītu saules enerģijas uzstādīšanu ēkās, tostarp apvienojumā ar ēku inženiertehniskajām sistēmām vai efektīvām centralizētās siltumapgādes sistēmām.</a:t>
            </a:r>
            <a:endParaRPr lang="lv-LV" dirty="0"/>
          </a:p>
        </p:txBody>
      </p:sp>
      <p:sp>
        <p:nvSpPr>
          <p:cNvPr id="4" name="Slide Number Placeholder 3"/>
          <p:cNvSpPr>
            <a:spLocks noGrp="1"/>
          </p:cNvSpPr>
          <p:nvPr>
            <p:ph type="sldNum" sz="quarter" idx="5"/>
          </p:nvPr>
        </p:nvSpPr>
        <p:spPr/>
        <p:txBody>
          <a:bodyPr/>
          <a:lstStyle/>
          <a:p>
            <a:fld id="{129920DD-41CF-470E-9434-472ACE7EFA12}" type="slidenum">
              <a:rPr lang="lv-LV" smtClean="0"/>
              <a:t>14</a:t>
            </a:fld>
            <a:endParaRPr lang="lv-LV"/>
          </a:p>
        </p:txBody>
      </p:sp>
    </p:spTree>
    <p:extLst>
      <p:ext uri="{BB962C8B-B14F-4D97-AF65-F5344CB8AC3E}">
        <p14:creationId xmlns:p14="http://schemas.microsoft.com/office/powerpoint/2010/main" val="4161783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b="0" i="0" dirty="0">
                <a:solidFill>
                  <a:srgbClr val="333333"/>
                </a:solidFill>
                <a:effectLst/>
                <a:latin typeface="Times New Roman" panose="02020603050405020304" pitchFamily="18" charset="0"/>
              </a:rPr>
              <a:t>Savos nacionālos ēku renovācijas plānos, dalībvalstis iekļauj </a:t>
            </a:r>
            <a:r>
              <a:rPr lang="lv-LV" b="0" i="0" dirty="0" err="1">
                <a:solidFill>
                  <a:srgbClr val="333333"/>
                </a:solidFill>
                <a:effectLst/>
                <a:latin typeface="Times New Roman" panose="02020603050405020304" pitchFamily="18" charset="0"/>
              </a:rPr>
              <a:t>rīcībpolitikas</a:t>
            </a:r>
            <a:r>
              <a:rPr lang="lv-LV" b="0" i="0" dirty="0">
                <a:solidFill>
                  <a:srgbClr val="333333"/>
                </a:solidFill>
                <a:effectLst/>
                <a:latin typeface="Times New Roman" panose="02020603050405020304" pitchFamily="18" charset="0"/>
              </a:rPr>
              <a:t> un pasākumus attiecībā uz piemērotu saules enerģijas iekārtu izvietošanu uz visām ēkām.</a:t>
            </a:r>
          </a:p>
          <a:p>
            <a:endParaRPr lang="lv-LV" b="0" i="0" dirty="0">
              <a:solidFill>
                <a:srgbClr val="333333"/>
              </a:solidFill>
              <a:effectLst/>
              <a:latin typeface="Times New Roman" panose="02020603050405020304" pitchFamily="18" charset="0"/>
            </a:endParaRPr>
          </a:p>
          <a:p>
            <a:r>
              <a:rPr lang="lv-LV" b="0" i="0" dirty="0">
                <a:solidFill>
                  <a:srgbClr val="333333"/>
                </a:solidFill>
                <a:effectLst/>
                <a:latin typeface="Times New Roman" panose="02020603050405020304" pitchFamily="18" charset="0"/>
              </a:rPr>
              <a:t> Dalībvalstis valsts līmenī nosaka un dara publiski pieejamus kritērijus šajā pantā noteikto pienākumu praktiskai īstenošanai un iespējamiem izņēmumiem no minētajiem pienākumiem attiecībā uz konkrētiem ēku veidiem, ņemot vērā tehnoloģiskās neitralitātes principu attiecībā uz tehnoloģijām, kuras nerada emisijas uz vietas, un saskaņā ar saules enerģijas iekārtu novērtēto tehnisko un ekonomisko potenciālu un to ēku raksturlielumiem, uz kurām attiecas šis noteikums. Dalībvalstis attiecīgā gadījumā ņem vērā arī strukturālo integritāti, zaļos jumtus un bēniņu un jumta izolāciju.</a:t>
            </a:r>
          </a:p>
          <a:p>
            <a:endParaRPr lang="lv-LV" b="0" i="0" dirty="0">
              <a:solidFill>
                <a:srgbClr val="333333"/>
              </a:solidFill>
              <a:effectLst/>
              <a:latin typeface="Times New Roman" panose="02020603050405020304" pitchFamily="18" charset="0"/>
            </a:endParaRPr>
          </a:p>
          <a:p>
            <a:r>
              <a:rPr lang="lv-LV" b="0" i="0" dirty="0">
                <a:solidFill>
                  <a:srgbClr val="333333"/>
                </a:solidFill>
                <a:effectLst/>
                <a:latin typeface="Times New Roman" panose="02020603050405020304" pitchFamily="18" charset="0"/>
              </a:rPr>
              <a:t>Dalībvalsts ēku lietderīgās platības mērvienības vietā var izmantot ēku </a:t>
            </a:r>
            <a:r>
              <a:rPr lang="lv-LV" b="0" i="0" dirty="0" err="1">
                <a:solidFill>
                  <a:srgbClr val="333333"/>
                </a:solidFill>
                <a:effectLst/>
                <a:latin typeface="Times New Roman" panose="02020603050405020304" pitchFamily="18" charset="0"/>
              </a:rPr>
              <a:t>pamatstāva</a:t>
            </a:r>
            <a:r>
              <a:rPr lang="lv-LV" b="0" i="0" dirty="0">
                <a:solidFill>
                  <a:srgbClr val="333333"/>
                </a:solidFill>
                <a:effectLst/>
                <a:latin typeface="Times New Roman" panose="02020603050405020304" pitchFamily="18" charset="0"/>
              </a:rPr>
              <a:t> platību, ja dalībvalsts pierāda, ka tā rezultātā uz ēkām uzstādīto piemērotu saules enerģijas iekārtu jauda ir līdzvērtīga.</a:t>
            </a:r>
          </a:p>
          <a:p>
            <a:endParaRPr lang="lv-LV" b="0" i="0" dirty="0">
              <a:solidFill>
                <a:srgbClr val="333333"/>
              </a:solidFill>
              <a:effectLst/>
              <a:latin typeface="Times New Roman" panose="02020603050405020304" pitchFamily="18" charset="0"/>
            </a:endParaRPr>
          </a:p>
          <a:p>
            <a:r>
              <a:rPr lang="lv-LV" b="0" i="0" dirty="0">
                <a:solidFill>
                  <a:srgbClr val="333333"/>
                </a:solidFill>
                <a:effectLst/>
                <a:latin typeface="Times New Roman" panose="02020603050405020304" pitchFamily="18" charset="0"/>
              </a:rPr>
              <a:t>Dalībvalstis ievieš satvaru, kas nodrošina nepieciešamos administratīvos, tehniskos un finansiālos pasākumus, lai atbalstītu saules enerģijas uzstādīšanu ēkās, tostarp apvienojumā ar ēku inženiertehniskajām sistēmām vai efektīvām centralizētās siltumapgādes sistēmām.</a:t>
            </a:r>
            <a:endParaRPr lang="lv-LV" dirty="0"/>
          </a:p>
        </p:txBody>
      </p:sp>
      <p:sp>
        <p:nvSpPr>
          <p:cNvPr id="4" name="Slide Number Placeholder 3"/>
          <p:cNvSpPr>
            <a:spLocks noGrp="1"/>
          </p:cNvSpPr>
          <p:nvPr>
            <p:ph type="sldNum" sz="quarter" idx="5"/>
          </p:nvPr>
        </p:nvSpPr>
        <p:spPr/>
        <p:txBody>
          <a:bodyPr/>
          <a:lstStyle/>
          <a:p>
            <a:fld id="{129920DD-41CF-470E-9434-472ACE7EFA12}" type="slidenum">
              <a:rPr lang="lv-LV" smtClean="0"/>
              <a:t>15</a:t>
            </a:fld>
            <a:endParaRPr lang="lv-LV"/>
          </a:p>
        </p:txBody>
      </p:sp>
    </p:spTree>
    <p:extLst>
      <p:ext uri="{BB962C8B-B14F-4D97-AF65-F5344CB8AC3E}">
        <p14:creationId xmlns:p14="http://schemas.microsoft.com/office/powerpoint/2010/main" val="620673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lv-LV" b="0" i="0" dirty="0">
                <a:solidFill>
                  <a:srgbClr val="333333"/>
                </a:solidFill>
                <a:effectLst/>
                <a:latin typeface="Times New Roman" panose="02020603050405020304" pitchFamily="18" charset="0"/>
              </a:rPr>
              <a:t>Dalībvalstis nodrošina, ka prasības, ko tās noteikušas ēku inženiertehniskajām sistēmām, sasniedz vismaz jaunāko </a:t>
            </a:r>
            <a:r>
              <a:rPr lang="lv-LV" b="0" i="0" dirty="0" err="1">
                <a:solidFill>
                  <a:srgbClr val="333333"/>
                </a:solidFill>
                <a:effectLst/>
                <a:latin typeface="Times New Roman" panose="02020603050405020304" pitchFamily="18" charset="0"/>
              </a:rPr>
              <a:t>izmaksoptimālo</a:t>
            </a:r>
            <a:r>
              <a:rPr lang="lv-LV" b="0" i="0" dirty="0">
                <a:solidFill>
                  <a:srgbClr val="333333"/>
                </a:solidFill>
                <a:effectLst/>
                <a:latin typeface="Times New Roman" panose="02020603050405020304" pitchFamily="18" charset="0"/>
              </a:rPr>
              <a:t> līmeni.</a:t>
            </a:r>
          </a:p>
          <a:p>
            <a:pPr algn="just"/>
            <a:endParaRPr lang="lv-LV" b="0" i="0" dirty="0">
              <a:solidFill>
                <a:srgbClr val="333333"/>
              </a:solidFill>
              <a:effectLst/>
              <a:latin typeface="Times New Roman" panose="02020603050405020304" pitchFamily="18" charset="0"/>
            </a:endParaRPr>
          </a:p>
          <a:p>
            <a:pPr algn="just"/>
            <a:r>
              <a:rPr lang="lv-LV" b="0" i="0" dirty="0">
                <a:solidFill>
                  <a:srgbClr val="333333"/>
                </a:solidFill>
                <a:effectLst/>
                <a:latin typeface="Times New Roman" panose="02020603050405020304" pitchFamily="18" charset="0"/>
              </a:rPr>
              <a:t>Dalībvalstis var noteikt īpašas sistēmas prasības ēku inženiertehniskajām sistēmām, lai atvieglotu zemas temperatūras apkures sistēmu efektīvu uzstādīšanu un ekspluatāciju jaunās vai renovētās ēkās.</a:t>
            </a:r>
          </a:p>
          <a:p>
            <a:pPr algn="just"/>
            <a:endParaRPr lang="lv-LV" b="0" i="0" dirty="0">
              <a:solidFill>
                <a:srgbClr val="333333"/>
              </a:solidFill>
              <a:effectLst/>
              <a:latin typeface="Times New Roman" panose="02020603050405020304" pitchFamily="18" charset="0"/>
            </a:endParaRPr>
          </a:p>
          <a:p>
            <a:pPr algn="just"/>
            <a:endParaRPr lang="lv-LV" b="0" i="0" dirty="0">
              <a:solidFill>
                <a:srgbClr val="333333"/>
              </a:solidFill>
              <a:effectLst/>
              <a:latin typeface="Times New Roman" panose="02020603050405020304" pitchFamily="18" charset="0"/>
            </a:endParaRPr>
          </a:p>
          <a:p>
            <a:endParaRPr lang="lv-LV" dirty="0"/>
          </a:p>
        </p:txBody>
      </p:sp>
      <p:sp>
        <p:nvSpPr>
          <p:cNvPr id="4" name="Slide Number Placeholder 3"/>
          <p:cNvSpPr>
            <a:spLocks noGrp="1"/>
          </p:cNvSpPr>
          <p:nvPr>
            <p:ph type="sldNum" sz="quarter" idx="5"/>
          </p:nvPr>
        </p:nvSpPr>
        <p:spPr/>
        <p:txBody>
          <a:bodyPr/>
          <a:lstStyle/>
          <a:p>
            <a:fld id="{129920DD-41CF-470E-9434-472ACE7EFA12}" type="slidenum">
              <a:rPr lang="lv-LV" smtClean="0"/>
              <a:t>17</a:t>
            </a:fld>
            <a:endParaRPr lang="lv-LV"/>
          </a:p>
        </p:txBody>
      </p:sp>
    </p:spTree>
    <p:extLst>
      <p:ext uri="{BB962C8B-B14F-4D97-AF65-F5344CB8AC3E}">
        <p14:creationId xmlns:p14="http://schemas.microsoft.com/office/powerpoint/2010/main" val="3646194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Ekonomiskā_attīstība_01">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07/31/2024</a:t>
            </a:fld>
            <a:endParaRPr lang="en-LV"/>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a:p>
        </p:txBody>
      </p:sp>
      <p:pic>
        <p:nvPicPr>
          <p:cNvPr id="11" name="Picture 10">
            <a:extLst>
              <a:ext uri="{FF2B5EF4-FFF2-40B4-BE49-F238E27FC236}">
                <a16:creationId xmlns:a16="http://schemas.microsoft.com/office/drawing/2014/main" id="{D695CF94-5BB8-B746-ABB4-F887CB887FDD}"/>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843801" y="-14327"/>
            <a:ext cx="4869023" cy="4869023"/>
          </a:xfrm>
          <a:prstGeom prst="rect">
            <a:avLst/>
          </a:prstGeom>
        </p:spPr>
      </p:pic>
      <p:sp>
        <p:nvSpPr>
          <p:cNvPr id="23" name="Picture Placeholder 22">
            <a:extLst>
              <a:ext uri="{FF2B5EF4-FFF2-40B4-BE49-F238E27FC236}">
                <a16:creationId xmlns:a16="http://schemas.microsoft.com/office/drawing/2014/main" id="{882D70B0-2D89-8444-9421-9D3A7F6F9D09}"/>
              </a:ext>
            </a:extLst>
          </p:cNvPr>
          <p:cNvSpPr>
            <a:spLocks noGrp="1"/>
          </p:cNvSpPr>
          <p:nvPr>
            <p:ph type="pic" sz="quarter" idx="16" hasCustomPrompt="1"/>
          </p:nvPr>
        </p:nvSpPr>
        <p:spPr>
          <a:xfrm>
            <a:off x="6057556" y="-14327"/>
            <a:ext cx="11282707" cy="9767927"/>
          </a:xfrm>
          <a:custGeom>
            <a:avLst/>
            <a:gdLst>
              <a:gd name="connsiteX0" fmla="*/ 0 w 10912706"/>
              <a:gd name="connsiteY0" fmla="*/ 0 h 9956801"/>
              <a:gd name="connsiteX1" fmla="*/ 10912706 w 10912706"/>
              <a:gd name="connsiteY1" fmla="*/ 0 h 9956801"/>
              <a:gd name="connsiteX2" fmla="*/ 10912706 w 10912706"/>
              <a:gd name="connsiteY2" fmla="*/ 9956801 h 9956801"/>
              <a:gd name="connsiteX3" fmla="*/ 894949 w 10912706"/>
              <a:gd name="connsiteY3" fmla="*/ 9956801 h 9956801"/>
              <a:gd name="connsiteX4" fmla="*/ 5445944 w 10912706"/>
              <a:gd name="connsiteY4" fmla="*/ 4979394 h 9956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12706" h="9956801">
                <a:moveTo>
                  <a:pt x="0" y="0"/>
                </a:moveTo>
                <a:lnTo>
                  <a:pt x="10912706" y="0"/>
                </a:lnTo>
                <a:lnTo>
                  <a:pt x="10912706" y="9956801"/>
                </a:lnTo>
                <a:lnTo>
                  <a:pt x="894949" y="9956801"/>
                </a:lnTo>
                <a:lnTo>
                  <a:pt x="5445944" y="4979394"/>
                </a:lnTo>
                <a:close/>
              </a:path>
            </a:pathLst>
          </a:custGeom>
        </p:spPr>
        <p:txBody>
          <a:bodyPr wrap="square" anchor="ctr">
            <a:noAutofit/>
          </a:bodyPr>
          <a:lstStyle>
            <a:lvl1pPr marL="0" indent="0" algn="ctr">
              <a:buFontTx/>
              <a:buNone/>
              <a:defRPr/>
            </a:lvl1pPr>
          </a:lstStyle>
          <a:p>
            <a:r>
              <a:rPr lang="en-LV"/>
              <a:t>ATTĒLS</a:t>
            </a:r>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946150" y="4854575"/>
            <a:ext cx="6591299" cy="2903478"/>
          </a:xfrm>
        </p:spPr>
        <p:txBody>
          <a:bodyPr anchor="ctr"/>
          <a:lstStyle>
            <a:lvl1pPr marL="0" indent="0" algn="ctr">
              <a:buNone/>
              <a:defRPr sz="6000" b="1" i="0">
                <a:solidFill>
                  <a:srgbClr val="00859B"/>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a:t>Prezentācijas nosaukums</a:t>
            </a:r>
          </a:p>
        </p:txBody>
      </p:sp>
      <p:sp>
        <p:nvSpPr>
          <p:cNvPr id="26" name="Text Placeholder 24">
            <a:extLst>
              <a:ext uri="{FF2B5EF4-FFF2-40B4-BE49-F238E27FC236}">
                <a16:creationId xmlns:a16="http://schemas.microsoft.com/office/drawing/2014/main" id="{54550629-55C5-A743-B2B2-326E3A8B30B3}"/>
              </a:ext>
            </a:extLst>
          </p:cNvPr>
          <p:cNvSpPr>
            <a:spLocks noGrp="1"/>
          </p:cNvSpPr>
          <p:nvPr>
            <p:ph type="body" sz="quarter" idx="14" hasCustomPrompt="1"/>
          </p:nvPr>
        </p:nvSpPr>
        <p:spPr>
          <a:xfrm>
            <a:off x="946149" y="7758053"/>
            <a:ext cx="6591299" cy="1043047"/>
          </a:xfrm>
        </p:spPr>
        <p:txBody>
          <a:bodyPr anchor="ctr"/>
          <a:lstStyle>
            <a:lvl1pPr marL="0" indent="0" algn="ctr">
              <a:buNone/>
              <a:defRPr sz="3600"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a:t>Vārds Uzvārds, </a:t>
            </a:r>
            <a:r>
              <a:rPr lang="en-LV"/>
              <a:t>amats</a:t>
            </a:r>
          </a:p>
        </p:txBody>
      </p:sp>
      <p:sp>
        <p:nvSpPr>
          <p:cNvPr id="27" name="Text Placeholder 24">
            <a:extLst>
              <a:ext uri="{FF2B5EF4-FFF2-40B4-BE49-F238E27FC236}">
                <a16:creationId xmlns:a16="http://schemas.microsoft.com/office/drawing/2014/main" id="{DA10DCAA-E30A-194F-A538-D18955EC27C9}"/>
              </a:ext>
            </a:extLst>
          </p:cNvPr>
          <p:cNvSpPr>
            <a:spLocks noGrp="1"/>
          </p:cNvSpPr>
          <p:nvPr>
            <p:ph type="body" sz="quarter" idx="15" hasCustomPrompt="1"/>
          </p:nvPr>
        </p:nvSpPr>
        <p:spPr>
          <a:xfrm>
            <a:off x="928688" y="8801100"/>
            <a:ext cx="6624637" cy="468313"/>
          </a:xfrm>
        </p:spPr>
        <p:txBody>
          <a:bodyPr anchor="ctr">
            <a:normAutofit/>
          </a:bodyPr>
          <a:lstStyle>
            <a:lvl1pPr marL="0" indent="0" algn="ctr">
              <a:buNone/>
              <a:defRPr sz="1400"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a:t>Datums un vieta</a:t>
            </a:r>
            <a:endParaRPr lang="en-LV"/>
          </a:p>
        </p:txBody>
      </p:sp>
    </p:spTree>
    <p:extLst>
      <p:ext uri="{BB962C8B-B14F-4D97-AF65-F5344CB8AC3E}">
        <p14:creationId xmlns:p14="http://schemas.microsoft.com/office/powerpoint/2010/main" val="1590406757"/>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aturs_08">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07/31/2024</a:t>
            </a:fld>
            <a:endParaRPr lang="en-LV"/>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461963" y="484188"/>
            <a:ext cx="16416336" cy="1692275"/>
          </a:xfrm>
        </p:spPr>
        <p:txBody>
          <a:bodyPr anchor="ctr"/>
          <a:lstStyle>
            <a:lvl1pPr marL="0" indent="0" algn="ctr">
              <a:buNone/>
              <a:defRPr sz="6000" b="1" i="0">
                <a:solidFill>
                  <a:srgbClr val="00859B"/>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a:t>Virsraksts</a:t>
            </a:r>
          </a:p>
        </p:txBody>
      </p:sp>
      <p:sp>
        <p:nvSpPr>
          <p:cNvPr id="32" name="Content Placeholder 6">
            <a:extLst>
              <a:ext uri="{FF2B5EF4-FFF2-40B4-BE49-F238E27FC236}">
                <a16:creationId xmlns:a16="http://schemas.microsoft.com/office/drawing/2014/main" id="{1400F1E5-76AD-5A47-9CE5-9AD8FE5EC57A}"/>
              </a:ext>
            </a:extLst>
          </p:cNvPr>
          <p:cNvSpPr>
            <a:spLocks noGrp="1"/>
          </p:cNvSpPr>
          <p:nvPr>
            <p:ph sz="quarter" idx="18" hasCustomPrompt="1"/>
          </p:nvPr>
        </p:nvSpPr>
        <p:spPr>
          <a:xfrm>
            <a:off x="461963" y="2660652"/>
            <a:ext cx="16416336" cy="6572250"/>
          </a:xfrm>
        </p:spPr>
        <p:txBody>
          <a:bodyPr/>
          <a:lstStyle>
            <a:lvl1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err="1"/>
              <a:t>Saturs</a:t>
            </a:r>
            <a:r>
              <a:rPr lang="en-GB"/>
              <a:t> </a:t>
            </a:r>
          </a:p>
          <a:p>
            <a:pPr lvl="1"/>
            <a:r>
              <a:rPr lang="en-GB"/>
              <a:t>Second level</a:t>
            </a:r>
          </a:p>
          <a:p>
            <a:pPr lvl="2"/>
            <a:r>
              <a:rPr lang="en-GB"/>
              <a:t>Third level</a:t>
            </a:r>
          </a:p>
          <a:p>
            <a:pPr lvl="3"/>
            <a:r>
              <a:rPr lang="en-GB"/>
              <a:t>Fourth level</a:t>
            </a:r>
          </a:p>
          <a:p>
            <a:pPr lvl="4"/>
            <a:r>
              <a:rPr lang="en-GB"/>
              <a:t>Fifth level</a:t>
            </a:r>
            <a:endParaRPr lang="en-LV"/>
          </a:p>
        </p:txBody>
      </p:sp>
    </p:spTree>
    <p:extLst>
      <p:ext uri="{BB962C8B-B14F-4D97-AF65-F5344CB8AC3E}">
        <p14:creationId xmlns:p14="http://schemas.microsoft.com/office/powerpoint/2010/main" val="3663090393"/>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55">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81">
          <p15:clr>
            <a:srgbClr val="FBAE40"/>
          </p15:clr>
        </p15:guide>
        <p15:guide id="25" pos="5189">
          <p15:clr>
            <a:srgbClr val="FBAE40"/>
          </p15:clr>
        </p15:guide>
        <p15:guide id="26" pos="5779">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LDIES_slaids">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07/31/2024</a:t>
            </a:fld>
            <a:endParaRPr lang="en-LV"/>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a:p>
        </p:txBody>
      </p:sp>
      <p:pic>
        <p:nvPicPr>
          <p:cNvPr id="11" name="Picture 10">
            <a:extLst>
              <a:ext uri="{FF2B5EF4-FFF2-40B4-BE49-F238E27FC236}">
                <a16:creationId xmlns:a16="http://schemas.microsoft.com/office/drawing/2014/main" id="{D695CF94-5BB8-B746-ABB4-F887CB887FDD}"/>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235620" y="-14327"/>
            <a:ext cx="4869023" cy="4869023"/>
          </a:xfrm>
          <a:prstGeom prst="rect">
            <a:avLst/>
          </a:prstGeom>
        </p:spPr>
      </p:pic>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946150" y="4854576"/>
            <a:ext cx="15465425" cy="2632074"/>
          </a:xfrm>
        </p:spPr>
        <p:txBody>
          <a:bodyPr anchor="ctr"/>
          <a:lstStyle>
            <a:lvl1pPr marL="0" indent="0" algn="ctr">
              <a:buNone/>
              <a:defRPr sz="6000" b="1" i="0">
                <a:solidFill>
                  <a:srgbClr val="00859B"/>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a:t>Paldies teksts</a:t>
            </a:r>
          </a:p>
        </p:txBody>
      </p:sp>
      <p:grpSp>
        <p:nvGrpSpPr>
          <p:cNvPr id="50" name="Group 49">
            <a:extLst>
              <a:ext uri="{FF2B5EF4-FFF2-40B4-BE49-F238E27FC236}">
                <a16:creationId xmlns:a16="http://schemas.microsoft.com/office/drawing/2014/main" id="{840F6DBC-E8DB-B64C-B1BB-3D23EEBC8276}"/>
              </a:ext>
            </a:extLst>
          </p:cNvPr>
          <p:cNvGrpSpPr/>
          <p:nvPr/>
        </p:nvGrpSpPr>
        <p:grpSpPr>
          <a:xfrm>
            <a:off x="984555" y="8096774"/>
            <a:ext cx="1812305" cy="344979"/>
            <a:chOff x="976598" y="8111148"/>
            <a:chExt cx="1812305" cy="344979"/>
          </a:xfrm>
        </p:grpSpPr>
        <p:sp>
          <p:nvSpPr>
            <p:cNvPr id="15" name="Rectangle 14">
              <a:extLst>
                <a:ext uri="{FF2B5EF4-FFF2-40B4-BE49-F238E27FC236}">
                  <a16:creationId xmlns:a16="http://schemas.microsoft.com/office/drawing/2014/main" id="{E3CBEA47-CC3A-D941-94F3-4E3A39A96373}"/>
                </a:ext>
              </a:extLst>
            </p:cNvPr>
            <p:cNvSpPr/>
            <p:nvPr/>
          </p:nvSpPr>
          <p:spPr>
            <a:xfrm>
              <a:off x="1307451" y="8129749"/>
              <a:ext cx="1481452" cy="307777"/>
            </a:xfrm>
            <a:prstGeom prst="rect">
              <a:avLst/>
            </a:prstGeom>
          </p:spPr>
          <p:txBody>
            <a:bodyPr wrap="square">
              <a:spAutoFit/>
            </a:bodyPr>
            <a:lstStyle/>
            <a:p>
              <a:pPr marL="0" marR="0" lvl="0" indent="0" algn="l" defTabSz="584200" rtl="0" eaLnBrk="1"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a:t>
              </a:r>
              <a:r>
                <a:rPr kumimoji="0" lang="en-US" sz="1400" b="0" i="0" u="none" strike="noStrike" kern="0" cap="none" spc="0" normalizeH="0" baseline="0" noProof="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E</a:t>
              </a:r>
              <a:r>
                <a:rPr kumimoji="0" lang="en-US" sz="1400" b="0" i="0" u="none" strike="noStrike" kern="0" cap="none" spc="-150" normalizeH="0" baseline="0" noProof="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M_</a:t>
              </a:r>
              <a:r>
                <a:rPr kumimoji="0" lang="en-US" sz="1400" b="0" i="0" u="none" strike="noStrike" kern="0" cap="none" spc="0" normalizeH="0" baseline="0" noProof="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gov</a:t>
              </a:r>
              <a:r>
                <a:rPr kumimoji="0" lang="en-US" sz="1400" b="0" i="0" u="none" strike="noStrike" kern="0" cap="none" spc="-150" normalizeH="0" baseline="0" noProof="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_</a:t>
              </a:r>
              <a:r>
                <a:rPr kumimoji="0" lang="en-US" sz="1400" b="0" i="0" u="none" strike="noStrike" kern="0" cap="none" spc="0" normalizeH="0" baseline="0" noProof="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lv</a:t>
              </a:r>
              <a:r>
                <a:rPr kumimoji="0" lang="en-US"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a:t>
              </a:r>
              <a:endParaRPr kumimoji="0" lang="lv-LV"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endParaRPr>
            </a:p>
          </p:txBody>
        </p:sp>
        <p:pic>
          <p:nvPicPr>
            <p:cNvPr id="3" name="Picture 2" descr="Logo, icon&#10;&#10;Description automatically generated">
              <a:extLst>
                <a:ext uri="{FF2B5EF4-FFF2-40B4-BE49-F238E27FC236}">
                  <a16:creationId xmlns:a16="http://schemas.microsoft.com/office/drawing/2014/main" id="{37F332C7-3418-2D4E-851F-3773C27FA8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598" y="8111148"/>
              <a:ext cx="344979" cy="344979"/>
            </a:xfrm>
            <a:prstGeom prst="rect">
              <a:avLst/>
            </a:prstGeom>
          </p:spPr>
        </p:pic>
      </p:grpSp>
      <p:grpSp>
        <p:nvGrpSpPr>
          <p:cNvPr id="54" name="Group 53">
            <a:extLst>
              <a:ext uri="{FF2B5EF4-FFF2-40B4-BE49-F238E27FC236}">
                <a16:creationId xmlns:a16="http://schemas.microsoft.com/office/drawing/2014/main" id="{090C7FCE-89D8-F944-A1B2-6B37DC78908A}"/>
              </a:ext>
            </a:extLst>
          </p:cNvPr>
          <p:cNvGrpSpPr/>
          <p:nvPr/>
        </p:nvGrpSpPr>
        <p:grpSpPr>
          <a:xfrm>
            <a:off x="12695127" y="8096774"/>
            <a:ext cx="1991680" cy="344979"/>
            <a:chOff x="12629241" y="8111149"/>
            <a:chExt cx="1991680" cy="344979"/>
          </a:xfrm>
        </p:grpSpPr>
        <p:sp>
          <p:nvSpPr>
            <p:cNvPr id="13" name="Rectangle 12">
              <a:extLst>
                <a:ext uri="{FF2B5EF4-FFF2-40B4-BE49-F238E27FC236}">
                  <a16:creationId xmlns:a16="http://schemas.microsoft.com/office/drawing/2014/main" id="{29FE060C-BA53-7645-8760-76B9907476D0}"/>
                </a:ext>
              </a:extLst>
            </p:cNvPr>
            <p:cNvSpPr/>
            <p:nvPr/>
          </p:nvSpPr>
          <p:spPr>
            <a:xfrm>
              <a:off x="12967816" y="8129750"/>
              <a:ext cx="1653105" cy="307777"/>
            </a:xfrm>
            <a:prstGeom prst="rect">
              <a:avLst/>
            </a:prstGeom>
          </p:spPr>
          <p:txBody>
            <a:bodyPr wrap="square">
              <a:spAutoFit/>
            </a:bodyPr>
            <a:lstStyle/>
            <a:p>
              <a:pPr marL="0" marR="0" lvl="0" indent="0" algn="l" defTabSz="584200" rtl="0" eaLnBrk="1"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+371 67013100</a:t>
              </a:r>
            </a:p>
          </p:txBody>
        </p:sp>
        <p:pic>
          <p:nvPicPr>
            <p:cNvPr id="8" name="Picture 7" descr="Icon&#10;&#10;Description automatically generated">
              <a:extLst>
                <a:ext uri="{FF2B5EF4-FFF2-40B4-BE49-F238E27FC236}">
                  <a16:creationId xmlns:a16="http://schemas.microsoft.com/office/drawing/2014/main" id="{70CFC4F8-4769-C14C-AB0B-027AC66637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629241" y="8111149"/>
              <a:ext cx="344979" cy="344979"/>
            </a:xfrm>
            <a:prstGeom prst="rect">
              <a:avLst/>
            </a:prstGeom>
          </p:spPr>
        </p:pic>
      </p:grpSp>
      <p:grpSp>
        <p:nvGrpSpPr>
          <p:cNvPr id="53" name="Group 52">
            <a:extLst>
              <a:ext uri="{FF2B5EF4-FFF2-40B4-BE49-F238E27FC236}">
                <a16:creationId xmlns:a16="http://schemas.microsoft.com/office/drawing/2014/main" id="{0A9305CA-0381-6A49-A1EB-FDCDFC663926}"/>
              </a:ext>
            </a:extLst>
          </p:cNvPr>
          <p:cNvGrpSpPr/>
          <p:nvPr/>
        </p:nvGrpSpPr>
        <p:grpSpPr>
          <a:xfrm>
            <a:off x="14866182" y="8098162"/>
            <a:ext cx="2062281" cy="342203"/>
            <a:chOff x="14858225" y="8082398"/>
            <a:chExt cx="2062281" cy="342203"/>
          </a:xfrm>
        </p:grpSpPr>
        <p:sp>
          <p:nvSpPr>
            <p:cNvPr id="17" name="Rectangle 16">
              <a:extLst>
                <a:ext uri="{FF2B5EF4-FFF2-40B4-BE49-F238E27FC236}">
                  <a16:creationId xmlns:a16="http://schemas.microsoft.com/office/drawing/2014/main" id="{38F75D58-7F98-D545-A431-3E5BFE7BA678}"/>
                </a:ext>
              </a:extLst>
            </p:cNvPr>
            <p:cNvSpPr/>
            <p:nvPr/>
          </p:nvSpPr>
          <p:spPr>
            <a:xfrm>
              <a:off x="15165113" y="8116824"/>
              <a:ext cx="1755393" cy="307777"/>
            </a:xfrm>
            <a:prstGeom prst="rect">
              <a:avLst/>
            </a:prstGeom>
          </p:spPr>
          <p:txBody>
            <a:bodyPr wrap="square">
              <a:spAutoFit/>
            </a:bodyPr>
            <a:lstStyle/>
            <a:p>
              <a:pPr marL="0" marR="0" lvl="0" indent="0" algn="l" defTabSz="584200" rtl="0" eaLnBrk="1"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pasts@em.gov.lv</a:t>
              </a:r>
            </a:p>
          </p:txBody>
        </p:sp>
        <p:pic>
          <p:nvPicPr>
            <p:cNvPr id="39" name="Picture 38" descr="Icon&#10;&#10;Description automatically generated">
              <a:extLst>
                <a:ext uri="{FF2B5EF4-FFF2-40B4-BE49-F238E27FC236}">
                  <a16:creationId xmlns:a16="http://schemas.microsoft.com/office/drawing/2014/main" id="{C93CB1CF-481F-8F42-8169-DE7B1AB5066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858225" y="8082398"/>
              <a:ext cx="330135" cy="330135"/>
            </a:xfrm>
            <a:prstGeom prst="rect">
              <a:avLst/>
            </a:prstGeom>
          </p:spPr>
        </p:pic>
      </p:grpSp>
      <p:grpSp>
        <p:nvGrpSpPr>
          <p:cNvPr id="52" name="Group 51">
            <a:extLst>
              <a:ext uri="{FF2B5EF4-FFF2-40B4-BE49-F238E27FC236}">
                <a16:creationId xmlns:a16="http://schemas.microsoft.com/office/drawing/2014/main" id="{7C1C776C-9981-4440-B15D-B46CA083ED1A}"/>
              </a:ext>
            </a:extLst>
          </p:cNvPr>
          <p:cNvGrpSpPr/>
          <p:nvPr/>
        </p:nvGrpSpPr>
        <p:grpSpPr>
          <a:xfrm>
            <a:off x="6509089" y="8104196"/>
            <a:ext cx="1905895" cy="330135"/>
            <a:chOff x="6499836" y="8101934"/>
            <a:chExt cx="1905895" cy="330135"/>
          </a:xfrm>
        </p:grpSpPr>
        <p:sp>
          <p:nvSpPr>
            <p:cNvPr id="14" name="Rectangle 13">
              <a:extLst>
                <a:ext uri="{FF2B5EF4-FFF2-40B4-BE49-F238E27FC236}">
                  <a16:creationId xmlns:a16="http://schemas.microsoft.com/office/drawing/2014/main" id="{5B5F39E0-985E-A541-90DB-9BAF2B2EA6F8}"/>
                </a:ext>
              </a:extLst>
            </p:cNvPr>
            <p:cNvSpPr/>
            <p:nvPr/>
          </p:nvSpPr>
          <p:spPr>
            <a:xfrm>
              <a:off x="6810040" y="8113113"/>
              <a:ext cx="1595691" cy="307777"/>
            </a:xfrm>
            <a:prstGeom prst="rect">
              <a:avLst/>
            </a:prstGeom>
          </p:spPr>
          <p:txBody>
            <a:bodyPr wrap="square">
              <a:spAutoFit/>
            </a:bodyPr>
            <a:lstStyle/>
            <a:p>
              <a:pPr marL="0" marR="0" lvl="0" indent="0" algn="l" defTabSz="584200" rtl="0" eaLnBrk="1"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www.em.gov.lv</a:t>
              </a:r>
              <a:endParaRPr kumimoji="0" lang="lv-LV"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endParaRPr>
            </a:p>
          </p:txBody>
        </p:sp>
        <p:pic>
          <p:nvPicPr>
            <p:cNvPr id="43" name="Picture 42" descr="Icon&#10;&#10;Description automatically generated">
              <a:extLst>
                <a:ext uri="{FF2B5EF4-FFF2-40B4-BE49-F238E27FC236}">
                  <a16:creationId xmlns:a16="http://schemas.microsoft.com/office/drawing/2014/main" id="{E2FC9D8E-F55B-4E4C-8E5D-0106ABB8971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99836" y="8101934"/>
              <a:ext cx="330135" cy="330135"/>
            </a:xfrm>
            <a:prstGeom prst="rect">
              <a:avLst/>
            </a:prstGeom>
          </p:spPr>
        </p:pic>
      </p:grpSp>
      <p:grpSp>
        <p:nvGrpSpPr>
          <p:cNvPr id="55" name="Group 54">
            <a:extLst>
              <a:ext uri="{FF2B5EF4-FFF2-40B4-BE49-F238E27FC236}">
                <a16:creationId xmlns:a16="http://schemas.microsoft.com/office/drawing/2014/main" id="{DADE5FBE-75F1-6D43-BED6-B2519645B7FD}"/>
              </a:ext>
            </a:extLst>
          </p:cNvPr>
          <p:cNvGrpSpPr/>
          <p:nvPr/>
        </p:nvGrpSpPr>
        <p:grpSpPr>
          <a:xfrm>
            <a:off x="8594359" y="8092924"/>
            <a:ext cx="3921393" cy="352678"/>
            <a:chOff x="8470545" y="8101934"/>
            <a:chExt cx="3921393" cy="352678"/>
          </a:xfrm>
        </p:grpSpPr>
        <p:sp>
          <p:nvSpPr>
            <p:cNvPr id="16" name="Rectangle 15">
              <a:extLst>
                <a:ext uri="{FF2B5EF4-FFF2-40B4-BE49-F238E27FC236}">
                  <a16:creationId xmlns:a16="http://schemas.microsoft.com/office/drawing/2014/main" id="{6857A2B6-3892-2F4F-9045-B555B3F9F94D}"/>
                </a:ext>
              </a:extLst>
            </p:cNvPr>
            <p:cNvSpPr/>
            <p:nvPr/>
          </p:nvSpPr>
          <p:spPr>
            <a:xfrm>
              <a:off x="8696000" y="8124385"/>
              <a:ext cx="3695938" cy="307777"/>
            </a:xfrm>
            <a:prstGeom prst="rect">
              <a:avLst/>
            </a:prstGeom>
          </p:spPr>
          <p:txBody>
            <a:bodyPr wrap="square">
              <a:spAutoFit/>
            </a:bodyPr>
            <a:lstStyle/>
            <a:p>
              <a:pPr marL="0" marR="0" lvl="0" indent="0" algn="l" defTabSz="584200" rtl="0" eaLnBrk="1"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Brīvības</a:t>
              </a:r>
              <a:r>
                <a:rPr kumimoji="0" lang="en-US"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 </a:t>
              </a:r>
              <a:r>
                <a:rPr kumimoji="0" lang="lv-LV"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iela</a:t>
              </a:r>
              <a:r>
                <a:rPr kumimoji="0" lang="en-US"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 55, R</a:t>
              </a:r>
              <a:r>
                <a:rPr kumimoji="0" lang="lv-LV"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ī</a:t>
              </a:r>
              <a:r>
                <a:rPr kumimoji="0" lang="en-US" sz="1400" b="0" i="0" u="none" strike="noStrike" kern="0" cap="none" spc="0" normalizeH="0" baseline="0" noProof="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ga</a:t>
              </a:r>
              <a:r>
                <a:rPr kumimoji="0" lang="en-US"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 LV-1519, Latvia</a:t>
              </a:r>
            </a:p>
          </p:txBody>
        </p:sp>
        <p:pic>
          <p:nvPicPr>
            <p:cNvPr id="45" name="Picture 44" descr="Icon&#10;&#10;Description automatically generated">
              <a:extLst>
                <a:ext uri="{FF2B5EF4-FFF2-40B4-BE49-F238E27FC236}">
                  <a16:creationId xmlns:a16="http://schemas.microsoft.com/office/drawing/2014/main" id="{29298802-35B1-3F4D-A117-8F792E0F050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70545" y="8101934"/>
              <a:ext cx="344979" cy="352678"/>
            </a:xfrm>
            <a:prstGeom prst="rect">
              <a:avLst/>
            </a:prstGeom>
          </p:spPr>
        </p:pic>
      </p:grpSp>
      <p:grpSp>
        <p:nvGrpSpPr>
          <p:cNvPr id="51" name="Group 50">
            <a:extLst>
              <a:ext uri="{FF2B5EF4-FFF2-40B4-BE49-F238E27FC236}">
                <a16:creationId xmlns:a16="http://schemas.microsoft.com/office/drawing/2014/main" id="{C674693A-63AA-594C-A2AE-92063002B29E}"/>
              </a:ext>
            </a:extLst>
          </p:cNvPr>
          <p:cNvGrpSpPr/>
          <p:nvPr/>
        </p:nvGrpSpPr>
        <p:grpSpPr>
          <a:xfrm>
            <a:off x="2976235" y="8114699"/>
            <a:ext cx="3353479" cy="319632"/>
            <a:chOff x="3153102" y="8113380"/>
            <a:chExt cx="3353479" cy="319632"/>
          </a:xfrm>
        </p:grpSpPr>
        <p:sp>
          <p:nvSpPr>
            <p:cNvPr id="38" name="Rectangle 37">
              <a:extLst>
                <a:ext uri="{FF2B5EF4-FFF2-40B4-BE49-F238E27FC236}">
                  <a16:creationId xmlns:a16="http://schemas.microsoft.com/office/drawing/2014/main" id="{01BAD3AF-61D7-994C-8BA8-AC38D0FFF976}"/>
                </a:ext>
              </a:extLst>
            </p:cNvPr>
            <p:cNvSpPr/>
            <p:nvPr/>
          </p:nvSpPr>
          <p:spPr>
            <a:xfrm>
              <a:off x="4300237" y="8114056"/>
              <a:ext cx="2206344" cy="307777"/>
            </a:xfrm>
            <a:prstGeom prst="rect">
              <a:avLst/>
            </a:prstGeom>
          </p:spPr>
          <p:txBody>
            <a:bodyPr wrap="square">
              <a:spAutoFit/>
            </a:bodyPr>
            <a:lstStyle/>
            <a:p>
              <a:pPr marL="0" marR="0" lvl="0" indent="0" algn="l" defTabSz="584200" rtl="0" eaLnBrk="1" fontAlgn="auto" latinLnBrk="0" hangingPunct="0">
                <a:lnSpc>
                  <a:spcPct val="100000"/>
                </a:lnSpc>
                <a:spcBef>
                  <a:spcPts val="0"/>
                </a:spcBef>
                <a:spcAft>
                  <a:spcPts val="0"/>
                </a:spcAft>
                <a:buClrTx/>
                <a:buSzTx/>
                <a:buFontTx/>
                <a:buNone/>
                <a:tabLst/>
                <a:defRPr/>
              </a:pPr>
              <a:r>
                <a:rPr kumimoji="0" lang="lv-LV"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a:t>
              </a:r>
              <a:r>
                <a:rPr kumimoji="0" lang="en-US" sz="1400" b="0" i="0" u="none" strike="noStrike" kern="0" cap="none" spc="0" normalizeH="0" baseline="0" noProof="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ekonomikasministrija</a:t>
              </a:r>
              <a:endParaRPr kumimoji="0" lang="lv-LV" sz="1400" b="0" i="0" u="none" strike="noStrike" kern="0" cap="none" spc="0" normalizeH="0" baseline="0" noProof="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endParaRPr>
            </a:p>
          </p:txBody>
        </p:sp>
        <p:pic>
          <p:nvPicPr>
            <p:cNvPr id="41" name="Picture 40" descr="Icon&#10;&#10;Description automatically generated">
              <a:extLst>
                <a:ext uri="{FF2B5EF4-FFF2-40B4-BE49-F238E27FC236}">
                  <a16:creationId xmlns:a16="http://schemas.microsoft.com/office/drawing/2014/main" id="{9FA30B89-A703-3E45-96BD-B19CFCD4E4B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980491" y="8114675"/>
              <a:ext cx="306538" cy="306538"/>
            </a:xfrm>
            <a:prstGeom prst="rect">
              <a:avLst/>
            </a:prstGeom>
          </p:spPr>
        </p:pic>
        <p:pic>
          <p:nvPicPr>
            <p:cNvPr id="47" name="Picture 46" descr="A blue rectangle with a black rectangle in the middle&#10;&#10;Description automatically generated with low confidence">
              <a:extLst>
                <a:ext uri="{FF2B5EF4-FFF2-40B4-BE49-F238E27FC236}">
                  <a16:creationId xmlns:a16="http://schemas.microsoft.com/office/drawing/2014/main" id="{0F9432E8-1D51-5E4D-88BA-AE9ABC380A5B}"/>
                </a:ext>
              </a:extLst>
            </p:cNvPr>
            <p:cNvPicPr>
              <a:picLocks noChangeAspect="1"/>
            </p:cNvPicPr>
            <p:nvPr/>
          </p:nvPicPr>
          <p:blipFill rotWithShape="1">
            <a:blip r:embed="rId9">
              <a:extLst>
                <a:ext uri="{28A0092B-C50C-407E-A947-70E740481C1C}">
                  <a14:useLocalDpi xmlns:a14="http://schemas.microsoft.com/office/drawing/2010/main" val="0"/>
                </a:ext>
              </a:extLst>
            </a:blip>
            <a:srcRect b="33278"/>
            <a:stretch/>
          </p:blipFill>
          <p:spPr>
            <a:xfrm>
              <a:off x="3509151" y="8131269"/>
              <a:ext cx="452239" cy="301743"/>
            </a:xfrm>
            <a:prstGeom prst="rect">
              <a:avLst/>
            </a:prstGeom>
          </p:spPr>
        </p:pic>
        <p:pic>
          <p:nvPicPr>
            <p:cNvPr id="49" name="Picture 48" descr="Icon&#10;&#10;Description automatically generated">
              <a:extLst>
                <a:ext uri="{FF2B5EF4-FFF2-40B4-BE49-F238E27FC236}">
                  <a16:creationId xmlns:a16="http://schemas.microsoft.com/office/drawing/2014/main" id="{9BA5EA3B-96A1-E34E-B1E4-A56E1FF79CF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153102" y="8113380"/>
              <a:ext cx="309129" cy="309129"/>
            </a:xfrm>
            <a:prstGeom prst="rect">
              <a:avLst/>
            </a:prstGeom>
          </p:spPr>
        </p:pic>
      </p:grpSp>
    </p:spTree>
    <p:extLst>
      <p:ext uri="{BB962C8B-B14F-4D97-AF65-F5344CB8AC3E}">
        <p14:creationId xmlns:p14="http://schemas.microsoft.com/office/powerpoint/2010/main" val="930689364"/>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ukšs slaids">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07/31/2024</a:t>
            </a:fld>
            <a:endParaRPr lang="en-LV"/>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a:p>
        </p:txBody>
      </p:sp>
    </p:spTree>
    <p:extLst>
      <p:ext uri="{BB962C8B-B14F-4D97-AF65-F5344CB8AC3E}">
        <p14:creationId xmlns:p14="http://schemas.microsoft.com/office/powerpoint/2010/main" val="1536803405"/>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55">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81">
          <p15:clr>
            <a:srgbClr val="FBAE40"/>
          </p15:clr>
        </p15:guide>
        <p15:guide id="25" pos="5189">
          <p15:clr>
            <a:srgbClr val="FBAE40"/>
          </p15:clr>
        </p15:guide>
        <p15:guide id="26" pos="577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1324522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9195327" y="2368853"/>
            <a:ext cx="6374026" cy="2719289"/>
          </a:xfrm>
          <a:prstGeom prst="rect">
            <a:avLst/>
          </a:prstGeom>
        </p:spPr>
        <p:txBody>
          <a:bodyPr spcFirstLastPara="1" wrap="square" lIns="91425" tIns="91425" rIns="91425" bIns="91425" anchor="ctr" anchorCtr="0">
            <a:noAutofit/>
          </a:bodyPr>
          <a:lstStyle>
            <a:lvl1pPr lvl="0" algn="r">
              <a:spcBef>
                <a:spcPts val="0"/>
              </a:spcBef>
              <a:spcAft>
                <a:spcPts val="0"/>
              </a:spcAft>
              <a:buClr>
                <a:srgbClr val="FFFFFF"/>
              </a:buClr>
              <a:buSzPts val="2400"/>
              <a:buFont typeface="Righteous"/>
              <a:buNone/>
              <a:defRPr sz="5689" b="1">
                <a:solidFill>
                  <a:srgbClr val="FFFFFF"/>
                </a:solidFill>
                <a:latin typeface="Righteous"/>
                <a:ea typeface="Righteous"/>
                <a:cs typeface="Righteous"/>
                <a:sym typeface="Righteous"/>
              </a:defRPr>
            </a:lvl1pPr>
            <a:lvl2pPr lvl="1">
              <a:spcBef>
                <a:spcPts val="0"/>
              </a:spcBef>
              <a:spcAft>
                <a:spcPts val="0"/>
              </a:spcAft>
              <a:buSzPts val="2400"/>
              <a:buNone/>
              <a:defRPr sz="4551"/>
            </a:lvl2pPr>
            <a:lvl3pPr lvl="2">
              <a:spcBef>
                <a:spcPts val="0"/>
              </a:spcBef>
              <a:spcAft>
                <a:spcPts val="0"/>
              </a:spcAft>
              <a:buSzPts val="2400"/>
              <a:buNone/>
              <a:defRPr sz="4551"/>
            </a:lvl3pPr>
            <a:lvl4pPr lvl="3">
              <a:spcBef>
                <a:spcPts val="0"/>
              </a:spcBef>
              <a:spcAft>
                <a:spcPts val="0"/>
              </a:spcAft>
              <a:buSzPts val="2400"/>
              <a:buNone/>
              <a:defRPr sz="4551"/>
            </a:lvl4pPr>
            <a:lvl5pPr lvl="4">
              <a:spcBef>
                <a:spcPts val="0"/>
              </a:spcBef>
              <a:spcAft>
                <a:spcPts val="0"/>
              </a:spcAft>
              <a:buSzPts val="2400"/>
              <a:buNone/>
              <a:defRPr sz="4551"/>
            </a:lvl5pPr>
            <a:lvl6pPr lvl="5">
              <a:spcBef>
                <a:spcPts val="0"/>
              </a:spcBef>
              <a:spcAft>
                <a:spcPts val="0"/>
              </a:spcAft>
              <a:buSzPts val="2400"/>
              <a:buNone/>
              <a:defRPr sz="4551"/>
            </a:lvl6pPr>
            <a:lvl7pPr lvl="6">
              <a:spcBef>
                <a:spcPts val="0"/>
              </a:spcBef>
              <a:spcAft>
                <a:spcPts val="0"/>
              </a:spcAft>
              <a:buSzPts val="2400"/>
              <a:buNone/>
              <a:defRPr sz="4551"/>
            </a:lvl7pPr>
            <a:lvl8pPr lvl="7">
              <a:spcBef>
                <a:spcPts val="0"/>
              </a:spcBef>
              <a:spcAft>
                <a:spcPts val="0"/>
              </a:spcAft>
              <a:buSzPts val="2400"/>
              <a:buNone/>
              <a:defRPr sz="4551"/>
            </a:lvl8pPr>
            <a:lvl9pPr lvl="8">
              <a:spcBef>
                <a:spcPts val="0"/>
              </a:spcBef>
              <a:spcAft>
                <a:spcPts val="0"/>
              </a:spcAft>
              <a:buSzPts val="2400"/>
              <a:buNone/>
              <a:defRPr sz="4551"/>
            </a:lvl9pPr>
          </a:lstStyle>
          <a:p>
            <a:r>
              <a:rPr lang="en-US"/>
              <a:t>Click to edit Master title style</a:t>
            </a:r>
            <a:endParaRPr/>
          </a:p>
        </p:txBody>
      </p:sp>
      <p:sp>
        <p:nvSpPr>
          <p:cNvPr id="40" name="Google Shape;40;p7"/>
          <p:cNvSpPr txBox="1">
            <a:spLocks noGrp="1"/>
          </p:cNvSpPr>
          <p:nvPr>
            <p:ph type="body" idx="1"/>
          </p:nvPr>
        </p:nvSpPr>
        <p:spPr>
          <a:xfrm>
            <a:off x="10244390" y="5307734"/>
            <a:ext cx="5324963" cy="1902364"/>
          </a:xfrm>
          <a:prstGeom prst="rect">
            <a:avLst/>
          </a:prstGeom>
        </p:spPr>
        <p:txBody>
          <a:bodyPr spcFirstLastPara="1" wrap="square" lIns="91425" tIns="91425" rIns="91425" bIns="91425" anchor="t" anchorCtr="0">
            <a:noAutofit/>
          </a:bodyPr>
          <a:lstStyle>
            <a:lvl1pPr marL="866988" lvl="0" indent="-602075" algn="r">
              <a:lnSpc>
                <a:spcPct val="100000"/>
              </a:lnSpc>
              <a:spcBef>
                <a:spcPts val="0"/>
              </a:spcBef>
              <a:spcAft>
                <a:spcPts val="0"/>
              </a:spcAft>
              <a:buSzPts val="1400"/>
              <a:buChar char="●"/>
              <a:defRPr sz="2655">
                <a:solidFill>
                  <a:schemeClr val="accent4"/>
                </a:solidFill>
              </a:defRPr>
            </a:lvl1pPr>
            <a:lvl2pPr marL="1733977" lvl="1" indent="-602075">
              <a:spcBef>
                <a:spcPts val="0"/>
              </a:spcBef>
              <a:spcAft>
                <a:spcPts val="0"/>
              </a:spcAft>
              <a:buSzPts val="1400"/>
              <a:buChar char="○"/>
              <a:defRPr/>
            </a:lvl2pPr>
            <a:lvl3pPr marL="2600965" lvl="2" indent="-602075">
              <a:spcBef>
                <a:spcPts val="3034"/>
              </a:spcBef>
              <a:spcAft>
                <a:spcPts val="0"/>
              </a:spcAft>
              <a:buSzPts val="1400"/>
              <a:buChar char="■"/>
              <a:defRPr/>
            </a:lvl3pPr>
            <a:lvl4pPr marL="3467953" lvl="3" indent="-602075">
              <a:spcBef>
                <a:spcPts val="3034"/>
              </a:spcBef>
              <a:spcAft>
                <a:spcPts val="0"/>
              </a:spcAft>
              <a:buSzPts val="1400"/>
              <a:buChar char="●"/>
              <a:defRPr/>
            </a:lvl4pPr>
            <a:lvl5pPr marL="4334942" lvl="4" indent="-602075">
              <a:spcBef>
                <a:spcPts val="3034"/>
              </a:spcBef>
              <a:spcAft>
                <a:spcPts val="0"/>
              </a:spcAft>
              <a:buSzPts val="1400"/>
              <a:buChar char="○"/>
              <a:defRPr/>
            </a:lvl5pPr>
            <a:lvl6pPr marL="5201930" lvl="5" indent="-602075">
              <a:spcBef>
                <a:spcPts val="3034"/>
              </a:spcBef>
              <a:spcAft>
                <a:spcPts val="0"/>
              </a:spcAft>
              <a:buSzPts val="1400"/>
              <a:buChar char="■"/>
              <a:defRPr/>
            </a:lvl6pPr>
            <a:lvl7pPr marL="6068919" lvl="6" indent="-602075">
              <a:spcBef>
                <a:spcPts val="3034"/>
              </a:spcBef>
              <a:spcAft>
                <a:spcPts val="0"/>
              </a:spcAft>
              <a:buSzPts val="1400"/>
              <a:buChar char="●"/>
              <a:defRPr/>
            </a:lvl7pPr>
            <a:lvl8pPr marL="6935907" lvl="7" indent="-602075">
              <a:spcBef>
                <a:spcPts val="3034"/>
              </a:spcBef>
              <a:spcAft>
                <a:spcPts val="0"/>
              </a:spcAft>
              <a:buSzPts val="1400"/>
              <a:buChar char="○"/>
              <a:defRPr/>
            </a:lvl8pPr>
            <a:lvl9pPr marL="7802895" lvl="8" indent="-602075">
              <a:spcBef>
                <a:spcPts val="3034"/>
              </a:spcBef>
              <a:spcAft>
                <a:spcPts val="3034"/>
              </a:spcAft>
              <a:buSzPts val="1400"/>
              <a:buChar char="■"/>
              <a:defRPr/>
            </a:lvl9pPr>
          </a:lstStyle>
          <a:p>
            <a:pPr lvl="0"/>
            <a:r>
              <a:rPr lang="en-US"/>
              <a:t>Click to edit Master text styles</a:t>
            </a:r>
          </a:p>
        </p:txBody>
      </p:sp>
      <p:sp>
        <p:nvSpPr>
          <p:cNvPr id="41" name="Google Shape;41;p7"/>
          <p:cNvSpPr txBox="1">
            <a:spLocks noGrp="1"/>
          </p:cNvSpPr>
          <p:nvPr>
            <p:ph type="sldNum" idx="12"/>
          </p:nvPr>
        </p:nvSpPr>
        <p:spPr>
          <a:xfrm>
            <a:off x="16066781" y="8842841"/>
            <a:ext cx="1040530" cy="746382"/>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66135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pslaids 01">
    <p:spTree>
      <p:nvGrpSpPr>
        <p:cNvPr id="1" name=""/>
        <p:cNvGrpSpPr/>
        <p:nvPr/>
      </p:nvGrpSpPr>
      <p:grpSpPr>
        <a:xfrm>
          <a:off x="0" y="0"/>
          <a:ext cx="0" cy="0"/>
          <a:chOff x="0" y="0"/>
          <a:chExt cx="0" cy="0"/>
        </a:xfrm>
      </p:grpSpPr>
      <p:sp>
        <p:nvSpPr>
          <p:cNvPr id="13" name="Tumsais">
            <a:extLst>
              <a:ext uri="{FF2B5EF4-FFF2-40B4-BE49-F238E27FC236}">
                <a16:creationId xmlns:a16="http://schemas.microsoft.com/office/drawing/2014/main" id="{27B5FF8B-E82C-2749-9C38-C8E243475F1D}"/>
              </a:ext>
            </a:extLst>
          </p:cNvPr>
          <p:cNvSpPr/>
          <p:nvPr/>
        </p:nvSpPr>
        <p:spPr>
          <a:xfrm>
            <a:off x="7537448" y="0"/>
            <a:ext cx="9887441" cy="9753600"/>
          </a:xfrm>
          <a:prstGeom prst="rect">
            <a:avLst/>
          </a:prstGeom>
          <a:solidFill>
            <a:srgbClr val="004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07/31/2024</a:t>
            </a:fld>
            <a:endParaRPr lang="en-LV"/>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a:p>
        </p:txBody>
      </p:sp>
      <p:sp>
        <p:nvSpPr>
          <p:cNvPr id="14" name="LIelais zalais lauks ">
            <a:extLst>
              <a:ext uri="{FF2B5EF4-FFF2-40B4-BE49-F238E27FC236}">
                <a16:creationId xmlns:a16="http://schemas.microsoft.com/office/drawing/2014/main" id="{46E8A87A-9CBF-604F-A2BA-6A63F66C197E}"/>
              </a:ext>
            </a:extLst>
          </p:cNvPr>
          <p:cNvSpPr/>
          <p:nvPr/>
        </p:nvSpPr>
        <p:spPr>
          <a:xfrm>
            <a:off x="461963" y="447675"/>
            <a:ext cx="16962926" cy="8858250"/>
          </a:xfrm>
          <a:prstGeom prst="rect">
            <a:avLst/>
          </a:prstGeom>
          <a:solidFill>
            <a:srgbClr val="0085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946150" y="1131888"/>
            <a:ext cx="7188036" cy="7669212"/>
          </a:xfrm>
        </p:spPr>
        <p:txBody>
          <a:bodyPr anchor="ctr"/>
          <a:lstStyle>
            <a:lvl1pPr marL="0" indent="0" algn="ctr">
              <a:buNone/>
              <a:defRPr sz="60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a:t>Prezentācijas nosaukums</a:t>
            </a:r>
          </a:p>
          <a:p>
            <a:pPr lvl="0"/>
            <a:endParaRPr lang="en-LV"/>
          </a:p>
        </p:txBody>
      </p:sp>
      <p:sp>
        <p:nvSpPr>
          <p:cNvPr id="16" name="Baltais elements 01">
            <a:extLst>
              <a:ext uri="{FF2B5EF4-FFF2-40B4-BE49-F238E27FC236}">
                <a16:creationId xmlns:a16="http://schemas.microsoft.com/office/drawing/2014/main" id="{DC0103AE-459C-E94E-8DFA-9ABBCFEC5FA8}"/>
              </a:ext>
            </a:extLst>
          </p:cNvPr>
          <p:cNvSpPr/>
          <p:nvPr/>
        </p:nvSpPr>
        <p:spPr>
          <a:xfrm>
            <a:off x="9209617" y="1094846"/>
            <a:ext cx="7668683" cy="7706255"/>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3" name="Picture Placeholder 2">
            <a:extLst>
              <a:ext uri="{FF2B5EF4-FFF2-40B4-BE49-F238E27FC236}">
                <a16:creationId xmlns:a16="http://schemas.microsoft.com/office/drawing/2014/main" id="{D73D9A80-F7D5-174F-BD65-7DFFE9028E73}"/>
              </a:ext>
            </a:extLst>
          </p:cNvPr>
          <p:cNvSpPr>
            <a:spLocks noGrp="1"/>
          </p:cNvSpPr>
          <p:nvPr>
            <p:ph type="pic" sz="quarter" idx="14" hasCustomPrompt="1"/>
          </p:nvPr>
        </p:nvSpPr>
        <p:spPr>
          <a:xfrm>
            <a:off x="8669338" y="1708150"/>
            <a:ext cx="7742237" cy="8045450"/>
          </a:xfrm>
        </p:spPr>
        <p:txBody>
          <a:bodyPr anchor="ctr"/>
          <a:lstStyle>
            <a:lvl1pPr marL="0" indent="0" algn="ctr">
              <a:buNone/>
              <a:defRPr>
                <a:solidFill>
                  <a:schemeClr val="bg1"/>
                </a:solidFill>
              </a:defRPr>
            </a:lvl1pPr>
          </a:lstStyle>
          <a:p>
            <a:r>
              <a:rPr lang="en-LV"/>
              <a:t>ATTĒLS</a:t>
            </a:r>
          </a:p>
        </p:txBody>
      </p:sp>
    </p:spTree>
    <p:extLst>
      <p:ext uri="{BB962C8B-B14F-4D97-AF65-F5344CB8AC3E}">
        <p14:creationId xmlns:p14="http://schemas.microsoft.com/office/powerpoint/2010/main" val="1778813774"/>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55">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guide id="25" pos="509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aturs_01">
    <p:spTree>
      <p:nvGrpSpPr>
        <p:cNvPr id="1" name=""/>
        <p:cNvGrpSpPr/>
        <p:nvPr/>
      </p:nvGrpSpPr>
      <p:grpSpPr>
        <a:xfrm>
          <a:off x="0" y="0"/>
          <a:ext cx="0" cy="0"/>
          <a:chOff x="0" y="0"/>
          <a:chExt cx="0" cy="0"/>
        </a:xfrm>
      </p:grpSpPr>
      <p:sp>
        <p:nvSpPr>
          <p:cNvPr id="15" name="Tumsais">
            <a:extLst>
              <a:ext uri="{FF2B5EF4-FFF2-40B4-BE49-F238E27FC236}">
                <a16:creationId xmlns:a16="http://schemas.microsoft.com/office/drawing/2014/main" id="{25354DA6-F194-4A4E-B82F-0B180F41EDF3}"/>
              </a:ext>
            </a:extLst>
          </p:cNvPr>
          <p:cNvSpPr/>
          <p:nvPr/>
        </p:nvSpPr>
        <p:spPr>
          <a:xfrm>
            <a:off x="-36395" y="0"/>
            <a:ext cx="9887441" cy="9753600"/>
          </a:xfrm>
          <a:prstGeom prst="rect">
            <a:avLst/>
          </a:prstGeom>
          <a:solidFill>
            <a:srgbClr val="004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07/31/2024</a:t>
            </a:fld>
            <a:endParaRPr lang="en-LV"/>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a:p>
        </p:txBody>
      </p:sp>
      <p:sp>
        <p:nvSpPr>
          <p:cNvPr id="14" name="LIelais zalais lauks ">
            <a:extLst>
              <a:ext uri="{FF2B5EF4-FFF2-40B4-BE49-F238E27FC236}">
                <a16:creationId xmlns:a16="http://schemas.microsoft.com/office/drawing/2014/main" id="{46E8A87A-9CBF-604F-A2BA-6A63F66C197E}"/>
              </a:ext>
            </a:extLst>
          </p:cNvPr>
          <p:cNvSpPr/>
          <p:nvPr/>
        </p:nvSpPr>
        <p:spPr>
          <a:xfrm>
            <a:off x="-36395" y="484187"/>
            <a:ext cx="16943188" cy="8821737"/>
          </a:xfrm>
          <a:prstGeom prst="rect">
            <a:avLst/>
          </a:prstGeom>
          <a:solidFill>
            <a:srgbClr val="0085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20" name="Text Placeholder 24">
            <a:extLst>
              <a:ext uri="{FF2B5EF4-FFF2-40B4-BE49-F238E27FC236}">
                <a16:creationId xmlns:a16="http://schemas.microsoft.com/office/drawing/2014/main" id="{8AD7F27F-1DE1-DE48-8CF5-7B6C333DE7AF}"/>
              </a:ext>
            </a:extLst>
          </p:cNvPr>
          <p:cNvSpPr>
            <a:spLocks noGrp="1"/>
          </p:cNvSpPr>
          <p:nvPr>
            <p:ph type="body" sz="quarter" idx="15" hasCustomPrompt="1"/>
          </p:nvPr>
        </p:nvSpPr>
        <p:spPr>
          <a:xfrm>
            <a:off x="433470" y="484188"/>
            <a:ext cx="11117180" cy="1712911"/>
          </a:xfrm>
        </p:spPr>
        <p:txBody>
          <a:bodyPr anchor="ctr"/>
          <a:lstStyle>
            <a:lvl1pPr marL="0" indent="0" algn="ctr">
              <a:buNone/>
              <a:defRPr sz="60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GB" err="1"/>
              <a:t>Virsraksts</a:t>
            </a:r>
            <a:endParaRPr lang="en-GB"/>
          </a:p>
        </p:txBody>
      </p:sp>
      <p:sp>
        <p:nvSpPr>
          <p:cNvPr id="22" name="Baltais elements 01">
            <a:extLst>
              <a:ext uri="{FF2B5EF4-FFF2-40B4-BE49-F238E27FC236}">
                <a16:creationId xmlns:a16="http://schemas.microsoft.com/office/drawing/2014/main" id="{18F311ED-9B70-E844-AE32-DE482F015C52}"/>
              </a:ext>
            </a:extLst>
          </p:cNvPr>
          <p:cNvSpPr/>
          <p:nvPr/>
        </p:nvSpPr>
        <p:spPr>
          <a:xfrm>
            <a:off x="12027470" y="1131887"/>
            <a:ext cx="5435971" cy="670098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21" name="Picture Placeholder 2">
            <a:extLst>
              <a:ext uri="{FF2B5EF4-FFF2-40B4-BE49-F238E27FC236}">
                <a16:creationId xmlns:a16="http://schemas.microsoft.com/office/drawing/2014/main" id="{EA8972EE-86B7-4247-B3D5-D33B79D55105}"/>
              </a:ext>
            </a:extLst>
          </p:cNvPr>
          <p:cNvSpPr>
            <a:spLocks noGrp="1"/>
          </p:cNvSpPr>
          <p:nvPr>
            <p:ph type="pic" sz="quarter" idx="16" hasCustomPrompt="1"/>
          </p:nvPr>
        </p:nvSpPr>
        <p:spPr>
          <a:xfrm>
            <a:off x="12540457" y="1708150"/>
            <a:ext cx="4799806" cy="6585100"/>
          </a:xfrm>
        </p:spPr>
        <p:txBody>
          <a:bodyPr anchor="ctr"/>
          <a:lstStyle>
            <a:lvl1pPr marL="0" indent="0" algn="ctr">
              <a:buNone/>
              <a:defRPr>
                <a:solidFill>
                  <a:schemeClr val="bg1"/>
                </a:solidFill>
              </a:defRPr>
            </a:lvl1pPr>
          </a:lstStyle>
          <a:p>
            <a:r>
              <a:rPr lang="en-LV"/>
              <a:t>ATTĒLS</a:t>
            </a:r>
          </a:p>
        </p:txBody>
      </p:sp>
      <p:sp>
        <p:nvSpPr>
          <p:cNvPr id="7" name="Content Placeholder 6">
            <a:extLst>
              <a:ext uri="{FF2B5EF4-FFF2-40B4-BE49-F238E27FC236}">
                <a16:creationId xmlns:a16="http://schemas.microsoft.com/office/drawing/2014/main" id="{B3A449C2-EC99-6D4E-8E18-3009C3B54174}"/>
              </a:ext>
            </a:extLst>
          </p:cNvPr>
          <p:cNvSpPr>
            <a:spLocks noGrp="1"/>
          </p:cNvSpPr>
          <p:nvPr>
            <p:ph sz="quarter" idx="17" hasCustomPrompt="1"/>
          </p:nvPr>
        </p:nvSpPr>
        <p:spPr>
          <a:xfrm>
            <a:off x="461962" y="2644775"/>
            <a:ext cx="11088687" cy="6156325"/>
          </a:xfrm>
        </p:spPr>
        <p:txBody>
          <a:bodyPr/>
          <a:lstStyle>
            <a:lvl1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err="1"/>
              <a:t>Saturs</a:t>
            </a:r>
            <a:endParaRPr lang="en-GB"/>
          </a:p>
          <a:p>
            <a:pPr lvl="1"/>
            <a:r>
              <a:rPr lang="en-GB"/>
              <a:t>Second level</a:t>
            </a:r>
          </a:p>
          <a:p>
            <a:pPr lvl="2"/>
            <a:r>
              <a:rPr lang="en-GB"/>
              <a:t>Third level</a:t>
            </a:r>
          </a:p>
          <a:p>
            <a:pPr lvl="3"/>
            <a:r>
              <a:rPr lang="en-GB"/>
              <a:t>Fourth level</a:t>
            </a:r>
          </a:p>
          <a:p>
            <a:pPr lvl="4"/>
            <a:r>
              <a:rPr lang="en-GB"/>
              <a:t>Fifth level</a:t>
            </a:r>
            <a:endParaRPr lang="en-LV"/>
          </a:p>
        </p:txBody>
      </p:sp>
    </p:spTree>
    <p:extLst>
      <p:ext uri="{BB962C8B-B14F-4D97-AF65-F5344CB8AC3E}">
        <p14:creationId xmlns:p14="http://schemas.microsoft.com/office/powerpoint/2010/main" val="8740733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guide id="25" pos="5099">
          <p15:clr>
            <a:srgbClr val="FBAE40"/>
          </p15:clr>
        </p15:guide>
        <p15:guide id="26" orient="horz" pos="5227">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aturs_02">
    <p:spTree>
      <p:nvGrpSpPr>
        <p:cNvPr id="1" name=""/>
        <p:cNvGrpSpPr/>
        <p:nvPr/>
      </p:nvGrpSpPr>
      <p:grpSpPr>
        <a:xfrm>
          <a:off x="0" y="0"/>
          <a:ext cx="0" cy="0"/>
          <a:chOff x="0" y="0"/>
          <a:chExt cx="0" cy="0"/>
        </a:xfrm>
      </p:grpSpPr>
      <p:sp>
        <p:nvSpPr>
          <p:cNvPr id="15" name="Tumsais">
            <a:extLst>
              <a:ext uri="{FF2B5EF4-FFF2-40B4-BE49-F238E27FC236}">
                <a16:creationId xmlns:a16="http://schemas.microsoft.com/office/drawing/2014/main" id="{25354DA6-F194-4A4E-B82F-0B180F41EDF3}"/>
              </a:ext>
            </a:extLst>
          </p:cNvPr>
          <p:cNvSpPr/>
          <p:nvPr/>
        </p:nvSpPr>
        <p:spPr>
          <a:xfrm>
            <a:off x="-36395" y="0"/>
            <a:ext cx="9887441" cy="9753600"/>
          </a:xfrm>
          <a:prstGeom prst="rect">
            <a:avLst/>
          </a:prstGeom>
          <a:solidFill>
            <a:srgbClr val="004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07/31/2024</a:t>
            </a:fld>
            <a:endParaRPr lang="en-LV"/>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a:p>
        </p:txBody>
      </p:sp>
      <p:sp>
        <p:nvSpPr>
          <p:cNvPr id="14" name="LIelais zalais lauks ">
            <a:extLst>
              <a:ext uri="{FF2B5EF4-FFF2-40B4-BE49-F238E27FC236}">
                <a16:creationId xmlns:a16="http://schemas.microsoft.com/office/drawing/2014/main" id="{46E8A87A-9CBF-604F-A2BA-6A63F66C197E}"/>
              </a:ext>
            </a:extLst>
          </p:cNvPr>
          <p:cNvSpPr/>
          <p:nvPr/>
        </p:nvSpPr>
        <p:spPr>
          <a:xfrm>
            <a:off x="461963" y="447675"/>
            <a:ext cx="17047824" cy="8858250"/>
          </a:xfrm>
          <a:prstGeom prst="rect">
            <a:avLst/>
          </a:prstGeom>
          <a:solidFill>
            <a:srgbClr val="0085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20" name="Text Placeholder 24">
            <a:extLst>
              <a:ext uri="{FF2B5EF4-FFF2-40B4-BE49-F238E27FC236}">
                <a16:creationId xmlns:a16="http://schemas.microsoft.com/office/drawing/2014/main" id="{8AD7F27F-1DE1-DE48-8CF5-7B6C333DE7AF}"/>
              </a:ext>
            </a:extLst>
          </p:cNvPr>
          <p:cNvSpPr>
            <a:spLocks noGrp="1"/>
          </p:cNvSpPr>
          <p:nvPr>
            <p:ph type="body" sz="quarter" idx="15" hasCustomPrompt="1"/>
          </p:nvPr>
        </p:nvSpPr>
        <p:spPr>
          <a:xfrm>
            <a:off x="5144553" y="504825"/>
            <a:ext cx="11733747" cy="1692275"/>
          </a:xfrm>
        </p:spPr>
        <p:txBody>
          <a:bodyPr anchor="ctr"/>
          <a:lstStyle>
            <a:lvl1pPr marL="0" indent="0" algn="ctr">
              <a:buNone/>
              <a:defRPr sz="60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GB" err="1"/>
              <a:t>Virsraksts</a:t>
            </a:r>
            <a:endParaRPr lang="en-GB"/>
          </a:p>
        </p:txBody>
      </p:sp>
      <p:sp>
        <p:nvSpPr>
          <p:cNvPr id="16" name="Content Placeholder 6">
            <a:extLst>
              <a:ext uri="{FF2B5EF4-FFF2-40B4-BE49-F238E27FC236}">
                <a16:creationId xmlns:a16="http://schemas.microsoft.com/office/drawing/2014/main" id="{F34109D8-F0F2-5247-814F-F35A209F33EE}"/>
              </a:ext>
            </a:extLst>
          </p:cNvPr>
          <p:cNvSpPr>
            <a:spLocks noGrp="1"/>
          </p:cNvSpPr>
          <p:nvPr>
            <p:ph sz="quarter" idx="18" hasCustomPrompt="1"/>
          </p:nvPr>
        </p:nvSpPr>
        <p:spPr>
          <a:xfrm>
            <a:off x="5144553" y="2644775"/>
            <a:ext cx="11733747" cy="6156326"/>
          </a:xfrm>
        </p:spPr>
        <p:txBody>
          <a:bodyPr/>
          <a:lstStyle>
            <a:lvl1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err="1"/>
              <a:t>Saturs</a:t>
            </a:r>
            <a:r>
              <a:rPr lang="en-GB"/>
              <a:t> 02</a:t>
            </a:r>
          </a:p>
          <a:p>
            <a:pPr lvl="1"/>
            <a:r>
              <a:rPr lang="en-GB"/>
              <a:t>Second level</a:t>
            </a:r>
          </a:p>
          <a:p>
            <a:pPr lvl="2"/>
            <a:r>
              <a:rPr lang="en-GB"/>
              <a:t>Third level</a:t>
            </a:r>
          </a:p>
          <a:p>
            <a:pPr lvl="3"/>
            <a:r>
              <a:rPr lang="en-GB"/>
              <a:t>Fourth level</a:t>
            </a:r>
          </a:p>
          <a:p>
            <a:pPr lvl="4"/>
            <a:r>
              <a:rPr lang="en-GB"/>
              <a:t>Fifth level</a:t>
            </a:r>
            <a:endParaRPr lang="en-LV"/>
          </a:p>
        </p:txBody>
      </p:sp>
      <p:sp>
        <p:nvSpPr>
          <p:cNvPr id="18" name="Picture Placeholder 2">
            <a:extLst>
              <a:ext uri="{FF2B5EF4-FFF2-40B4-BE49-F238E27FC236}">
                <a16:creationId xmlns:a16="http://schemas.microsoft.com/office/drawing/2014/main" id="{1B9B0A22-C6DE-3A49-B540-4A62A9BD3D6E}"/>
              </a:ext>
            </a:extLst>
          </p:cNvPr>
          <p:cNvSpPr>
            <a:spLocks noGrp="1"/>
          </p:cNvSpPr>
          <p:nvPr>
            <p:ph type="pic" sz="quarter" idx="16" hasCustomPrompt="1"/>
          </p:nvPr>
        </p:nvSpPr>
        <p:spPr>
          <a:xfrm>
            <a:off x="-36395" y="1708150"/>
            <a:ext cx="4283164" cy="6585100"/>
          </a:xfrm>
        </p:spPr>
        <p:txBody>
          <a:bodyPr anchor="ctr"/>
          <a:lstStyle>
            <a:lvl1pPr marL="0" indent="0" algn="ctr">
              <a:buNone/>
              <a:defRPr>
                <a:solidFill>
                  <a:schemeClr val="bg1"/>
                </a:solidFill>
              </a:defRPr>
            </a:lvl1pPr>
          </a:lstStyle>
          <a:p>
            <a:r>
              <a:rPr lang="en-LV"/>
              <a:t>ATTĒLS</a:t>
            </a:r>
          </a:p>
        </p:txBody>
      </p:sp>
      <p:sp>
        <p:nvSpPr>
          <p:cNvPr id="21" name="Baltais elements 01">
            <a:extLst>
              <a:ext uri="{FF2B5EF4-FFF2-40B4-BE49-F238E27FC236}">
                <a16:creationId xmlns:a16="http://schemas.microsoft.com/office/drawing/2014/main" id="{777864E1-DDCB-264A-A2F8-E264592D02CE}"/>
              </a:ext>
            </a:extLst>
          </p:cNvPr>
          <p:cNvSpPr/>
          <p:nvPr/>
        </p:nvSpPr>
        <p:spPr>
          <a:xfrm>
            <a:off x="-641536" y="1131887"/>
            <a:ext cx="5435971" cy="670098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Tree>
    <p:extLst>
      <p:ext uri="{BB962C8B-B14F-4D97-AF65-F5344CB8AC3E}">
        <p14:creationId xmlns:p14="http://schemas.microsoft.com/office/powerpoint/2010/main" val="23147721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38">
          <p15:clr>
            <a:srgbClr val="FBAE40"/>
          </p15:clr>
        </p15:guide>
        <p15:guide id="22" pos="7276">
          <p15:clr>
            <a:srgbClr val="FBAE40"/>
          </p15:clr>
        </p15:guide>
        <p15:guide id="23" pos="2672">
          <p15:clr>
            <a:srgbClr val="FBAE40"/>
          </p15:clr>
        </p15:guide>
        <p15:guide id="24" pos="4758">
          <p15:clr>
            <a:srgbClr val="FBAE40"/>
          </p15:clr>
        </p15:guide>
        <p15:guide id="25" pos="509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aturs_03">
    <p:spTree>
      <p:nvGrpSpPr>
        <p:cNvPr id="1" name=""/>
        <p:cNvGrpSpPr/>
        <p:nvPr/>
      </p:nvGrpSpPr>
      <p:grpSpPr>
        <a:xfrm>
          <a:off x="0" y="0"/>
          <a:ext cx="0" cy="0"/>
          <a:chOff x="0" y="0"/>
          <a:chExt cx="0" cy="0"/>
        </a:xfrm>
      </p:grpSpPr>
      <p:sp>
        <p:nvSpPr>
          <p:cNvPr id="15" name="Tumsais">
            <a:extLst>
              <a:ext uri="{FF2B5EF4-FFF2-40B4-BE49-F238E27FC236}">
                <a16:creationId xmlns:a16="http://schemas.microsoft.com/office/drawing/2014/main" id="{25354DA6-F194-4A4E-B82F-0B180F41EDF3}"/>
              </a:ext>
            </a:extLst>
          </p:cNvPr>
          <p:cNvSpPr/>
          <p:nvPr/>
        </p:nvSpPr>
        <p:spPr>
          <a:xfrm>
            <a:off x="-36395" y="0"/>
            <a:ext cx="9887441" cy="9753600"/>
          </a:xfrm>
          <a:prstGeom prst="rect">
            <a:avLst/>
          </a:prstGeom>
          <a:solidFill>
            <a:srgbClr val="004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07/31/2024</a:t>
            </a:fld>
            <a:endParaRPr lang="en-LV"/>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a:p>
        </p:txBody>
      </p:sp>
      <p:sp>
        <p:nvSpPr>
          <p:cNvPr id="14" name="LIelais zalais lauks ">
            <a:extLst>
              <a:ext uri="{FF2B5EF4-FFF2-40B4-BE49-F238E27FC236}">
                <a16:creationId xmlns:a16="http://schemas.microsoft.com/office/drawing/2014/main" id="{46E8A87A-9CBF-604F-A2BA-6A63F66C197E}"/>
              </a:ext>
            </a:extLst>
          </p:cNvPr>
          <p:cNvSpPr/>
          <p:nvPr/>
        </p:nvSpPr>
        <p:spPr>
          <a:xfrm>
            <a:off x="-36395" y="447675"/>
            <a:ext cx="16943188" cy="8858250"/>
          </a:xfrm>
          <a:prstGeom prst="rect">
            <a:avLst/>
          </a:prstGeom>
          <a:solidFill>
            <a:srgbClr val="0085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20" name="Text Placeholder 24">
            <a:extLst>
              <a:ext uri="{FF2B5EF4-FFF2-40B4-BE49-F238E27FC236}">
                <a16:creationId xmlns:a16="http://schemas.microsoft.com/office/drawing/2014/main" id="{8AD7F27F-1DE1-DE48-8CF5-7B6C333DE7AF}"/>
              </a:ext>
            </a:extLst>
          </p:cNvPr>
          <p:cNvSpPr>
            <a:spLocks noGrp="1"/>
          </p:cNvSpPr>
          <p:nvPr>
            <p:ph type="body" sz="quarter" idx="15" hasCustomPrompt="1"/>
          </p:nvPr>
        </p:nvSpPr>
        <p:spPr>
          <a:xfrm>
            <a:off x="461963" y="506413"/>
            <a:ext cx="15949611" cy="1690687"/>
          </a:xfrm>
        </p:spPr>
        <p:txBody>
          <a:bodyPr anchor="ctr"/>
          <a:lstStyle>
            <a:lvl1pPr marL="0" indent="0" algn="ctr">
              <a:buNone/>
              <a:defRPr sz="60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GB" err="1"/>
              <a:t>Virsraksts</a:t>
            </a:r>
            <a:endParaRPr lang="en-GB"/>
          </a:p>
        </p:txBody>
      </p:sp>
      <p:sp>
        <p:nvSpPr>
          <p:cNvPr id="16" name="Content Placeholder 6">
            <a:extLst>
              <a:ext uri="{FF2B5EF4-FFF2-40B4-BE49-F238E27FC236}">
                <a16:creationId xmlns:a16="http://schemas.microsoft.com/office/drawing/2014/main" id="{F34109D8-F0F2-5247-814F-F35A209F33EE}"/>
              </a:ext>
            </a:extLst>
          </p:cNvPr>
          <p:cNvSpPr>
            <a:spLocks noGrp="1"/>
          </p:cNvSpPr>
          <p:nvPr>
            <p:ph sz="quarter" idx="18" hasCustomPrompt="1"/>
          </p:nvPr>
        </p:nvSpPr>
        <p:spPr>
          <a:xfrm>
            <a:off x="508931" y="2644775"/>
            <a:ext cx="15902644" cy="6156325"/>
          </a:xfrm>
        </p:spPr>
        <p:txBody>
          <a:bodyPr/>
          <a:lstStyle>
            <a:lvl1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err="1"/>
              <a:t>Saturs</a:t>
            </a:r>
            <a:r>
              <a:rPr lang="en-GB"/>
              <a:t> 02</a:t>
            </a:r>
          </a:p>
          <a:p>
            <a:pPr lvl="1"/>
            <a:r>
              <a:rPr lang="en-GB"/>
              <a:t>Second level</a:t>
            </a:r>
          </a:p>
          <a:p>
            <a:pPr lvl="2"/>
            <a:r>
              <a:rPr lang="en-GB"/>
              <a:t>Third level</a:t>
            </a:r>
          </a:p>
          <a:p>
            <a:pPr lvl="3"/>
            <a:r>
              <a:rPr lang="en-GB"/>
              <a:t>Fourth level</a:t>
            </a:r>
          </a:p>
          <a:p>
            <a:pPr lvl="4"/>
            <a:r>
              <a:rPr lang="en-GB"/>
              <a:t>Fifth level</a:t>
            </a:r>
            <a:endParaRPr lang="en-LV"/>
          </a:p>
        </p:txBody>
      </p:sp>
    </p:spTree>
    <p:extLst>
      <p:ext uri="{BB962C8B-B14F-4D97-AF65-F5344CB8AC3E}">
        <p14:creationId xmlns:p14="http://schemas.microsoft.com/office/powerpoint/2010/main" val="16410701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guide id="25" pos="5099">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aturs_04">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766D3F90-D0EB-5749-ADAC-7745D2145437}"/>
              </a:ext>
            </a:extLst>
          </p:cNvPr>
          <p:cNvSpPr/>
          <p:nvPr/>
        </p:nvSpPr>
        <p:spPr>
          <a:xfrm>
            <a:off x="8669339" y="0"/>
            <a:ext cx="9064480" cy="9753600"/>
          </a:xfrm>
          <a:prstGeom prst="rect">
            <a:avLst/>
          </a:prstGeom>
          <a:solidFill>
            <a:srgbClr val="0085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07/31/2024</a:t>
            </a:fld>
            <a:endParaRPr lang="en-LV"/>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461963" y="484188"/>
            <a:ext cx="7775575" cy="8316912"/>
          </a:xfrm>
        </p:spPr>
        <p:txBody>
          <a:bodyPr anchor="ctr"/>
          <a:lstStyle>
            <a:lvl1pPr marL="0" indent="0" algn="ctr">
              <a:buNone/>
              <a:defRPr sz="6000" b="1" i="0">
                <a:solidFill>
                  <a:srgbClr val="00859B"/>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a:t>Virsraksts</a:t>
            </a:r>
          </a:p>
        </p:txBody>
      </p:sp>
      <p:sp>
        <p:nvSpPr>
          <p:cNvPr id="32" name="Content Placeholder 6">
            <a:extLst>
              <a:ext uri="{FF2B5EF4-FFF2-40B4-BE49-F238E27FC236}">
                <a16:creationId xmlns:a16="http://schemas.microsoft.com/office/drawing/2014/main" id="{1400F1E5-76AD-5A47-9CE5-9AD8FE5EC57A}"/>
              </a:ext>
            </a:extLst>
          </p:cNvPr>
          <p:cNvSpPr>
            <a:spLocks noGrp="1"/>
          </p:cNvSpPr>
          <p:nvPr>
            <p:ph sz="quarter" idx="18" hasCustomPrompt="1"/>
          </p:nvPr>
        </p:nvSpPr>
        <p:spPr>
          <a:xfrm>
            <a:off x="9174163" y="484188"/>
            <a:ext cx="8166100" cy="8316913"/>
          </a:xfrm>
        </p:spPr>
        <p:txBody>
          <a:bodyPr/>
          <a:lstStyle>
            <a:lvl1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err="1"/>
              <a:t>Saturs</a:t>
            </a:r>
            <a:r>
              <a:rPr lang="en-GB"/>
              <a:t> 02</a:t>
            </a:r>
          </a:p>
          <a:p>
            <a:pPr lvl="1"/>
            <a:r>
              <a:rPr lang="en-GB"/>
              <a:t>Second level</a:t>
            </a:r>
          </a:p>
          <a:p>
            <a:pPr lvl="2"/>
            <a:r>
              <a:rPr lang="en-GB"/>
              <a:t>Third level</a:t>
            </a:r>
          </a:p>
          <a:p>
            <a:pPr lvl="3"/>
            <a:r>
              <a:rPr lang="en-GB"/>
              <a:t>Fourth level</a:t>
            </a:r>
          </a:p>
          <a:p>
            <a:pPr lvl="4"/>
            <a:r>
              <a:rPr lang="en-GB"/>
              <a:t>Fifth level</a:t>
            </a:r>
            <a:endParaRPr lang="en-LV"/>
          </a:p>
        </p:txBody>
      </p:sp>
    </p:spTree>
    <p:extLst>
      <p:ext uri="{BB962C8B-B14F-4D97-AF65-F5344CB8AC3E}">
        <p14:creationId xmlns:p14="http://schemas.microsoft.com/office/powerpoint/2010/main" val="819772945"/>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guide id="25" pos="5189">
          <p15:clr>
            <a:srgbClr val="FBAE40"/>
          </p15:clr>
        </p15:guide>
        <p15:guide id="26" pos="5779">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aturs_05">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766D3F90-D0EB-5749-ADAC-7745D2145437}"/>
              </a:ext>
            </a:extLst>
          </p:cNvPr>
          <p:cNvSpPr/>
          <p:nvPr/>
        </p:nvSpPr>
        <p:spPr>
          <a:xfrm>
            <a:off x="-379340" y="0"/>
            <a:ext cx="9064480" cy="9753600"/>
          </a:xfrm>
          <a:prstGeom prst="rect">
            <a:avLst/>
          </a:prstGeom>
          <a:solidFill>
            <a:srgbClr val="0085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07/31/2024</a:t>
            </a:fld>
            <a:endParaRPr lang="en-LV"/>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461963" y="484188"/>
            <a:ext cx="7775575" cy="8316912"/>
          </a:xfrm>
        </p:spPr>
        <p:txBody>
          <a:bodyPr anchor="ctr"/>
          <a:lstStyle>
            <a:lvl1pPr marL="0" indent="0" algn="ctr">
              <a:buNone/>
              <a:defRPr sz="60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a:t>Virsraksts</a:t>
            </a:r>
          </a:p>
        </p:txBody>
      </p:sp>
      <p:sp>
        <p:nvSpPr>
          <p:cNvPr id="32" name="Content Placeholder 6">
            <a:extLst>
              <a:ext uri="{FF2B5EF4-FFF2-40B4-BE49-F238E27FC236}">
                <a16:creationId xmlns:a16="http://schemas.microsoft.com/office/drawing/2014/main" id="{1400F1E5-76AD-5A47-9CE5-9AD8FE5EC57A}"/>
              </a:ext>
            </a:extLst>
          </p:cNvPr>
          <p:cNvSpPr>
            <a:spLocks noGrp="1"/>
          </p:cNvSpPr>
          <p:nvPr>
            <p:ph sz="quarter" idx="18" hasCustomPrompt="1"/>
          </p:nvPr>
        </p:nvSpPr>
        <p:spPr>
          <a:xfrm>
            <a:off x="9174163" y="484188"/>
            <a:ext cx="8166100" cy="8316913"/>
          </a:xfrm>
        </p:spPr>
        <p:txBody>
          <a:bodyPr/>
          <a:lstStyle>
            <a:lvl1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err="1"/>
              <a:t>Saturs</a:t>
            </a:r>
            <a:r>
              <a:rPr lang="en-GB"/>
              <a:t> 02</a:t>
            </a:r>
          </a:p>
          <a:p>
            <a:pPr lvl="1"/>
            <a:r>
              <a:rPr lang="en-GB"/>
              <a:t>Second level</a:t>
            </a:r>
          </a:p>
          <a:p>
            <a:pPr lvl="2"/>
            <a:r>
              <a:rPr lang="en-GB"/>
              <a:t>Third level</a:t>
            </a:r>
          </a:p>
          <a:p>
            <a:pPr lvl="3"/>
            <a:r>
              <a:rPr lang="en-GB"/>
              <a:t>Fourth level</a:t>
            </a:r>
          </a:p>
          <a:p>
            <a:pPr lvl="4"/>
            <a:r>
              <a:rPr lang="en-GB"/>
              <a:t>Fifth level</a:t>
            </a:r>
            <a:endParaRPr lang="en-LV"/>
          </a:p>
        </p:txBody>
      </p:sp>
    </p:spTree>
    <p:extLst>
      <p:ext uri="{BB962C8B-B14F-4D97-AF65-F5344CB8AC3E}">
        <p14:creationId xmlns:p14="http://schemas.microsoft.com/office/powerpoint/2010/main" val="1496686479"/>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guide id="25" pos="5189">
          <p15:clr>
            <a:srgbClr val="FBAE40"/>
          </p15:clr>
        </p15:guide>
        <p15:guide id="26" pos="5779">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turs_06">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07/31/2024</a:t>
            </a:fld>
            <a:endParaRPr lang="en-LV"/>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461963" y="484188"/>
            <a:ext cx="16416336" cy="1692275"/>
          </a:xfrm>
        </p:spPr>
        <p:txBody>
          <a:bodyPr anchor="ctr"/>
          <a:lstStyle>
            <a:lvl1pPr marL="0" indent="0" algn="ctr">
              <a:buNone/>
              <a:defRPr sz="6000" b="1" i="0">
                <a:solidFill>
                  <a:srgbClr val="00859B"/>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a:t>Virsraksts</a:t>
            </a:r>
          </a:p>
        </p:txBody>
      </p:sp>
      <p:sp>
        <p:nvSpPr>
          <p:cNvPr id="32" name="Content Placeholder 6">
            <a:extLst>
              <a:ext uri="{FF2B5EF4-FFF2-40B4-BE49-F238E27FC236}">
                <a16:creationId xmlns:a16="http://schemas.microsoft.com/office/drawing/2014/main" id="{1400F1E5-76AD-5A47-9CE5-9AD8FE5EC57A}"/>
              </a:ext>
            </a:extLst>
          </p:cNvPr>
          <p:cNvSpPr>
            <a:spLocks noGrp="1"/>
          </p:cNvSpPr>
          <p:nvPr>
            <p:ph sz="quarter" idx="18" hasCustomPrompt="1"/>
          </p:nvPr>
        </p:nvSpPr>
        <p:spPr>
          <a:xfrm>
            <a:off x="461963" y="2660652"/>
            <a:ext cx="7775575" cy="6572250"/>
          </a:xfrm>
        </p:spPr>
        <p:txBody>
          <a:bodyPr/>
          <a:lstStyle>
            <a:lvl1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err="1"/>
              <a:t>Saturs</a:t>
            </a:r>
            <a:r>
              <a:rPr lang="en-GB"/>
              <a:t> </a:t>
            </a:r>
          </a:p>
          <a:p>
            <a:pPr lvl="1"/>
            <a:r>
              <a:rPr lang="en-GB"/>
              <a:t>Second level</a:t>
            </a:r>
          </a:p>
          <a:p>
            <a:pPr lvl="2"/>
            <a:r>
              <a:rPr lang="en-GB"/>
              <a:t>Third level</a:t>
            </a:r>
          </a:p>
          <a:p>
            <a:pPr lvl="3"/>
            <a:r>
              <a:rPr lang="en-GB"/>
              <a:t>Fourth level</a:t>
            </a:r>
          </a:p>
          <a:p>
            <a:pPr lvl="4"/>
            <a:r>
              <a:rPr lang="en-GB"/>
              <a:t>Fifth level</a:t>
            </a:r>
            <a:endParaRPr lang="en-LV"/>
          </a:p>
        </p:txBody>
      </p:sp>
      <p:sp>
        <p:nvSpPr>
          <p:cNvPr id="12" name="Rectangle 11">
            <a:extLst>
              <a:ext uri="{FF2B5EF4-FFF2-40B4-BE49-F238E27FC236}">
                <a16:creationId xmlns:a16="http://schemas.microsoft.com/office/drawing/2014/main" id="{15330AD7-4C7A-8A41-AED7-F5FD2321505B}"/>
              </a:ext>
            </a:extLst>
          </p:cNvPr>
          <p:cNvSpPr/>
          <p:nvPr/>
        </p:nvSpPr>
        <p:spPr>
          <a:xfrm>
            <a:off x="8670131" y="4876799"/>
            <a:ext cx="8754758" cy="4392613"/>
          </a:xfrm>
          <a:prstGeom prst="rect">
            <a:avLst/>
          </a:prstGeom>
          <a:solidFill>
            <a:srgbClr val="004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14" name="Picture Placeholder 2">
            <a:extLst>
              <a:ext uri="{FF2B5EF4-FFF2-40B4-BE49-F238E27FC236}">
                <a16:creationId xmlns:a16="http://schemas.microsoft.com/office/drawing/2014/main" id="{4C49A995-D6B9-0646-AF00-54EDD1C92DFB}"/>
              </a:ext>
            </a:extLst>
          </p:cNvPr>
          <p:cNvSpPr>
            <a:spLocks noGrp="1"/>
          </p:cNvSpPr>
          <p:nvPr>
            <p:ph type="pic" sz="quarter" idx="14" hasCustomPrompt="1"/>
          </p:nvPr>
        </p:nvSpPr>
        <p:spPr>
          <a:xfrm>
            <a:off x="9174163" y="2644774"/>
            <a:ext cx="7704136" cy="7108825"/>
          </a:xfrm>
        </p:spPr>
        <p:txBody>
          <a:bodyPr anchor="ctr"/>
          <a:lstStyle>
            <a:lvl1pPr marL="0" indent="0" algn="ctr">
              <a:buNone/>
              <a:defRPr>
                <a:solidFill>
                  <a:schemeClr val="bg1"/>
                </a:solidFill>
              </a:defRPr>
            </a:lvl1pPr>
          </a:lstStyle>
          <a:p>
            <a:r>
              <a:rPr lang="en-LV"/>
              <a:t>ATTĒLS</a:t>
            </a:r>
          </a:p>
        </p:txBody>
      </p:sp>
    </p:spTree>
    <p:extLst>
      <p:ext uri="{BB962C8B-B14F-4D97-AF65-F5344CB8AC3E}">
        <p14:creationId xmlns:p14="http://schemas.microsoft.com/office/powerpoint/2010/main" val="376056776"/>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guide id="25" pos="5189">
          <p15:clr>
            <a:srgbClr val="FBAE40"/>
          </p15:clr>
        </p15:guide>
        <p15:guide id="26" pos="577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aturs_07">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07/31/2024</a:t>
            </a:fld>
            <a:endParaRPr lang="en-LV"/>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461963" y="484188"/>
            <a:ext cx="16416336" cy="1692275"/>
          </a:xfrm>
        </p:spPr>
        <p:txBody>
          <a:bodyPr anchor="ctr"/>
          <a:lstStyle>
            <a:lvl1pPr marL="0" indent="0" algn="ctr">
              <a:buNone/>
              <a:defRPr sz="6000" b="1" i="0">
                <a:solidFill>
                  <a:srgbClr val="00859B"/>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a:t>Virsraksts</a:t>
            </a:r>
          </a:p>
        </p:txBody>
      </p:sp>
      <p:sp>
        <p:nvSpPr>
          <p:cNvPr id="32" name="Content Placeholder 6">
            <a:extLst>
              <a:ext uri="{FF2B5EF4-FFF2-40B4-BE49-F238E27FC236}">
                <a16:creationId xmlns:a16="http://schemas.microsoft.com/office/drawing/2014/main" id="{1400F1E5-76AD-5A47-9CE5-9AD8FE5EC57A}"/>
              </a:ext>
            </a:extLst>
          </p:cNvPr>
          <p:cNvSpPr>
            <a:spLocks noGrp="1"/>
          </p:cNvSpPr>
          <p:nvPr>
            <p:ph sz="quarter" idx="18" hasCustomPrompt="1"/>
          </p:nvPr>
        </p:nvSpPr>
        <p:spPr>
          <a:xfrm>
            <a:off x="9174163" y="2660652"/>
            <a:ext cx="7704137" cy="6572250"/>
          </a:xfrm>
        </p:spPr>
        <p:txBody>
          <a:bodyPr/>
          <a:lstStyle>
            <a:lvl1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err="1"/>
              <a:t>Saturs</a:t>
            </a:r>
            <a:r>
              <a:rPr lang="en-GB"/>
              <a:t> </a:t>
            </a:r>
          </a:p>
          <a:p>
            <a:pPr lvl="1"/>
            <a:r>
              <a:rPr lang="en-GB"/>
              <a:t>Second level</a:t>
            </a:r>
          </a:p>
          <a:p>
            <a:pPr lvl="2"/>
            <a:r>
              <a:rPr lang="en-GB"/>
              <a:t>Third level</a:t>
            </a:r>
          </a:p>
          <a:p>
            <a:pPr lvl="3"/>
            <a:r>
              <a:rPr lang="en-GB"/>
              <a:t>Fourth level</a:t>
            </a:r>
          </a:p>
          <a:p>
            <a:pPr lvl="4"/>
            <a:r>
              <a:rPr lang="en-GB"/>
              <a:t>Fifth level</a:t>
            </a:r>
            <a:endParaRPr lang="en-LV"/>
          </a:p>
        </p:txBody>
      </p:sp>
      <p:sp>
        <p:nvSpPr>
          <p:cNvPr id="12" name="Rectangle 11">
            <a:extLst>
              <a:ext uri="{FF2B5EF4-FFF2-40B4-BE49-F238E27FC236}">
                <a16:creationId xmlns:a16="http://schemas.microsoft.com/office/drawing/2014/main" id="{15330AD7-4C7A-8A41-AED7-F5FD2321505B}"/>
              </a:ext>
            </a:extLst>
          </p:cNvPr>
          <p:cNvSpPr/>
          <p:nvPr/>
        </p:nvSpPr>
        <p:spPr>
          <a:xfrm>
            <a:off x="-84627" y="4876799"/>
            <a:ext cx="1017547" cy="4392613"/>
          </a:xfrm>
          <a:prstGeom prst="rect">
            <a:avLst/>
          </a:prstGeom>
          <a:solidFill>
            <a:srgbClr val="004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14" name="Picture Placeholder 2">
            <a:extLst>
              <a:ext uri="{FF2B5EF4-FFF2-40B4-BE49-F238E27FC236}">
                <a16:creationId xmlns:a16="http://schemas.microsoft.com/office/drawing/2014/main" id="{4C49A995-D6B9-0646-AF00-54EDD1C92DFB}"/>
              </a:ext>
            </a:extLst>
          </p:cNvPr>
          <p:cNvSpPr>
            <a:spLocks noGrp="1"/>
          </p:cNvSpPr>
          <p:nvPr>
            <p:ph type="pic" sz="quarter" idx="14" hasCustomPrompt="1"/>
          </p:nvPr>
        </p:nvSpPr>
        <p:spPr>
          <a:xfrm>
            <a:off x="475829" y="3113088"/>
            <a:ext cx="7732339" cy="6653639"/>
          </a:xfrm>
        </p:spPr>
        <p:txBody>
          <a:bodyPr anchor="ctr"/>
          <a:lstStyle>
            <a:lvl1pPr marL="0" indent="0" algn="ctr">
              <a:buNone/>
              <a:defRPr>
                <a:solidFill>
                  <a:schemeClr val="tx1">
                    <a:lumMod val="50000"/>
                    <a:lumOff val="50000"/>
                  </a:schemeClr>
                </a:solidFill>
              </a:defRPr>
            </a:lvl1pPr>
          </a:lstStyle>
          <a:p>
            <a:r>
              <a:rPr lang="en-LV"/>
              <a:t>ATTĒLS</a:t>
            </a:r>
          </a:p>
        </p:txBody>
      </p:sp>
      <p:sp>
        <p:nvSpPr>
          <p:cNvPr id="17" name="Rectangle 16">
            <a:extLst>
              <a:ext uri="{FF2B5EF4-FFF2-40B4-BE49-F238E27FC236}">
                <a16:creationId xmlns:a16="http://schemas.microsoft.com/office/drawing/2014/main" id="{07DF4479-143D-F941-8CB4-25A6D11A71CF}"/>
              </a:ext>
            </a:extLst>
          </p:cNvPr>
          <p:cNvSpPr/>
          <p:nvPr/>
        </p:nvSpPr>
        <p:spPr>
          <a:xfrm>
            <a:off x="932920" y="2644776"/>
            <a:ext cx="7741708" cy="6185326"/>
          </a:xfrm>
          <a:prstGeom prst="rect">
            <a:avLst/>
          </a:prstGeom>
          <a:noFill/>
          <a:ln w="19050">
            <a:solidFill>
              <a:srgbClr val="0043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a:p>
        </p:txBody>
      </p:sp>
    </p:spTree>
    <p:extLst>
      <p:ext uri="{BB962C8B-B14F-4D97-AF65-F5344CB8AC3E}">
        <p14:creationId xmlns:p14="http://schemas.microsoft.com/office/powerpoint/2010/main" val="2053026438"/>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55">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81">
          <p15:clr>
            <a:srgbClr val="FBAE40"/>
          </p15:clr>
        </p15:guide>
        <p15:guide id="25" pos="5189">
          <p15:clr>
            <a:srgbClr val="FBAE40"/>
          </p15:clr>
        </p15:guide>
        <p15:guide id="26" pos="577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C910A6-552D-384D-948E-FA26BAC7D0BB}"/>
              </a:ext>
            </a:extLst>
          </p:cNvPr>
          <p:cNvSpPr>
            <a:spLocks noGrp="1"/>
          </p:cNvSpPr>
          <p:nvPr>
            <p:ph type="title"/>
          </p:nvPr>
        </p:nvSpPr>
        <p:spPr>
          <a:xfrm>
            <a:off x="1192213" y="519113"/>
            <a:ext cx="14955837" cy="1885950"/>
          </a:xfrm>
          <a:prstGeom prst="rect">
            <a:avLst/>
          </a:prstGeom>
        </p:spPr>
        <p:txBody>
          <a:bodyPr vert="horz" lIns="91440" tIns="45720" rIns="91440" bIns="45720" rtlCol="0" anchor="ctr">
            <a:normAutofit/>
          </a:bodyPr>
          <a:lstStyle/>
          <a:p>
            <a:r>
              <a:rPr lang="en-GB" err="1"/>
              <a:t>Ekonomikas</a:t>
            </a:r>
            <a:r>
              <a:rPr lang="en-GB"/>
              <a:t> </a:t>
            </a:r>
            <a:r>
              <a:rPr lang="en-GB" err="1"/>
              <a:t>ministrija</a:t>
            </a:r>
            <a:r>
              <a:rPr lang="en-GB"/>
              <a:t> 2021</a:t>
            </a:r>
            <a:endParaRPr lang="en-LV"/>
          </a:p>
        </p:txBody>
      </p:sp>
      <p:sp>
        <p:nvSpPr>
          <p:cNvPr id="3" name="Text Placeholder 2">
            <a:extLst>
              <a:ext uri="{FF2B5EF4-FFF2-40B4-BE49-F238E27FC236}">
                <a16:creationId xmlns:a16="http://schemas.microsoft.com/office/drawing/2014/main" id="{059DEFF2-A7A7-6447-9939-89F631E4039C}"/>
              </a:ext>
            </a:extLst>
          </p:cNvPr>
          <p:cNvSpPr>
            <a:spLocks noGrp="1"/>
          </p:cNvSpPr>
          <p:nvPr>
            <p:ph type="body" idx="1"/>
          </p:nvPr>
        </p:nvSpPr>
        <p:spPr>
          <a:xfrm>
            <a:off x="1192213" y="2597150"/>
            <a:ext cx="14955837" cy="6188075"/>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LV"/>
          </a:p>
        </p:txBody>
      </p:sp>
      <p:sp>
        <p:nvSpPr>
          <p:cNvPr id="4" name="Date Placeholder 3">
            <a:extLst>
              <a:ext uri="{FF2B5EF4-FFF2-40B4-BE49-F238E27FC236}">
                <a16:creationId xmlns:a16="http://schemas.microsoft.com/office/drawing/2014/main" id="{B6977A69-06D1-444A-AB3F-CC9E928B8F0C}"/>
              </a:ext>
            </a:extLst>
          </p:cNvPr>
          <p:cNvSpPr>
            <a:spLocks noGrp="1"/>
          </p:cNvSpPr>
          <p:nvPr>
            <p:ph type="dt" sz="half" idx="2"/>
          </p:nvPr>
        </p:nvSpPr>
        <p:spPr>
          <a:xfrm>
            <a:off x="1192213" y="9040813"/>
            <a:ext cx="3902075" cy="519112"/>
          </a:xfrm>
          <a:prstGeom prst="rect">
            <a:avLst/>
          </a:prstGeom>
        </p:spPr>
        <p:txBody>
          <a:bodyPr vert="horz" lIns="91440" tIns="45720" rIns="91440" bIns="45720" rtlCol="0" anchor="ctr"/>
          <a:lstStyle>
            <a:lvl1pPr algn="l">
              <a:defRPr sz="1200">
                <a:solidFill>
                  <a:schemeClr val="tx1">
                    <a:tint val="75000"/>
                  </a:schemeClr>
                </a:solidFill>
              </a:defRPr>
            </a:lvl1pPr>
          </a:lstStyle>
          <a:p>
            <a:fld id="{58102F6D-2937-664A-AB2F-B78F4874A4A1}" type="datetimeFigureOut">
              <a:rPr lang="en-LV" smtClean="0"/>
              <a:t>07/31/2024</a:t>
            </a:fld>
            <a:endParaRPr lang="en-LV"/>
          </a:p>
        </p:txBody>
      </p:sp>
      <p:sp>
        <p:nvSpPr>
          <p:cNvPr id="5" name="Footer Placeholder 4">
            <a:extLst>
              <a:ext uri="{FF2B5EF4-FFF2-40B4-BE49-F238E27FC236}">
                <a16:creationId xmlns:a16="http://schemas.microsoft.com/office/drawing/2014/main" id="{42D20420-8799-0840-8C1B-D6FDC3EE9B36}"/>
              </a:ext>
            </a:extLst>
          </p:cNvPr>
          <p:cNvSpPr>
            <a:spLocks noGrp="1"/>
          </p:cNvSpPr>
          <p:nvPr>
            <p:ph type="ftr" sz="quarter" idx="3"/>
          </p:nvPr>
        </p:nvSpPr>
        <p:spPr>
          <a:xfrm>
            <a:off x="5743575" y="9040813"/>
            <a:ext cx="5853113" cy="5191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LV"/>
          </a:p>
        </p:txBody>
      </p:sp>
      <p:sp>
        <p:nvSpPr>
          <p:cNvPr id="6" name="Slide Number Placeholder 5">
            <a:extLst>
              <a:ext uri="{FF2B5EF4-FFF2-40B4-BE49-F238E27FC236}">
                <a16:creationId xmlns:a16="http://schemas.microsoft.com/office/drawing/2014/main" id="{D284BC5B-7D05-0045-8629-2257849B41BE}"/>
              </a:ext>
            </a:extLst>
          </p:cNvPr>
          <p:cNvSpPr>
            <a:spLocks noGrp="1"/>
          </p:cNvSpPr>
          <p:nvPr>
            <p:ph type="sldNum" sz="quarter" idx="4"/>
          </p:nvPr>
        </p:nvSpPr>
        <p:spPr>
          <a:xfrm>
            <a:off x="12245975" y="9040813"/>
            <a:ext cx="3902075" cy="519112"/>
          </a:xfrm>
          <a:prstGeom prst="rect">
            <a:avLst/>
          </a:prstGeom>
        </p:spPr>
        <p:txBody>
          <a:bodyPr vert="horz" lIns="91440" tIns="45720" rIns="91440" bIns="45720" rtlCol="0" anchor="ctr"/>
          <a:lstStyle>
            <a:lvl1pPr algn="r">
              <a:defRPr sz="1200">
                <a:solidFill>
                  <a:schemeClr val="tx1">
                    <a:tint val="75000"/>
                  </a:schemeClr>
                </a:solidFill>
              </a:defRPr>
            </a:lvl1pPr>
          </a:lstStyle>
          <a:p>
            <a:fld id="{8891F8A6-FDBB-A34F-8650-67E0D2FBAF55}" type="slidenum">
              <a:rPr lang="en-LV" smtClean="0"/>
              <a:t>‹#›</a:t>
            </a:fld>
            <a:endParaRPr lang="en-LV"/>
          </a:p>
        </p:txBody>
      </p:sp>
    </p:spTree>
    <p:extLst>
      <p:ext uri="{BB962C8B-B14F-4D97-AF65-F5344CB8AC3E}">
        <p14:creationId xmlns:p14="http://schemas.microsoft.com/office/powerpoint/2010/main" val="2118031296"/>
      </p:ext>
    </p:extLst>
  </p:cSld>
  <p:clrMap bg1="lt1" tx1="dk1" bg2="lt2" tx2="dk2" accent1="accent1" accent2="accent2" accent3="accent3" accent4="accent4" accent5="accent5" accent6="accent6" hlink="hlink" folHlink="folHlink"/>
  <p:sldLayoutIdLst>
    <p:sldLayoutId id="2147483729" r:id="rId1"/>
    <p:sldLayoutId id="2147483713" r:id="rId2"/>
    <p:sldLayoutId id="2147483714" r:id="rId3"/>
    <p:sldLayoutId id="2147483716" r:id="rId4"/>
    <p:sldLayoutId id="2147483715" r:id="rId5"/>
    <p:sldLayoutId id="2147483700" r:id="rId6"/>
    <p:sldLayoutId id="2147483717" r:id="rId7"/>
    <p:sldLayoutId id="2147483719" r:id="rId8"/>
    <p:sldLayoutId id="2147483720" r:id="rId9"/>
    <p:sldLayoutId id="2147483721" r:id="rId10"/>
    <p:sldLayoutId id="2147483730" r:id="rId11"/>
    <p:sldLayoutId id="2147483722" r:id="rId12"/>
    <p:sldLayoutId id="2147483725" r:id="rId13"/>
    <p:sldLayoutId id="2147483726"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21.sv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23.sv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25.svg"/></Relationships>
</file>

<file path=ppt/slides/_rels/slide15.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25.sv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27.svg"/></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27.svg"/></Relationships>
</file>

<file path=ppt/slides/_rels/slide1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27.svg"/></Relationships>
</file>

<file path=ppt/slides/_rels/slide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29.svg"/></Relationships>
</file>

<file path=ppt/slides/_rels/slide22.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29.sv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13.svg"/></Relationships>
</file>

<file path=ppt/slides/_rels/slide30.xml.rels><?xml version="1.0" encoding="UTF-8" standalone="yes"?>
<Relationships xmlns="http://schemas.openxmlformats.org/package/2006/relationships"><Relationship Id="rId3" Type="http://schemas.openxmlformats.org/officeDocument/2006/relationships/image" Target="../media/image35.svg"/><Relationship Id="rId2" Type="http://schemas.openxmlformats.org/officeDocument/2006/relationships/image" Target="../media/image3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diagramLayout" Target="../diagrams/layout2.xml"/><Relationship Id="rId7" Type="http://schemas.openxmlformats.org/officeDocument/2006/relationships/image" Target="../media/image14.png"/><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7.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9.sv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355F4D6-A232-4893-9F01-38129AD290C7}"/>
              </a:ext>
            </a:extLst>
          </p:cNvPr>
          <p:cNvSpPr>
            <a:spLocks noGrp="1"/>
          </p:cNvSpPr>
          <p:nvPr>
            <p:ph type="body" sz="quarter" idx="13"/>
          </p:nvPr>
        </p:nvSpPr>
        <p:spPr>
          <a:xfrm>
            <a:off x="946150" y="4854576"/>
            <a:ext cx="15465425" cy="2632074"/>
          </a:xfrm>
        </p:spPr>
        <p:txBody>
          <a:bodyPr anchor="ctr">
            <a:normAutofit/>
          </a:bodyPr>
          <a:lstStyle/>
          <a:p>
            <a:r>
              <a:rPr lang="lv-LV" sz="4700" dirty="0"/>
              <a:t>Eiropas Parlamenta un Padomes Direktīva (ES) 2024/1275 (2024.gada 24.aprīlis) par ēku </a:t>
            </a:r>
            <a:r>
              <a:rPr lang="lv-LV" sz="4700" dirty="0" err="1"/>
              <a:t>energosniegumu</a:t>
            </a:r>
            <a:r>
              <a:rPr lang="lv-LV" sz="4700" dirty="0"/>
              <a:t> (pārstrādātā redakcija)</a:t>
            </a:r>
          </a:p>
        </p:txBody>
      </p:sp>
    </p:spTree>
    <p:extLst>
      <p:ext uri="{BB962C8B-B14F-4D97-AF65-F5344CB8AC3E}">
        <p14:creationId xmlns:p14="http://schemas.microsoft.com/office/powerpoint/2010/main" val="834246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6FBAF1-B7AC-73C9-7C80-60794A45CD0D}"/>
              </a:ext>
            </a:extLst>
          </p:cNvPr>
          <p:cNvSpPr>
            <a:spLocks noGrp="1"/>
          </p:cNvSpPr>
          <p:nvPr>
            <p:ph type="body" sz="quarter" idx="13"/>
          </p:nvPr>
        </p:nvSpPr>
        <p:spPr/>
        <p:txBody>
          <a:bodyPr/>
          <a:lstStyle/>
          <a:p>
            <a:r>
              <a:rPr lang="lv-LV" dirty="0"/>
              <a:t>Esošas ēkas un minimālie </a:t>
            </a:r>
            <a:r>
              <a:rPr lang="lv-LV" dirty="0" err="1"/>
              <a:t>energosnieguma</a:t>
            </a:r>
            <a:r>
              <a:rPr lang="lv-LV" dirty="0"/>
              <a:t> standarti </a:t>
            </a:r>
          </a:p>
        </p:txBody>
      </p:sp>
      <p:graphicFrame>
        <p:nvGraphicFramePr>
          <p:cNvPr id="9" name="Content Placeholder 8">
            <a:extLst>
              <a:ext uri="{FF2B5EF4-FFF2-40B4-BE49-F238E27FC236}">
                <a16:creationId xmlns:a16="http://schemas.microsoft.com/office/drawing/2014/main" id="{43336A11-E8F0-4E28-D71F-E6C8763667BA}"/>
              </a:ext>
            </a:extLst>
          </p:cNvPr>
          <p:cNvGraphicFramePr>
            <a:graphicFrameLocks noGrp="1"/>
          </p:cNvGraphicFramePr>
          <p:nvPr>
            <p:ph sz="quarter" idx="18"/>
            <p:extLst>
              <p:ext uri="{D42A27DB-BD31-4B8C-83A1-F6EECF244321}">
                <p14:modId xmlns:p14="http://schemas.microsoft.com/office/powerpoint/2010/main" val="1181150426"/>
              </p:ext>
            </p:extLst>
          </p:nvPr>
        </p:nvGraphicFramePr>
        <p:xfrm>
          <a:off x="8670131" y="179883"/>
          <a:ext cx="9183154" cy="93688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Graphic 4" descr="Architecture with solid fill">
            <a:extLst>
              <a:ext uri="{FF2B5EF4-FFF2-40B4-BE49-F238E27FC236}">
                <a16:creationId xmlns:a16="http://schemas.microsoft.com/office/drawing/2014/main" id="{9806237D-D230-B32D-3930-BCF94EFFDFC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28687" y="6514226"/>
            <a:ext cx="3267182" cy="3239374"/>
          </a:xfrm>
          <a:prstGeom prst="rect">
            <a:avLst/>
          </a:prstGeom>
        </p:spPr>
      </p:pic>
    </p:spTree>
    <p:extLst>
      <p:ext uri="{BB962C8B-B14F-4D97-AF65-F5344CB8AC3E}">
        <p14:creationId xmlns:p14="http://schemas.microsoft.com/office/powerpoint/2010/main" val="3371187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5F22B929-6AC6-F6EE-A1A5-BE152B99E384}"/>
              </a:ext>
            </a:extLst>
          </p:cNvPr>
          <p:cNvSpPr>
            <a:spLocks noGrp="1"/>
          </p:cNvSpPr>
          <p:nvPr>
            <p:ph sz="quarter" idx="18"/>
          </p:nvPr>
        </p:nvSpPr>
        <p:spPr>
          <a:xfrm>
            <a:off x="851831" y="4156075"/>
            <a:ext cx="15902644" cy="1441450"/>
          </a:xfrm>
        </p:spPr>
        <p:txBody>
          <a:bodyPr>
            <a:normAutofit/>
          </a:bodyPr>
          <a:lstStyle/>
          <a:p>
            <a:pPr marL="0" indent="0" algn="ctr">
              <a:buNone/>
            </a:pPr>
            <a:r>
              <a:rPr lang="lv-LV" sz="3600" b="1" dirty="0"/>
              <a:t>RENOVĀCIJAS PASE</a:t>
            </a:r>
            <a:endParaRPr lang="en-US" sz="3600" b="1" dirty="0"/>
          </a:p>
        </p:txBody>
      </p:sp>
    </p:spTree>
    <p:extLst>
      <p:ext uri="{BB962C8B-B14F-4D97-AF65-F5344CB8AC3E}">
        <p14:creationId xmlns:p14="http://schemas.microsoft.com/office/powerpoint/2010/main" val="23771870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4AD6A30-6E89-3476-99A7-A352DBBAC810}"/>
              </a:ext>
            </a:extLst>
          </p:cNvPr>
          <p:cNvSpPr>
            <a:spLocks noGrp="1"/>
          </p:cNvSpPr>
          <p:nvPr>
            <p:ph type="body" sz="quarter" idx="13"/>
          </p:nvPr>
        </p:nvSpPr>
        <p:spPr>
          <a:xfrm>
            <a:off x="461963" y="484188"/>
            <a:ext cx="7775575" cy="7282274"/>
          </a:xfrm>
        </p:spPr>
        <p:txBody>
          <a:bodyPr/>
          <a:lstStyle/>
          <a:p>
            <a:r>
              <a:rPr lang="lv-LV" dirty="0"/>
              <a:t>Renovācijas pase</a:t>
            </a:r>
          </a:p>
        </p:txBody>
      </p:sp>
      <p:sp>
        <p:nvSpPr>
          <p:cNvPr id="3" name="Content Placeholder 2">
            <a:extLst>
              <a:ext uri="{FF2B5EF4-FFF2-40B4-BE49-F238E27FC236}">
                <a16:creationId xmlns:a16="http://schemas.microsoft.com/office/drawing/2014/main" id="{F22A7113-809F-9D2F-5D53-8C4D1D690561}"/>
              </a:ext>
            </a:extLst>
          </p:cNvPr>
          <p:cNvSpPr>
            <a:spLocks noGrp="1"/>
          </p:cNvSpPr>
          <p:nvPr>
            <p:ph sz="quarter" idx="18"/>
          </p:nvPr>
        </p:nvSpPr>
        <p:spPr>
          <a:xfrm>
            <a:off x="8799226" y="0"/>
            <a:ext cx="8541037" cy="9458793"/>
          </a:xfrm>
        </p:spPr>
        <p:txBody>
          <a:bodyPr>
            <a:noAutofit/>
          </a:bodyPr>
          <a:lstStyle/>
          <a:p>
            <a:pPr algn="just">
              <a:spcBef>
                <a:spcPts val="600"/>
              </a:spcBef>
              <a:spcAft>
                <a:spcPts val="600"/>
              </a:spcAft>
              <a:buFont typeface="Wingdings" panose="05000000000000000000" pitchFamily="2" charset="2"/>
              <a:buChar char="Ø"/>
            </a:pPr>
            <a:r>
              <a:rPr lang="pt-BR" sz="2500" b="1" i="0" dirty="0">
                <a:effectLst/>
                <a:latin typeface="+mn-lt"/>
              </a:rPr>
              <a:t>Līdz 2026. gada 29. maijam</a:t>
            </a:r>
            <a:r>
              <a:rPr lang="lv-LV" sz="2500" b="1" dirty="0">
                <a:latin typeface="+mn-lt"/>
              </a:rPr>
              <a:t> DV ievieš renovācijas pasu shēmu – brīvprātīgu </a:t>
            </a:r>
          </a:p>
          <a:p>
            <a:pPr algn="just">
              <a:spcBef>
                <a:spcPts val="600"/>
              </a:spcBef>
              <a:spcAft>
                <a:spcPts val="600"/>
              </a:spcAft>
              <a:buFont typeface="Wingdings" panose="05000000000000000000" pitchFamily="2" charset="2"/>
              <a:buChar char="Ø"/>
            </a:pPr>
            <a:r>
              <a:rPr lang="lv-LV" sz="2500" b="1" i="0" dirty="0">
                <a:effectLst/>
                <a:latin typeface="+mn-lt"/>
              </a:rPr>
              <a:t>izdod digitālā formātā  neatkarīgs eksperts ēku energoefektivitātes jomā </a:t>
            </a:r>
          </a:p>
          <a:p>
            <a:pPr marL="1077913" indent="-277813" algn="just">
              <a:spcBef>
                <a:spcPts val="600"/>
              </a:spcBef>
              <a:spcAft>
                <a:spcPts val="600"/>
              </a:spcAft>
              <a:tabLst>
                <a:tab pos="1698625" algn="l"/>
              </a:tabLst>
            </a:pPr>
            <a:r>
              <a:rPr lang="lv-LV" sz="2500" dirty="0">
                <a:latin typeface="+mn-lt"/>
              </a:rPr>
              <a:t>a</a:t>
            </a:r>
            <a:r>
              <a:rPr lang="lv-LV" sz="2500" b="0" i="0" dirty="0">
                <a:effectLst/>
                <a:latin typeface="+mn-lt"/>
              </a:rPr>
              <a:t>ttēlo pakāpeniskas pamatīgas renovācijas ceļvedi un tā posmus</a:t>
            </a:r>
            <a:endParaRPr lang="lv-LV" sz="2500" dirty="0">
              <a:latin typeface="+mn-lt"/>
            </a:endParaRPr>
          </a:p>
          <a:p>
            <a:pPr marL="1077913" indent="-277813" algn="just">
              <a:spcBef>
                <a:spcPts val="600"/>
              </a:spcBef>
              <a:spcAft>
                <a:spcPts val="600"/>
              </a:spcAft>
              <a:tabLst>
                <a:tab pos="1698625" algn="l"/>
              </a:tabLst>
            </a:pPr>
            <a:r>
              <a:rPr lang="lv-LV" sz="2500" b="0" i="0" dirty="0">
                <a:effectLst/>
                <a:latin typeface="+mn-lt"/>
              </a:rPr>
              <a:t>informāciju par katru posmu</a:t>
            </a:r>
          </a:p>
          <a:p>
            <a:pPr marL="1077913" indent="-277813" algn="just">
              <a:spcBef>
                <a:spcPts val="600"/>
              </a:spcBef>
              <a:spcAft>
                <a:spcPts val="600"/>
              </a:spcAft>
              <a:tabLst>
                <a:tab pos="1698625" algn="l"/>
              </a:tabLst>
            </a:pPr>
            <a:r>
              <a:rPr lang="lv-LV" sz="2500" dirty="0">
                <a:latin typeface="+mn-lt"/>
              </a:rPr>
              <a:t>Pasākumu aprakstu, tehnoloģijas, materiālus</a:t>
            </a:r>
          </a:p>
          <a:p>
            <a:pPr marL="1077913" indent="-277813" algn="just">
              <a:spcBef>
                <a:spcPts val="600"/>
              </a:spcBef>
              <a:spcAft>
                <a:spcPts val="600"/>
              </a:spcAft>
              <a:tabLst>
                <a:tab pos="1698625" algn="l"/>
              </a:tabLst>
            </a:pPr>
            <a:r>
              <a:rPr lang="lv-LV" sz="2500" dirty="0">
                <a:latin typeface="+mn-lt"/>
              </a:rPr>
              <a:t>enerģijas patēriņu </a:t>
            </a:r>
          </a:p>
          <a:p>
            <a:pPr marL="1077913" indent="-277813" algn="just">
              <a:spcBef>
                <a:spcPts val="600"/>
              </a:spcBef>
              <a:spcAft>
                <a:spcPts val="600"/>
              </a:spcAft>
              <a:tabLst>
                <a:tab pos="1698625" algn="l"/>
              </a:tabLst>
            </a:pPr>
            <a:r>
              <a:rPr lang="lv-LV" sz="2500" dirty="0">
                <a:latin typeface="+mn-lt"/>
              </a:rPr>
              <a:t>SEG samazinājumu</a:t>
            </a:r>
          </a:p>
          <a:p>
            <a:pPr marL="1077913" indent="-277813" algn="just">
              <a:spcBef>
                <a:spcPts val="600"/>
              </a:spcBef>
              <a:spcAft>
                <a:spcPts val="600"/>
              </a:spcAft>
              <a:tabLst>
                <a:tab pos="1698625" algn="l"/>
              </a:tabLst>
            </a:pPr>
            <a:r>
              <a:rPr lang="lv-LV" sz="2500" dirty="0">
                <a:latin typeface="+mn-lt"/>
              </a:rPr>
              <a:t>Ietaupījumu enerģijas rēķinos </a:t>
            </a:r>
          </a:p>
          <a:p>
            <a:pPr marL="1077913" indent="-277813" algn="just">
              <a:spcBef>
                <a:spcPts val="600"/>
              </a:spcBef>
              <a:spcAft>
                <a:spcPts val="600"/>
              </a:spcAft>
              <a:tabLst>
                <a:tab pos="1698625" algn="l"/>
              </a:tabLst>
            </a:pPr>
            <a:r>
              <a:rPr lang="lv-LV" sz="2500" dirty="0">
                <a:latin typeface="+mn-lt"/>
              </a:rPr>
              <a:t> </a:t>
            </a:r>
            <a:r>
              <a:rPr lang="lv-LV" sz="2500" dirty="0" err="1">
                <a:latin typeface="+mn-lt"/>
              </a:rPr>
              <a:t>energosnieguma</a:t>
            </a:r>
            <a:r>
              <a:rPr lang="lv-LV" sz="2500" dirty="0">
                <a:latin typeface="+mn-lt"/>
              </a:rPr>
              <a:t> klasi pēc posma pabeigšanas </a:t>
            </a:r>
          </a:p>
          <a:p>
            <a:pPr marL="1077913" indent="-277813" algn="just">
              <a:spcBef>
                <a:spcPts val="600"/>
              </a:spcBef>
              <a:spcAft>
                <a:spcPts val="600"/>
              </a:spcAft>
              <a:tabLst>
                <a:tab pos="1698625" algn="l"/>
              </a:tabLst>
            </a:pPr>
            <a:r>
              <a:rPr lang="lv-LV" sz="2500" dirty="0">
                <a:latin typeface="+mn-lt"/>
              </a:rPr>
              <a:t>Iespējas būvizstrādājumu </a:t>
            </a:r>
            <a:r>
              <a:rPr lang="lv-LV" sz="2500" dirty="0" err="1">
                <a:latin typeface="+mn-lt"/>
              </a:rPr>
              <a:t>apritīguma</a:t>
            </a:r>
            <a:r>
              <a:rPr lang="lv-LV" sz="2500" dirty="0">
                <a:latin typeface="+mn-lt"/>
              </a:rPr>
              <a:t> uzlabošanai un SEG samazināšanai </a:t>
            </a:r>
          </a:p>
          <a:p>
            <a:pPr marL="1077913" indent="-277813" algn="just">
              <a:spcBef>
                <a:spcPts val="600"/>
              </a:spcBef>
              <a:spcAft>
                <a:spcPts val="600"/>
              </a:spcAft>
              <a:tabLst>
                <a:tab pos="1698625" algn="l"/>
              </a:tabLst>
            </a:pPr>
            <a:r>
              <a:rPr lang="lv-LV" sz="2500" dirty="0">
                <a:latin typeface="+mn-lt"/>
              </a:rPr>
              <a:t>Informāciju par pieejamo finansējumu (tīmekļa vietnes)</a:t>
            </a:r>
          </a:p>
          <a:p>
            <a:pPr marL="1077913" indent="-277813" algn="just">
              <a:spcBef>
                <a:spcPts val="600"/>
              </a:spcBef>
              <a:spcAft>
                <a:spcPts val="600"/>
              </a:spcAft>
              <a:tabLst>
                <a:tab pos="1698625" algn="l"/>
              </a:tabLst>
            </a:pPr>
            <a:r>
              <a:rPr lang="lv-LV" sz="2500" dirty="0">
                <a:latin typeface="+mn-lt"/>
              </a:rPr>
              <a:t>Informāciju par konsultāciju pakalpojumiem (vienas pieturas aģentūrām)</a:t>
            </a:r>
          </a:p>
          <a:p>
            <a:pPr marL="1077913" indent="-277813" algn="just">
              <a:spcBef>
                <a:spcPts val="600"/>
              </a:spcBef>
              <a:spcAft>
                <a:spcPts val="600"/>
              </a:spcAft>
              <a:tabLst>
                <a:tab pos="1698625" algn="l"/>
              </a:tabLst>
            </a:pPr>
            <a:r>
              <a:rPr lang="lv-LV" sz="2500" dirty="0">
                <a:latin typeface="+mn-lt"/>
              </a:rPr>
              <a:t>U.c. </a:t>
            </a:r>
          </a:p>
          <a:p>
            <a:pPr algn="just">
              <a:spcBef>
                <a:spcPts val="600"/>
              </a:spcBef>
              <a:spcAft>
                <a:spcPts val="600"/>
              </a:spcAft>
              <a:buFont typeface="Wingdings" panose="05000000000000000000" pitchFamily="2" charset="2"/>
              <a:buChar char="ü"/>
            </a:pPr>
            <a:endParaRPr lang="lv-LV" sz="2500" dirty="0">
              <a:solidFill>
                <a:srgbClr val="333333"/>
              </a:solidFill>
              <a:latin typeface="+mn-lt"/>
            </a:endParaRPr>
          </a:p>
          <a:p>
            <a:pPr algn="just">
              <a:spcBef>
                <a:spcPts val="600"/>
              </a:spcBef>
              <a:spcAft>
                <a:spcPts val="600"/>
              </a:spcAft>
              <a:buFont typeface="Wingdings" panose="05000000000000000000" pitchFamily="2" charset="2"/>
              <a:buChar char="ü"/>
            </a:pPr>
            <a:endParaRPr lang="lv-LV" sz="2500" dirty="0">
              <a:solidFill>
                <a:srgbClr val="333333"/>
              </a:solidFill>
              <a:latin typeface="+mn-lt"/>
            </a:endParaRPr>
          </a:p>
        </p:txBody>
      </p:sp>
      <p:pic>
        <p:nvPicPr>
          <p:cNvPr id="7" name="Graphic 6" descr="Folder Search with solid fill">
            <a:extLst>
              <a:ext uri="{FF2B5EF4-FFF2-40B4-BE49-F238E27FC236}">
                <a16:creationId xmlns:a16="http://schemas.microsoft.com/office/drawing/2014/main" id="{7A7BDD03-45AD-AB07-FE1F-95A28657DA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96842" y="5634444"/>
            <a:ext cx="2843349" cy="2843349"/>
          </a:xfrm>
          <a:prstGeom prst="rect">
            <a:avLst/>
          </a:prstGeom>
        </p:spPr>
      </p:pic>
    </p:spTree>
    <p:extLst>
      <p:ext uri="{BB962C8B-B14F-4D97-AF65-F5344CB8AC3E}">
        <p14:creationId xmlns:p14="http://schemas.microsoft.com/office/powerpoint/2010/main" val="3545275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5F22B929-6AC6-F6EE-A1A5-BE152B99E384}"/>
              </a:ext>
            </a:extLst>
          </p:cNvPr>
          <p:cNvSpPr>
            <a:spLocks noGrp="1"/>
          </p:cNvSpPr>
          <p:nvPr>
            <p:ph sz="quarter" idx="18"/>
          </p:nvPr>
        </p:nvSpPr>
        <p:spPr>
          <a:xfrm>
            <a:off x="851831" y="4156075"/>
            <a:ext cx="15902644" cy="1441450"/>
          </a:xfrm>
        </p:spPr>
        <p:txBody>
          <a:bodyPr>
            <a:normAutofit/>
          </a:bodyPr>
          <a:lstStyle/>
          <a:p>
            <a:pPr marL="0" indent="0" algn="ctr">
              <a:buNone/>
            </a:pPr>
            <a:r>
              <a:rPr lang="lv-LV" sz="3600" b="1" dirty="0"/>
              <a:t>SAULES ENERĢIJA ĒKĀS </a:t>
            </a:r>
            <a:endParaRPr lang="en-US" sz="3600" b="1" dirty="0"/>
          </a:p>
        </p:txBody>
      </p:sp>
    </p:spTree>
    <p:extLst>
      <p:ext uri="{BB962C8B-B14F-4D97-AF65-F5344CB8AC3E}">
        <p14:creationId xmlns:p14="http://schemas.microsoft.com/office/powerpoint/2010/main" val="26304402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3E69E5-DF4A-D38A-BAE1-5448BD761980}"/>
              </a:ext>
            </a:extLst>
          </p:cNvPr>
          <p:cNvSpPr>
            <a:spLocks noGrp="1"/>
          </p:cNvSpPr>
          <p:nvPr>
            <p:ph type="body" sz="quarter" idx="13"/>
          </p:nvPr>
        </p:nvSpPr>
        <p:spPr>
          <a:xfrm>
            <a:off x="461963" y="484188"/>
            <a:ext cx="7775575" cy="6902264"/>
          </a:xfrm>
        </p:spPr>
        <p:txBody>
          <a:bodyPr/>
          <a:lstStyle/>
          <a:p>
            <a:r>
              <a:rPr lang="lv-LV" dirty="0"/>
              <a:t>Saules </a:t>
            </a:r>
          </a:p>
          <a:p>
            <a:r>
              <a:rPr lang="lv-LV" dirty="0"/>
              <a:t>enerģija ēkās</a:t>
            </a:r>
          </a:p>
        </p:txBody>
      </p:sp>
      <p:sp>
        <p:nvSpPr>
          <p:cNvPr id="3" name="Content Placeholder 2">
            <a:extLst>
              <a:ext uri="{FF2B5EF4-FFF2-40B4-BE49-F238E27FC236}">
                <a16:creationId xmlns:a16="http://schemas.microsoft.com/office/drawing/2014/main" id="{1B829C99-6496-5B7D-6C8B-571D93F4058C}"/>
              </a:ext>
            </a:extLst>
          </p:cNvPr>
          <p:cNvSpPr>
            <a:spLocks noGrp="1"/>
          </p:cNvSpPr>
          <p:nvPr>
            <p:ph sz="quarter" idx="18"/>
          </p:nvPr>
        </p:nvSpPr>
        <p:spPr>
          <a:xfrm>
            <a:off x="8799226" y="484188"/>
            <a:ext cx="8541037" cy="9269412"/>
          </a:xfrm>
        </p:spPr>
        <p:txBody>
          <a:bodyPr>
            <a:noAutofit/>
          </a:bodyPr>
          <a:lstStyle/>
          <a:p>
            <a:pPr algn="just">
              <a:spcBef>
                <a:spcPts val="0"/>
              </a:spcBef>
              <a:buFont typeface="Wingdings" panose="05000000000000000000" pitchFamily="2" charset="2"/>
              <a:buChar char="Ø"/>
            </a:pPr>
            <a:r>
              <a:rPr lang="lv-LV" sz="2500" b="1" dirty="0">
                <a:effectLst/>
                <a:latin typeface="+mn-lt"/>
                <a:ea typeface="Calibri" panose="020F0502020204030204" pitchFamily="34" charset="0"/>
              </a:rPr>
              <a:t>obligātu uzstādīšana, </a:t>
            </a:r>
            <a:r>
              <a:rPr lang="lv-LV" sz="2500" i="1" dirty="0">
                <a:effectLst/>
                <a:latin typeface="+mn-lt"/>
                <a:ea typeface="Calibri" panose="020F0502020204030204" pitchFamily="34" charset="0"/>
              </a:rPr>
              <a:t>ja tas ir tehniski piemēroti, ekonomiski un funkcionāli īstenojami:</a:t>
            </a:r>
          </a:p>
          <a:p>
            <a:pPr marL="0" indent="0" algn="just">
              <a:spcBef>
                <a:spcPts val="0"/>
              </a:spcBef>
              <a:buNone/>
            </a:pPr>
            <a:endParaRPr lang="lv-LV" sz="2500" i="1" dirty="0">
              <a:effectLst/>
              <a:latin typeface="+mn-lt"/>
              <a:ea typeface="Calibri" panose="020F0502020204030204" pitchFamily="34" charset="0"/>
            </a:endParaRPr>
          </a:p>
          <a:p>
            <a:pPr lvl="1" algn="just">
              <a:spcBef>
                <a:spcPts val="0"/>
              </a:spcBef>
              <a:buFont typeface="Wingdings" panose="05000000000000000000" pitchFamily="2" charset="2"/>
              <a:buChar char="Ø"/>
            </a:pPr>
            <a:r>
              <a:rPr lang="lv-LV" sz="2500" dirty="0">
                <a:latin typeface="+mn-lt"/>
                <a:ea typeface="Calibri" panose="020F0502020204030204" pitchFamily="34" charset="0"/>
              </a:rPr>
              <a:t> līdz 31.12.2026. visām jaunām publiskām un nedzīvojamām ēkām, kuru lietderīgā grīdas platība pārsniedz 250m2</a:t>
            </a:r>
          </a:p>
          <a:p>
            <a:pPr marL="457200" lvl="1" indent="0" algn="just">
              <a:spcBef>
                <a:spcPts val="0"/>
              </a:spcBef>
              <a:buNone/>
            </a:pPr>
            <a:endParaRPr lang="lv-LV" sz="2500" dirty="0">
              <a:latin typeface="+mn-lt"/>
              <a:ea typeface="Calibri" panose="020F0502020204030204" pitchFamily="34" charset="0"/>
            </a:endParaRPr>
          </a:p>
          <a:p>
            <a:pPr lvl="1" algn="just">
              <a:spcBef>
                <a:spcPts val="0"/>
              </a:spcBef>
              <a:buFont typeface="Wingdings" panose="05000000000000000000" pitchFamily="2" charset="2"/>
              <a:buChar char="Ø"/>
            </a:pPr>
            <a:r>
              <a:rPr lang="lv-LV" sz="2500" b="0" i="0" u="none" strike="noStrike" baseline="0" dirty="0">
                <a:latin typeface="+mn-lt"/>
              </a:rPr>
              <a:t>visām esošām publiskām ēkām, kuru lietderīgā grīdas platība pārsniedz:</a:t>
            </a:r>
          </a:p>
          <a:p>
            <a:pPr lvl="2" algn="just">
              <a:spcBef>
                <a:spcPts val="0"/>
              </a:spcBef>
              <a:buFont typeface="Wingdings" panose="05000000000000000000" pitchFamily="2" charset="2"/>
              <a:buChar char="Ø"/>
            </a:pPr>
            <a:r>
              <a:rPr lang="pt-BR" sz="2500" b="0" i="0" u="none" strike="noStrike" baseline="0" dirty="0">
                <a:latin typeface="+mn-lt"/>
              </a:rPr>
              <a:t>2000 m2, – līdz 2027. gada 31. decembrim;</a:t>
            </a:r>
            <a:endParaRPr lang="lv-LV" sz="2500" b="0" i="0" u="none" strike="noStrike" baseline="0" dirty="0">
              <a:latin typeface="+mn-lt"/>
            </a:endParaRPr>
          </a:p>
          <a:p>
            <a:pPr lvl="2" algn="just">
              <a:spcBef>
                <a:spcPts val="0"/>
              </a:spcBef>
              <a:buFont typeface="Wingdings" panose="05000000000000000000" pitchFamily="2" charset="2"/>
              <a:buChar char="Ø"/>
            </a:pPr>
            <a:r>
              <a:rPr lang="pt-BR" sz="2500" b="0" i="0" u="none" strike="noStrike" baseline="0" dirty="0">
                <a:latin typeface="+mn-lt"/>
              </a:rPr>
              <a:t>750 m2, – līdz 2028. gada 31. decembrim;</a:t>
            </a:r>
            <a:endParaRPr lang="lv-LV" sz="2500" b="0" i="0" u="none" strike="noStrike" baseline="0" dirty="0">
              <a:latin typeface="+mn-lt"/>
            </a:endParaRPr>
          </a:p>
          <a:p>
            <a:pPr lvl="2" algn="just">
              <a:spcBef>
                <a:spcPts val="0"/>
              </a:spcBef>
              <a:buFont typeface="Wingdings" panose="05000000000000000000" pitchFamily="2" charset="2"/>
              <a:buChar char="Ø"/>
            </a:pPr>
            <a:r>
              <a:rPr lang="pt-BR" sz="2500" b="0" i="0" u="none" strike="noStrike" baseline="0" dirty="0">
                <a:latin typeface="+mn-lt"/>
              </a:rPr>
              <a:t>250 m2, – līdz 2030. gada 31. decembrim;</a:t>
            </a:r>
            <a:endParaRPr lang="lv-LV" sz="2500" b="0" i="0" u="none" strike="noStrike" baseline="0" dirty="0">
              <a:latin typeface="+mn-lt"/>
            </a:endParaRPr>
          </a:p>
          <a:p>
            <a:pPr marL="914400" lvl="2" indent="0" algn="just">
              <a:spcBef>
                <a:spcPts val="0"/>
              </a:spcBef>
              <a:buNone/>
            </a:pPr>
            <a:endParaRPr lang="lv-LV" sz="2500" dirty="0">
              <a:latin typeface="+mn-lt"/>
              <a:ea typeface="Calibri" panose="020F0502020204030204" pitchFamily="34" charset="0"/>
            </a:endParaRPr>
          </a:p>
          <a:p>
            <a:pPr lvl="1" algn="just">
              <a:spcBef>
                <a:spcPts val="0"/>
              </a:spcBef>
              <a:buFont typeface="Wingdings" panose="05000000000000000000" pitchFamily="2" charset="2"/>
              <a:buChar char="Ø"/>
            </a:pPr>
            <a:r>
              <a:rPr lang="lv-LV" sz="2500" dirty="0">
                <a:latin typeface="+mn-lt"/>
              </a:rPr>
              <a:t>līdz 31.12.2027. – visām esošām nedzīvojamajām ēkām, kuru lietderīgā grīdas platība pārsniedz 500 m2, ja ēkai veic nozīmīgu renovāciju vai darbību, kurai nepieciešama administratīva atļauja ēkas renovācijai, darbiem uz jumta vai ēkas inženiertehniskās sistēmas uzstādīšanai</a:t>
            </a:r>
          </a:p>
          <a:p>
            <a:pPr marL="457200" lvl="1" indent="0" algn="just">
              <a:spcBef>
                <a:spcPts val="0"/>
              </a:spcBef>
              <a:buNone/>
            </a:pPr>
            <a:endParaRPr lang="lv-LV" sz="2500" dirty="0">
              <a:latin typeface="+mn-lt"/>
            </a:endParaRPr>
          </a:p>
          <a:p>
            <a:pPr lvl="1" algn="just">
              <a:spcBef>
                <a:spcPts val="0"/>
              </a:spcBef>
              <a:buFont typeface="Wingdings" panose="05000000000000000000" pitchFamily="2" charset="2"/>
              <a:buChar char="Ø"/>
            </a:pPr>
            <a:r>
              <a:rPr lang="lv-LV" sz="2500" b="0" i="0" u="none" strike="noStrike" baseline="0" dirty="0">
                <a:latin typeface="+mn-lt"/>
              </a:rPr>
              <a:t>līdz 31.12.2029. – visām jaunām dzīvojamām ēkām </a:t>
            </a:r>
          </a:p>
          <a:p>
            <a:pPr marL="457200" lvl="1" indent="0" algn="just">
              <a:spcBef>
                <a:spcPts val="0"/>
              </a:spcBef>
              <a:buNone/>
            </a:pPr>
            <a:endParaRPr lang="lv-LV" sz="2500" b="0" i="0" u="none" strike="noStrike" baseline="0" dirty="0">
              <a:latin typeface="+mn-lt"/>
            </a:endParaRPr>
          </a:p>
          <a:p>
            <a:pPr lvl="1" algn="just">
              <a:spcBef>
                <a:spcPts val="0"/>
              </a:spcBef>
              <a:buFont typeface="Wingdings" panose="05000000000000000000" pitchFamily="2" charset="2"/>
              <a:buChar char="Ø"/>
            </a:pPr>
            <a:r>
              <a:rPr lang="lv-LV" sz="2500" b="0" i="0" u="none" strike="noStrike" baseline="0" dirty="0">
                <a:latin typeface="+mn-lt"/>
              </a:rPr>
              <a:t>līdz 31.12.2029. – visām jaunām autostāvvietām ar jumtu, kas fiziski atrodas blakus ēkām</a:t>
            </a:r>
          </a:p>
        </p:txBody>
      </p:sp>
      <p:pic>
        <p:nvPicPr>
          <p:cNvPr id="7" name="Graphic 6" descr="Solar Panels with solid fill">
            <a:extLst>
              <a:ext uri="{FF2B5EF4-FFF2-40B4-BE49-F238E27FC236}">
                <a16:creationId xmlns:a16="http://schemas.microsoft.com/office/drawing/2014/main" id="{DE3F8DD8-0C21-5CC3-5B7D-CD5C16695A5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18463" y="5676406"/>
            <a:ext cx="2998566" cy="3124696"/>
          </a:xfrm>
          <a:prstGeom prst="rect">
            <a:avLst/>
          </a:prstGeom>
        </p:spPr>
      </p:pic>
    </p:spTree>
    <p:extLst>
      <p:ext uri="{BB962C8B-B14F-4D97-AF65-F5344CB8AC3E}">
        <p14:creationId xmlns:p14="http://schemas.microsoft.com/office/powerpoint/2010/main" val="1892522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3E69E5-DF4A-D38A-BAE1-5448BD761980}"/>
              </a:ext>
            </a:extLst>
          </p:cNvPr>
          <p:cNvSpPr>
            <a:spLocks noGrp="1"/>
          </p:cNvSpPr>
          <p:nvPr>
            <p:ph type="body" sz="quarter" idx="13"/>
          </p:nvPr>
        </p:nvSpPr>
        <p:spPr>
          <a:xfrm>
            <a:off x="461963" y="484188"/>
            <a:ext cx="7775575" cy="6902264"/>
          </a:xfrm>
        </p:spPr>
        <p:txBody>
          <a:bodyPr/>
          <a:lstStyle/>
          <a:p>
            <a:r>
              <a:rPr lang="lv-LV" dirty="0"/>
              <a:t>Saules </a:t>
            </a:r>
          </a:p>
          <a:p>
            <a:r>
              <a:rPr lang="lv-LV" dirty="0"/>
              <a:t>enerģija ēkās</a:t>
            </a:r>
          </a:p>
          <a:p>
            <a:r>
              <a:rPr lang="lv-LV" dirty="0"/>
              <a:t>- izņēmumu noteikšana</a:t>
            </a:r>
          </a:p>
        </p:txBody>
      </p:sp>
      <p:graphicFrame>
        <p:nvGraphicFramePr>
          <p:cNvPr id="4" name="Content Placeholder 3">
            <a:extLst>
              <a:ext uri="{FF2B5EF4-FFF2-40B4-BE49-F238E27FC236}">
                <a16:creationId xmlns:a16="http://schemas.microsoft.com/office/drawing/2014/main" id="{27AE9278-A179-56F9-A1D8-99FB792D0C33}"/>
              </a:ext>
            </a:extLst>
          </p:cNvPr>
          <p:cNvGraphicFramePr>
            <a:graphicFrameLocks noGrp="1"/>
          </p:cNvGraphicFramePr>
          <p:nvPr>
            <p:ph sz="quarter" idx="18"/>
            <p:extLst>
              <p:ext uri="{D42A27DB-BD31-4B8C-83A1-F6EECF244321}">
                <p14:modId xmlns:p14="http://schemas.microsoft.com/office/powerpoint/2010/main" val="2740491359"/>
              </p:ext>
            </p:extLst>
          </p:nvPr>
        </p:nvGraphicFramePr>
        <p:xfrm>
          <a:off x="9174163" y="484188"/>
          <a:ext cx="8166100" cy="83169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Graphic 6" descr="Solar Panels with solid fill">
            <a:extLst>
              <a:ext uri="{FF2B5EF4-FFF2-40B4-BE49-F238E27FC236}">
                <a16:creationId xmlns:a16="http://schemas.microsoft.com/office/drawing/2014/main" id="{DE3F8DD8-0C21-5CC3-5B7D-CD5C16695A5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618463" y="5676406"/>
            <a:ext cx="2998566" cy="3124696"/>
          </a:xfrm>
          <a:prstGeom prst="rect">
            <a:avLst/>
          </a:prstGeom>
        </p:spPr>
      </p:pic>
    </p:spTree>
    <p:extLst>
      <p:ext uri="{BB962C8B-B14F-4D97-AF65-F5344CB8AC3E}">
        <p14:creationId xmlns:p14="http://schemas.microsoft.com/office/powerpoint/2010/main" val="2357270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5F22B929-6AC6-F6EE-A1A5-BE152B99E384}"/>
              </a:ext>
            </a:extLst>
          </p:cNvPr>
          <p:cNvSpPr>
            <a:spLocks noGrp="1"/>
          </p:cNvSpPr>
          <p:nvPr>
            <p:ph sz="quarter" idx="18"/>
          </p:nvPr>
        </p:nvSpPr>
        <p:spPr>
          <a:xfrm>
            <a:off x="851831" y="4156075"/>
            <a:ext cx="15902644" cy="1441450"/>
          </a:xfrm>
        </p:spPr>
        <p:txBody>
          <a:bodyPr>
            <a:normAutofit/>
          </a:bodyPr>
          <a:lstStyle/>
          <a:p>
            <a:pPr marL="0" indent="0" algn="ctr">
              <a:buNone/>
            </a:pPr>
            <a:r>
              <a:rPr lang="lv-LV" sz="3600" b="1" dirty="0"/>
              <a:t>INŽENIERTEHNISKĀS SISTĒMAS</a:t>
            </a:r>
            <a:endParaRPr lang="en-US" sz="3600" b="1" dirty="0"/>
          </a:p>
        </p:txBody>
      </p:sp>
    </p:spTree>
    <p:extLst>
      <p:ext uri="{BB962C8B-B14F-4D97-AF65-F5344CB8AC3E}">
        <p14:creationId xmlns:p14="http://schemas.microsoft.com/office/powerpoint/2010/main" val="18753562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FC99FA9-8649-BE15-B6B1-96419325515E}"/>
              </a:ext>
            </a:extLst>
          </p:cNvPr>
          <p:cNvSpPr>
            <a:spLocks noGrp="1"/>
          </p:cNvSpPr>
          <p:nvPr>
            <p:ph type="body" sz="quarter" idx="13"/>
          </p:nvPr>
        </p:nvSpPr>
        <p:spPr>
          <a:xfrm>
            <a:off x="461963" y="484188"/>
            <a:ext cx="7775575" cy="7484155"/>
          </a:xfrm>
        </p:spPr>
        <p:txBody>
          <a:bodyPr>
            <a:normAutofit/>
          </a:bodyPr>
          <a:lstStyle/>
          <a:p>
            <a:r>
              <a:rPr lang="lv-LV" sz="5800" dirty="0"/>
              <a:t>Inženiertehniskās sistēmas </a:t>
            </a:r>
          </a:p>
        </p:txBody>
      </p:sp>
      <p:sp>
        <p:nvSpPr>
          <p:cNvPr id="3" name="Content Placeholder 2">
            <a:extLst>
              <a:ext uri="{FF2B5EF4-FFF2-40B4-BE49-F238E27FC236}">
                <a16:creationId xmlns:a16="http://schemas.microsoft.com/office/drawing/2014/main" id="{051D5761-FCB3-34DC-56CF-6B443E80DADC}"/>
              </a:ext>
            </a:extLst>
          </p:cNvPr>
          <p:cNvSpPr>
            <a:spLocks noGrp="1"/>
          </p:cNvSpPr>
          <p:nvPr>
            <p:ph sz="quarter" idx="18"/>
          </p:nvPr>
        </p:nvSpPr>
        <p:spPr/>
        <p:txBody>
          <a:bodyPr>
            <a:noAutofit/>
          </a:bodyPr>
          <a:lstStyle/>
          <a:p>
            <a:pPr algn="just">
              <a:spcBef>
                <a:spcPts val="0"/>
              </a:spcBef>
              <a:buFont typeface="Wingdings" panose="05000000000000000000" pitchFamily="2" charset="2"/>
              <a:buChar char="Ø"/>
            </a:pPr>
            <a:r>
              <a:rPr lang="lv-LV" sz="2500" dirty="0">
                <a:latin typeface="+mn-lt"/>
              </a:rPr>
              <a:t> </a:t>
            </a:r>
            <a:r>
              <a:rPr lang="lv-LV" sz="2500" dirty="0" err="1">
                <a:latin typeface="+mn-lt"/>
              </a:rPr>
              <a:t>Pašregulējošās</a:t>
            </a:r>
            <a:r>
              <a:rPr lang="lv-LV" sz="2500" dirty="0">
                <a:latin typeface="+mn-lt"/>
              </a:rPr>
              <a:t> ierīces temperatūras regulēšanai tiek papildinātas ar hidrauliskās līdzsvarošanas prasību (attiecīgā gadījumā) – jaunām ēkām</a:t>
            </a:r>
          </a:p>
          <a:p>
            <a:pPr marL="0" indent="0" algn="just">
              <a:spcBef>
                <a:spcPts val="0"/>
              </a:spcBef>
              <a:buNone/>
            </a:pPr>
            <a:endParaRPr lang="lv-LV" sz="2500" dirty="0">
              <a:latin typeface="+mn-lt"/>
            </a:endParaRPr>
          </a:p>
          <a:p>
            <a:pPr algn="just">
              <a:spcBef>
                <a:spcPts val="0"/>
              </a:spcBef>
              <a:buFont typeface="Wingdings" panose="05000000000000000000" pitchFamily="2" charset="2"/>
              <a:buChar char="Ø"/>
            </a:pPr>
            <a:r>
              <a:rPr lang="lv-LV" sz="2500" dirty="0">
                <a:latin typeface="+mn-lt"/>
              </a:rPr>
              <a:t>Esošām ēkām - </a:t>
            </a:r>
            <a:r>
              <a:rPr lang="lv-LV" sz="2500" b="0" i="0" dirty="0">
                <a:effectLst/>
                <a:latin typeface="+mn-lt"/>
              </a:rPr>
              <a:t>kad tiek nomainīti </a:t>
            </a:r>
            <a:r>
              <a:rPr lang="lv-LV" sz="2500" b="0" i="0" dirty="0" err="1">
                <a:effectLst/>
                <a:latin typeface="+mn-lt"/>
              </a:rPr>
              <a:t>siltumģeneratori</a:t>
            </a:r>
            <a:r>
              <a:rPr lang="lv-LV" sz="2500" b="0" i="0" dirty="0">
                <a:effectLst/>
                <a:latin typeface="+mn-lt"/>
              </a:rPr>
              <a:t> vai </a:t>
            </a:r>
            <a:r>
              <a:rPr lang="lv-LV" sz="2500" b="0" i="0" dirty="0" err="1">
                <a:effectLst/>
                <a:latin typeface="+mn-lt"/>
              </a:rPr>
              <a:t>aukstumģeneratori</a:t>
            </a:r>
            <a:r>
              <a:rPr lang="lv-LV" sz="2500" b="0" i="0" dirty="0">
                <a:effectLst/>
                <a:latin typeface="+mn-lt"/>
              </a:rPr>
              <a:t>, ja tas ir tehniski un ekonomiski iespējams</a:t>
            </a:r>
          </a:p>
          <a:p>
            <a:pPr marL="0" indent="0" algn="just">
              <a:spcBef>
                <a:spcPts val="0"/>
              </a:spcBef>
              <a:buNone/>
            </a:pPr>
            <a:endParaRPr lang="lv-LV" sz="2500" b="0" i="0" dirty="0">
              <a:effectLst/>
              <a:latin typeface="+mn-lt"/>
            </a:endParaRPr>
          </a:p>
          <a:p>
            <a:pPr algn="just">
              <a:spcBef>
                <a:spcPts val="0"/>
              </a:spcBef>
              <a:buFont typeface="Wingdings" panose="05000000000000000000" pitchFamily="2" charset="2"/>
              <a:buChar char="Ø"/>
            </a:pPr>
            <a:r>
              <a:rPr lang="lv-LV" sz="2500" b="0" i="0" dirty="0">
                <a:effectLst/>
                <a:latin typeface="+mn-lt"/>
              </a:rPr>
              <a:t>jānosaka prasības atbilstīgu iekštelpu vides kvalitātes standartu īstenošanai ēkās, lai uzturētu veselīgu telpu</a:t>
            </a:r>
            <a:r>
              <a:rPr lang="lv-LV" sz="2500" dirty="0">
                <a:latin typeface="+mn-lt"/>
              </a:rPr>
              <a:t> mikroklimatu</a:t>
            </a:r>
          </a:p>
          <a:p>
            <a:pPr algn="just">
              <a:spcBef>
                <a:spcPts val="0"/>
              </a:spcBef>
              <a:buFont typeface="Wingdings" panose="05000000000000000000" pitchFamily="2" charset="2"/>
              <a:buChar char="Ø"/>
            </a:pPr>
            <a:r>
              <a:rPr lang="lv-LV" sz="2500" b="0" i="0" dirty="0">
                <a:effectLst/>
                <a:latin typeface="+mn-lt"/>
              </a:rPr>
              <a:t>nedzīvojamām </a:t>
            </a:r>
            <a:r>
              <a:rPr lang="lv-LV" sz="2500" b="0" i="0" dirty="0" err="1">
                <a:effectLst/>
                <a:latin typeface="+mn-lt"/>
              </a:rPr>
              <a:t>bezemisiju</a:t>
            </a:r>
            <a:r>
              <a:rPr lang="lv-LV" sz="2500" b="0" i="0" dirty="0">
                <a:effectLst/>
                <a:latin typeface="+mn-lt"/>
              </a:rPr>
              <a:t> ēkām </a:t>
            </a:r>
            <a:r>
              <a:rPr lang="lv-LV" sz="2500" dirty="0">
                <a:latin typeface="+mn-lt"/>
              </a:rPr>
              <a:t>jā</a:t>
            </a:r>
            <a:r>
              <a:rPr lang="lv-LV" sz="2500" b="0" i="0" dirty="0">
                <a:effectLst/>
                <a:latin typeface="+mn-lt"/>
              </a:rPr>
              <a:t>būt aprīkotām ar iekštelpu gaisa kvalitātes monitoringam un regulēšanai domātām mērierīcēm un vadības ierīcēm</a:t>
            </a:r>
          </a:p>
          <a:p>
            <a:pPr algn="just">
              <a:spcBef>
                <a:spcPts val="0"/>
              </a:spcBef>
              <a:buFont typeface="Wingdings" panose="05000000000000000000" pitchFamily="2" charset="2"/>
              <a:buChar char="Ø"/>
            </a:pPr>
            <a:r>
              <a:rPr lang="lv-LV" sz="2500" b="0" i="0" dirty="0">
                <a:effectLst/>
                <a:latin typeface="+mn-lt"/>
              </a:rPr>
              <a:t>Esošās nedzīvojamās ēkās šādas ierīces prasa uzstādīt tad, kad ēkā tiek veikta</a:t>
            </a:r>
            <a:r>
              <a:rPr lang="lv-LV" sz="2500" dirty="0">
                <a:latin typeface="+mn-lt"/>
              </a:rPr>
              <a:t> nozīmīga </a:t>
            </a:r>
            <a:r>
              <a:rPr lang="lv-LV" sz="2500" b="0" i="0" dirty="0">
                <a:effectLst/>
                <a:latin typeface="+mn-lt"/>
              </a:rPr>
              <a:t>renovācija un ja tas ir tehniski un ekonomiski iespējams </a:t>
            </a:r>
          </a:p>
          <a:p>
            <a:pPr algn="just">
              <a:spcBef>
                <a:spcPts val="0"/>
              </a:spcBef>
              <a:buFont typeface="Wingdings" panose="05000000000000000000" pitchFamily="2" charset="2"/>
              <a:buChar char="Ø"/>
            </a:pPr>
            <a:endParaRPr lang="lv-LV" sz="2500" dirty="0">
              <a:latin typeface="+mn-lt"/>
            </a:endParaRPr>
          </a:p>
          <a:p>
            <a:pPr algn="just">
              <a:spcBef>
                <a:spcPts val="0"/>
              </a:spcBef>
              <a:buFont typeface="Wingdings" panose="05000000000000000000" pitchFamily="2" charset="2"/>
              <a:buChar char="Ø"/>
            </a:pPr>
            <a:r>
              <a:rPr lang="lv-LV" sz="2500" b="0" i="0" dirty="0">
                <a:effectLst/>
                <a:latin typeface="+mn-lt"/>
              </a:rPr>
              <a:t>jāveicina </a:t>
            </a:r>
            <a:r>
              <a:rPr lang="lv-LV" sz="2500" b="0" i="0" dirty="0" err="1">
                <a:effectLst/>
                <a:latin typeface="+mn-lt"/>
              </a:rPr>
              <a:t>atjaunīgās</a:t>
            </a:r>
            <a:r>
              <a:rPr lang="lv-LV" sz="2500" b="0" i="0" dirty="0">
                <a:effectLst/>
                <a:latin typeface="+mn-lt"/>
              </a:rPr>
              <a:t> enerģijas uzkrāšanu ēkās </a:t>
            </a:r>
          </a:p>
          <a:p>
            <a:pPr algn="just">
              <a:spcBef>
                <a:spcPts val="0"/>
              </a:spcBef>
              <a:buFont typeface="Wingdings" panose="05000000000000000000" pitchFamily="2" charset="2"/>
              <a:buChar char="Ø"/>
            </a:pPr>
            <a:r>
              <a:rPr lang="lv-LV" sz="2500" dirty="0">
                <a:latin typeface="+mn-lt"/>
              </a:rPr>
              <a:t>jā</a:t>
            </a:r>
            <a:r>
              <a:rPr lang="lv-LV" sz="2500" b="0" i="0" dirty="0">
                <a:effectLst/>
                <a:latin typeface="+mn-lt"/>
              </a:rPr>
              <a:t>cenšas esošajās ēkās aizstāt ar fosilo kurināmo darbināmus autonomos katlus</a:t>
            </a:r>
          </a:p>
          <a:p>
            <a:pPr marL="0" indent="0" algn="just">
              <a:spcBef>
                <a:spcPts val="0"/>
              </a:spcBef>
              <a:buNone/>
            </a:pPr>
            <a:endParaRPr lang="lv-LV" sz="2500" dirty="0">
              <a:latin typeface="+mn-lt"/>
            </a:endParaRPr>
          </a:p>
          <a:p>
            <a:pPr marL="0" indent="0" algn="just">
              <a:spcBef>
                <a:spcPts val="0"/>
              </a:spcBef>
              <a:buNone/>
            </a:pPr>
            <a:r>
              <a:rPr lang="lv-LV" sz="2500" dirty="0">
                <a:latin typeface="+mn-lt"/>
              </a:rPr>
              <a:t> </a:t>
            </a:r>
          </a:p>
        </p:txBody>
      </p:sp>
      <p:pic>
        <p:nvPicPr>
          <p:cNvPr id="5" name="Graphic 4" descr="Blueprint with solid fill">
            <a:extLst>
              <a:ext uri="{FF2B5EF4-FFF2-40B4-BE49-F238E27FC236}">
                <a16:creationId xmlns:a16="http://schemas.microsoft.com/office/drawing/2014/main" id="{1D47682B-5BD8-929C-F7D4-32E466C647B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43650" y="5503817"/>
            <a:ext cx="3037753" cy="3070167"/>
          </a:xfrm>
          <a:prstGeom prst="rect">
            <a:avLst/>
          </a:prstGeom>
        </p:spPr>
      </p:pic>
    </p:spTree>
    <p:extLst>
      <p:ext uri="{BB962C8B-B14F-4D97-AF65-F5344CB8AC3E}">
        <p14:creationId xmlns:p14="http://schemas.microsoft.com/office/powerpoint/2010/main" val="2079822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FC99FA9-8649-BE15-B6B1-96419325515E}"/>
              </a:ext>
            </a:extLst>
          </p:cNvPr>
          <p:cNvSpPr>
            <a:spLocks noGrp="1"/>
          </p:cNvSpPr>
          <p:nvPr>
            <p:ph type="body" sz="quarter" idx="13"/>
          </p:nvPr>
        </p:nvSpPr>
        <p:spPr>
          <a:xfrm>
            <a:off x="461963" y="484188"/>
            <a:ext cx="7775575" cy="7484155"/>
          </a:xfrm>
        </p:spPr>
        <p:txBody>
          <a:bodyPr>
            <a:normAutofit/>
          </a:bodyPr>
          <a:lstStyle/>
          <a:p>
            <a:r>
              <a:rPr lang="lv-LV" sz="5800" dirty="0"/>
              <a:t>Inženiertehniskās sistēmas dzīvojamās ēkās </a:t>
            </a:r>
          </a:p>
        </p:txBody>
      </p:sp>
      <p:sp>
        <p:nvSpPr>
          <p:cNvPr id="3" name="Content Placeholder 2">
            <a:extLst>
              <a:ext uri="{FF2B5EF4-FFF2-40B4-BE49-F238E27FC236}">
                <a16:creationId xmlns:a16="http://schemas.microsoft.com/office/drawing/2014/main" id="{051D5761-FCB3-34DC-56CF-6B443E80DADC}"/>
              </a:ext>
            </a:extLst>
          </p:cNvPr>
          <p:cNvSpPr>
            <a:spLocks noGrp="1"/>
          </p:cNvSpPr>
          <p:nvPr>
            <p:ph sz="quarter" idx="18"/>
          </p:nvPr>
        </p:nvSpPr>
        <p:spPr>
          <a:xfrm>
            <a:off x="9125176" y="484188"/>
            <a:ext cx="8166100" cy="8316913"/>
          </a:xfrm>
        </p:spPr>
        <p:txBody>
          <a:bodyPr>
            <a:noAutofit/>
          </a:bodyPr>
          <a:lstStyle/>
          <a:p>
            <a:pPr algn="just">
              <a:spcBef>
                <a:spcPts val="0"/>
              </a:spcBef>
              <a:buFont typeface="Wingdings" panose="05000000000000000000" pitchFamily="2" charset="2"/>
              <a:buChar char="Ø"/>
            </a:pPr>
            <a:endParaRPr lang="lv-LV" sz="2500" dirty="0">
              <a:latin typeface="+mn-lt"/>
            </a:endParaRPr>
          </a:p>
          <a:p>
            <a:pPr algn="just">
              <a:spcBef>
                <a:spcPts val="0"/>
              </a:spcBef>
              <a:buFont typeface="Wingdings" panose="05000000000000000000" pitchFamily="2" charset="2"/>
              <a:buChar char="Ø"/>
            </a:pPr>
            <a:endParaRPr lang="lv-LV" sz="2500" dirty="0">
              <a:latin typeface="+mn-lt"/>
            </a:endParaRPr>
          </a:p>
          <a:p>
            <a:pPr algn="just">
              <a:spcBef>
                <a:spcPts val="0"/>
              </a:spcBef>
              <a:buFont typeface="Wingdings" panose="05000000000000000000" pitchFamily="2" charset="2"/>
              <a:buChar char="Ø"/>
            </a:pPr>
            <a:endParaRPr lang="lv-LV" sz="2500" dirty="0">
              <a:latin typeface="+mn-lt"/>
            </a:endParaRPr>
          </a:p>
          <a:p>
            <a:pPr algn="just">
              <a:spcBef>
                <a:spcPts val="0"/>
              </a:spcBef>
              <a:buFont typeface="Wingdings" panose="05000000000000000000" pitchFamily="2" charset="2"/>
              <a:buChar char="Ø"/>
            </a:pPr>
            <a:endParaRPr lang="lv-LV" sz="2500" dirty="0">
              <a:latin typeface="+mn-lt"/>
            </a:endParaRPr>
          </a:p>
          <a:p>
            <a:pPr algn="just">
              <a:spcBef>
                <a:spcPts val="0"/>
              </a:spcBef>
              <a:buFont typeface="Wingdings" panose="05000000000000000000" pitchFamily="2" charset="2"/>
              <a:buChar char="Ø"/>
            </a:pPr>
            <a:r>
              <a:rPr lang="lv-LV" sz="2500" b="1" dirty="0">
                <a:latin typeface="+mn-lt"/>
              </a:rPr>
              <a:t>J</a:t>
            </a:r>
            <a:r>
              <a:rPr lang="lv-LV" sz="2500" b="1" i="0" dirty="0">
                <a:effectLst/>
                <a:latin typeface="+mn-lt"/>
              </a:rPr>
              <a:t>aunas dzīvojamās ēkas un dzīvojamās ēkas, kam veic nozīmīgu renovāciju, </a:t>
            </a:r>
            <a:r>
              <a:rPr lang="lv-LV" sz="2500" b="1" dirty="0">
                <a:latin typeface="+mn-lt"/>
              </a:rPr>
              <a:t>jā</a:t>
            </a:r>
            <a:r>
              <a:rPr lang="lv-LV" sz="2500" b="1" i="0" dirty="0">
                <a:effectLst/>
                <a:latin typeface="+mn-lt"/>
              </a:rPr>
              <a:t>aprīko ar:*</a:t>
            </a:r>
            <a:endParaRPr lang="lv-LV" sz="2500" b="1" dirty="0">
              <a:latin typeface="+mn-lt"/>
            </a:endParaRPr>
          </a:p>
          <a:p>
            <a:pPr marL="979488" indent="-80963" algn="just">
              <a:spcBef>
                <a:spcPts val="0"/>
              </a:spcBef>
            </a:pPr>
            <a:r>
              <a:rPr lang="lv-LV" sz="2500" b="0" i="0" dirty="0">
                <a:effectLst/>
                <a:latin typeface="+mn-lt"/>
              </a:rPr>
              <a:t> nepārtrauktu elektronisku uzraudzības funkciju, kas mēra sistēmu efektivitāti un būtiskas novirzes un sistēmas apkopes gadījumā par to informē ēkas īpašniekus vai </a:t>
            </a:r>
            <a:r>
              <a:rPr lang="lv-LV" sz="2500" b="0" i="0" dirty="0" err="1">
                <a:effectLst/>
                <a:latin typeface="+mn-lt"/>
              </a:rPr>
              <a:t>apsaimniekotājus</a:t>
            </a:r>
            <a:endParaRPr lang="lv-LV" sz="2500" b="0" i="0" dirty="0">
              <a:effectLst/>
              <a:latin typeface="+mn-lt"/>
            </a:endParaRPr>
          </a:p>
          <a:p>
            <a:pPr marL="898525" indent="0" algn="just">
              <a:spcBef>
                <a:spcPts val="0"/>
              </a:spcBef>
              <a:buNone/>
            </a:pPr>
            <a:endParaRPr lang="lv-LV" sz="2500" b="0" i="0" dirty="0">
              <a:effectLst/>
              <a:latin typeface="+mn-lt"/>
            </a:endParaRPr>
          </a:p>
          <a:p>
            <a:pPr marL="979488" indent="-80963" algn="just">
              <a:spcBef>
                <a:spcPts val="0"/>
              </a:spcBef>
            </a:pPr>
            <a:r>
              <a:rPr lang="lv-LV" sz="2500" b="0" i="0" dirty="0">
                <a:effectLst/>
                <a:latin typeface="+mn-lt"/>
              </a:rPr>
              <a:t> efektīvas vadības funkcijām, kas nodrošina optimālu enerģijas ražošanu, sadali, uzkrāšanu, izmantojumu un attiecīgā gadījum</a:t>
            </a:r>
            <a:r>
              <a:rPr lang="lv-LV" sz="2500" dirty="0">
                <a:latin typeface="+mn-lt"/>
              </a:rPr>
              <a:t>ā hidraulisko līdzsvaru</a:t>
            </a:r>
          </a:p>
          <a:p>
            <a:pPr marL="898525" indent="0" algn="just">
              <a:spcBef>
                <a:spcPts val="0"/>
              </a:spcBef>
              <a:buNone/>
            </a:pPr>
            <a:endParaRPr lang="lv-LV" sz="2500" dirty="0">
              <a:latin typeface="+mn-lt"/>
            </a:endParaRPr>
          </a:p>
          <a:p>
            <a:pPr marL="979488" indent="-80963" algn="just">
              <a:spcBef>
                <a:spcPts val="0"/>
              </a:spcBef>
            </a:pPr>
            <a:r>
              <a:rPr lang="lv-LV" sz="2500" b="0" i="0" dirty="0">
                <a:effectLst/>
                <a:latin typeface="+mn-lt"/>
              </a:rPr>
              <a:t> spēju reaģēt uz ārējiem signāliem un koriģēt enerģijas patēriņu. </a:t>
            </a:r>
            <a:endParaRPr lang="lv-LV" sz="2500" dirty="0">
              <a:latin typeface="+mn-lt"/>
            </a:endParaRPr>
          </a:p>
          <a:p>
            <a:pPr marL="979488" indent="-80963" algn="just">
              <a:spcBef>
                <a:spcPts val="0"/>
              </a:spcBef>
            </a:pPr>
            <a:endParaRPr lang="lv-LV" sz="2500" b="0" i="0" dirty="0">
              <a:effectLst/>
              <a:latin typeface="+mn-lt"/>
            </a:endParaRPr>
          </a:p>
          <a:p>
            <a:pPr marL="0" indent="0" algn="just">
              <a:spcBef>
                <a:spcPts val="0"/>
              </a:spcBef>
              <a:buNone/>
            </a:pPr>
            <a:endParaRPr lang="lv-LV" sz="2500" dirty="0">
              <a:latin typeface="+mn-lt"/>
            </a:endParaRPr>
          </a:p>
          <a:p>
            <a:pPr marL="0" indent="0" algn="just">
              <a:spcBef>
                <a:spcPts val="0"/>
              </a:spcBef>
              <a:buNone/>
            </a:pPr>
            <a:r>
              <a:rPr lang="lv-LV" sz="2500" i="1" dirty="0">
                <a:latin typeface="+mn-lt"/>
              </a:rPr>
              <a:t>* Ja tas ir tehniski un ekonomiski pamatots</a:t>
            </a:r>
          </a:p>
          <a:p>
            <a:pPr marL="898525" indent="0" algn="just">
              <a:spcBef>
                <a:spcPts val="0"/>
              </a:spcBef>
              <a:buNone/>
            </a:pPr>
            <a:endParaRPr lang="lv-LV" sz="2500" b="0" i="0" dirty="0">
              <a:effectLst/>
              <a:latin typeface="+mn-lt"/>
            </a:endParaRPr>
          </a:p>
        </p:txBody>
      </p:sp>
      <p:pic>
        <p:nvPicPr>
          <p:cNvPr id="5" name="Graphic 4" descr="Blueprint with solid fill">
            <a:extLst>
              <a:ext uri="{FF2B5EF4-FFF2-40B4-BE49-F238E27FC236}">
                <a16:creationId xmlns:a16="http://schemas.microsoft.com/office/drawing/2014/main" id="{1D47682B-5BD8-929C-F7D4-32E466C647B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43650" y="5503817"/>
            <a:ext cx="3037753" cy="3070167"/>
          </a:xfrm>
          <a:prstGeom prst="rect">
            <a:avLst/>
          </a:prstGeom>
        </p:spPr>
      </p:pic>
    </p:spTree>
    <p:extLst>
      <p:ext uri="{BB962C8B-B14F-4D97-AF65-F5344CB8AC3E}">
        <p14:creationId xmlns:p14="http://schemas.microsoft.com/office/powerpoint/2010/main" val="2042715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FC99FA9-8649-BE15-B6B1-96419325515E}"/>
              </a:ext>
            </a:extLst>
          </p:cNvPr>
          <p:cNvSpPr>
            <a:spLocks noGrp="1"/>
          </p:cNvSpPr>
          <p:nvPr>
            <p:ph type="body" sz="quarter" idx="13"/>
          </p:nvPr>
        </p:nvSpPr>
        <p:spPr>
          <a:xfrm>
            <a:off x="461963" y="484188"/>
            <a:ext cx="7775575" cy="7484155"/>
          </a:xfrm>
        </p:spPr>
        <p:txBody>
          <a:bodyPr>
            <a:normAutofit/>
          </a:bodyPr>
          <a:lstStyle/>
          <a:p>
            <a:r>
              <a:rPr lang="lv-LV" sz="5800" dirty="0"/>
              <a:t>Inženiertehniskās sistēmas nedzīvojamās ēkās </a:t>
            </a:r>
          </a:p>
        </p:txBody>
      </p:sp>
      <p:sp>
        <p:nvSpPr>
          <p:cNvPr id="3" name="Content Placeholder 2">
            <a:extLst>
              <a:ext uri="{FF2B5EF4-FFF2-40B4-BE49-F238E27FC236}">
                <a16:creationId xmlns:a16="http://schemas.microsoft.com/office/drawing/2014/main" id="{051D5761-FCB3-34DC-56CF-6B443E80DADC}"/>
              </a:ext>
            </a:extLst>
          </p:cNvPr>
          <p:cNvSpPr>
            <a:spLocks noGrp="1"/>
          </p:cNvSpPr>
          <p:nvPr>
            <p:ph sz="quarter" idx="18"/>
          </p:nvPr>
        </p:nvSpPr>
        <p:spPr/>
        <p:txBody>
          <a:bodyPr>
            <a:noAutofit/>
          </a:bodyPr>
          <a:lstStyle/>
          <a:p>
            <a:pPr algn="just">
              <a:spcBef>
                <a:spcPts val="0"/>
              </a:spcBef>
              <a:buFont typeface="Wingdings" panose="05000000000000000000" pitchFamily="2" charset="2"/>
              <a:buChar char="Ø"/>
            </a:pPr>
            <a:r>
              <a:rPr lang="lv-LV" sz="2500" dirty="0">
                <a:latin typeface="+mn-lt"/>
              </a:rPr>
              <a:t> </a:t>
            </a:r>
            <a:r>
              <a:rPr lang="lv-LV" sz="2500" b="0" i="0" dirty="0">
                <a:effectLst/>
                <a:latin typeface="+mn-lt"/>
              </a:rPr>
              <a:t>nedzīvojamās ēkas tiek aprīkotas ar </a:t>
            </a:r>
            <a:r>
              <a:rPr lang="lv-LV" sz="2500" b="1" i="0" dirty="0">
                <a:effectLst/>
                <a:latin typeface="+mn-lt"/>
              </a:rPr>
              <a:t>automātiskām apgaismojuma vadības ierīcēm, </a:t>
            </a:r>
            <a:r>
              <a:rPr lang="lv-LV" sz="2500" b="0" i="0" dirty="0">
                <a:effectLst/>
                <a:latin typeface="+mn-lt"/>
              </a:rPr>
              <a:t>ja apkures sistēmu, gaisa kondicionēšanas sistēmu, kombinēto telpu apkures un ventilācijas sistēmu, vai kombinēto gaisa kondicionēšanas  un ventilācijas sistēmu lietderīgā nominālā jauda pārsniedz:*</a:t>
            </a:r>
          </a:p>
          <a:p>
            <a:pPr algn="just">
              <a:spcBef>
                <a:spcPts val="0"/>
              </a:spcBef>
              <a:buFont typeface="Wingdings" panose="05000000000000000000" pitchFamily="2" charset="2"/>
              <a:buChar char="Ø"/>
            </a:pPr>
            <a:endParaRPr lang="lv-LV" sz="2500" b="0" i="0" dirty="0">
              <a:effectLst/>
              <a:latin typeface="+mn-lt"/>
            </a:endParaRPr>
          </a:p>
          <a:p>
            <a:pPr algn="just">
              <a:spcBef>
                <a:spcPts val="0"/>
              </a:spcBef>
              <a:buFont typeface="Wingdings" panose="05000000000000000000" pitchFamily="2" charset="2"/>
              <a:buChar char="Ø"/>
            </a:pPr>
            <a:endParaRPr lang="lv-LV" sz="2500" b="0" i="0" dirty="0">
              <a:effectLst/>
              <a:latin typeface="+mn-lt"/>
            </a:endParaRPr>
          </a:p>
          <a:p>
            <a:pPr algn="just">
              <a:spcBef>
                <a:spcPts val="0"/>
              </a:spcBef>
              <a:buFont typeface="Wingdings" panose="05000000000000000000" pitchFamily="2" charset="2"/>
              <a:buChar char="Ø"/>
            </a:pPr>
            <a:r>
              <a:rPr lang="lv-LV" sz="2500" b="0" i="0" dirty="0">
                <a:effectLst/>
                <a:latin typeface="+mn-lt"/>
              </a:rPr>
              <a:t>290 </a:t>
            </a:r>
            <a:r>
              <a:rPr lang="lv-LV" sz="2500" b="0" i="0" dirty="0" err="1">
                <a:effectLst/>
                <a:latin typeface="+mn-lt"/>
              </a:rPr>
              <a:t>kW</a:t>
            </a:r>
            <a:r>
              <a:rPr lang="lv-LV" sz="2500" b="0" i="0" dirty="0">
                <a:effectLst/>
                <a:latin typeface="+mn-lt"/>
              </a:rPr>
              <a:t> – līdz 2027. gada 31. decembrim </a:t>
            </a:r>
          </a:p>
          <a:p>
            <a:pPr algn="just">
              <a:spcBef>
                <a:spcPts val="0"/>
              </a:spcBef>
              <a:buFont typeface="Wingdings" panose="05000000000000000000" pitchFamily="2" charset="2"/>
              <a:buChar char="Ø"/>
            </a:pPr>
            <a:endParaRPr lang="lv-LV" sz="2500" b="0" i="0" dirty="0">
              <a:effectLst/>
              <a:latin typeface="+mn-lt"/>
            </a:endParaRPr>
          </a:p>
          <a:p>
            <a:pPr algn="just">
              <a:spcBef>
                <a:spcPts val="0"/>
              </a:spcBef>
              <a:buFont typeface="Wingdings" panose="05000000000000000000" pitchFamily="2" charset="2"/>
              <a:buChar char="Ø"/>
            </a:pPr>
            <a:r>
              <a:rPr lang="lv-LV" sz="2500" b="0" i="0" dirty="0">
                <a:effectLst/>
                <a:latin typeface="+mn-lt"/>
              </a:rPr>
              <a:t>70 </a:t>
            </a:r>
            <a:r>
              <a:rPr lang="lv-LV" sz="2500" b="0" i="0" dirty="0" err="1">
                <a:effectLst/>
                <a:latin typeface="+mn-lt"/>
              </a:rPr>
              <a:t>kW</a:t>
            </a:r>
            <a:r>
              <a:rPr lang="lv-LV" sz="2500" b="0" i="0" dirty="0">
                <a:effectLst/>
                <a:latin typeface="+mn-lt"/>
              </a:rPr>
              <a:t> – līdz 2029. gada 31. decembrim</a:t>
            </a:r>
          </a:p>
          <a:p>
            <a:pPr marL="0" indent="0" algn="just">
              <a:spcBef>
                <a:spcPts val="0"/>
              </a:spcBef>
              <a:buNone/>
            </a:pPr>
            <a:endParaRPr lang="lv-LV" sz="2500" dirty="0">
              <a:latin typeface="+mn-lt"/>
            </a:endParaRPr>
          </a:p>
          <a:p>
            <a:pPr marL="0" indent="0" algn="just">
              <a:spcBef>
                <a:spcPts val="0"/>
              </a:spcBef>
              <a:buNone/>
            </a:pPr>
            <a:endParaRPr lang="lv-LV" sz="2500" b="0" i="0" dirty="0">
              <a:effectLst/>
              <a:latin typeface="+mn-lt"/>
            </a:endParaRPr>
          </a:p>
          <a:p>
            <a:pPr marL="0" indent="0" algn="just">
              <a:spcBef>
                <a:spcPts val="0"/>
              </a:spcBef>
              <a:buNone/>
            </a:pPr>
            <a:r>
              <a:rPr lang="lv-LV" sz="2500" b="0" i="0" dirty="0">
                <a:effectLst/>
                <a:latin typeface="+mn-lt"/>
              </a:rPr>
              <a:t>Automātiskās apgaismojuma vadības ierīces ir izvietotas piemērotās zonās, un tās spēj konstatēt klātbūtni.</a:t>
            </a:r>
            <a:endParaRPr lang="lv-LV" sz="2500" dirty="0">
              <a:latin typeface="+mn-lt"/>
            </a:endParaRPr>
          </a:p>
          <a:p>
            <a:pPr marL="0" indent="0" algn="just">
              <a:spcBef>
                <a:spcPts val="0"/>
              </a:spcBef>
              <a:buNone/>
            </a:pPr>
            <a:r>
              <a:rPr lang="lv-LV" sz="2500" dirty="0">
                <a:latin typeface="+mn-lt"/>
              </a:rPr>
              <a:t> </a:t>
            </a:r>
          </a:p>
          <a:p>
            <a:pPr marL="0" indent="0" algn="just">
              <a:spcBef>
                <a:spcPts val="0"/>
              </a:spcBef>
              <a:buNone/>
            </a:pPr>
            <a:endParaRPr lang="lv-LV" sz="2500" dirty="0">
              <a:latin typeface="+mn-lt"/>
            </a:endParaRPr>
          </a:p>
          <a:p>
            <a:pPr marL="0" indent="0" algn="just">
              <a:spcBef>
                <a:spcPts val="0"/>
              </a:spcBef>
              <a:buNone/>
            </a:pPr>
            <a:r>
              <a:rPr lang="lv-LV" sz="2500" i="1" dirty="0">
                <a:latin typeface="+mn-lt"/>
              </a:rPr>
              <a:t>* Ja tas ir tehniski un ekonomiski pamatots</a:t>
            </a:r>
          </a:p>
        </p:txBody>
      </p:sp>
      <p:pic>
        <p:nvPicPr>
          <p:cNvPr id="5" name="Graphic 4" descr="Blueprint with solid fill">
            <a:extLst>
              <a:ext uri="{FF2B5EF4-FFF2-40B4-BE49-F238E27FC236}">
                <a16:creationId xmlns:a16="http://schemas.microsoft.com/office/drawing/2014/main" id="{1D47682B-5BD8-929C-F7D4-32E466C647B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43650" y="5503817"/>
            <a:ext cx="3037753" cy="3070167"/>
          </a:xfrm>
          <a:prstGeom prst="rect">
            <a:avLst/>
          </a:prstGeom>
        </p:spPr>
      </p:pic>
    </p:spTree>
    <p:extLst>
      <p:ext uri="{BB962C8B-B14F-4D97-AF65-F5344CB8AC3E}">
        <p14:creationId xmlns:p14="http://schemas.microsoft.com/office/powerpoint/2010/main" val="143953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6F7F66C-2759-4D59-97E7-EB5F9977C1ED}"/>
              </a:ext>
            </a:extLst>
          </p:cNvPr>
          <p:cNvSpPr>
            <a:spLocks noGrp="1"/>
          </p:cNvSpPr>
          <p:nvPr>
            <p:ph type="body" sz="quarter" idx="15"/>
          </p:nvPr>
        </p:nvSpPr>
        <p:spPr>
          <a:xfrm>
            <a:off x="5144553" y="504825"/>
            <a:ext cx="11733747" cy="1692275"/>
          </a:xfrm>
        </p:spPr>
        <p:txBody>
          <a:bodyPr anchor="ctr">
            <a:normAutofit/>
          </a:bodyPr>
          <a:lstStyle/>
          <a:p>
            <a:r>
              <a:rPr lang="lv-LV" dirty="0"/>
              <a:t>Izmaiņas</a:t>
            </a:r>
          </a:p>
        </p:txBody>
      </p:sp>
      <p:sp>
        <p:nvSpPr>
          <p:cNvPr id="20" name="Content Placeholder 2">
            <a:extLst>
              <a:ext uri="{FF2B5EF4-FFF2-40B4-BE49-F238E27FC236}">
                <a16:creationId xmlns:a16="http://schemas.microsoft.com/office/drawing/2014/main" id="{2131BC61-DE5F-1375-CDDC-8B182FD07973}"/>
              </a:ext>
            </a:extLst>
          </p:cNvPr>
          <p:cNvSpPr>
            <a:spLocks noGrp="1"/>
          </p:cNvSpPr>
          <p:nvPr>
            <p:ph sz="quarter" idx="18"/>
          </p:nvPr>
        </p:nvSpPr>
        <p:spPr>
          <a:xfrm>
            <a:off x="5144552" y="2136924"/>
            <a:ext cx="11733747" cy="6156326"/>
          </a:xfrm>
        </p:spPr>
        <p:txBody>
          <a:bodyPr>
            <a:noAutofit/>
          </a:bodyPr>
          <a:lstStyle/>
          <a:p>
            <a:pPr>
              <a:buFont typeface="Wingdings" panose="05000000000000000000" pitchFamily="2" charset="2"/>
              <a:buChar char="Ø"/>
            </a:pPr>
            <a:r>
              <a:rPr lang="lv-LV" sz="2000" b="1" dirty="0"/>
              <a:t>Nacionālais ēku renovācijas plāns</a:t>
            </a:r>
            <a:endParaRPr lang="lv-LV" sz="2000" b="1" dirty="0">
              <a:effectLst/>
            </a:endParaRPr>
          </a:p>
          <a:p>
            <a:pPr>
              <a:buFont typeface="Wingdings" panose="05000000000000000000" pitchFamily="2" charset="2"/>
              <a:buChar char="Ø"/>
            </a:pPr>
            <a:r>
              <a:rPr lang="lv-LV" sz="2000" b="1" dirty="0"/>
              <a:t>Minimālie </a:t>
            </a:r>
            <a:r>
              <a:rPr lang="lv-LV" sz="2000" b="1" dirty="0" err="1"/>
              <a:t>energosnieguma</a:t>
            </a:r>
            <a:r>
              <a:rPr lang="lv-LV" sz="2000" b="1" dirty="0"/>
              <a:t> standarti un renovācijas trajektorijas</a:t>
            </a:r>
          </a:p>
          <a:p>
            <a:pPr>
              <a:buFont typeface="Wingdings" panose="05000000000000000000" pitchFamily="2" charset="2"/>
              <a:buChar char="Ø"/>
            </a:pPr>
            <a:r>
              <a:rPr lang="lv-LV" sz="2000" b="1" dirty="0"/>
              <a:t>Prasības jaunām un esošām ēkām</a:t>
            </a:r>
          </a:p>
          <a:p>
            <a:pPr>
              <a:buFont typeface="Wingdings" panose="05000000000000000000" pitchFamily="2" charset="2"/>
              <a:buChar char="Ø"/>
            </a:pPr>
            <a:r>
              <a:rPr lang="lv-LV" sz="2000" b="1" dirty="0"/>
              <a:t>Renovācijas pases</a:t>
            </a:r>
          </a:p>
          <a:p>
            <a:pPr>
              <a:buFont typeface="Wingdings" panose="05000000000000000000" pitchFamily="2" charset="2"/>
              <a:buChar char="Ø"/>
            </a:pPr>
            <a:r>
              <a:rPr lang="lv-LV" sz="2000" b="1" dirty="0"/>
              <a:t>Saules enerģija ēkās</a:t>
            </a:r>
          </a:p>
          <a:p>
            <a:pPr>
              <a:buFont typeface="Wingdings" panose="05000000000000000000" pitchFamily="2" charset="2"/>
              <a:buChar char="Ø"/>
            </a:pPr>
            <a:r>
              <a:rPr lang="lv-LV" sz="2000" b="1" dirty="0"/>
              <a:t>Inženiertehniskās sistēmas</a:t>
            </a:r>
          </a:p>
          <a:p>
            <a:pPr>
              <a:buFont typeface="Wingdings" panose="05000000000000000000" pitchFamily="2" charset="2"/>
              <a:buChar char="Ø"/>
            </a:pPr>
            <a:r>
              <a:rPr lang="lv-LV" sz="2000" b="1" dirty="0"/>
              <a:t>Ilgtspējīgas mobilitātes infrastruktūra</a:t>
            </a:r>
          </a:p>
          <a:p>
            <a:pPr>
              <a:buFont typeface="Wingdings" panose="05000000000000000000" pitchFamily="2" charset="2"/>
              <a:buChar char="Ø"/>
            </a:pPr>
            <a:r>
              <a:rPr lang="lv-LV" sz="2000" b="1" dirty="0"/>
              <a:t>Ēku energoefektivitātes sertifikāti </a:t>
            </a:r>
          </a:p>
          <a:p>
            <a:pPr>
              <a:buFont typeface="Wingdings" panose="05000000000000000000" pitchFamily="2" charset="2"/>
              <a:buChar char="Ø"/>
            </a:pPr>
            <a:r>
              <a:rPr lang="lv-LV" sz="2000" b="1" dirty="0"/>
              <a:t>Citi jautājumi </a:t>
            </a:r>
          </a:p>
        </p:txBody>
      </p:sp>
      <p:pic>
        <p:nvPicPr>
          <p:cNvPr id="6" name="Picture Placeholder 5" descr="Building Brick Wall with solid fill">
            <a:extLst>
              <a:ext uri="{FF2B5EF4-FFF2-40B4-BE49-F238E27FC236}">
                <a16:creationId xmlns:a16="http://schemas.microsoft.com/office/drawing/2014/main" id="{DD96308A-7901-85ED-7846-91A1CD122F53}"/>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7478" r="17478"/>
          <a:stretch>
            <a:fillRect/>
          </a:stretch>
        </p:blipFill>
        <p:spPr>
          <a:xfrm>
            <a:off x="1043854" y="2884513"/>
            <a:ext cx="3731522" cy="5736972"/>
          </a:xfrm>
        </p:spPr>
      </p:pic>
    </p:spTree>
    <p:extLst>
      <p:ext uri="{BB962C8B-B14F-4D97-AF65-F5344CB8AC3E}">
        <p14:creationId xmlns:p14="http://schemas.microsoft.com/office/powerpoint/2010/main" val="28732068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5F22B929-6AC6-F6EE-A1A5-BE152B99E384}"/>
              </a:ext>
            </a:extLst>
          </p:cNvPr>
          <p:cNvSpPr>
            <a:spLocks noGrp="1"/>
          </p:cNvSpPr>
          <p:nvPr>
            <p:ph sz="quarter" idx="18"/>
          </p:nvPr>
        </p:nvSpPr>
        <p:spPr>
          <a:xfrm>
            <a:off x="851831" y="4156075"/>
            <a:ext cx="15902644" cy="1441450"/>
          </a:xfrm>
        </p:spPr>
        <p:txBody>
          <a:bodyPr>
            <a:normAutofit/>
          </a:bodyPr>
          <a:lstStyle/>
          <a:p>
            <a:pPr marL="0" indent="0" algn="ctr">
              <a:buNone/>
            </a:pPr>
            <a:r>
              <a:rPr lang="lv-LV" sz="3600" b="1" dirty="0"/>
              <a:t>ILGTSPĒJĪGAS MOBILITĀTES INFRASTRUKTŪRA</a:t>
            </a:r>
            <a:endParaRPr lang="en-US" sz="3600" b="1" dirty="0"/>
          </a:p>
        </p:txBody>
      </p:sp>
    </p:spTree>
    <p:extLst>
      <p:ext uri="{BB962C8B-B14F-4D97-AF65-F5344CB8AC3E}">
        <p14:creationId xmlns:p14="http://schemas.microsoft.com/office/powerpoint/2010/main" val="7783848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1C0A914-24FF-F0D5-F86B-7B6841FF62BE}"/>
              </a:ext>
            </a:extLst>
          </p:cNvPr>
          <p:cNvSpPr>
            <a:spLocks noGrp="1"/>
          </p:cNvSpPr>
          <p:nvPr>
            <p:ph type="body" sz="quarter" idx="13"/>
          </p:nvPr>
        </p:nvSpPr>
        <p:spPr>
          <a:xfrm>
            <a:off x="461963" y="484188"/>
            <a:ext cx="7775575" cy="7638534"/>
          </a:xfrm>
        </p:spPr>
        <p:txBody>
          <a:bodyPr/>
          <a:lstStyle/>
          <a:p>
            <a:r>
              <a:rPr lang="lv-LV" dirty="0" err="1"/>
              <a:t>Elektrmobilitāte</a:t>
            </a:r>
            <a:r>
              <a:rPr lang="lv-LV" dirty="0"/>
              <a:t> nedzīvojamās ēkās</a:t>
            </a:r>
          </a:p>
        </p:txBody>
      </p:sp>
      <p:sp>
        <p:nvSpPr>
          <p:cNvPr id="3" name="Content Placeholder 2">
            <a:extLst>
              <a:ext uri="{FF2B5EF4-FFF2-40B4-BE49-F238E27FC236}">
                <a16:creationId xmlns:a16="http://schemas.microsoft.com/office/drawing/2014/main" id="{F4CB5869-436A-AEAA-8F66-4275EBF8ECBB}"/>
              </a:ext>
            </a:extLst>
          </p:cNvPr>
          <p:cNvSpPr>
            <a:spLocks noGrp="1"/>
          </p:cNvSpPr>
          <p:nvPr>
            <p:ph sz="quarter" idx="18"/>
          </p:nvPr>
        </p:nvSpPr>
        <p:spPr>
          <a:xfrm>
            <a:off x="9174163" y="273132"/>
            <a:ext cx="8166100" cy="8527969"/>
          </a:xfrm>
        </p:spPr>
        <p:txBody>
          <a:bodyPr>
            <a:noAutofit/>
          </a:bodyPr>
          <a:lstStyle/>
          <a:p>
            <a:pPr marL="0" indent="0" algn="just">
              <a:spcBef>
                <a:spcPts val="0"/>
              </a:spcBef>
              <a:buNone/>
            </a:pPr>
            <a:endParaRPr lang="lv-LV" sz="2500" b="1" dirty="0">
              <a:latin typeface="+mn-lt"/>
            </a:endParaRPr>
          </a:p>
          <a:p>
            <a:pPr algn="just">
              <a:spcBef>
                <a:spcPts val="0"/>
              </a:spcBef>
              <a:buFont typeface="Wingdings" panose="05000000000000000000" pitchFamily="2" charset="2"/>
              <a:buChar char="Ø"/>
            </a:pPr>
            <a:r>
              <a:rPr lang="lv-LV" sz="2500" b="1" dirty="0">
                <a:latin typeface="+mn-lt"/>
              </a:rPr>
              <a:t>Uzlādes kabeļu uzstādīšanas visās jaunās nedzīvojamās ēkās un nedzīvojamās ēkās, kur veic nozīmīgu atjaunošanu un ir vairāk nekā 5 stāvvietas:* </a:t>
            </a:r>
          </a:p>
          <a:p>
            <a:pPr lvl="1" algn="just">
              <a:spcBef>
                <a:spcPts val="0"/>
              </a:spcBef>
              <a:buFont typeface="Wingdings" panose="05000000000000000000" pitchFamily="2" charset="2"/>
              <a:buChar char="Ø"/>
              <a:tabLst>
                <a:tab pos="201930" algn="l"/>
              </a:tabLst>
            </a:pPr>
            <a:r>
              <a:rPr lang="lv-LV" sz="2500" dirty="0">
                <a:latin typeface="+mn-lt"/>
                <a:ea typeface="Calibri" panose="020F0502020204030204" pitchFamily="34" charset="0"/>
              </a:rPr>
              <a:t>uz katrām 5 auto stāvvietām vismaz 1 uzlādes punkts</a:t>
            </a:r>
          </a:p>
          <a:p>
            <a:pPr lvl="1" algn="just">
              <a:spcBef>
                <a:spcPts val="0"/>
              </a:spcBef>
              <a:buFont typeface="Wingdings" panose="05000000000000000000" pitchFamily="2" charset="2"/>
              <a:buChar char="Ø"/>
              <a:tabLst>
                <a:tab pos="201930" algn="l"/>
              </a:tabLst>
            </a:pPr>
            <a:r>
              <a:rPr lang="lv-LV" sz="2500" dirty="0">
                <a:latin typeface="+mn-lt"/>
                <a:ea typeface="Calibri" panose="020F0502020204030204" pitchFamily="34" charset="0"/>
              </a:rPr>
              <a:t>vismaz 50% no visām auto stāvvietām – ievelk kabeļus + pārējām stāvvietas vietām - </a:t>
            </a:r>
            <a:r>
              <a:rPr lang="lv-LV" sz="2500" dirty="0" err="1">
                <a:latin typeface="+mn-lt"/>
                <a:ea typeface="Calibri" panose="020F0502020204030204" pitchFamily="34" charset="0"/>
              </a:rPr>
              <a:t>kabeļkanāli</a:t>
            </a:r>
            <a:r>
              <a:rPr lang="lv-LV" sz="2500" dirty="0">
                <a:latin typeface="+mn-lt"/>
                <a:ea typeface="Calibri" panose="020F0502020204030204" pitchFamily="34" charset="0"/>
              </a:rPr>
              <a:t>, lai vēlākā posmā varētu uzstādīt elektrisko transportlīdzekļu uzlādes punktus </a:t>
            </a:r>
          </a:p>
          <a:p>
            <a:pPr lvl="1" algn="just">
              <a:spcBef>
                <a:spcPts val="0"/>
              </a:spcBef>
              <a:buFont typeface="Wingdings" panose="05000000000000000000" pitchFamily="2" charset="2"/>
              <a:buChar char="Ø"/>
              <a:tabLst>
                <a:tab pos="201930" algn="l"/>
              </a:tabLst>
            </a:pPr>
            <a:r>
              <a:rPr lang="lv-LV" sz="2500" dirty="0">
                <a:latin typeface="+mn-lt"/>
                <a:ea typeface="Calibri" panose="020F0502020204030204" pitchFamily="34" charset="0"/>
              </a:rPr>
              <a:t>ierīko velosipēdu stāvvietas, kas veido vismaz 15% no ēkas vidējās lietotāju ietilpības vai 10% no kopējās</a:t>
            </a:r>
          </a:p>
          <a:p>
            <a:pPr lvl="1" algn="just">
              <a:spcBef>
                <a:spcPts val="0"/>
              </a:spcBef>
              <a:buFont typeface="Wingdings" panose="05000000000000000000" pitchFamily="2" charset="2"/>
              <a:buChar char="Ø"/>
              <a:tabLst>
                <a:tab pos="201930" algn="l"/>
              </a:tabLst>
            </a:pPr>
            <a:endParaRPr lang="lv-LV" sz="2500" dirty="0">
              <a:latin typeface="+mn-lt"/>
            </a:endParaRPr>
          </a:p>
          <a:p>
            <a:pPr marL="0" indent="0" algn="just">
              <a:spcBef>
                <a:spcPts val="0"/>
              </a:spcBef>
              <a:buNone/>
            </a:pPr>
            <a:r>
              <a:rPr lang="lv-LV" sz="2500" i="1" dirty="0">
                <a:latin typeface="+mn-lt"/>
              </a:rPr>
              <a:t>*Ja autostāvvieta ēkas iekšienē – un, ja nozīmīga renovācija aptver autostāvvietu vai ēkas </a:t>
            </a:r>
            <a:r>
              <a:rPr lang="lv-LV" sz="2500" i="1" dirty="0" err="1">
                <a:latin typeface="+mn-lt"/>
              </a:rPr>
              <a:t>elektroinfrastruktūru</a:t>
            </a:r>
            <a:r>
              <a:rPr lang="lv-LV" sz="2500" i="1" dirty="0">
                <a:latin typeface="+mn-lt"/>
              </a:rPr>
              <a:t> </a:t>
            </a:r>
          </a:p>
          <a:p>
            <a:pPr marL="0" indent="0" algn="just">
              <a:spcBef>
                <a:spcPts val="0"/>
              </a:spcBef>
              <a:buNone/>
            </a:pPr>
            <a:endParaRPr lang="lv-LV" sz="2500" i="1" dirty="0">
              <a:latin typeface="+mn-lt"/>
            </a:endParaRPr>
          </a:p>
          <a:p>
            <a:pPr marL="0" indent="0" algn="just">
              <a:spcBef>
                <a:spcPts val="0"/>
              </a:spcBef>
              <a:buNone/>
            </a:pPr>
            <a:r>
              <a:rPr lang="lv-LV" sz="2500" i="1" dirty="0">
                <a:latin typeface="+mn-lt"/>
              </a:rPr>
              <a:t>*Ja autostāvvieta fiziski blakus ēkai - un, ja nozīmīga renovācija aptver autostāvvietu vai autostāvvietas </a:t>
            </a:r>
            <a:r>
              <a:rPr lang="lv-LV" sz="2500" i="1" dirty="0" err="1">
                <a:latin typeface="+mn-lt"/>
              </a:rPr>
              <a:t>elektroinfrastruktūru</a:t>
            </a:r>
            <a:r>
              <a:rPr lang="lv-LV" sz="2500" i="1" dirty="0">
                <a:latin typeface="+mn-lt"/>
              </a:rPr>
              <a:t> </a:t>
            </a:r>
          </a:p>
          <a:p>
            <a:pPr marL="0" indent="0" algn="just">
              <a:spcBef>
                <a:spcPts val="0"/>
              </a:spcBef>
              <a:buNone/>
            </a:pPr>
            <a:endParaRPr lang="lv-LV" sz="2500" i="1" dirty="0">
              <a:latin typeface="+mn-lt"/>
            </a:endParaRPr>
          </a:p>
          <a:p>
            <a:pPr marL="0" indent="0" algn="just">
              <a:spcBef>
                <a:spcPts val="0"/>
              </a:spcBef>
              <a:buNone/>
            </a:pPr>
            <a:r>
              <a:rPr lang="lv-LV" sz="2500" dirty="0">
                <a:latin typeface="+mn-lt"/>
              </a:rPr>
              <a:t>N.B. J</a:t>
            </a:r>
            <a:r>
              <a:rPr lang="lv-LV" sz="2500" b="0" i="0" dirty="0">
                <a:effectLst/>
                <a:latin typeface="+mn-lt"/>
              </a:rPr>
              <a:t>aunām biroju ēkām un biroju ēkām, kurās veic nozīmīgu renovāciju, ar 5 + stāvvietas vietām - uz katrām 2 stāvvietas vietām tiek uzstādīts vismaz 1 uzlādes punkts</a:t>
            </a:r>
            <a:endParaRPr lang="lv-LV" sz="2500" i="1" dirty="0">
              <a:latin typeface="+mn-lt"/>
            </a:endParaRPr>
          </a:p>
        </p:txBody>
      </p:sp>
      <p:pic>
        <p:nvPicPr>
          <p:cNvPr id="5" name="Graphic 4" descr="Electric car with solid fill">
            <a:extLst>
              <a:ext uri="{FF2B5EF4-FFF2-40B4-BE49-F238E27FC236}">
                <a16:creationId xmlns:a16="http://schemas.microsoft.com/office/drawing/2014/main" id="{7AB97C42-E743-F76E-FAE4-FD7BA2B354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69637" y="5956265"/>
            <a:ext cx="2928637" cy="2928637"/>
          </a:xfrm>
          <a:prstGeom prst="rect">
            <a:avLst/>
          </a:prstGeom>
        </p:spPr>
      </p:pic>
    </p:spTree>
    <p:extLst>
      <p:ext uri="{BB962C8B-B14F-4D97-AF65-F5344CB8AC3E}">
        <p14:creationId xmlns:p14="http://schemas.microsoft.com/office/powerpoint/2010/main" val="3369603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1C0A914-24FF-F0D5-F86B-7B6841FF62BE}"/>
              </a:ext>
            </a:extLst>
          </p:cNvPr>
          <p:cNvSpPr>
            <a:spLocks noGrp="1"/>
          </p:cNvSpPr>
          <p:nvPr>
            <p:ph type="body" sz="quarter" idx="13"/>
          </p:nvPr>
        </p:nvSpPr>
        <p:spPr>
          <a:xfrm>
            <a:off x="461963" y="484188"/>
            <a:ext cx="7775575" cy="7638534"/>
          </a:xfrm>
        </p:spPr>
        <p:txBody>
          <a:bodyPr/>
          <a:lstStyle/>
          <a:p>
            <a:r>
              <a:rPr lang="lv-LV" dirty="0" err="1"/>
              <a:t>Elektromobilitāte</a:t>
            </a:r>
            <a:r>
              <a:rPr lang="lv-LV" dirty="0"/>
              <a:t> nedzīvojamās un publisko struktūru ēkās</a:t>
            </a:r>
          </a:p>
        </p:txBody>
      </p:sp>
      <p:sp>
        <p:nvSpPr>
          <p:cNvPr id="3" name="Content Placeholder 2">
            <a:extLst>
              <a:ext uri="{FF2B5EF4-FFF2-40B4-BE49-F238E27FC236}">
                <a16:creationId xmlns:a16="http://schemas.microsoft.com/office/drawing/2014/main" id="{F4CB5869-436A-AEAA-8F66-4275EBF8ECBB}"/>
              </a:ext>
            </a:extLst>
          </p:cNvPr>
          <p:cNvSpPr>
            <a:spLocks noGrp="1"/>
          </p:cNvSpPr>
          <p:nvPr>
            <p:ph sz="quarter" idx="18"/>
          </p:nvPr>
        </p:nvSpPr>
        <p:spPr>
          <a:xfrm>
            <a:off x="9174163" y="273132"/>
            <a:ext cx="8166100" cy="8527969"/>
          </a:xfrm>
        </p:spPr>
        <p:txBody>
          <a:bodyPr>
            <a:noAutofit/>
          </a:bodyPr>
          <a:lstStyle/>
          <a:p>
            <a:pPr lvl="1">
              <a:spcBef>
                <a:spcPts val="0"/>
              </a:spcBef>
              <a:buFont typeface="Wingdings" panose="05000000000000000000" pitchFamily="2" charset="2"/>
              <a:buChar char="Ø"/>
              <a:tabLst>
                <a:tab pos="201930" algn="l"/>
              </a:tabLst>
            </a:pPr>
            <a:endParaRPr lang="lv-LV" sz="2500" dirty="0">
              <a:latin typeface="+mn-lt"/>
            </a:endParaRPr>
          </a:p>
          <a:p>
            <a:pPr>
              <a:spcBef>
                <a:spcPts val="0"/>
              </a:spcBef>
              <a:buFont typeface="Wingdings" panose="05000000000000000000" pitchFamily="2" charset="2"/>
              <a:buChar char="Ø"/>
            </a:pPr>
            <a:r>
              <a:rPr lang="lv-LV" sz="2500" b="1" dirty="0">
                <a:latin typeface="+mn-lt"/>
              </a:rPr>
              <a:t>Visām nedzīvojamām ēkām ar 20 + auto stāvvietu vietām līdz 01.01.2027.:* </a:t>
            </a:r>
          </a:p>
          <a:p>
            <a:pPr lvl="1">
              <a:spcBef>
                <a:spcPts val="0"/>
              </a:spcBef>
            </a:pPr>
            <a:r>
              <a:rPr lang="lv-LV" sz="2500" b="0" i="0" u="none" strike="noStrike" baseline="0" dirty="0">
                <a:latin typeface="+mn-lt"/>
              </a:rPr>
              <a:t>uz katrām 10 vietām tiek uzstādīts vismaz 1 uzlādes punkts vai vismaz 50 % vietām ir ierīkoti </a:t>
            </a:r>
            <a:r>
              <a:rPr lang="lv-LV" sz="2500" b="0" i="0" u="none" strike="noStrike" baseline="0" dirty="0" err="1">
                <a:latin typeface="+mn-lt"/>
              </a:rPr>
              <a:t>kabeļkanāli</a:t>
            </a:r>
            <a:endParaRPr lang="lv-LV" sz="2500" dirty="0">
              <a:latin typeface="+mn-lt"/>
            </a:endParaRPr>
          </a:p>
          <a:p>
            <a:pPr lvl="1">
              <a:spcBef>
                <a:spcPts val="0"/>
              </a:spcBef>
            </a:pPr>
            <a:endParaRPr lang="lv-LV" sz="2500" b="0" i="0" u="none" strike="noStrike" baseline="0" dirty="0">
              <a:latin typeface="+mn-lt"/>
            </a:endParaRPr>
          </a:p>
          <a:p>
            <a:pPr lvl="1">
              <a:spcBef>
                <a:spcPts val="0"/>
              </a:spcBef>
            </a:pPr>
            <a:r>
              <a:rPr lang="lv-LV" sz="2500" b="0" i="0" u="none" strike="noStrike" baseline="0" dirty="0">
                <a:latin typeface="+mn-lt"/>
              </a:rPr>
              <a:t>ierīko velosipēdu stāvvietas vietas, kas veido vismaz 15 % no ēkas vidējās lietotāju kapacitātes vai 10 % no kopējās lietotāju kapacitātes</a:t>
            </a:r>
          </a:p>
          <a:p>
            <a:pPr lvl="1">
              <a:spcBef>
                <a:spcPts val="0"/>
              </a:spcBef>
            </a:pPr>
            <a:endParaRPr lang="lv-LV" sz="2500" dirty="0">
              <a:latin typeface="+mn-lt"/>
            </a:endParaRPr>
          </a:p>
          <a:p>
            <a:pPr lvl="1">
              <a:spcBef>
                <a:spcPts val="0"/>
              </a:spcBef>
            </a:pPr>
            <a:endParaRPr lang="lv-LV" sz="2500" dirty="0">
              <a:latin typeface="+mn-lt"/>
            </a:endParaRPr>
          </a:p>
          <a:p>
            <a:pPr marL="92075" lvl="1" indent="0" algn="just">
              <a:spcBef>
                <a:spcPts val="0"/>
              </a:spcBef>
              <a:buNone/>
            </a:pPr>
            <a:r>
              <a:rPr lang="lv-LV" sz="2500" dirty="0">
                <a:latin typeface="+mn-lt"/>
              </a:rPr>
              <a:t>*</a:t>
            </a:r>
            <a:r>
              <a:rPr lang="lv-LV" sz="2500" b="0" i="0" dirty="0">
                <a:effectLst/>
                <a:latin typeface="+mn-lt"/>
              </a:rPr>
              <a:t> DV var atlikt šīs prasības piemērošanu līdz 2029. gada 1. janvārim attiecībā uz visām tām nedzīvojamajām ēkām, kas ir renovētas divu gadu laikposmā pirms 2024. gada 28. maija un uzlādes punkti ierīkoti atbilstoši nacionālajām prasībām</a:t>
            </a:r>
            <a:endParaRPr lang="lv-LV" sz="2500" dirty="0">
              <a:latin typeface="+mn-lt"/>
            </a:endParaRPr>
          </a:p>
          <a:p>
            <a:pPr marL="457200" lvl="1" indent="0">
              <a:spcBef>
                <a:spcPts val="0"/>
              </a:spcBef>
              <a:buNone/>
            </a:pPr>
            <a:endParaRPr lang="lv-LV" sz="2500" dirty="0">
              <a:latin typeface="+mn-lt"/>
            </a:endParaRPr>
          </a:p>
          <a:p>
            <a:pPr marL="457200" lvl="1" indent="0">
              <a:spcBef>
                <a:spcPts val="0"/>
              </a:spcBef>
              <a:buNone/>
            </a:pPr>
            <a:endParaRPr lang="lv-LV" sz="2500" dirty="0">
              <a:latin typeface="+mn-lt"/>
            </a:endParaRPr>
          </a:p>
          <a:p>
            <a:pPr marL="457200" lvl="1" indent="0">
              <a:spcBef>
                <a:spcPts val="0"/>
              </a:spcBef>
              <a:buNone/>
            </a:pPr>
            <a:endParaRPr lang="lv-LV" sz="2500" dirty="0">
              <a:latin typeface="+mn-lt"/>
            </a:endParaRPr>
          </a:p>
          <a:p>
            <a:pPr marL="0" lvl="1" indent="0">
              <a:spcBef>
                <a:spcPts val="0"/>
              </a:spcBef>
              <a:buFont typeface="Wingdings" panose="05000000000000000000" pitchFamily="2" charset="2"/>
              <a:buChar char="Ø"/>
            </a:pPr>
            <a:r>
              <a:rPr lang="lv-LV" sz="2500" b="1" dirty="0">
                <a:latin typeface="+mn-lt"/>
              </a:rPr>
              <a:t>Publisko struktūru īpašumā vai lietošanā esošajās ēkās:</a:t>
            </a:r>
          </a:p>
          <a:p>
            <a:pPr marL="342900" lvl="1" indent="-342900">
              <a:spcBef>
                <a:spcPts val="0"/>
              </a:spcBef>
            </a:pPr>
            <a:r>
              <a:rPr lang="lv-LV" sz="2500" dirty="0">
                <a:latin typeface="+mn-lt"/>
              </a:rPr>
              <a:t>līdz 2033.gada 1.janvārim vismaz 50% vietām priekšlaicīgi ievelk kabeļus</a:t>
            </a:r>
          </a:p>
          <a:p>
            <a:pPr marL="457200" lvl="1" indent="0">
              <a:spcBef>
                <a:spcPts val="0"/>
              </a:spcBef>
              <a:buNone/>
            </a:pPr>
            <a:endParaRPr lang="lv-LV" sz="2500" dirty="0">
              <a:latin typeface="+mn-lt"/>
            </a:endParaRPr>
          </a:p>
          <a:p>
            <a:pPr marL="457200" lvl="1" indent="0">
              <a:spcBef>
                <a:spcPts val="0"/>
              </a:spcBef>
              <a:buNone/>
            </a:pPr>
            <a:endParaRPr lang="lv-LV" sz="2500" dirty="0">
              <a:latin typeface="+mn-lt"/>
            </a:endParaRPr>
          </a:p>
          <a:p>
            <a:pPr marL="457200" lvl="1" indent="0">
              <a:spcBef>
                <a:spcPts val="0"/>
              </a:spcBef>
              <a:buNone/>
            </a:pPr>
            <a:endParaRPr lang="lv-LV" sz="2500" dirty="0">
              <a:latin typeface="+mn-lt"/>
            </a:endParaRPr>
          </a:p>
        </p:txBody>
      </p:sp>
      <p:pic>
        <p:nvPicPr>
          <p:cNvPr id="5" name="Graphic 4" descr="Electric car with solid fill">
            <a:extLst>
              <a:ext uri="{FF2B5EF4-FFF2-40B4-BE49-F238E27FC236}">
                <a16:creationId xmlns:a16="http://schemas.microsoft.com/office/drawing/2014/main" id="{7AB97C42-E743-F76E-FAE4-FD7BA2B354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69637" y="5956265"/>
            <a:ext cx="2928637" cy="2928637"/>
          </a:xfrm>
          <a:prstGeom prst="rect">
            <a:avLst/>
          </a:prstGeom>
        </p:spPr>
      </p:pic>
    </p:spTree>
    <p:extLst>
      <p:ext uri="{BB962C8B-B14F-4D97-AF65-F5344CB8AC3E}">
        <p14:creationId xmlns:p14="http://schemas.microsoft.com/office/powerpoint/2010/main" val="2256510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1C0A914-24FF-F0D5-F86B-7B6841FF62BE}"/>
              </a:ext>
            </a:extLst>
          </p:cNvPr>
          <p:cNvSpPr>
            <a:spLocks noGrp="1"/>
          </p:cNvSpPr>
          <p:nvPr>
            <p:ph type="body" sz="quarter" idx="13"/>
          </p:nvPr>
        </p:nvSpPr>
        <p:spPr>
          <a:xfrm>
            <a:off x="461963" y="484188"/>
            <a:ext cx="7775575" cy="7638534"/>
          </a:xfrm>
        </p:spPr>
        <p:txBody>
          <a:bodyPr/>
          <a:lstStyle/>
          <a:p>
            <a:r>
              <a:rPr lang="lv-LV" dirty="0" err="1"/>
              <a:t>Elektromobilitātedzīvojamās</a:t>
            </a:r>
            <a:r>
              <a:rPr lang="lv-LV" dirty="0"/>
              <a:t> ēkās</a:t>
            </a:r>
          </a:p>
        </p:txBody>
      </p:sp>
      <p:sp>
        <p:nvSpPr>
          <p:cNvPr id="3" name="Content Placeholder 2">
            <a:extLst>
              <a:ext uri="{FF2B5EF4-FFF2-40B4-BE49-F238E27FC236}">
                <a16:creationId xmlns:a16="http://schemas.microsoft.com/office/drawing/2014/main" id="{F4CB5869-436A-AEAA-8F66-4275EBF8ECBB}"/>
              </a:ext>
            </a:extLst>
          </p:cNvPr>
          <p:cNvSpPr>
            <a:spLocks noGrp="1"/>
          </p:cNvSpPr>
          <p:nvPr>
            <p:ph sz="quarter" idx="18"/>
          </p:nvPr>
        </p:nvSpPr>
        <p:spPr>
          <a:xfrm>
            <a:off x="9174163" y="273132"/>
            <a:ext cx="8166100" cy="8527969"/>
          </a:xfrm>
        </p:spPr>
        <p:txBody>
          <a:bodyPr>
            <a:noAutofit/>
          </a:bodyPr>
          <a:lstStyle/>
          <a:p>
            <a:pPr marL="457200" lvl="1" indent="0">
              <a:spcBef>
                <a:spcPts val="0"/>
              </a:spcBef>
              <a:buNone/>
            </a:pPr>
            <a:endParaRPr lang="lv-LV" sz="2500" dirty="0">
              <a:latin typeface="+mn-lt"/>
            </a:endParaRPr>
          </a:p>
          <a:p>
            <a:pPr marL="457200" lvl="1" indent="0">
              <a:spcBef>
                <a:spcPts val="0"/>
              </a:spcBef>
              <a:buNone/>
            </a:pPr>
            <a:endParaRPr lang="lv-LV" sz="2500" dirty="0">
              <a:latin typeface="+mn-lt"/>
            </a:endParaRPr>
          </a:p>
          <a:p>
            <a:pPr>
              <a:spcBef>
                <a:spcPts val="0"/>
              </a:spcBef>
              <a:buFont typeface="Wingdings" panose="05000000000000000000" pitchFamily="2" charset="2"/>
              <a:buChar char="Ø"/>
            </a:pPr>
            <a:r>
              <a:rPr lang="lv-LV" sz="2500" b="1" dirty="0">
                <a:latin typeface="+mn-lt"/>
              </a:rPr>
              <a:t>Jaunās dzīvojamās ēkās un dzīvojamās ēkās, kurās veicama nozīmīga renovācija, un kurās ir vismaz 3 auto stāvvietas:*</a:t>
            </a:r>
          </a:p>
          <a:p>
            <a:pPr lvl="1">
              <a:spcBef>
                <a:spcPts val="0"/>
              </a:spcBef>
            </a:pPr>
            <a:r>
              <a:rPr lang="lv-LV" sz="2500" dirty="0">
                <a:latin typeface="+mn-lt"/>
              </a:rPr>
              <a:t>vismaz 50 % automašīnu stāvvietas vietām priekšlaicīgi tiek ievilkti kabeļi un pārējām automašīnu stāvvietas vietām – ierīkoti </a:t>
            </a:r>
            <a:r>
              <a:rPr lang="lv-LV" sz="2500" dirty="0" err="1">
                <a:latin typeface="+mn-lt"/>
              </a:rPr>
              <a:t>kabeļkanāli</a:t>
            </a:r>
            <a:r>
              <a:rPr lang="lv-LV" sz="2500" dirty="0">
                <a:latin typeface="+mn-lt"/>
              </a:rPr>
              <a:t> </a:t>
            </a:r>
            <a:r>
              <a:rPr lang="lv-LV" sz="2500" dirty="0">
                <a:latin typeface="+mn-lt"/>
                <a:ea typeface="Calibri" panose="020F0502020204030204" pitchFamily="34" charset="0"/>
              </a:rPr>
              <a:t>;</a:t>
            </a:r>
          </a:p>
          <a:p>
            <a:pPr lvl="1">
              <a:spcBef>
                <a:spcPts val="0"/>
              </a:spcBef>
            </a:pPr>
            <a:r>
              <a:rPr lang="lv-LV" sz="2500" dirty="0">
                <a:latin typeface="+mn-lt"/>
                <a:ea typeface="Calibri" panose="020F0502020204030204" pitchFamily="34" charset="0"/>
              </a:rPr>
              <a:t>vismaz divas velosipēdu stāvvietas katrai dzīvojamās ēkas vienībai**</a:t>
            </a:r>
          </a:p>
          <a:p>
            <a:pPr lvl="1">
              <a:spcBef>
                <a:spcPts val="0"/>
              </a:spcBef>
            </a:pPr>
            <a:endParaRPr lang="lv-LV" sz="2500" dirty="0">
              <a:latin typeface="+mn-lt"/>
              <a:ea typeface="Calibri" panose="020F0502020204030204" pitchFamily="34" charset="0"/>
            </a:endParaRPr>
          </a:p>
          <a:p>
            <a:pPr lvl="1">
              <a:spcBef>
                <a:spcPts val="0"/>
              </a:spcBef>
            </a:pPr>
            <a:endParaRPr lang="lv-LV" sz="2500" dirty="0">
              <a:latin typeface="+mn-lt"/>
              <a:ea typeface="Calibri" panose="020F0502020204030204" pitchFamily="34" charset="0"/>
            </a:endParaRPr>
          </a:p>
          <a:p>
            <a:pPr marL="0" indent="0" algn="just">
              <a:spcBef>
                <a:spcPts val="0"/>
              </a:spcBef>
              <a:buNone/>
            </a:pPr>
            <a:r>
              <a:rPr lang="lv-LV" sz="2500" i="1" dirty="0">
                <a:latin typeface="+mn-lt"/>
              </a:rPr>
              <a:t>*Ja autostāvvieta ēkas iekšienē – un, ja nozīmīga renovācija aptver autostāvvietu vai ēkas </a:t>
            </a:r>
            <a:r>
              <a:rPr lang="lv-LV" sz="2500" i="1" dirty="0" err="1">
                <a:latin typeface="+mn-lt"/>
              </a:rPr>
              <a:t>elektroinfrastruktūru</a:t>
            </a:r>
            <a:r>
              <a:rPr lang="lv-LV" sz="2500" i="1" dirty="0">
                <a:latin typeface="+mn-lt"/>
              </a:rPr>
              <a:t> </a:t>
            </a:r>
          </a:p>
          <a:p>
            <a:pPr marL="0" indent="0" algn="just">
              <a:spcBef>
                <a:spcPts val="0"/>
              </a:spcBef>
              <a:buNone/>
            </a:pPr>
            <a:endParaRPr lang="lv-LV" sz="2500" i="1" dirty="0">
              <a:latin typeface="+mn-lt"/>
            </a:endParaRPr>
          </a:p>
          <a:p>
            <a:pPr marL="0" indent="0" algn="just">
              <a:spcBef>
                <a:spcPts val="0"/>
              </a:spcBef>
              <a:buNone/>
            </a:pPr>
            <a:r>
              <a:rPr lang="lv-LV" sz="2500" i="1" dirty="0">
                <a:latin typeface="+mn-lt"/>
              </a:rPr>
              <a:t>*Ja autostāvvieta fiziski blakus ēkai - un, ja nozīmīga renovācija aptver autostāvvietu vai autostāvvietas </a:t>
            </a:r>
            <a:r>
              <a:rPr lang="lv-LV" sz="2500" i="1" dirty="0" err="1">
                <a:latin typeface="+mn-lt"/>
              </a:rPr>
              <a:t>elektroinfrastruktūru</a:t>
            </a:r>
            <a:r>
              <a:rPr lang="lv-LV" sz="2500" i="1" dirty="0">
                <a:latin typeface="+mn-lt"/>
              </a:rPr>
              <a:t> </a:t>
            </a:r>
          </a:p>
          <a:p>
            <a:pPr marL="0" indent="0" algn="just">
              <a:spcBef>
                <a:spcPts val="0"/>
              </a:spcBef>
              <a:buNone/>
            </a:pPr>
            <a:endParaRPr lang="lv-LV" sz="2500" i="1" dirty="0">
              <a:latin typeface="+mn-lt"/>
              <a:ea typeface="Calibri" panose="020F0502020204030204" pitchFamily="34" charset="0"/>
            </a:endParaRPr>
          </a:p>
          <a:p>
            <a:pPr marL="0" indent="0" algn="just">
              <a:spcBef>
                <a:spcPts val="0"/>
              </a:spcBef>
              <a:buNone/>
            </a:pPr>
            <a:r>
              <a:rPr lang="lv-LV" sz="2500" i="1" dirty="0">
                <a:latin typeface="+mn-lt"/>
                <a:ea typeface="Calibri" panose="020F0502020204030204" pitchFamily="34" charset="0"/>
              </a:rPr>
              <a:t>** </a:t>
            </a:r>
            <a:r>
              <a:rPr lang="lv-LV" sz="2500" b="0" i="0" dirty="0">
                <a:effectLst/>
                <a:latin typeface="+mn-lt"/>
              </a:rPr>
              <a:t>ņemot vērā vietējo iestāžu novērtējumu un vietējās īpatnības, tostarp demogrāfiskos, ģeogrāfiskos un klimatiskos apstākļus, DV var koriģēt prasības attiecībā uz vietu skaitu velosipēdu stāvvietā </a:t>
            </a:r>
            <a:endParaRPr lang="lv-LV" sz="2500" dirty="0">
              <a:latin typeface="+mn-lt"/>
              <a:ea typeface="Calibri" panose="020F0502020204030204" pitchFamily="34" charset="0"/>
            </a:endParaRPr>
          </a:p>
          <a:p>
            <a:pPr>
              <a:spcBef>
                <a:spcPts val="0"/>
              </a:spcBef>
              <a:buFont typeface="Wingdings" panose="05000000000000000000" pitchFamily="2" charset="2"/>
              <a:buChar char="Ø"/>
            </a:pPr>
            <a:endParaRPr lang="lv-LV" sz="2500" dirty="0">
              <a:latin typeface="+mn-lt"/>
            </a:endParaRPr>
          </a:p>
          <a:p>
            <a:pPr>
              <a:spcBef>
                <a:spcPts val="0"/>
              </a:spcBef>
              <a:buFont typeface="Wingdings" panose="05000000000000000000" pitchFamily="2" charset="2"/>
              <a:buChar char="Ø"/>
            </a:pPr>
            <a:endParaRPr lang="lv-LV" sz="2500" dirty="0">
              <a:latin typeface="+mn-lt"/>
            </a:endParaRPr>
          </a:p>
          <a:p>
            <a:pPr>
              <a:spcBef>
                <a:spcPts val="0"/>
              </a:spcBef>
              <a:buFont typeface="Wingdings" panose="05000000000000000000" pitchFamily="2" charset="2"/>
              <a:buChar char="Ø"/>
            </a:pPr>
            <a:r>
              <a:rPr lang="lv-LV" sz="2500" b="1" dirty="0">
                <a:latin typeface="+mn-lt"/>
              </a:rPr>
              <a:t>Jaunās dzīvojamās ēkās ar 3+ vietām:</a:t>
            </a:r>
          </a:p>
          <a:p>
            <a:pPr marL="715963" indent="-182563">
              <a:spcBef>
                <a:spcPts val="0"/>
              </a:spcBef>
            </a:pPr>
            <a:r>
              <a:rPr lang="lv-LV" sz="2500" dirty="0">
                <a:latin typeface="+mn-lt"/>
              </a:rPr>
              <a:t>vismaz vienu uzlādes punktu</a:t>
            </a:r>
          </a:p>
          <a:p>
            <a:pPr>
              <a:spcBef>
                <a:spcPts val="0"/>
              </a:spcBef>
              <a:buFont typeface="Wingdings" panose="05000000000000000000" pitchFamily="2" charset="2"/>
              <a:buChar char="Ø"/>
            </a:pPr>
            <a:endParaRPr lang="lv-LV" sz="2500" dirty="0">
              <a:latin typeface="+mn-lt"/>
            </a:endParaRPr>
          </a:p>
          <a:p>
            <a:pPr marL="0" indent="0">
              <a:spcBef>
                <a:spcPts val="0"/>
              </a:spcBef>
              <a:buNone/>
            </a:pPr>
            <a:endParaRPr lang="lv-LV" sz="2500" dirty="0">
              <a:latin typeface="+mn-lt"/>
            </a:endParaRPr>
          </a:p>
        </p:txBody>
      </p:sp>
      <p:pic>
        <p:nvPicPr>
          <p:cNvPr id="5" name="Graphic 4" descr="Electric car with solid fill">
            <a:extLst>
              <a:ext uri="{FF2B5EF4-FFF2-40B4-BE49-F238E27FC236}">
                <a16:creationId xmlns:a16="http://schemas.microsoft.com/office/drawing/2014/main" id="{7AB97C42-E743-F76E-FAE4-FD7BA2B354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69637" y="5956265"/>
            <a:ext cx="2928637" cy="2928637"/>
          </a:xfrm>
          <a:prstGeom prst="rect">
            <a:avLst/>
          </a:prstGeom>
        </p:spPr>
      </p:pic>
    </p:spTree>
    <p:extLst>
      <p:ext uri="{BB962C8B-B14F-4D97-AF65-F5344CB8AC3E}">
        <p14:creationId xmlns:p14="http://schemas.microsoft.com/office/powerpoint/2010/main" val="2388984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5F22B929-6AC6-F6EE-A1A5-BE152B99E384}"/>
              </a:ext>
            </a:extLst>
          </p:cNvPr>
          <p:cNvSpPr>
            <a:spLocks noGrp="1"/>
          </p:cNvSpPr>
          <p:nvPr>
            <p:ph sz="quarter" idx="18"/>
          </p:nvPr>
        </p:nvSpPr>
        <p:spPr>
          <a:xfrm>
            <a:off x="851831" y="4156075"/>
            <a:ext cx="15902644" cy="1441450"/>
          </a:xfrm>
        </p:spPr>
        <p:txBody>
          <a:bodyPr>
            <a:normAutofit/>
          </a:bodyPr>
          <a:lstStyle/>
          <a:p>
            <a:pPr marL="0" indent="0" algn="ctr">
              <a:buNone/>
            </a:pPr>
            <a:r>
              <a:rPr lang="lv-LV" sz="3600" b="1" dirty="0"/>
              <a:t>ĒKU ENERGOEFEKTIVITĀTES SERTIFIKĀTI</a:t>
            </a:r>
            <a:endParaRPr lang="en-US" sz="3600" b="1" dirty="0"/>
          </a:p>
        </p:txBody>
      </p:sp>
    </p:spTree>
    <p:extLst>
      <p:ext uri="{BB962C8B-B14F-4D97-AF65-F5344CB8AC3E}">
        <p14:creationId xmlns:p14="http://schemas.microsoft.com/office/powerpoint/2010/main" val="23737623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DE1EE46-24CF-398C-CF20-10F06A712103}"/>
              </a:ext>
            </a:extLst>
          </p:cNvPr>
          <p:cNvSpPr>
            <a:spLocks noGrp="1"/>
          </p:cNvSpPr>
          <p:nvPr>
            <p:ph type="body" sz="quarter" idx="13"/>
          </p:nvPr>
        </p:nvSpPr>
        <p:spPr>
          <a:xfrm>
            <a:off x="461963" y="484189"/>
            <a:ext cx="7775575" cy="6652882"/>
          </a:xfrm>
        </p:spPr>
        <p:txBody>
          <a:bodyPr>
            <a:normAutofit/>
          </a:bodyPr>
          <a:lstStyle/>
          <a:p>
            <a:r>
              <a:rPr lang="lv-LV" sz="5000" dirty="0"/>
              <a:t>Ēku energoefektivitātes sertifikāti </a:t>
            </a:r>
          </a:p>
        </p:txBody>
      </p:sp>
      <p:sp>
        <p:nvSpPr>
          <p:cNvPr id="3" name="Content Placeholder 2">
            <a:extLst>
              <a:ext uri="{FF2B5EF4-FFF2-40B4-BE49-F238E27FC236}">
                <a16:creationId xmlns:a16="http://schemas.microsoft.com/office/drawing/2014/main" id="{EA76117F-6F5C-3EC3-288E-3E57FD5E6123}"/>
              </a:ext>
            </a:extLst>
          </p:cNvPr>
          <p:cNvSpPr>
            <a:spLocks noGrp="1"/>
          </p:cNvSpPr>
          <p:nvPr>
            <p:ph sz="quarter" idx="18"/>
          </p:nvPr>
        </p:nvSpPr>
        <p:spPr/>
        <p:txBody>
          <a:bodyPr>
            <a:normAutofit/>
          </a:bodyPr>
          <a:lstStyle/>
          <a:p>
            <a:pPr algn="just">
              <a:spcBef>
                <a:spcPts val="0"/>
              </a:spcBef>
              <a:buFont typeface="Wingdings" panose="05000000000000000000" pitchFamily="2" charset="2"/>
              <a:buChar char="Ø"/>
            </a:pPr>
            <a:r>
              <a:rPr lang="lv-LV" sz="2500" dirty="0">
                <a:latin typeface="+mn-lt"/>
              </a:rPr>
              <a:t>No 30.05.2026. sertifikātiem </a:t>
            </a:r>
            <a:r>
              <a:rPr lang="lv-LV" sz="2500" b="1" dirty="0">
                <a:latin typeface="+mn-lt"/>
              </a:rPr>
              <a:t>visā ES vienota veidne</a:t>
            </a:r>
          </a:p>
          <a:p>
            <a:pPr marL="0" indent="0" algn="just">
              <a:spcBef>
                <a:spcPts val="0"/>
              </a:spcBef>
              <a:buNone/>
            </a:pPr>
            <a:endParaRPr lang="lv-LV" sz="2500" dirty="0">
              <a:latin typeface="+mn-lt"/>
            </a:endParaRPr>
          </a:p>
          <a:p>
            <a:pPr marL="0" indent="0" algn="just">
              <a:spcBef>
                <a:spcPts val="0"/>
              </a:spcBef>
              <a:buNone/>
            </a:pPr>
            <a:endParaRPr lang="lv-LV" sz="2500" dirty="0">
              <a:latin typeface="+mn-lt"/>
            </a:endParaRPr>
          </a:p>
          <a:p>
            <a:pPr algn="just">
              <a:spcBef>
                <a:spcPts val="0"/>
              </a:spcBef>
              <a:buFont typeface="Wingdings" panose="05000000000000000000" pitchFamily="2" charset="2"/>
              <a:buChar char="Ø"/>
            </a:pPr>
            <a:r>
              <a:rPr lang="lv-LV" sz="2500" dirty="0">
                <a:latin typeface="+mn-lt"/>
              </a:rPr>
              <a:t>Sertifikātam jānodrošina </a:t>
            </a:r>
            <a:r>
              <a:rPr lang="lv-LV" sz="2500" b="1" dirty="0">
                <a:latin typeface="+mn-lt"/>
              </a:rPr>
              <a:t>ēkas stāvokļa salīdzināšana ar prasībām, kas noteiktas nacionālā līmenī </a:t>
            </a:r>
            <a:r>
              <a:rPr lang="lv-LV" sz="2500" dirty="0">
                <a:latin typeface="+mn-lt"/>
              </a:rPr>
              <a:t>- </a:t>
            </a:r>
            <a:r>
              <a:rPr lang="lv-LV" sz="2500" b="0" i="0" dirty="0">
                <a:effectLst/>
                <a:latin typeface="+mn-lt"/>
              </a:rPr>
              <a:t>minimālās </a:t>
            </a:r>
            <a:r>
              <a:rPr lang="lv-LV" sz="2500" b="0" i="0" dirty="0" err="1">
                <a:effectLst/>
                <a:latin typeface="+mn-lt"/>
              </a:rPr>
              <a:t>energosnieguma</a:t>
            </a:r>
            <a:r>
              <a:rPr lang="lv-LV" sz="2500" b="0" i="0" dirty="0">
                <a:effectLst/>
                <a:latin typeface="+mn-lt"/>
              </a:rPr>
              <a:t> prasības, minimālie </a:t>
            </a:r>
            <a:r>
              <a:rPr lang="lv-LV" sz="2500" b="0" i="0" dirty="0" err="1">
                <a:effectLst/>
                <a:latin typeface="+mn-lt"/>
              </a:rPr>
              <a:t>energosnieguma</a:t>
            </a:r>
            <a:r>
              <a:rPr lang="lv-LV" sz="2500" b="0" i="0" dirty="0">
                <a:effectLst/>
                <a:latin typeface="+mn-lt"/>
              </a:rPr>
              <a:t> standarti, gandrīz nulles enerģijas ēkām piemērojamās prasības un </a:t>
            </a:r>
            <a:r>
              <a:rPr lang="lv-LV" sz="2500" b="0" i="0" dirty="0" err="1">
                <a:effectLst/>
                <a:latin typeface="+mn-lt"/>
              </a:rPr>
              <a:t>bezemisiju</a:t>
            </a:r>
            <a:r>
              <a:rPr lang="lv-LV" sz="2500" b="0" i="0" dirty="0">
                <a:effectLst/>
                <a:latin typeface="+mn-lt"/>
              </a:rPr>
              <a:t> ēkām piemērojamās prasības - lai ēkas vai ēkas vienības īpašniekiem vai īrniekiem būtu iespēja salīdzināt un novērtēt tās </a:t>
            </a:r>
            <a:r>
              <a:rPr lang="lv-LV" sz="2500" b="0" i="0" dirty="0" err="1">
                <a:effectLst/>
                <a:latin typeface="+mn-lt"/>
              </a:rPr>
              <a:t>energosniegumu</a:t>
            </a:r>
            <a:r>
              <a:rPr lang="lv-LV" sz="2500" dirty="0">
                <a:latin typeface="+mn-lt"/>
              </a:rPr>
              <a:t> </a:t>
            </a:r>
          </a:p>
          <a:p>
            <a:pPr algn="just">
              <a:spcBef>
                <a:spcPts val="0"/>
              </a:spcBef>
              <a:buFont typeface="Wingdings" panose="05000000000000000000" pitchFamily="2" charset="2"/>
              <a:buChar char="Ø"/>
            </a:pPr>
            <a:endParaRPr lang="lv-LV" sz="2500" dirty="0">
              <a:latin typeface="+mn-lt"/>
            </a:endParaRPr>
          </a:p>
          <a:p>
            <a:pPr algn="just">
              <a:spcBef>
                <a:spcPts val="0"/>
              </a:spcBef>
              <a:buFont typeface="Wingdings" panose="05000000000000000000" pitchFamily="2" charset="2"/>
              <a:buChar char="Ø"/>
            </a:pPr>
            <a:r>
              <a:rPr lang="lv-LV" sz="2500" b="0" i="0" dirty="0">
                <a:effectLst/>
                <a:latin typeface="+mn-lt"/>
              </a:rPr>
              <a:t>ja ēkai ir bijis izsniegts sertifikāts, kas ir zemāks par C līmeni, ēkas īpašnieki tiek aicināti uz vienas pieturas aģentūru, lai saņemtu konsultācijas par renovāciju</a:t>
            </a:r>
          </a:p>
          <a:p>
            <a:pPr algn="just">
              <a:spcBef>
                <a:spcPts val="0"/>
              </a:spcBef>
              <a:buFont typeface="Wingdings" panose="05000000000000000000" pitchFamily="2" charset="2"/>
              <a:buChar char="Ø"/>
            </a:pPr>
            <a:endParaRPr lang="lv-LV" sz="2500" dirty="0">
              <a:latin typeface="+mn-lt"/>
            </a:endParaRPr>
          </a:p>
          <a:p>
            <a:pPr algn="just">
              <a:spcBef>
                <a:spcPts val="0"/>
              </a:spcBef>
              <a:buFont typeface="Wingdings" panose="05000000000000000000" pitchFamily="2" charset="2"/>
              <a:buChar char="Ø"/>
            </a:pPr>
            <a:r>
              <a:rPr lang="lv-LV" sz="2500" b="0" i="0" dirty="0">
                <a:effectLst/>
                <a:latin typeface="+mn-lt"/>
              </a:rPr>
              <a:t>Jāievieš vienkāršotas </a:t>
            </a:r>
            <a:r>
              <a:rPr lang="lv-LV" sz="2500" b="0" i="0" dirty="0" err="1">
                <a:effectLst/>
                <a:latin typeface="+mn-lt"/>
              </a:rPr>
              <a:t>energosnieguma</a:t>
            </a:r>
            <a:r>
              <a:rPr lang="lv-LV" sz="2500" b="0" i="0" dirty="0">
                <a:effectLst/>
                <a:latin typeface="+mn-lt"/>
              </a:rPr>
              <a:t> sertifikāta </a:t>
            </a:r>
            <a:r>
              <a:rPr lang="lv-LV" sz="2500" b="1" i="0" dirty="0">
                <a:effectLst/>
                <a:latin typeface="+mn-lt"/>
              </a:rPr>
              <a:t>atjaunināšanas</a:t>
            </a:r>
            <a:r>
              <a:rPr lang="lv-LV" sz="2500" b="0" i="0" dirty="0">
                <a:effectLst/>
                <a:latin typeface="+mn-lt"/>
              </a:rPr>
              <a:t> procedūras, ja tiek modernizēti ēkas tikai atsevišķi elementi </a:t>
            </a:r>
            <a:endParaRPr lang="lv-LV" sz="2500" dirty="0">
              <a:latin typeface="+mn-lt"/>
            </a:endParaRPr>
          </a:p>
        </p:txBody>
      </p:sp>
      <p:pic>
        <p:nvPicPr>
          <p:cNvPr id="5" name="Graphic 4" descr="Contract with solid fill">
            <a:extLst>
              <a:ext uri="{FF2B5EF4-FFF2-40B4-BE49-F238E27FC236}">
                <a16:creationId xmlns:a16="http://schemas.microsoft.com/office/drawing/2014/main" id="{EF08F662-1783-21FB-1668-2DCC4FD9D8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60275" y="5379522"/>
            <a:ext cx="3175507" cy="3100945"/>
          </a:xfrm>
          <a:prstGeom prst="rect">
            <a:avLst/>
          </a:prstGeom>
        </p:spPr>
      </p:pic>
    </p:spTree>
    <p:extLst>
      <p:ext uri="{BB962C8B-B14F-4D97-AF65-F5344CB8AC3E}">
        <p14:creationId xmlns:p14="http://schemas.microsoft.com/office/powerpoint/2010/main" val="21574722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5F22B929-6AC6-F6EE-A1A5-BE152B99E384}"/>
              </a:ext>
            </a:extLst>
          </p:cNvPr>
          <p:cNvSpPr>
            <a:spLocks noGrp="1"/>
          </p:cNvSpPr>
          <p:nvPr>
            <p:ph sz="quarter" idx="18"/>
          </p:nvPr>
        </p:nvSpPr>
        <p:spPr>
          <a:xfrm>
            <a:off x="851831" y="4156075"/>
            <a:ext cx="15902644" cy="1441450"/>
          </a:xfrm>
        </p:spPr>
        <p:txBody>
          <a:bodyPr>
            <a:normAutofit/>
          </a:bodyPr>
          <a:lstStyle/>
          <a:p>
            <a:pPr marL="0" indent="0" algn="ctr">
              <a:buNone/>
            </a:pPr>
            <a:r>
              <a:rPr lang="lv-LV" sz="3600" b="1" dirty="0"/>
              <a:t>CITI JAUTĀJUMI</a:t>
            </a:r>
            <a:endParaRPr lang="en-US" sz="3600" b="1" dirty="0"/>
          </a:p>
        </p:txBody>
      </p:sp>
    </p:spTree>
    <p:extLst>
      <p:ext uri="{BB962C8B-B14F-4D97-AF65-F5344CB8AC3E}">
        <p14:creationId xmlns:p14="http://schemas.microsoft.com/office/powerpoint/2010/main" val="391828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7FCCCAC-EEE3-EE2F-05E9-F403DBE48327}"/>
              </a:ext>
            </a:extLst>
          </p:cNvPr>
          <p:cNvSpPr>
            <a:spLocks noGrp="1"/>
          </p:cNvSpPr>
          <p:nvPr>
            <p:ph type="body" sz="quarter" idx="13"/>
          </p:nvPr>
        </p:nvSpPr>
        <p:spPr>
          <a:xfrm>
            <a:off x="461963" y="484188"/>
            <a:ext cx="7775575" cy="7282274"/>
          </a:xfrm>
        </p:spPr>
        <p:txBody>
          <a:bodyPr/>
          <a:lstStyle/>
          <a:p>
            <a:r>
              <a:rPr lang="lv-LV"/>
              <a:t>Citi jautājumi</a:t>
            </a:r>
          </a:p>
        </p:txBody>
      </p:sp>
      <p:sp>
        <p:nvSpPr>
          <p:cNvPr id="3" name="Content Placeholder 2">
            <a:extLst>
              <a:ext uri="{FF2B5EF4-FFF2-40B4-BE49-F238E27FC236}">
                <a16:creationId xmlns:a16="http://schemas.microsoft.com/office/drawing/2014/main" id="{07DA3217-96D3-2467-A49E-7DB8652F6EF9}"/>
              </a:ext>
            </a:extLst>
          </p:cNvPr>
          <p:cNvSpPr>
            <a:spLocks noGrp="1"/>
          </p:cNvSpPr>
          <p:nvPr>
            <p:ph sz="quarter" idx="18"/>
          </p:nvPr>
        </p:nvSpPr>
        <p:spPr/>
        <p:txBody>
          <a:bodyPr>
            <a:normAutofit/>
          </a:bodyPr>
          <a:lstStyle/>
          <a:p>
            <a:pPr>
              <a:spcBef>
                <a:spcPts val="600"/>
              </a:spcBef>
              <a:spcAft>
                <a:spcPts val="600"/>
              </a:spcAft>
              <a:buFont typeface="Wingdings" panose="05000000000000000000" pitchFamily="2" charset="2"/>
              <a:buChar char="Ø"/>
            </a:pPr>
            <a:endParaRPr lang="lv-LV" dirty="0">
              <a:latin typeface="+mn-lt"/>
            </a:endParaRPr>
          </a:p>
          <a:p>
            <a:pPr>
              <a:spcBef>
                <a:spcPts val="600"/>
              </a:spcBef>
              <a:spcAft>
                <a:spcPts val="600"/>
              </a:spcAft>
              <a:buFont typeface="Wingdings" panose="05000000000000000000" pitchFamily="2" charset="2"/>
              <a:buChar char="Ø"/>
            </a:pPr>
            <a:endParaRPr lang="lv-LV" dirty="0">
              <a:latin typeface="+mn-lt"/>
            </a:endParaRPr>
          </a:p>
          <a:p>
            <a:pPr>
              <a:spcBef>
                <a:spcPts val="600"/>
              </a:spcBef>
              <a:spcAft>
                <a:spcPts val="600"/>
              </a:spcAft>
              <a:buFont typeface="Wingdings" panose="05000000000000000000" pitchFamily="2" charset="2"/>
              <a:buChar char="Ø"/>
            </a:pPr>
            <a:endParaRPr lang="lv-LV" dirty="0">
              <a:latin typeface="+mn-lt"/>
            </a:endParaRPr>
          </a:p>
          <a:p>
            <a:pPr>
              <a:spcBef>
                <a:spcPts val="600"/>
              </a:spcBef>
              <a:spcAft>
                <a:spcPts val="600"/>
              </a:spcAft>
              <a:buFont typeface="Wingdings" panose="05000000000000000000" pitchFamily="2" charset="2"/>
              <a:buChar char="Ø"/>
            </a:pPr>
            <a:endParaRPr lang="lv-LV" dirty="0">
              <a:latin typeface="+mn-lt"/>
            </a:endParaRPr>
          </a:p>
          <a:p>
            <a:pPr>
              <a:spcBef>
                <a:spcPts val="600"/>
              </a:spcBef>
              <a:spcAft>
                <a:spcPts val="600"/>
              </a:spcAft>
              <a:buFont typeface="Wingdings" panose="05000000000000000000" pitchFamily="2" charset="2"/>
              <a:buChar char="Ø"/>
            </a:pPr>
            <a:r>
              <a:rPr lang="lv-LV" dirty="0">
                <a:latin typeface="+mn-lt"/>
              </a:rPr>
              <a:t>transponēšana </a:t>
            </a:r>
            <a:r>
              <a:rPr lang="lv-LV" b="1" dirty="0">
                <a:latin typeface="+mn-lt"/>
              </a:rPr>
              <a:t>līdz 2026.gada 29.maijam </a:t>
            </a:r>
          </a:p>
          <a:p>
            <a:pPr marL="0" indent="0">
              <a:spcBef>
                <a:spcPts val="600"/>
              </a:spcBef>
              <a:spcAft>
                <a:spcPts val="600"/>
              </a:spcAft>
              <a:buNone/>
            </a:pPr>
            <a:endParaRPr lang="lv-LV" b="1" dirty="0">
              <a:latin typeface="+mn-lt"/>
            </a:endParaRPr>
          </a:p>
          <a:p>
            <a:pPr>
              <a:spcBef>
                <a:spcPts val="600"/>
              </a:spcBef>
              <a:spcAft>
                <a:spcPts val="600"/>
              </a:spcAft>
              <a:buFont typeface="Wingdings" panose="05000000000000000000" pitchFamily="2" charset="2"/>
              <a:buChar char="Ø"/>
            </a:pPr>
            <a:r>
              <a:rPr lang="lv-LV" b="0" i="0" dirty="0">
                <a:effectLst/>
                <a:latin typeface="+mn-lt"/>
              </a:rPr>
              <a:t> atbilstoši regulatīvie pasākumi, lai likvidētu ar ekonomiku nesaistītus šķēršļus, kuri kavē ēku renovāciju –</a:t>
            </a:r>
            <a:r>
              <a:rPr lang="lv-LV" b="1" i="0" dirty="0">
                <a:effectLst/>
                <a:latin typeface="+mn-lt"/>
              </a:rPr>
              <a:t> līdz 2025.gada 1.janvārim </a:t>
            </a:r>
            <a:endParaRPr lang="lv-LV" b="1" dirty="0">
              <a:latin typeface="+mn-lt"/>
            </a:endParaRPr>
          </a:p>
        </p:txBody>
      </p:sp>
      <p:pic>
        <p:nvPicPr>
          <p:cNvPr id="5" name="Graphic 4" descr="Postit Notes with solid fill">
            <a:extLst>
              <a:ext uri="{FF2B5EF4-FFF2-40B4-BE49-F238E27FC236}">
                <a16:creationId xmlns:a16="http://schemas.microsoft.com/office/drawing/2014/main" id="{D4C93BB3-D26E-6E9B-E1F3-58FFEE25989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19651" y="4726378"/>
            <a:ext cx="3139882" cy="3158837"/>
          </a:xfrm>
          <a:prstGeom prst="rect">
            <a:avLst/>
          </a:prstGeom>
        </p:spPr>
      </p:pic>
    </p:spTree>
    <p:extLst>
      <p:ext uri="{BB962C8B-B14F-4D97-AF65-F5344CB8AC3E}">
        <p14:creationId xmlns:p14="http://schemas.microsoft.com/office/powerpoint/2010/main" val="368122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7FCCCAC-EEE3-EE2F-05E9-F403DBE48327}"/>
              </a:ext>
            </a:extLst>
          </p:cNvPr>
          <p:cNvSpPr>
            <a:spLocks noGrp="1"/>
          </p:cNvSpPr>
          <p:nvPr>
            <p:ph type="body" sz="quarter" idx="13"/>
          </p:nvPr>
        </p:nvSpPr>
        <p:spPr>
          <a:xfrm>
            <a:off x="461963" y="484188"/>
            <a:ext cx="7775575" cy="7282274"/>
          </a:xfrm>
        </p:spPr>
        <p:txBody>
          <a:bodyPr/>
          <a:lstStyle/>
          <a:p>
            <a:r>
              <a:rPr lang="lv-LV"/>
              <a:t>Citi jautājumi</a:t>
            </a:r>
          </a:p>
        </p:txBody>
      </p:sp>
      <p:sp>
        <p:nvSpPr>
          <p:cNvPr id="3" name="Content Placeholder 2">
            <a:extLst>
              <a:ext uri="{FF2B5EF4-FFF2-40B4-BE49-F238E27FC236}">
                <a16:creationId xmlns:a16="http://schemas.microsoft.com/office/drawing/2014/main" id="{07DA3217-96D3-2467-A49E-7DB8652F6EF9}"/>
              </a:ext>
            </a:extLst>
          </p:cNvPr>
          <p:cNvSpPr>
            <a:spLocks noGrp="1"/>
          </p:cNvSpPr>
          <p:nvPr>
            <p:ph sz="quarter" idx="18"/>
          </p:nvPr>
        </p:nvSpPr>
        <p:spPr/>
        <p:txBody>
          <a:bodyPr>
            <a:normAutofit/>
          </a:bodyPr>
          <a:lstStyle/>
          <a:p>
            <a:pPr algn="just">
              <a:spcBef>
                <a:spcPts val="600"/>
              </a:spcBef>
              <a:spcAft>
                <a:spcPts val="600"/>
              </a:spcAft>
              <a:buFont typeface="Wingdings" panose="05000000000000000000" pitchFamily="2" charset="2"/>
              <a:buChar char="Ø"/>
            </a:pPr>
            <a:r>
              <a:rPr lang="lv-LV" sz="2500" dirty="0"/>
              <a:t>Uzlabota ēku energoefektivitātes aprēķināšanas metodika</a:t>
            </a:r>
          </a:p>
          <a:p>
            <a:pPr algn="just">
              <a:spcBef>
                <a:spcPts val="600"/>
              </a:spcBef>
              <a:spcAft>
                <a:spcPts val="600"/>
              </a:spcAft>
              <a:buFont typeface="Wingdings" panose="05000000000000000000" pitchFamily="2" charset="2"/>
              <a:buChar char="Ø"/>
            </a:pPr>
            <a:r>
              <a:rPr lang="lv-LV" sz="2500" dirty="0" err="1"/>
              <a:t>Viedgatavības</a:t>
            </a:r>
            <a:r>
              <a:rPr lang="lv-LV" sz="2500" dirty="0"/>
              <a:t> indikatora pārbaude līdz 01.01.2027.</a:t>
            </a:r>
          </a:p>
          <a:p>
            <a:pPr algn="just">
              <a:spcBef>
                <a:spcPts val="600"/>
              </a:spcBef>
              <a:spcAft>
                <a:spcPts val="600"/>
              </a:spcAft>
              <a:buFont typeface="Wingdings" panose="05000000000000000000" pitchFamily="2" charset="2"/>
              <a:buChar char="Ø"/>
            </a:pPr>
            <a:r>
              <a:rPr lang="lv-LV" sz="2500" dirty="0"/>
              <a:t>Ēku sistēmu datu pieejamības prasības</a:t>
            </a:r>
          </a:p>
          <a:p>
            <a:pPr algn="just">
              <a:spcBef>
                <a:spcPts val="600"/>
              </a:spcBef>
              <a:spcAft>
                <a:spcPts val="600"/>
              </a:spcAft>
              <a:buFont typeface="Wingdings" panose="05000000000000000000" pitchFamily="2" charset="2"/>
              <a:buChar char="Ø"/>
            </a:pPr>
            <a:r>
              <a:rPr lang="lv-LV" sz="2500" dirty="0"/>
              <a:t>Finansiālo stimulu nosacījumi</a:t>
            </a:r>
          </a:p>
          <a:p>
            <a:pPr algn="just">
              <a:spcBef>
                <a:spcPts val="600"/>
              </a:spcBef>
              <a:spcAft>
                <a:spcPts val="600"/>
              </a:spcAft>
              <a:buFont typeface="Wingdings" panose="05000000000000000000" pitchFamily="2" charset="2"/>
              <a:buChar char="Ø"/>
            </a:pPr>
            <a:r>
              <a:rPr lang="lv-LV" sz="2500" dirty="0"/>
              <a:t>Pārskatīta metodoloģija minimālo </a:t>
            </a:r>
            <a:r>
              <a:rPr lang="lv-LV" sz="2500" dirty="0" err="1"/>
              <a:t>energosnieguma</a:t>
            </a:r>
            <a:r>
              <a:rPr lang="lv-LV" sz="2500" dirty="0"/>
              <a:t> prasību noteikšanai (</a:t>
            </a:r>
            <a:r>
              <a:rPr lang="lv-LV" sz="2500" dirty="0" err="1"/>
              <a:t>Cost</a:t>
            </a:r>
            <a:r>
              <a:rPr lang="lv-LV" sz="2500" dirty="0"/>
              <a:t> </a:t>
            </a:r>
            <a:r>
              <a:rPr lang="lv-LV" sz="2500" dirty="0" err="1"/>
              <a:t>Optimal</a:t>
            </a:r>
            <a:r>
              <a:rPr lang="lv-LV" sz="2500" dirty="0"/>
              <a:t> ziņojums) </a:t>
            </a:r>
          </a:p>
          <a:p>
            <a:pPr algn="just">
              <a:spcBef>
                <a:spcPts val="600"/>
              </a:spcBef>
              <a:spcAft>
                <a:spcPts val="600"/>
              </a:spcAft>
              <a:buFont typeface="Wingdings" panose="05000000000000000000" pitchFamily="2" charset="2"/>
              <a:buChar char="Ø"/>
            </a:pPr>
            <a:r>
              <a:rPr lang="lv-LV" sz="2500" dirty="0"/>
              <a:t>Vienas pieturas aģentūras nosacījumi ēku </a:t>
            </a:r>
            <a:r>
              <a:rPr lang="lv-LV" sz="2500" dirty="0" err="1"/>
              <a:t>energosnieguma</a:t>
            </a:r>
            <a:r>
              <a:rPr lang="lv-LV" sz="2500" dirty="0"/>
              <a:t> jomā</a:t>
            </a:r>
          </a:p>
          <a:p>
            <a:pPr algn="just">
              <a:spcBef>
                <a:spcPts val="600"/>
              </a:spcBef>
              <a:spcAft>
                <a:spcPts val="600"/>
              </a:spcAft>
              <a:buFont typeface="Wingdings" panose="05000000000000000000" pitchFamily="2" charset="2"/>
              <a:buChar char="Ø"/>
            </a:pPr>
            <a:r>
              <a:rPr lang="lv-LV" sz="2500" dirty="0"/>
              <a:t>Apkures, ventilācijas un gaisa kondicionēšanas sistēmu inspekcijas</a:t>
            </a:r>
          </a:p>
          <a:p>
            <a:pPr algn="just">
              <a:spcBef>
                <a:spcPts val="600"/>
              </a:spcBef>
              <a:spcAft>
                <a:spcPts val="600"/>
              </a:spcAft>
              <a:buFont typeface="Wingdings" panose="05000000000000000000" pitchFamily="2" charset="2"/>
              <a:buChar char="Ø"/>
            </a:pPr>
            <a:r>
              <a:rPr lang="lv-LV" sz="2500" dirty="0"/>
              <a:t>Direktīvas pārskatīšana - līdz 31.12.2028., ņemot vērā piemērošanas laikā gūto pieredzi un panākumus un sagatavo priekšlikumus</a:t>
            </a:r>
          </a:p>
        </p:txBody>
      </p:sp>
      <p:pic>
        <p:nvPicPr>
          <p:cNvPr id="5" name="Graphic 4" descr="Postit Notes with solid fill">
            <a:extLst>
              <a:ext uri="{FF2B5EF4-FFF2-40B4-BE49-F238E27FC236}">
                <a16:creationId xmlns:a16="http://schemas.microsoft.com/office/drawing/2014/main" id="{D4C93BB3-D26E-6E9B-E1F3-58FFEE25989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19651" y="4726378"/>
            <a:ext cx="3139882" cy="3158837"/>
          </a:xfrm>
          <a:prstGeom prst="rect">
            <a:avLst/>
          </a:prstGeom>
        </p:spPr>
      </p:pic>
    </p:spTree>
    <p:extLst>
      <p:ext uri="{BB962C8B-B14F-4D97-AF65-F5344CB8AC3E}">
        <p14:creationId xmlns:p14="http://schemas.microsoft.com/office/powerpoint/2010/main" val="1492018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5F22B929-6AC6-F6EE-A1A5-BE152B99E384}"/>
              </a:ext>
            </a:extLst>
          </p:cNvPr>
          <p:cNvSpPr>
            <a:spLocks noGrp="1"/>
          </p:cNvSpPr>
          <p:nvPr>
            <p:ph sz="quarter" idx="18"/>
          </p:nvPr>
        </p:nvSpPr>
        <p:spPr>
          <a:xfrm>
            <a:off x="851831" y="4156075"/>
            <a:ext cx="15902644" cy="1441450"/>
          </a:xfrm>
        </p:spPr>
        <p:txBody>
          <a:bodyPr>
            <a:normAutofit/>
          </a:bodyPr>
          <a:lstStyle/>
          <a:p>
            <a:pPr marL="0" indent="0" algn="ctr">
              <a:buNone/>
            </a:pPr>
            <a:r>
              <a:rPr lang="lv-LV" sz="3600" b="1" dirty="0"/>
              <a:t>NORMATĪVĀ REGULĒJUMA IZMAIŅAS</a:t>
            </a:r>
            <a:endParaRPr lang="en-US" sz="3600" b="1" dirty="0"/>
          </a:p>
        </p:txBody>
      </p:sp>
    </p:spTree>
    <p:extLst>
      <p:ext uri="{BB962C8B-B14F-4D97-AF65-F5344CB8AC3E}">
        <p14:creationId xmlns:p14="http://schemas.microsoft.com/office/powerpoint/2010/main" val="17863627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1D326B4-A8A7-1699-435C-57D98C356A69}"/>
              </a:ext>
            </a:extLst>
          </p:cNvPr>
          <p:cNvSpPr>
            <a:spLocks noGrp="1"/>
          </p:cNvSpPr>
          <p:nvPr>
            <p:ph type="body" sz="quarter" idx="13"/>
          </p:nvPr>
        </p:nvSpPr>
        <p:spPr>
          <a:xfrm>
            <a:off x="461963" y="484188"/>
            <a:ext cx="7775575" cy="7555407"/>
          </a:xfrm>
        </p:spPr>
        <p:txBody>
          <a:bodyPr>
            <a:normAutofit/>
          </a:bodyPr>
          <a:lstStyle/>
          <a:p>
            <a:r>
              <a:rPr lang="lv-LV" sz="5000" b="1" dirty="0">
                <a:solidFill>
                  <a:schemeClr val="accent1">
                    <a:lumMod val="75000"/>
                  </a:schemeClr>
                </a:solidFill>
              </a:rPr>
              <a:t>Nacionālais ēku renovācijas plāns </a:t>
            </a:r>
            <a:endParaRPr lang="lv-LV" sz="5000" dirty="0">
              <a:solidFill>
                <a:schemeClr val="accent1">
                  <a:lumMod val="75000"/>
                </a:schemeClr>
              </a:solidFill>
            </a:endParaRPr>
          </a:p>
        </p:txBody>
      </p:sp>
      <p:graphicFrame>
        <p:nvGraphicFramePr>
          <p:cNvPr id="7" name="Content Placeholder 6">
            <a:extLst>
              <a:ext uri="{FF2B5EF4-FFF2-40B4-BE49-F238E27FC236}">
                <a16:creationId xmlns:a16="http://schemas.microsoft.com/office/drawing/2014/main" id="{71D059FE-8F83-7FC3-6059-5E0F77F7CDBD}"/>
              </a:ext>
            </a:extLst>
          </p:cNvPr>
          <p:cNvGraphicFramePr>
            <a:graphicFrameLocks noGrp="1"/>
          </p:cNvGraphicFramePr>
          <p:nvPr>
            <p:ph sz="quarter" idx="18"/>
            <p:extLst>
              <p:ext uri="{D42A27DB-BD31-4B8C-83A1-F6EECF244321}">
                <p14:modId xmlns:p14="http://schemas.microsoft.com/office/powerpoint/2010/main" val="1737394484"/>
              </p:ext>
            </p:extLst>
          </p:nvPr>
        </p:nvGraphicFramePr>
        <p:xfrm>
          <a:off x="8670132" y="124692"/>
          <a:ext cx="9105250" cy="96289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Graphic 4" descr="Renovation (House With Sparkles) with solid fill">
            <a:extLst>
              <a:ext uri="{FF2B5EF4-FFF2-40B4-BE49-F238E27FC236}">
                <a16:creationId xmlns:a16="http://schemas.microsoft.com/office/drawing/2014/main" id="{C2EC565A-A279-A0E9-4B1F-A1AAFA4D39D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479386" y="5688648"/>
            <a:ext cx="3112453" cy="3112453"/>
          </a:xfrm>
          <a:prstGeom prst="rect">
            <a:avLst/>
          </a:prstGeom>
        </p:spPr>
      </p:pic>
    </p:spTree>
    <p:extLst>
      <p:ext uri="{BB962C8B-B14F-4D97-AF65-F5344CB8AC3E}">
        <p14:creationId xmlns:p14="http://schemas.microsoft.com/office/powerpoint/2010/main" val="27927552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136923-4D44-F89B-0AF5-7DD365F470E9}"/>
              </a:ext>
            </a:extLst>
          </p:cNvPr>
          <p:cNvSpPr>
            <a:spLocks noGrp="1"/>
          </p:cNvSpPr>
          <p:nvPr>
            <p:ph type="body" sz="quarter" idx="13"/>
          </p:nvPr>
        </p:nvSpPr>
        <p:spPr>
          <a:xfrm>
            <a:off x="461963" y="484188"/>
            <a:ext cx="7775575" cy="6985391"/>
          </a:xfrm>
        </p:spPr>
        <p:txBody>
          <a:bodyPr/>
          <a:lstStyle/>
          <a:p>
            <a:r>
              <a:rPr lang="lv-LV" dirty="0"/>
              <a:t>Normatīvā regulējuma grozījumi</a:t>
            </a:r>
          </a:p>
        </p:txBody>
      </p:sp>
      <p:sp>
        <p:nvSpPr>
          <p:cNvPr id="3" name="Content Placeholder 2">
            <a:extLst>
              <a:ext uri="{FF2B5EF4-FFF2-40B4-BE49-F238E27FC236}">
                <a16:creationId xmlns:a16="http://schemas.microsoft.com/office/drawing/2014/main" id="{6CA98275-DBFB-9317-56D3-03279E330125}"/>
              </a:ext>
            </a:extLst>
          </p:cNvPr>
          <p:cNvSpPr>
            <a:spLocks noGrp="1"/>
          </p:cNvSpPr>
          <p:nvPr>
            <p:ph sz="quarter" idx="18"/>
          </p:nvPr>
        </p:nvSpPr>
        <p:spPr/>
        <p:txBody>
          <a:bodyPr>
            <a:noAutofit/>
          </a:bodyPr>
          <a:lstStyle/>
          <a:p>
            <a:pPr>
              <a:buFont typeface="Wingdings" panose="05000000000000000000" pitchFamily="2" charset="2"/>
              <a:buChar char="Ø"/>
            </a:pPr>
            <a:r>
              <a:rPr lang="lv-LV" sz="2000" dirty="0">
                <a:latin typeface="+mn-lt"/>
              </a:rPr>
              <a:t>Ēku energoefektivitātes likums</a:t>
            </a:r>
          </a:p>
          <a:p>
            <a:pPr>
              <a:buFont typeface="Wingdings" panose="05000000000000000000" pitchFamily="2" charset="2"/>
              <a:buChar char="Ø"/>
            </a:pPr>
            <a:r>
              <a:rPr lang="lv-LV" sz="2000" dirty="0">
                <a:latin typeface="+mn-lt"/>
              </a:rPr>
              <a:t>16.06.2015. MK Nr. 310 </a:t>
            </a:r>
            <a:r>
              <a:rPr lang="lv-LV" sz="2000" b="0" i="0" u="none" strike="noStrike" dirty="0">
                <a:effectLst/>
                <a:latin typeface="+mn-lt"/>
              </a:rPr>
              <a:t>Noteikumi par Latvijas būvnormatīvu LBN 231-15 "Dzīvojamo un publisko ēku apkure un ventilācija"</a:t>
            </a:r>
          </a:p>
          <a:p>
            <a:pPr>
              <a:buFont typeface="Wingdings" panose="05000000000000000000" pitchFamily="2" charset="2"/>
              <a:buChar char="Ø"/>
            </a:pPr>
            <a:r>
              <a:rPr lang="lv-LV" sz="2000" i="0" u="none" strike="noStrike" dirty="0">
                <a:effectLst/>
                <a:latin typeface="+mn-lt"/>
              </a:rPr>
              <a:t>30.06.2015. MK Nr. 332 </a:t>
            </a:r>
            <a:r>
              <a:rPr lang="lv-LV" sz="2000" b="0" i="0" u="none" strike="noStrike" dirty="0">
                <a:effectLst/>
                <a:latin typeface="+mn-lt"/>
              </a:rPr>
              <a:t>Noteikumi par Latvijas būvnormatīvu LBN 221-15 "Ēku iekšējais ūdensvads un kanalizācija"</a:t>
            </a:r>
          </a:p>
          <a:p>
            <a:pPr>
              <a:buFont typeface="Wingdings" panose="05000000000000000000" pitchFamily="2" charset="2"/>
              <a:buChar char="Ø"/>
            </a:pPr>
            <a:r>
              <a:rPr lang="lv-LV" sz="2000" i="0" u="none" strike="noStrike" dirty="0">
                <a:effectLst/>
                <a:latin typeface="+mn-lt"/>
              </a:rPr>
              <a:t>09.06.2015. </a:t>
            </a:r>
            <a:r>
              <a:rPr lang="lv-LV" sz="2000" dirty="0">
                <a:latin typeface="+mn-lt"/>
              </a:rPr>
              <a:t>MK Nr. 294 </a:t>
            </a:r>
            <a:r>
              <a:rPr lang="lv-LV" sz="2000" b="0" i="0" u="none" strike="noStrike" dirty="0">
                <a:effectLst/>
                <a:latin typeface="+mn-lt"/>
              </a:rPr>
              <a:t>Noteikumi par Latvijas būvnormatīvu LBN 261-15 "Ēku iekšējā elektroinstalācija"</a:t>
            </a:r>
            <a:endParaRPr lang="lv-LV" sz="2000" i="0" u="none" strike="noStrike" dirty="0">
              <a:effectLst/>
              <a:latin typeface="+mn-lt"/>
            </a:endParaRPr>
          </a:p>
          <a:p>
            <a:pPr>
              <a:buFont typeface="Wingdings" panose="05000000000000000000" pitchFamily="2" charset="2"/>
              <a:buChar char="Ø"/>
            </a:pPr>
            <a:r>
              <a:rPr lang="lv-LV" sz="2000" dirty="0">
                <a:latin typeface="+mn-lt"/>
              </a:rPr>
              <a:t>25.06.2019. MK Nr. 280 Noteikumi par Latvijas būvnormatīvu LBN 002-19 "Ēku norobežojošo konstrukciju siltumtehnika</a:t>
            </a:r>
            <a:r>
              <a:rPr lang="lv-LV" sz="2000" b="0" i="0" u="none" strike="noStrike" dirty="0">
                <a:effectLst/>
                <a:latin typeface="+mn-lt"/>
              </a:rPr>
              <a:t>"</a:t>
            </a:r>
            <a:endParaRPr lang="lv-LV" sz="2000" dirty="0">
              <a:latin typeface="+mn-lt"/>
            </a:endParaRPr>
          </a:p>
          <a:p>
            <a:pPr>
              <a:buFont typeface="Wingdings" panose="05000000000000000000" pitchFamily="2" charset="2"/>
              <a:buChar char="Ø"/>
            </a:pPr>
            <a:r>
              <a:rPr lang="lv-LV" sz="2000" dirty="0">
                <a:latin typeface="+mn-lt"/>
              </a:rPr>
              <a:t>15.09.2015. MK Nr. 524 </a:t>
            </a:r>
            <a:r>
              <a:rPr lang="lv-LV" sz="2000" i="0" dirty="0">
                <a:effectLst/>
                <a:latin typeface="+mn-lt"/>
              </a:rPr>
              <a:t>Kārtība, kādā nosaka, aprēķina un uzskaita katra dzīvojamās mājas īpašnieka maksājamo daļu par dzīvojamās mājas uzturēšanai nepieciešamajiem pakalpojumiem</a:t>
            </a:r>
            <a:endParaRPr lang="lv-LV" sz="2000" dirty="0">
              <a:latin typeface="+mn-lt"/>
            </a:endParaRPr>
          </a:p>
          <a:p>
            <a:pPr>
              <a:buFont typeface="Wingdings" panose="05000000000000000000" pitchFamily="2" charset="2"/>
              <a:buChar char="Ø"/>
            </a:pPr>
            <a:r>
              <a:rPr lang="lv-LV" sz="2000" dirty="0">
                <a:latin typeface="+mn-lt"/>
              </a:rPr>
              <a:t>08.04.2021. MK Nr.222 Ēku energoefektivitātes aprēķina metodes un ēku </a:t>
            </a:r>
            <a:r>
              <a:rPr lang="lv-LV" sz="2000" dirty="0" err="1">
                <a:latin typeface="+mn-lt"/>
              </a:rPr>
              <a:t>energosertifikācijas</a:t>
            </a:r>
            <a:r>
              <a:rPr lang="lv-LV" sz="2000" dirty="0">
                <a:latin typeface="+mn-lt"/>
              </a:rPr>
              <a:t> noteikumi</a:t>
            </a:r>
          </a:p>
          <a:p>
            <a:pPr>
              <a:buFont typeface="Wingdings" panose="05000000000000000000" pitchFamily="2" charset="2"/>
              <a:buChar char="Ø"/>
            </a:pPr>
            <a:r>
              <a:rPr lang="lv-LV" sz="2000" dirty="0">
                <a:latin typeface="+mn-lt"/>
              </a:rPr>
              <a:t>10.12.2020. MK Nr. 730  Ekspluatējamu ēku energoefektivitātes minimālās prasības</a:t>
            </a:r>
          </a:p>
          <a:p>
            <a:pPr>
              <a:buFont typeface="Wingdings" panose="05000000000000000000" pitchFamily="2" charset="2"/>
              <a:buChar char="Ø"/>
            </a:pPr>
            <a:r>
              <a:rPr lang="lv-LV" sz="2000" dirty="0"/>
              <a:t>28.09.2010. MK Nr. </a:t>
            </a:r>
            <a:r>
              <a:rPr lang="lv-LV" sz="2000" dirty="0">
                <a:latin typeface="+mn-lt"/>
              </a:rPr>
              <a:t>905 </a:t>
            </a:r>
            <a:r>
              <a:rPr lang="lv-LV" sz="2000" i="0" dirty="0">
                <a:effectLst/>
                <a:latin typeface="+mn-lt"/>
              </a:rPr>
              <a:t>Kārtība, kādā tiek plānotas un organizētas ar dzīvojamās mājas renovāciju un rekonstrukciju saistītās darbības</a:t>
            </a:r>
          </a:p>
          <a:p>
            <a:pPr>
              <a:buFont typeface="Wingdings" panose="05000000000000000000" pitchFamily="2" charset="2"/>
              <a:buChar char="Ø"/>
            </a:pPr>
            <a:r>
              <a:rPr lang="lv-LV" sz="2000" dirty="0">
                <a:latin typeface="+mn-lt"/>
              </a:rPr>
              <a:t>21.08.2018. MK Nr. 531 </a:t>
            </a:r>
            <a:r>
              <a:rPr lang="lv-LV" sz="2000" i="0" dirty="0">
                <a:effectLst/>
                <a:latin typeface="+mn-lt"/>
              </a:rPr>
              <a:t>Noteikumi par neatkarīgu ekspertu kompetences novērtēšanu un profesionālās darbības uzraudzību ēku energoefektivitātes jomā</a:t>
            </a:r>
          </a:p>
          <a:p>
            <a:r>
              <a:rPr lang="lv-LV" sz="2000" dirty="0">
                <a:latin typeface="+mn-lt"/>
              </a:rPr>
              <a:t>un citi</a:t>
            </a:r>
          </a:p>
        </p:txBody>
      </p:sp>
      <p:pic>
        <p:nvPicPr>
          <p:cNvPr id="5" name="Graphic 4" descr="Bank with solid fill">
            <a:extLst>
              <a:ext uri="{FF2B5EF4-FFF2-40B4-BE49-F238E27FC236}">
                <a16:creationId xmlns:a16="http://schemas.microsoft.com/office/drawing/2014/main" id="{462D3DCB-8B92-C375-7870-CD133F207C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75912" y="5343896"/>
            <a:ext cx="2332357" cy="2422567"/>
          </a:xfrm>
          <a:prstGeom prst="rect">
            <a:avLst/>
          </a:prstGeom>
        </p:spPr>
      </p:pic>
    </p:spTree>
    <p:extLst>
      <p:ext uri="{BB962C8B-B14F-4D97-AF65-F5344CB8AC3E}">
        <p14:creationId xmlns:p14="http://schemas.microsoft.com/office/powerpoint/2010/main" val="1929753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5F22B929-6AC6-F6EE-A1A5-BE152B99E384}"/>
              </a:ext>
            </a:extLst>
          </p:cNvPr>
          <p:cNvSpPr>
            <a:spLocks noGrp="1"/>
          </p:cNvSpPr>
          <p:nvPr>
            <p:ph sz="quarter" idx="18"/>
          </p:nvPr>
        </p:nvSpPr>
        <p:spPr>
          <a:xfrm>
            <a:off x="851831" y="4156075"/>
            <a:ext cx="15902644" cy="1441450"/>
          </a:xfrm>
        </p:spPr>
        <p:txBody>
          <a:bodyPr>
            <a:normAutofit/>
          </a:bodyPr>
          <a:lstStyle/>
          <a:p>
            <a:pPr marL="0" indent="0" algn="ctr">
              <a:buNone/>
            </a:pPr>
            <a:r>
              <a:rPr lang="lv-LV" sz="3600" b="1" dirty="0"/>
              <a:t>MINIMĀLIE ENERGOSNIEGUMA STANDARTI UN RENOVĀCIJAS TRAJEKTORIJAS </a:t>
            </a:r>
            <a:endParaRPr lang="en-US" sz="3600" b="1" dirty="0"/>
          </a:p>
        </p:txBody>
      </p:sp>
    </p:spTree>
    <p:extLst>
      <p:ext uri="{BB962C8B-B14F-4D97-AF65-F5344CB8AC3E}">
        <p14:creationId xmlns:p14="http://schemas.microsoft.com/office/powerpoint/2010/main" val="2067687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3DEFB9B-46FB-1A70-BDE1-4748DDA795E5}"/>
              </a:ext>
            </a:extLst>
          </p:cNvPr>
          <p:cNvSpPr>
            <a:spLocks noGrp="1"/>
          </p:cNvSpPr>
          <p:nvPr>
            <p:ph type="body" sz="quarter" idx="13"/>
          </p:nvPr>
        </p:nvSpPr>
        <p:spPr>
          <a:xfrm>
            <a:off x="461963" y="154380"/>
            <a:ext cx="7775575" cy="7849590"/>
          </a:xfrm>
        </p:spPr>
        <p:txBody>
          <a:bodyPr/>
          <a:lstStyle/>
          <a:p>
            <a:r>
              <a:rPr lang="lv-LV" dirty="0"/>
              <a:t>Nedzīvojamo  ēku renovācija</a:t>
            </a:r>
          </a:p>
        </p:txBody>
      </p:sp>
      <p:graphicFrame>
        <p:nvGraphicFramePr>
          <p:cNvPr id="6" name="Content Placeholder 5">
            <a:extLst>
              <a:ext uri="{FF2B5EF4-FFF2-40B4-BE49-F238E27FC236}">
                <a16:creationId xmlns:a16="http://schemas.microsoft.com/office/drawing/2014/main" id="{CDEEAA65-9C91-9A53-88E0-E52C2BEAD727}"/>
              </a:ext>
            </a:extLst>
          </p:cNvPr>
          <p:cNvGraphicFramePr>
            <a:graphicFrameLocks noGrp="1"/>
          </p:cNvGraphicFramePr>
          <p:nvPr>
            <p:ph sz="quarter" idx="18"/>
            <p:extLst>
              <p:ext uri="{D42A27DB-BD31-4B8C-83A1-F6EECF244321}">
                <p14:modId xmlns:p14="http://schemas.microsoft.com/office/powerpoint/2010/main" val="3384018506"/>
              </p:ext>
            </p:extLst>
          </p:nvPr>
        </p:nvGraphicFramePr>
        <p:xfrm>
          <a:off x="8866910" y="401782"/>
          <a:ext cx="8769927" cy="78495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aphic 4" descr="Warehouse with solid fill">
            <a:extLst>
              <a:ext uri="{FF2B5EF4-FFF2-40B4-BE49-F238E27FC236}">
                <a16:creationId xmlns:a16="http://schemas.microsoft.com/office/drawing/2014/main" id="{5411516A-4065-A67A-A84D-88C0F27431C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683778" y="4941818"/>
            <a:ext cx="2812121" cy="3062152"/>
          </a:xfrm>
          <a:prstGeom prst="rect">
            <a:avLst/>
          </a:prstGeom>
        </p:spPr>
      </p:pic>
    </p:spTree>
    <p:extLst>
      <p:ext uri="{BB962C8B-B14F-4D97-AF65-F5344CB8AC3E}">
        <p14:creationId xmlns:p14="http://schemas.microsoft.com/office/powerpoint/2010/main" val="4267004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A841BF1-BD67-0A7C-6D8A-F7307181E358}"/>
              </a:ext>
            </a:extLst>
          </p:cNvPr>
          <p:cNvSpPr>
            <a:spLocks noGrp="1"/>
          </p:cNvSpPr>
          <p:nvPr>
            <p:ph type="body" sz="quarter" idx="13"/>
          </p:nvPr>
        </p:nvSpPr>
        <p:spPr>
          <a:xfrm>
            <a:off x="461963" y="484188"/>
            <a:ext cx="7775575" cy="7389152"/>
          </a:xfrm>
        </p:spPr>
        <p:txBody>
          <a:bodyPr/>
          <a:lstStyle/>
          <a:p>
            <a:r>
              <a:rPr lang="lv-LV" dirty="0"/>
              <a:t>Dzīvojamo ēku renovācija   </a:t>
            </a:r>
          </a:p>
        </p:txBody>
      </p:sp>
      <p:graphicFrame>
        <p:nvGraphicFramePr>
          <p:cNvPr id="4" name="Content Placeholder 3">
            <a:extLst>
              <a:ext uri="{FF2B5EF4-FFF2-40B4-BE49-F238E27FC236}">
                <a16:creationId xmlns:a16="http://schemas.microsoft.com/office/drawing/2014/main" id="{488CA705-6848-0BB3-7CE7-EB4856D67600}"/>
              </a:ext>
            </a:extLst>
          </p:cNvPr>
          <p:cNvGraphicFramePr>
            <a:graphicFrameLocks noGrp="1"/>
          </p:cNvGraphicFramePr>
          <p:nvPr>
            <p:ph sz="quarter" idx="18"/>
            <p:extLst>
              <p:ext uri="{D42A27DB-BD31-4B8C-83A1-F6EECF244321}">
                <p14:modId xmlns:p14="http://schemas.microsoft.com/office/powerpoint/2010/main" val="802150667"/>
              </p:ext>
            </p:extLst>
          </p:nvPr>
        </p:nvGraphicFramePr>
        <p:xfrm>
          <a:off x="8769927" y="484188"/>
          <a:ext cx="8570336" cy="87567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Graphic 8" descr="Sustainability with solid fill">
            <a:extLst>
              <a:ext uri="{FF2B5EF4-FFF2-40B4-BE49-F238E27FC236}">
                <a16:creationId xmlns:a16="http://schemas.microsoft.com/office/drawing/2014/main" id="{3BCCA89A-6417-1B5B-FA52-825B01533CD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518712" y="5048991"/>
            <a:ext cx="3240820" cy="3299362"/>
          </a:xfrm>
          <a:prstGeom prst="rect">
            <a:avLst/>
          </a:prstGeom>
        </p:spPr>
      </p:pic>
    </p:spTree>
    <p:extLst>
      <p:ext uri="{BB962C8B-B14F-4D97-AF65-F5344CB8AC3E}">
        <p14:creationId xmlns:p14="http://schemas.microsoft.com/office/powerpoint/2010/main" val="2082544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5F22B929-6AC6-F6EE-A1A5-BE152B99E384}"/>
              </a:ext>
            </a:extLst>
          </p:cNvPr>
          <p:cNvSpPr>
            <a:spLocks noGrp="1"/>
          </p:cNvSpPr>
          <p:nvPr>
            <p:ph sz="quarter" idx="18"/>
          </p:nvPr>
        </p:nvSpPr>
        <p:spPr>
          <a:xfrm>
            <a:off x="851831" y="4156075"/>
            <a:ext cx="15902644" cy="1441450"/>
          </a:xfrm>
        </p:spPr>
        <p:txBody>
          <a:bodyPr>
            <a:normAutofit/>
          </a:bodyPr>
          <a:lstStyle/>
          <a:p>
            <a:pPr marL="0" indent="0" algn="ctr">
              <a:buNone/>
            </a:pPr>
            <a:r>
              <a:rPr lang="lv-LV" sz="3600" b="1" dirty="0"/>
              <a:t>PRASĪBAS JAUNĀM UN ESOŠĀM ĒKĀM</a:t>
            </a:r>
            <a:endParaRPr lang="en-US" sz="3600" b="1" dirty="0"/>
          </a:p>
        </p:txBody>
      </p:sp>
    </p:spTree>
    <p:extLst>
      <p:ext uri="{BB962C8B-B14F-4D97-AF65-F5344CB8AC3E}">
        <p14:creationId xmlns:p14="http://schemas.microsoft.com/office/powerpoint/2010/main" val="40845593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4AD6A30-6E89-3476-99A7-A352DBBAC810}"/>
              </a:ext>
            </a:extLst>
          </p:cNvPr>
          <p:cNvSpPr>
            <a:spLocks noGrp="1"/>
          </p:cNvSpPr>
          <p:nvPr>
            <p:ph type="body" sz="quarter" idx="13"/>
          </p:nvPr>
        </p:nvSpPr>
        <p:spPr>
          <a:xfrm>
            <a:off x="461963" y="484188"/>
            <a:ext cx="7775575" cy="7282274"/>
          </a:xfrm>
        </p:spPr>
        <p:txBody>
          <a:bodyPr/>
          <a:lstStyle/>
          <a:p>
            <a:r>
              <a:rPr lang="lv-LV" dirty="0"/>
              <a:t>Jaunas ēkas</a:t>
            </a:r>
          </a:p>
        </p:txBody>
      </p:sp>
      <p:sp>
        <p:nvSpPr>
          <p:cNvPr id="3" name="Content Placeholder 2">
            <a:extLst>
              <a:ext uri="{FF2B5EF4-FFF2-40B4-BE49-F238E27FC236}">
                <a16:creationId xmlns:a16="http://schemas.microsoft.com/office/drawing/2014/main" id="{F22A7113-809F-9D2F-5D53-8C4D1D690561}"/>
              </a:ext>
            </a:extLst>
          </p:cNvPr>
          <p:cNvSpPr>
            <a:spLocks noGrp="1"/>
          </p:cNvSpPr>
          <p:nvPr>
            <p:ph sz="quarter" idx="18"/>
          </p:nvPr>
        </p:nvSpPr>
        <p:spPr>
          <a:xfrm>
            <a:off x="8799226" y="0"/>
            <a:ext cx="8541037" cy="9458793"/>
          </a:xfrm>
        </p:spPr>
        <p:txBody>
          <a:bodyPr>
            <a:noAutofit/>
          </a:bodyPr>
          <a:lstStyle/>
          <a:p>
            <a:pPr marL="0" indent="0" algn="just">
              <a:spcBef>
                <a:spcPts val="600"/>
              </a:spcBef>
              <a:spcAft>
                <a:spcPts val="600"/>
              </a:spcAft>
              <a:buNone/>
            </a:pPr>
            <a:endParaRPr lang="lv-LV" sz="2500" b="1" dirty="0">
              <a:latin typeface="+mn-lt"/>
            </a:endParaRPr>
          </a:p>
          <a:p>
            <a:pPr algn="just">
              <a:spcBef>
                <a:spcPts val="600"/>
              </a:spcBef>
              <a:spcAft>
                <a:spcPts val="600"/>
              </a:spcAft>
              <a:buFont typeface="Wingdings" panose="05000000000000000000" pitchFamily="2" charset="2"/>
              <a:buChar char="Ø"/>
            </a:pPr>
            <a:r>
              <a:rPr lang="lv-LV" sz="2500" b="1" dirty="0" err="1">
                <a:latin typeface="+mn-lt"/>
              </a:rPr>
              <a:t>Bezemisiju</a:t>
            </a:r>
            <a:r>
              <a:rPr lang="lv-LV" sz="2500" b="1" dirty="0">
                <a:latin typeface="+mn-lt"/>
              </a:rPr>
              <a:t> ēkas:</a:t>
            </a:r>
          </a:p>
          <a:p>
            <a:pPr lvl="1" algn="just">
              <a:spcBef>
                <a:spcPts val="600"/>
              </a:spcBef>
              <a:spcAft>
                <a:spcPts val="600"/>
              </a:spcAft>
            </a:pPr>
            <a:r>
              <a:rPr lang="lv-LV" sz="2500" dirty="0">
                <a:latin typeface="+mn-lt"/>
              </a:rPr>
              <a:t>no 01.01.2028. visas jaunās publiskās ēkas</a:t>
            </a:r>
          </a:p>
          <a:p>
            <a:pPr lvl="1" algn="just">
              <a:spcBef>
                <a:spcPts val="600"/>
              </a:spcBef>
              <a:spcAft>
                <a:spcPts val="600"/>
              </a:spcAft>
            </a:pPr>
            <a:r>
              <a:rPr lang="lv-LV" sz="2500" dirty="0">
                <a:latin typeface="+mn-lt"/>
              </a:rPr>
              <a:t>no 01.01.2030. visas jaunās ēkas</a:t>
            </a:r>
          </a:p>
          <a:p>
            <a:pPr marL="457200" lvl="1" indent="0" algn="just">
              <a:spcBef>
                <a:spcPts val="600"/>
              </a:spcBef>
              <a:spcAft>
                <a:spcPts val="600"/>
              </a:spcAft>
              <a:buNone/>
            </a:pPr>
            <a:endParaRPr lang="lv-LV" sz="2500" dirty="0">
              <a:latin typeface="+mn-lt"/>
            </a:endParaRPr>
          </a:p>
          <a:p>
            <a:pPr algn="just">
              <a:spcBef>
                <a:spcPts val="600"/>
              </a:spcBef>
              <a:spcAft>
                <a:spcPts val="600"/>
              </a:spcAft>
              <a:buFont typeface="Wingdings" panose="05000000000000000000" pitchFamily="2" charset="2"/>
              <a:buChar char="Ø"/>
            </a:pPr>
            <a:r>
              <a:rPr lang="lv-LV" sz="2500" dirty="0">
                <a:latin typeface="+mn-lt"/>
              </a:rPr>
              <a:t>Līdz 01.01.2030. visas jaunās ēkas vismaz gandrīz nulles enerģijas ēkas </a:t>
            </a:r>
          </a:p>
          <a:p>
            <a:pPr marL="0" indent="0" algn="just">
              <a:spcBef>
                <a:spcPts val="600"/>
              </a:spcBef>
              <a:spcAft>
                <a:spcPts val="600"/>
              </a:spcAft>
              <a:buNone/>
            </a:pPr>
            <a:endParaRPr lang="lv-LV" sz="2500" dirty="0">
              <a:latin typeface="+mn-lt"/>
            </a:endParaRPr>
          </a:p>
          <a:p>
            <a:pPr algn="just">
              <a:spcBef>
                <a:spcPts val="600"/>
              </a:spcBef>
              <a:spcAft>
                <a:spcPts val="600"/>
              </a:spcAft>
              <a:buFont typeface="Wingdings" panose="05000000000000000000" pitchFamily="2" charset="2"/>
              <a:buChar char="Ø"/>
            </a:pPr>
            <a:r>
              <a:rPr lang="lv-LV" sz="2500" dirty="0">
                <a:latin typeface="+mn-lt"/>
              </a:rPr>
              <a:t>Jārēķina ēku globālās sasilšanas potenciāls (GSP), kas norādāms ēkas </a:t>
            </a:r>
            <a:r>
              <a:rPr lang="lv-LV" sz="2500" dirty="0" err="1">
                <a:latin typeface="+mn-lt"/>
              </a:rPr>
              <a:t>energosertifikātā</a:t>
            </a:r>
            <a:r>
              <a:rPr lang="lv-LV" sz="2500" dirty="0">
                <a:latin typeface="+mn-lt"/>
              </a:rPr>
              <a:t> (būvatļaujas izsniegtas pēc):</a:t>
            </a:r>
          </a:p>
          <a:p>
            <a:pPr lvl="1" algn="just">
              <a:spcBef>
                <a:spcPts val="600"/>
              </a:spcBef>
              <a:spcAft>
                <a:spcPts val="600"/>
              </a:spcAft>
            </a:pPr>
            <a:r>
              <a:rPr lang="lv-LV" sz="2500" dirty="0">
                <a:latin typeface="+mn-lt"/>
              </a:rPr>
              <a:t>no 01.01.2028. jaunām ēkām, kuru lietderīgā platība lielāka par 1000 m2</a:t>
            </a:r>
          </a:p>
          <a:p>
            <a:pPr lvl="1" algn="just">
              <a:spcBef>
                <a:spcPts val="600"/>
              </a:spcBef>
              <a:spcAft>
                <a:spcPts val="600"/>
              </a:spcAft>
            </a:pPr>
            <a:r>
              <a:rPr lang="lv-LV" sz="2500" dirty="0">
                <a:latin typeface="+mn-lt"/>
              </a:rPr>
              <a:t>no 01.01.2030. visām jaunām ēkām</a:t>
            </a:r>
          </a:p>
          <a:p>
            <a:pPr marL="457200" lvl="1" indent="0" algn="just">
              <a:spcBef>
                <a:spcPts val="600"/>
              </a:spcBef>
              <a:spcAft>
                <a:spcPts val="600"/>
              </a:spcAft>
              <a:buNone/>
            </a:pPr>
            <a:endParaRPr lang="lv-LV" sz="2500" dirty="0">
              <a:latin typeface="+mn-lt"/>
            </a:endParaRPr>
          </a:p>
          <a:p>
            <a:pPr lvl="1" algn="just">
              <a:spcBef>
                <a:spcPts val="600"/>
              </a:spcBef>
              <a:spcAft>
                <a:spcPts val="600"/>
              </a:spcAft>
              <a:buFont typeface="Wingdings" panose="05000000000000000000" pitchFamily="2" charset="2"/>
              <a:buChar char="Ø"/>
            </a:pPr>
            <a:r>
              <a:rPr lang="lv-LV" sz="2500" b="0" i="0" dirty="0">
                <a:effectLst/>
                <a:latin typeface="+mn-lt"/>
              </a:rPr>
              <a:t>līdz 2027. gada 1. janvārim jāpublicē un jāiesniedz EK  ceļvedi, kurā izsmeļoši izklāsta robežvērtību ieviešanu visu jauno ēku kopējam kumulatīvajam dzīves cikla GSP un nosaka </a:t>
            </a:r>
            <a:r>
              <a:rPr lang="lv-LV" sz="2500" b="0" i="0" dirty="0" err="1">
                <a:effectLst/>
                <a:latin typeface="+mn-lt"/>
              </a:rPr>
              <a:t>mērķrādītājus</a:t>
            </a:r>
            <a:r>
              <a:rPr lang="lv-LV" sz="2500" b="0" i="0" dirty="0">
                <a:effectLst/>
                <a:latin typeface="+mn-lt"/>
              </a:rPr>
              <a:t> jaunām ēkām no 2030. gada</a:t>
            </a:r>
            <a:endParaRPr lang="lv-LV" sz="2500" dirty="0">
              <a:latin typeface="+mn-lt"/>
            </a:endParaRPr>
          </a:p>
        </p:txBody>
      </p:sp>
      <p:pic>
        <p:nvPicPr>
          <p:cNvPr id="5" name="Graphic 4" descr="City with solid fill">
            <a:extLst>
              <a:ext uri="{FF2B5EF4-FFF2-40B4-BE49-F238E27FC236}">
                <a16:creationId xmlns:a16="http://schemas.microsoft.com/office/drawing/2014/main" id="{25282130-D347-16F7-9953-7576512D478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74280" y="5725885"/>
            <a:ext cx="3287485" cy="3287485"/>
          </a:xfrm>
          <a:prstGeom prst="rect">
            <a:avLst/>
          </a:prstGeom>
        </p:spPr>
      </p:pic>
    </p:spTree>
    <p:extLst>
      <p:ext uri="{BB962C8B-B14F-4D97-AF65-F5344CB8AC3E}">
        <p14:creationId xmlns:p14="http://schemas.microsoft.com/office/powerpoint/2010/main" val="3120897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4AD6A30-6E89-3476-99A7-A352DBBAC810}"/>
              </a:ext>
            </a:extLst>
          </p:cNvPr>
          <p:cNvSpPr>
            <a:spLocks noGrp="1"/>
          </p:cNvSpPr>
          <p:nvPr>
            <p:ph type="body" sz="quarter" idx="13"/>
          </p:nvPr>
        </p:nvSpPr>
        <p:spPr>
          <a:xfrm>
            <a:off x="461963" y="484188"/>
            <a:ext cx="7775575" cy="7282274"/>
          </a:xfrm>
        </p:spPr>
        <p:txBody>
          <a:bodyPr/>
          <a:lstStyle/>
          <a:p>
            <a:r>
              <a:rPr lang="lv-LV" dirty="0" err="1"/>
              <a:t>Bezemisiju</a:t>
            </a:r>
            <a:r>
              <a:rPr lang="lv-LV" dirty="0"/>
              <a:t> ēkas</a:t>
            </a:r>
          </a:p>
        </p:txBody>
      </p:sp>
      <p:sp>
        <p:nvSpPr>
          <p:cNvPr id="3" name="Content Placeholder 2">
            <a:extLst>
              <a:ext uri="{FF2B5EF4-FFF2-40B4-BE49-F238E27FC236}">
                <a16:creationId xmlns:a16="http://schemas.microsoft.com/office/drawing/2014/main" id="{F22A7113-809F-9D2F-5D53-8C4D1D690561}"/>
              </a:ext>
            </a:extLst>
          </p:cNvPr>
          <p:cNvSpPr>
            <a:spLocks noGrp="1"/>
          </p:cNvSpPr>
          <p:nvPr>
            <p:ph sz="quarter" idx="18"/>
          </p:nvPr>
        </p:nvSpPr>
        <p:spPr>
          <a:xfrm>
            <a:off x="8799226" y="0"/>
            <a:ext cx="8541037" cy="9458793"/>
          </a:xfrm>
        </p:spPr>
        <p:txBody>
          <a:bodyPr>
            <a:noAutofit/>
          </a:bodyPr>
          <a:lstStyle/>
          <a:p>
            <a:pPr algn="just">
              <a:spcBef>
                <a:spcPts val="600"/>
              </a:spcBef>
              <a:spcAft>
                <a:spcPts val="600"/>
              </a:spcAft>
              <a:buFont typeface="Wingdings" panose="05000000000000000000" pitchFamily="2" charset="2"/>
              <a:buChar char="ü"/>
            </a:pPr>
            <a:r>
              <a:rPr lang="lv-LV" sz="2500" b="0" i="0" dirty="0">
                <a:effectLst/>
                <a:latin typeface="+mn-lt"/>
              </a:rPr>
              <a:t>nerada oglekļa emisijas objektā uz vietas no fosilajiem kurināmajiem</a:t>
            </a:r>
          </a:p>
          <a:p>
            <a:pPr algn="just">
              <a:spcBef>
                <a:spcPts val="600"/>
              </a:spcBef>
              <a:spcAft>
                <a:spcPts val="600"/>
              </a:spcAft>
              <a:buFont typeface="Wingdings" panose="05000000000000000000" pitchFamily="2" charset="2"/>
              <a:buChar char="ü"/>
            </a:pPr>
            <a:r>
              <a:rPr lang="lv-LV" sz="2500" b="0" i="0" dirty="0">
                <a:effectLst/>
                <a:latin typeface="+mn-lt"/>
              </a:rPr>
              <a:t> spēj reaģēt uz ārējiem signāliem un pielāgot savu enerģijas izmantojumu, ražošanu vai uzkrāšanu*</a:t>
            </a:r>
          </a:p>
          <a:p>
            <a:pPr marL="0" indent="0" algn="just">
              <a:spcBef>
                <a:spcPts val="600"/>
              </a:spcBef>
              <a:spcAft>
                <a:spcPts val="600"/>
              </a:spcAft>
              <a:buNone/>
            </a:pPr>
            <a:endParaRPr lang="lv-LV" sz="2500" dirty="0">
              <a:latin typeface="+mn-lt"/>
            </a:endParaRPr>
          </a:p>
          <a:p>
            <a:pPr marL="0" indent="0" algn="just">
              <a:spcBef>
                <a:spcPts val="600"/>
              </a:spcBef>
              <a:spcAft>
                <a:spcPts val="600"/>
              </a:spcAft>
              <a:buNone/>
            </a:pPr>
            <a:r>
              <a:rPr lang="lv-LV" sz="2500" b="1" i="1" dirty="0">
                <a:latin typeface="+mn-lt"/>
              </a:rPr>
              <a:t>* </a:t>
            </a:r>
            <a:r>
              <a:rPr lang="fi-FI" sz="2500" b="0" i="1" dirty="0">
                <a:effectLst/>
                <a:latin typeface="+mn-lt"/>
              </a:rPr>
              <a:t>Ja tas ir ekonomiski un tehniski iespējams</a:t>
            </a:r>
            <a:endParaRPr lang="lv-LV" sz="2500" b="1" i="1" dirty="0">
              <a:latin typeface="+mn-lt"/>
            </a:endParaRPr>
          </a:p>
          <a:p>
            <a:pPr marL="0" indent="0" algn="just">
              <a:spcBef>
                <a:spcPts val="600"/>
              </a:spcBef>
              <a:spcAft>
                <a:spcPts val="600"/>
              </a:spcAft>
              <a:buNone/>
            </a:pPr>
            <a:endParaRPr lang="lv-LV" sz="2500" b="0" i="0" dirty="0">
              <a:effectLst/>
              <a:latin typeface="+mn-lt"/>
            </a:endParaRPr>
          </a:p>
          <a:p>
            <a:pPr algn="just">
              <a:spcBef>
                <a:spcPts val="600"/>
              </a:spcBef>
              <a:spcAft>
                <a:spcPts val="600"/>
              </a:spcAft>
              <a:buFont typeface="Wingdings" panose="05000000000000000000" pitchFamily="2" charset="2"/>
              <a:buChar char="ü"/>
            </a:pPr>
            <a:r>
              <a:rPr lang="lv-LV" sz="2500" b="0" i="0" dirty="0">
                <a:effectLst/>
                <a:latin typeface="+mn-lt"/>
              </a:rPr>
              <a:t>enerģijas pieprasījuma maksimālā robežvērtība ir vismaz par 10 % zemāka nekā kopējā primārās enerģijas izmantojuma robežvērtība, kas dalībvalsts līmenī 2024. gada 28. maijā noteikta gandrīz nulles enerģijas ēkām</a:t>
            </a:r>
          </a:p>
          <a:p>
            <a:pPr marL="0" indent="0" algn="just">
              <a:spcBef>
                <a:spcPts val="600"/>
              </a:spcBef>
              <a:spcAft>
                <a:spcPts val="600"/>
              </a:spcAft>
              <a:buNone/>
            </a:pPr>
            <a:endParaRPr lang="lv-LV" sz="2500" dirty="0">
              <a:latin typeface="+mn-lt"/>
            </a:endParaRPr>
          </a:p>
          <a:p>
            <a:pPr algn="just">
              <a:spcBef>
                <a:spcPts val="600"/>
              </a:spcBef>
              <a:spcAft>
                <a:spcPts val="600"/>
              </a:spcAft>
              <a:buFont typeface="Wingdings" panose="05000000000000000000" pitchFamily="2" charset="2"/>
              <a:buChar char="ü"/>
            </a:pPr>
            <a:r>
              <a:rPr lang="lv-LV" sz="2500" b="0" i="0" dirty="0">
                <a:effectLst/>
                <a:latin typeface="+mn-lt"/>
              </a:rPr>
              <a:t>gada kopējo primārās enerģijas izmantojumu sedz ar:</a:t>
            </a:r>
          </a:p>
          <a:p>
            <a:pPr marL="900113" indent="-180975" algn="just">
              <a:spcBef>
                <a:spcPts val="600"/>
              </a:spcBef>
              <a:spcAft>
                <a:spcPts val="600"/>
              </a:spcAft>
            </a:pPr>
            <a:r>
              <a:rPr lang="lv-LV" sz="2500" b="0" i="0" dirty="0">
                <a:effectLst/>
                <a:latin typeface="+mn-lt"/>
              </a:rPr>
              <a:t>objektā uz vietas vai tuvumā saražoto </a:t>
            </a:r>
            <a:r>
              <a:rPr lang="lv-LV" sz="2500" b="0" i="0" dirty="0" err="1">
                <a:effectLst/>
                <a:latin typeface="+mn-lt"/>
              </a:rPr>
              <a:t>atjaunīgo</a:t>
            </a:r>
            <a:r>
              <a:rPr lang="lv-LV" sz="2500" b="0" i="0" dirty="0">
                <a:effectLst/>
                <a:latin typeface="+mn-lt"/>
              </a:rPr>
              <a:t> energoresursu enerģiju</a:t>
            </a:r>
            <a:endParaRPr lang="lv-LV" sz="2500" dirty="0">
              <a:latin typeface="+mn-lt"/>
            </a:endParaRPr>
          </a:p>
          <a:p>
            <a:pPr marL="900113" indent="-180975" algn="just">
              <a:spcBef>
                <a:spcPts val="600"/>
              </a:spcBef>
              <a:spcAft>
                <a:spcPts val="600"/>
              </a:spcAft>
            </a:pPr>
            <a:r>
              <a:rPr lang="lv-LV" sz="2500" b="0" i="0" dirty="0" err="1">
                <a:effectLst/>
                <a:latin typeface="+mn-lt"/>
              </a:rPr>
              <a:t>atjaunīgo</a:t>
            </a:r>
            <a:r>
              <a:rPr lang="lv-LV" sz="2500" b="0" i="0" dirty="0">
                <a:effectLst/>
                <a:latin typeface="+mn-lt"/>
              </a:rPr>
              <a:t> energoresursu enerģiju, ko nodrošina </a:t>
            </a:r>
            <a:r>
              <a:rPr lang="lv-LV" sz="2500" b="0" i="0" dirty="0" err="1">
                <a:effectLst/>
                <a:latin typeface="+mn-lt"/>
              </a:rPr>
              <a:t>atjaunīgās</a:t>
            </a:r>
            <a:r>
              <a:rPr lang="lv-LV" sz="2500" b="0" i="0" dirty="0">
                <a:effectLst/>
                <a:latin typeface="+mn-lt"/>
              </a:rPr>
              <a:t> enerģijas kopiena</a:t>
            </a:r>
          </a:p>
          <a:p>
            <a:pPr marL="900113" indent="-180975" algn="just">
              <a:spcBef>
                <a:spcPts val="600"/>
              </a:spcBef>
              <a:spcAft>
                <a:spcPts val="600"/>
              </a:spcAft>
            </a:pPr>
            <a:r>
              <a:rPr lang="lv-LV" sz="2500" b="0" i="0" dirty="0">
                <a:effectLst/>
                <a:latin typeface="+mn-lt"/>
              </a:rPr>
              <a:t>enerģiju no efektīvas centralizētās siltumapgādes un </a:t>
            </a:r>
            <a:r>
              <a:rPr lang="lv-LV" sz="2500" b="0" i="0" dirty="0" err="1">
                <a:effectLst/>
                <a:latin typeface="+mn-lt"/>
              </a:rPr>
              <a:t>aukstumapgādes</a:t>
            </a:r>
            <a:r>
              <a:rPr lang="lv-LV" sz="2500" b="0" i="0" dirty="0">
                <a:effectLst/>
                <a:latin typeface="+mn-lt"/>
              </a:rPr>
              <a:t> sistēmas</a:t>
            </a:r>
            <a:endParaRPr lang="lv-LV" sz="2500" dirty="0">
              <a:latin typeface="+mn-lt"/>
            </a:endParaRPr>
          </a:p>
          <a:p>
            <a:pPr marL="900113" indent="-180975" algn="just">
              <a:spcBef>
                <a:spcPts val="600"/>
              </a:spcBef>
              <a:spcAft>
                <a:spcPts val="600"/>
              </a:spcAft>
            </a:pPr>
            <a:r>
              <a:rPr lang="pt-BR" sz="2500" b="0" i="0" dirty="0">
                <a:effectLst/>
                <a:latin typeface="+mn-lt"/>
              </a:rPr>
              <a:t>enerģiju no bezoglekļa avotiem</a:t>
            </a:r>
            <a:r>
              <a:rPr lang="lv-LV" sz="2500" b="0" i="0" dirty="0">
                <a:effectLst/>
                <a:latin typeface="+mn-lt"/>
              </a:rPr>
              <a:t> </a:t>
            </a:r>
            <a:endParaRPr lang="lv-LV" sz="2500" dirty="0">
              <a:latin typeface="+mn-lt"/>
            </a:endParaRPr>
          </a:p>
        </p:txBody>
      </p:sp>
      <p:pic>
        <p:nvPicPr>
          <p:cNvPr id="5" name="Graphic 4" descr="City with solid fill">
            <a:extLst>
              <a:ext uri="{FF2B5EF4-FFF2-40B4-BE49-F238E27FC236}">
                <a16:creationId xmlns:a16="http://schemas.microsoft.com/office/drawing/2014/main" id="{25282130-D347-16F7-9953-7576512D478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74280" y="5725885"/>
            <a:ext cx="3287485" cy="3287485"/>
          </a:xfrm>
          <a:prstGeom prst="rect">
            <a:avLst/>
          </a:prstGeom>
        </p:spPr>
      </p:pic>
    </p:spTree>
    <p:extLst>
      <p:ext uri="{BB962C8B-B14F-4D97-AF65-F5344CB8AC3E}">
        <p14:creationId xmlns:p14="http://schemas.microsoft.com/office/powerpoint/2010/main" val="3515526079"/>
      </p:ext>
    </p:extLst>
  </p:cSld>
  <p:clrMapOvr>
    <a:masterClrMapping/>
  </p:clrMapOvr>
</p:sld>
</file>

<file path=ppt/theme/theme1.xml><?xml version="1.0" encoding="utf-8"?>
<a:theme xmlns:a="http://schemas.openxmlformats.org/drawingml/2006/main" name="EKMIN_THEME">
  <a:themeElements>
    <a:clrScheme name="EMin2021">
      <a:dk1>
        <a:sysClr val="windowText" lastClr="000000"/>
      </a:dk1>
      <a:lt1>
        <a:sysClr val="window" lastClr="FFFFFF"/>
      </a:lt1>
      <a:dk2>
        <a:srgbClr val="44546A"/>
      </a:dk2>
      <a:lt2>
        <a:srgbClr val="E7E6E6"/>
      </a:lt2>
      <a:accent1>
        <a:srgbClr val="4CA9B9"/>
      </a:accent1>
      <a:accent2>
        <a:srgbClr val="99CED7"/>
      </a:accent2>
      <a:accent3>
        <a:srgbClr val="A5A5A5"/>
      </a:accent3>
      <a:accent4>
        <a:srgbClr val="FFC000"/>
      </a:accent4>
      <a:accent5>
        <a:srgbClr val="70AD47"/>
      </a:accent5>
      <a:accent6>
        <a:srgbClr val="ED7D31"/>
      </a:accent6>
      <a:hlink>
        <a:srgbClr val="0563C1"/>
      </a:hlink>
      <a:folHlink>
        <a:srgbClr val="954F72"/>
      </a:folHlink>
    </a:clrScheme>
    <a:fontScheme name="EkMin fonti">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KMIN_THEME" id="{CA623241-CB00-4675-81AC-50A91340D9F2}" vid="{C47AFF95-4E71-4703-9C64-16231CC990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d26c1476-6ebd-40cb-b928-c591821e0a59">
      <Terms xmlns="http://schemas.microsoft.com/office/infopath/2007/PartnerControls"/>
    </lcf76f155ced4ddcb4097134ff3c332f>
    <_ip_UnifiedCompliancePolicyProperties xmlns="http://schemas.microsoft.com/sharepoint/v3" xsi:nil="true"/>
    <Versijas_x0020_koment_x0101_rs xmlns="d26c1476-6ebd-40cb-b928-c591821e0a59" xsi:nil="true"/>
    <TaxCatchAll xmlns="ae6f8e37-b86f-494c-b563-07ae82ea0c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3C91C8C6449134180501A420469FE7E" ma:contentTypeVersion="21" ma:contentTypeDescription="Create a new document." ma:contentTypeScope="" ma:versionID="8a50cb277bd2797fa48c2125c6232501">
  <xsd:schema xmlns:xsd="http://www.w3.org/2001/XMLSchema" xmlns:xs="http://www.w3.org/2001/XMLSchema" xmlns:p="http://schemas.microsoft.com/office/2006/metadata/properties" xmlns:ns1="http://schemas.microsoft.com/sharepoint/v3" xmlns:ns2="d26c1476-6ebd-40cb-b928-c591821e0a59" xmlns:ns3="ae6f8e37-b86f-494c-b563-07ae82ea0c58" targetNamespace="http://schemas.microsoft.com/office/2006/metadata/properties" ma:root="true" ma:fieldsID="58701722f0062ab1674b89b5b35db1ea" ns1:_="" ns2:_="" ns3:_="">
    <xsd:import namespace="http://schemas.microsoft.com/sharepoint/v3"/>
    <xsd:import namespace="d26c1476-6ebd-40cb-b928-c591821e0a59"/>
    <xsd:import namespace="ae6f8e37-b86f-494c-b563-07ae82ea0c5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Versijas_x0020_koment_x0101_rs"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1:_ip_UnifiedCompliancePolicyProperties" minOccurs="0"/>
                <xsd:element ref="ns1:_ip_UnifiedCompliancePolicyUIAc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6c1476-6ebd-40cb-b928-c591821e0a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Versijas_x0020_koment_x0101_rs" ma:index="12" nillable="true" ma:displayName="Versijas komentārs" ma:internalName="Versijas_x0020_koment_x0101_rs">
      <xsd:simpleType>
        <xsd:restriction base="dms:Text">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e2be3b2-015e-4a5d-b081-7524b6a4418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e6f8e37-b86f-494c-b563-07ae82ea0c5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769de53f-e8fc-4bed-9d13-cb5690ae63e3}" ma:internalName="TaxCatchAll" ma:showField="CatchAllData" ma:web="ae6f8e37-b86f-494c-b563-07ae82ea0c5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F37867-698F-46AC-B28E-FAAAB1E5B961}">
  <ds:schemaRefs>
    <ds:schemaRef ds:uri="http://schemas.microsoft.com/office/2006/documentManagement/types"/>
    <ds:schemaRef ds:uri="ae6f8e37-b86f-494c-b563-07ae82ea0c58"/>
    <ds:schemaRef ds:uri="http://www.w3.org/XML/1998/namespace"/>
    <ds:schemaRef ds:uri="http://schemas.openxmlformats.org/package/2006/metadata/core-properties"/>
    <ds:schemaRef ds:uri="http://purl.org/dc/terms/"/>
    <ds:schemaRef ds:uri="http://schemas.microsoft.com/office/2006/metadata/properties"/>
    <ds:schemaRef ds:uri="http://purl.org/dc/dcmitype/"/>
    <ds:schemaRef ds:uri="http://schemas.microsoft.com/office/infopath/2007/PartnerControls"/>
    <ds:schemaRef ds:uri="d26c1476-6ebd-40cb-b928-c591821e0a59"/>
    <ds:schemaRef ds:uri="http://schemas.microsoft.com/sharepoint/v3"/>
    <ds:schemaRef ds:uri="http://purl.org/dc/elements/1.1/"/>
  </ds:schemaRefs>
</ds:datastoreItem>
</file>

<file path=customXml/itemProps2.xml><?xml version="1.0" encoding="utf-8"?>
<ds:datastoreItem xmlns:ds="http://schemas.openxmlformats.org/officeDocument/2006/customXml" ds:itemID="{75984F09-5893-4004-A008-9CD880D3903C}">
  <ds:schemaRefs>
    <ds:schemaRef ds:uri="ae6f8e37-b86f-494c-b563-07ae82ea0c58"/>
    <ds:schemaRef ds:uri="d26c1476-6ebd-40cb-b928-c591821e0a5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DCBDD08-0FB7-4DF0-8C7F-3C91C719A1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EKMIN_THEME (1)</Template>
  <TotalTime>304</TotalTime>
  <Words>4343</Words>
  <Application>Microsoft Office PowerPoint</Application>
  <PresentationFormat>Custom</PresentationFormat>
  <Paragraphs>367</Paragraphs>
  <Slides>30</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Helvetica Neue</vt:lpstr>
      <vt:lpstr>Righteous</vt:lpstr>
      <vt:lpstr>Times New Roman</vt:lpstr>
      <vt:lpstr>Verdana</vt:lpstr>
      <vt:lpstr>Wingdings</vt:lpstr>
      <vt:lpstr>EKMIN_THEME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Ērika Cinīte</dc:creator>
  <cp:lastModifiedBy>Niks Balinskis</cp:lastModifiedBy>
  <cp:revision>15</cp:revision>
  <dcterms:created xsi:type="dcterms:W3CDTF">2022-10-21T09:20:11Z</dcterms:created>
  <dcterms:modified xsi:type="dcterms:W3CDTF">2024-07-31T11:14:30Z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0x01010053C91C8C6449134180501A420469FE7E</vt:lpwstr>
  </property>
  <property fmtid="{D5CDD505-2E9C-101B-9397-08002B2CF9AE}" pid="3" name="MediaServiceImageTags">
    <vt:lpwstr/>
  </property>
</Properties>
</file>