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 bookmarkIdSeed="3">
  <p:sldMasterIdLst>
    <p:sldMasterId id="2147483648" r:id="rId1"/>
  </p:sldMasterIdLst>
  <p:notesMasterIdLst>
    <p:notesMasterId r:id="rId8"/>
  </p:notesMasterIdLst>
  <p:sldIdLst>
    <p:sldId id="264" r:id="rId2"/>
    <p:sldId id="277" r:id="rId3"/>
    <p:sldId id="278" r:id="rId4"/>
    <p:sldId id="272" r:id="rId5"/>
    <p:sldId id="274" r:id="rId6"/>
    <p:sldId id="276" r:id="rId7"/>
  </p:sldIdLst>
  <p:sldSz cx="12192000" cy="6858000"/>
  <p:notesSz cx="6669088" cy="9926638"/>
  <p:defaultTextStyle>
    <a:defPPr>
      <a:defRPr lang="en-L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17A6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660B408-B3CF-4A94-85FC-2B1E0A45F4A2}" styleName="Dark Style 2 - Accent 1/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22838BEF-8BB2-4498-84A7-C5851F593DF1}" styleName="Medium Style 4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861"/>
    <p:restoredTop sz="92713" autoAdjust="0"/>
  </p:normalViewPr>
  <p:slideViewPr>
    <p:cSldViewPr snapToGrid="0">
      <p:cViewPr>
        <p:scale>
          <a:sx n="100" d="100"/>
          <a:sy n="100" d="100"/>
        </p:scale>
        <p:origin x="1568" y="12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3_3">
  <dgm:title val=""/>
  <dgm:desc val=""/>
  <dgm:catLst>
    <dgm:cat type="accent3" pri="11300"/>
  </dgm:catLst>
  <dgm:styleLbl name="node0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>
        <a:shade val="80000"/>
      </a:schemeClr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>
        <a:shade val="80000"/>
      </a:schemeClr>
      <a:schemeClr val="accent3">
        <a:tint val="7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/>
    <dgm:txEffectClrLst/>
  </dgm:styleLbl>
  <dgm:styleLbl name="lnNode1">
    <dgm:fillClrLst>
      <a:schemeClr val="accent3">
        <a:shade val="80000"/>
      </a:schemeClr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shade val="80000"/>
        <a:alpha val="50000"/>
      </a:schemeClr>
      <a:schemeClr val="accent3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/>
    <dgm:txEffectClrLst/>
  </dgm:styleLbl>
  <dgm:styleLbl name="fg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3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9000"/>
      </a:schemeClr>
    </dgm:fillClrLst>
    <dgm:linClrLst meth="repeat">
      <a:schemeClr val="accent3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>
        <a:tint val="80000"/>
      </a:schemeClr>
    </dgm:fillClrLst>
    <dgm:linClrLst meth="repeat">
      <a:schemeClr val="accent3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0A5276B-5089-4E09-A563-0412FFBE19BC}" type="doc">
      <dgm:prSet loTypeId="urn:microsoft.com/office/officeart/2005/8/layout/chevronAccent+Icon" loCatId="process" qsTypeId="urn:microsoft.com/office/officeart/2005/8/quickstyle/simple4" qsCatId="simple" csTypeId="urn:microsoft.com/office/officeart/2005/8/colors/accent3_3" csCatId="accent3" phldr="1"/>
      <dgm:spPr/>
      <dgm:t>
        <a:bodyPr/>
        <a:lstStyle/>
        <a:p>
          <a:endParaRPr lang="lv-LV"/>
        </a:p>
      </dgm:t>
    </dgm:pt>
    <dgm:pt modelId="{B8AF10BA-03A6-4A9A-8A00-16E33F0326C5}">
      <dgm:prSet phldrT="[Text]" custT="1"/>
      <dgm:spPr/>
      <dgm:t>
        <a:bodyPr/>
        <a:lstStyle/>
        <a:p>
          <a:r>
            <a:rPr lang="lv-LV" sz="1200" dirty="0"/>
            <a:t>Komersanta iesniegums AM </a:t>
          </a:r>
        </a:p>
        <a:p>
          <a:r>
            <a:rPr lang="lv-LV" sz="1200" b="1" dirty="0"/>
            <a:t>Biznesa projekta apraksts</a:t>
          </a:r>
        </a:p>
      </dgm:t>
    </dgm:pt>
    <dgm:pt modelId="{BC92FA6F-9B2F-46AC-8E47-563063155A74}" type="parTrans" cxnId="{069BE310-0DD8-45C5-B87B-2FD9E93244E1}">
      <dgm:prSet/>
      <dgm:spPr/>
      <dgm:t>
        <a:bodyPr/>
        <a:lstStyle/>
        <a:p>
          <a:endParaRPr lang="lv-LV"/>
        </a:p>
      </dgm:t>
    </dgm:pt>
    <dgm:pt modelId="{C8CDAF74-2B65-4AE8-9C96-CCD96DA8B53A}" type="sibTrans" cxnId="{069BE310-0DD8-45C5-B87B-2FD9E93244E1}">
      <dgm:prSet/>
      <dgm:spPr/>
      <dgm:t>
        <a:bodyPr/>
        <a:lstStyle/>
        <a:p>
          <a:endParaRPr lang="lv-LV"/>
        </a:p>
      </dgm:t>
    </dgm:pt>
    <dgm:pt modelId="{A8137F4D-E741-419A-94FA-9C87B594B119}">
      <dgm:prSet phldrT="[Text]"/>
      <dgm:spPr/>
      <dgm:t>
        <a:bodyPr/>
        <a:lstStyle/>
        <a:p>
          <a:r>
            <a:rPr lang="lv-LV" b="1" dirty="0"/>
            <a:t>AM Izvērtē un sagatavo atzinumu</a:t>
          </a:r>
        </a:p>
        <a:p>
          <a:r>
            <a:rPr lang="lv-LV" dirty="0"/>
            <a:t>4 kritēriji (atbilst/neatbilst)</a:t>
          </a:r>
        </a:p>
      </dgm:t>
    </dgm:pt>
    <dgm:pt modelId="{4321F7E9-09DF-4ABC-86D6-12670B19F649}" type="parTrans" cxnId="{EF025799-6D03-4571-8225-A6BD1F9DCA42}">
      <dgm:prSet/>
      <dgm:spPr/>
      <dgm:t>
        <a:bodyPr/>
        <a:lstStyle/>
        <a:p>
          <a:endParaRPr lang="lv-LV"/>
        </a:p>
      </dgm:t>
    </dgm:pt>
    <dgm:pt modelId="{FB9813A4-7E63-48B2-8ED3-F368250780A2}" type="sibTrans" cxnId="{EF025799-6D03-4571-8225-A6BD1F9DCA42}">
      <dgm:prSet/>
      <dgm:spPr/>
      <dgm:t>
        <a:bodyPr/>
        <a:lstStyle/>
        <a:p>
          <a:endParaRPr lang="lv-LV"/>
        </a:p>
      </dgm:t>
    </dgm:pt>
    <dgm:pt modelId="{B8C9A231-1BA0-4EF9-ADBF-5F6D36AD1F94}">
      <dgm:prSet phldrT="[Text]" custT="1"/>
      <dgm:spPr/>
      <dgm:t>
        <a:bodyPr/>
        <a:lstStyle/>
        <a:p>
          <a:r>
            <a:rPr lang="lv-LV" sz="1200" b="1" dirty="0"/>
            <a:t>Aizdevuma pieteikums ALTUM</a:t>
          </a:r>
        </a:p>
        <a:p>
          <a:r>
            <a:rPr lang="lv-LV" sz="1100" b="0" dirty="0"/>
            <a:t>Komersants pievieno AM atzinumu pieteikumam </a:t>
          </a:r>
        </a:p>
      </dgm:t>
    </dgm:pt>
    <dgm:pt modelId="{762F78F4-8638-4A67-BD9B-A3642CC3A8B1}" type="parTrans" cxnId="{D44121F6-9808-49A0-85BD-AEFE54D765CB}">
      <dgm:prSet/>
      <dgm:spPr/>
      <dgm:t>
        <a:bodyPr/>
        <a:lstStyle/>
        <a:p>
          <a:endParaRPr lang="lv-LV"/>
        </a:p>
      </dgm:t>
    </dgm:pt>
    <dgm:pt modelId="{73A23BEE-0A43-4B42-B3AC-C748CAE3D68B}" type="sibTrans" cxnId="{D44121F6-9808-49A0-85BD-AEFE54D765CB}">
      <dgm:prSet/>
      <dgm:spPr/>
      <dgm:t>
        <a:bodyPr/>
        <a:lstStyle/>
        <a:p>
          <a:endParaRPr lang="lv-LV"/>
        </a:p>
      </dgm:t>
    </dgm:pt>
    <dgm:pt modelId="{D7B542F1-3AC4-480D-99E4-32D6AF41FA16}">
      <dgm:prSet custT="1"/>
      <dgm:spPr/>
      <dgm:t>
        <a:bodyPr/>
        <a:lstStyle/>
        <a:p>
          <a:r>
            <a:rPr lang="lv-LV" sz="1600" b="1" dirty="0"/>
            <a:t>ALTUM</a:t>
          </a:r>
          <a:endParaRPr lang="en-US" sz="1600" b="1" dirty="0"/>
        </a:p>
      </dgm:t>
    </dgm:pt>
    <dgm:pt modelId="{9AE9D1AA-8BF8-4CB4-8486-6EBF4E2A1396}" type="parTrans" cxnId="{CB1799C4-1F31-49F4-B41C-B228C5B9BC82}">
      <dgm:prSet/>
      <dgm:spPr/>
      <dgm:t>
        <a:bodyPr/>
        <a:lstStyle/>
        <a:p>
          <a:endParaRPr lang="en-US"/>
        </a:p>
      </dgm:t>
    </dgm:pt>
    <dgm:pt modelId="{083F8944-36FC-44E3-9176-AF51FFCF3629}" type="sibTrans" cxnId="{CB1799C4-1F31-49F4-B41C-B228C5B9BC82}">
      <dgm:prSet/>
      <dgm:spPr/>
      <dgm:t>
        <a:bodyPr/>
        <a:lstStyle/>
        <a:p>
          <a:endParaRPr lang="en-US"/>
        </a:p>
      </dgm:t>
    </dgm:pt>
    <dgm:pt modelId="{18EB8142-CFB1-4BA0-A775-9F7B9EE9225C}">
      <dgm:prSet/>
      <dgm:spPr/>
      <dgm:t>
        <a:bodyPr/>
        <a:lstStyle/>
        <a:p>
          <a:endParaRPr lang="en-US"/>
        </a:p>
      </dgm:t>
    </dgm:pt>
    <dgm:pt modelId="{74A822AC-3934-47C1-8FF8-86891D6AAA2C}" type="parTrans" cxnId="{4BE3868B-E1E9-4D9D-8695-02CB444E7AC3}">
      <dgm:prSet/>
      <dgm:spPr/>
      <dgm:t>
        <a:bodyPr/>
        <a:lstStyle/>
        <a:p>
          <a:endParaRPr lang="en-US"/>
        </a:p>
      </dgm:t>
    </dgm:pt>
    <dgm:pt modelId="{F8513877-C948-4A52-8494-2CE37BBF1A93}" type="sibTrans" cxnId="{4BE3868B-E1E9-4D9D-8695-02CB444E7AC3}">
      <dgm:prSet/>
      <dgm:spPr/>
      <dgm:t>
        <a:bodyPr/>
        <a:lstStyle/>
        <a:p>
          <a:endParaRPr lang="en-US"/>
        </a:p>
      </dgm:t>
    </dgm:pt>
    <dgm:pt modelId="{19059ED8-5926-4AB5-A097-C28CF337C2C6}" type="pres">
      <dgm:prSet presAssocID="{80A5276B-5089-4E09-A563-0412FFBE19BC}" presName="Name0" presStyleCnt="0">
        <dgm:presLayoutVars>
          <dgm:dir/>
          <dgm:resizeHandles val="exact"/>
        </dgm:presLayoutVars>
      </dgm:prSet>
      <dgm:spPr/>
    </dgm:pt>
    <dgm:pt modelId="{82F63DB1-AF32-4789-9403-EE3260E84C34}" type="pres">
      <dgm:prSet presAssocID="{B8AF10BA-03A6-4A9A-8A00-16E33F0326C5}" presName="composite" presStyleCnt="0"/>
      <dgm:spPr/>
    </dgm:pt>
    <dgm:pt modelId="{48765BE0-75D9-4658-B9DF-4D7B834812F0}" type="pres">
      <dgm:prSet presAssocID="{B8AF10BA-03A6-4A9A-8A00-16E33F0326C5}" presName="bgChev" presStyleLbl="node1" presStyleIdx="0" presStyleCnt="4"/>
      <dgm:spPr/>
    </dgm:pt>
    <dgm:pt modelId="{E9A21395-79FE-441E-956D-A719C2FA1112}" type="pres">
      <dgm:prSet presAssocID="{B8AF10BA-03A6-4A9A-8A00-16E33F0326C5}" presName="txNode" presStyleLbl="fgAcc1" presStyleIdx="0" presStyleCnt="4">
        <dgm:presLayoutVars>
          <dgm:bulletEnabled val="1"/>
        </dgm:presLayoutVars>
      </dgm:prSet>
      <dgm:spPr/>
    </dgm:pt>
    <dgm:pt modelId="{77D764CE-6858-47D3-94CD-E9279BB298CA}" type="pres">
      <dgm:prSet presAssocID="{C8CDAF74-2B65-4AE8-9C96-CCD96DA8B53A}" presName="compositeSpace" presStyleCnt="0"/>
      <dgm:spPr/>
    </dgm:pt>
    <dgm:pt modelId="{DE719F18-19E4-4E76-AC39-18B79C082A31}" type="pres">
      <dgm:prSet presAssocID="{A8137F4D-E741-419A-94FA-9C87B594B119}" presName="composite" presStyleCnt="0"/>
      <dgm:spPr/>
    </dgm:pt>
    <dgm:pt modelId="{E8A4994D-2F82-4A52-8609-E4B9F54EA782}" type="pres">
      <dgm:prSet presAssocID="{A8137F4D-E741-419A-94FA-9C87B594B119}" presName="bgChev" presStyleLbl="node1" presStyleIdx="1" presStyleCnt="4"/>
      <dgm:spPr/>
    </dgm:pt>
    <dgm:pt modelId="{C7A501C6-A574-4446-A474-30C554836C6F}" type="pres">
      <dgm:prSet presAssocID="{A8137F4D-E741-419A-94FA-9C87B594B119}" presName="txNode" presStyleLbl="fgAcc1" presStyleIdx="1" presStyleCnt="4">
        <dgm:presLayoutVars>
          <dgm:bulletEnabled val="1"/>
        </dgm:presLayoutVars>
      </dgm:prSet>
      <dgm:spPr/>
    </dgm:pt>
    <dgm:pt modelId="{B4B52A21-FA11-44A4-B73D-03B3349D83A7}" type="pres">
      <dgm:prSet presAssocID="{FB9813A4-7E63-48B2-8ED3-F368250780A2}" presName="compositeSpace" presStyleCnt="0"/>
      <dgm:spPr/>
    </dgm:pt>
    <dgm:pt modelId="{F5961297-92DD-47D1-AC11-843293DB2E4A}" type="pres">
      <dgm:prSet presAssocID="{B8C9A231-1BA0-4EF9-ADBF-5F6D36AD1F94}" presName="composite" presStyleCnt="0"/>
      <dgm:spPr/>
    </dgm:pt>
    <dgm:pt modelId="{9AFE94BC-3BCF-4A21-AED2-B9AFC749555C}" type="pres">
      <dgm:prSet presAssocID="{B8C9A231-1BA0-4EF9-ADBF-5F6D36AD1F94}" presName="bgChev" presStyleLbl="node1" presStyleIdx="2" presStyleCnt="4"/>
      <dgm:spPr/>
    </dgm:pt>
    <dgm:pt modelId="{5A8A2A79-335F-403C-B9C7-41B36BFA16D0}" type="pres">
      <dgm:prSet presAssocID="{B8C9A231-1BA0-4EF9-ADBF-5F6D36AD1F94}" presName="txNode" presStyleLbl="fgAcc1" presStyleIdx="2" presStyleCnt="4" custScaleX="107208" custScaleY="112864" custLinFactNeighborX="1239">
        <dgm:presLayoutVars>
          <dgm:bulletEnabled val="1"/>
        </dgm:presLayoutVars>
      </dgm:prSet>
      <dgm:spPr/>
    </dgm:pt>
    <dgm:pt modelId="{223D50BE-3C31-4EF8-BBE6-291C4B1F5DED}" type="pres">
      <dgm:prSet presAssocID="{73A23BEE-0A43-4B42-B3AC-C748CAE3D68B}" presName="compositeSpace" presStyleCnt="0"/>
      <dgm:spPr/>
    </dgm:pt>
    <dgm:pt modelId="{0CC9F66C-2D5E-4B08-AF14-292114845BB6}" type="pres">
      <dgm:prSet presAssocID="{D7B542F1-3AC4-480D-99E4-32D6AF41FA16}" presName="composite" presStyleCnt="0"/>
      <dgm:spPr/>
    </dgm:pt>
    <dgm:pt modelId="{31B28360-2BAD-4D53-929E-6BAD55F1A74A}" type="pres">
      <dgm:prSet presAssocID="{D7B542F1-3AC4-480D-99E4-32D6AF41FA16}" presName="bgChev" presStyleLbl="node1" presStyleIdx="3" presStyleCnt="4"/>
      <dgm:spPr/>
    </dgm:pt>
    <dgm:pt modelId="{8CFFE14F-ED3C-4FE5-BA62-686E0CD97A75}" type="pres">
      <dgm:prSet presAssocID="{D7B542F1-3AC4-480D-99E4-32D6AF41FA16}" presName="txNode" presStyleLbl="fgAcc1" presStyleIdx="3" presStyleCnt="4">
        <dgm:presLayoutVars>
          <dgm:bulletEnabled val="1"/>
        </dgm:presLayoutVars>
      </dgm:prSet>
      <dgm:spPr/>
    </dgm:pt>
  </dgm:ptLst>
  <dgm:cxnLst>
    <dgm:cxn modelId="{069BE310-0DD8-45C5-B87B-2FD9E93244E1}" srcId="{80A5276B-5089-4E09-A563-0412FFBE19BC}" destId="{B8AF10BA-03A6-4A9A-8A00-16E33F0326C5}" srcOrd="0" destOrd="0" parTransId="{BC92FA6F-9B2F-46AC-8E47-563063155A74}" sibTransId="{C8CDAF74-2B65-4AE8-9C96-CCD96DA8B53A}"/>
    <dgm:cxn modelId="{699CB61C-8EFD-479B-992E-7F85DFE17500}" type="presOf" srcId="{D7B542F1-3AC4-480D-99E4-32D6AF41FA16}" destId="{8CFFE14F-ED3C-4FE5-BA62-686E0CD97A75}" srcOrd="0" destOrd="0" presId="urn:microsoft.com/office/officeart/2005/8/layout/chevronAccent+Icon"/>
    <dgm:cxn modelId="{333C9B88-6E62-4784-90D7-C040092E8F57}" type="presOf" srcId="{A8137F4D-E741-419A-94FA-9C87B594B119}" destId="{C7A501C6-A574-4446-A474-30C554836C6F}" srcOrd="0" destOrd="0" presId="urn:microsoft.com/office/officeart/2005/8/layout/chevronAccent+Icon"/>
    <dgm:cxn modelId="{4BE3868B-E1E9-4D9D-8695-02CB444E7AC3}" srcId="{A8137F4D-E741-419A-94FA-9C87B594B119}" destId="{18EB8142-CFB1-4BA0-A775-9F7B9EE9225C}" srcOrd="0" destOrd="0" parTransId="{74A822AC-3934-47C1-8FF8-86891D6AAA2C}" sibTransId="{F8513877-C948-4A52-8494-2CE37BBF1A93}"/>
    <dgm:cxn modelId="{EF025799-6D03-4571-8225-A6BD1F9DCA42}" srcId="{80A5276B-5089-4E09-A563-0412FFBE19BC}" destId="{A8137F4D-E741-419A-94FA-9C87B594B119}" srcOrd="1" destOrd="0" parTransId="{4321F7E9-09DF-4ABC-86D6-12670B19F649}" sibTransId="{FB9813A4-7E63-48B2-8ED3-F368250780A2}"/>
    <dgm:cxn modelId="{0E28AA9C-0C49-496B-99B1-3543A3F19149}" type="presOf" srcId="{18EB8142-CFB1-4BA0-A775-9F7B9EE9225C}" destId="{C7A501C6-A574-4446-A474-30C554836C6F}" srcOrd="0" destOrd="1" presId="urn:microsoft.com/office/officeart/2005/8/layout/chevronAccent+Icon"/>
    <dgm:cxn modelId="{F833A5A7-FED7-4DE8-8C0C-BC04BB42CDAC}" type="presOf" srcId="{B8C9A231-1BA0-4EF9-ADBF-5F6D36AD1F94}" destId="{5A8A2A79-335F-403C-B9C7-41B36BFA16D0}" srcOrd="0" destOrd="0" presId="urn:microsoft.com/office/officeart/2005/8/layout/chevronAccent+Icon"/>
    <dgm:cxn modelId="{CB1799C4-1F31-49F4-B41C-B228C5B9BC82}" srcId="{80A5276B-5089-4E09-A563-0412FFBE19BC}" destId="{D7B542F1-3AC4-480D-99E4-32D6AF41FA16}" srcOrd="3" destOrd="0" parTransId="{9AE9D1AA-8BF8-4CB4-8486-6EBF4E2A1396}" sibTransId="{083F8944-36FC-44E3-9176-AF51FFCF3629}"/>
    <dgm:cxn modelId="{54E5EEC7-D26C-43CB-A54D-6456D6294ECC}" type="presOf" srcId="{B8AF10BA-03A6-4A9A-8A00-16E33F0326C5}" destId="{E9A21395-79FE-441E-956D-A719C2FA1112}" srcOrd="0" destOrd="0" presId="urn:microsoft.com/office/officeart/2005/8/layout/chevronAccent+Icon"/>
    <dgm:cxn modelId="{905072D0-C7DB-4AFD-9B76-8E9350E278BA}" type="presOf" srcId="{80A5276B-5089-4E09-A563-0412FFBE19BC}" destId="{19059ED8-5926-4AB5-A097-C28CF337C2C6}" srcOrd="0" destOrd="0" presId="urn:microsoft.com/office/officeart/2005/8/layout/chevronAccent+Icon"/>
    <dgm:cxn modelId="{D44121F6-9808-49A0-85BD-AEFE54D765CB}" srcId="{80A5276B-5089-4E09-A563-0412FFBE19BC}" destId="{B8C9A231-1BA0-4EF9-ADBF-5F6D36AD1F94}" srcOrd="2" destOrd="0" parTransId="{762F78F4-8638-4A67-BD9B-A3642CC3A8B1}" sibTransId="{73A23BEE-0A43-4B42-B3AC-C748CAE3D68B}"/>
    <dgm:cxn modelId="{A72C6813-946F-433A-A7D8-DF5EE22F164B}" type="presParOf" srcId="{19059ED8-5926-4AB5-A097-C28CF337C2C6}" destId="{82F63DB1-AF32-4789-9403-EE3260E84C34}" srcOrd="0" destOrd="0" presId="urn:microsoft.com/office/officeart/2005/8/layout/chevronAccent+Icon"/>
    <dgm:cxn modelId="{085771FD-4833-4B12-B9E2-441E013B0383}" type="presParOf" srcId="{82F63DB1-AF32-4789-9403-EE3260E84C34}" destId="{48765BE0-75D9-4658-B9DF-4D7B834812F0}" srcOrd="0" destOrd="0" presId="urn:microsoft.com/office/officeart/2005/8/layout/chevronAccent+Icon"/>
    <dgm:cxn modelId="{4F4723D6-955B-47BB-B334-8F4B7A46EFEF}" type="presParOf" srcId="{82F63DB1-AF32-4789-9403-EE3260E84C34}" destId="{E9A21395-79FE-441E-956D-A719C2FA1112}" srcOrd="1" destOrd="0" presId="urn:microsoft.com/office/officeart/2005/8/layout/chevronAccent+Icon"/>
    <dgm:cxn modelId="{E1D021CE-BDDA-4872-B537-C258981A100D}" type="presParOf" srcId="{19059ED8-5926-4AB5-A097-C28CF337C2C6}" destId="{77D764CE-6858-47D3-94CD-E9279BB298CA}" srcOrd="1" destOrd="0" presId="urn:microsoft.com/office/officeart/2005/8/layout/chevronAccent+Icon"/>
    <dgm:cxn modelId="{69A9357F-8EBC-498C-990D-EAAF5EBE898B}" type="presParOf" srcId="{19059ED8-5926-4AB5-A097-C28CF337C2C6}" destId="{DE719F18-19E4-4E76-AC39-18B79C082A31}" srcOrd="2" destOrd="0" presId="urn:microsoft.com/office/officeart/2005/8/layout/chevronAccent+Icon"/>
    <dgm:cxn modelId="{4BD8FE00-32C1-4B66-AE08-2AFBD7DE4ADB}" type="presParOf" srcId="{DE719F18-19E4-4E76-AC39-18B79C082A31}" destId="{E8A4994D-2F82-4A52-8609-E4B9F54EA782}" srcOrd="0" destOrd="0" presId="urn:microsoft.com/office/officeart/2005/8/layout/chevronAccent+Icon"/>
    <dgm:cxn modelId="{F228E8BE-8794-40AC-BCF8-B0885F8C99D8}" type="presParOf" srcId="{DE719F18-19E4-4E76-AC39-18B79C082A31}" destId="{C7A501C6-A574-4446-A474-30C554836C6F}" srcOrd="1" destOrd="0" presId="urn:microsoft.com/office/officeart/2005/8/layout/chevronAccent+Icon"/>
    <dgm:cxn modelId="{32801D69-737F-491B-BA2C-05C9A9F27763}" type="presParOf" srcId="{19059ED8-5926-4AB5-A097-C28CF337C2C6}" destId="{B4B52A21-FA11-44A4-B73D-03B3349D83A7}" srcOrd="3" destOrd="0" presId="urn:microsoft.com/office/officeart/2005/8/layout/chevronAccent+Icon"/>
    <dgm:cxn modelId="{7C54B074-8E58-4BF7-8DB8-C28779366522}" type="presParOf" srcId="{19059ED8-5926-4AB5-A097-C28CF337C2C6}" destId="{F5961297-92DD-47D1-AC11-843293DB2E4A}" srcOrd="4" destOrd="0" presId="urn:microsoft.com/office/officeart/2005/8/layout/chevronAccent+Icon"/>
    <dgm:cxn modelId="{C81E990E-5574-4DC5-B9A7-0B96B28022C3}" type="presParOf" srcId="{F5961297-92DD-47D1-AC11-843293DB2E4A}" destId="{9AFE94BC-3BCF-4A21-AED2-B9AFC749555C}" srcOrd="0" destOrd="0" presId="urn:microsoft.com/office/officeart/2005/8/layout/chevronAccent+Icon"/>
    <dgm:cxn modelId="{879B59C9-31E1-4F20-830A-5237846E1368}" type="presParOf" srcId="{F5961297-92DD-47D1-AC11-843293DB2E4A}" destId="{5A8A2A79-335F-403C-B9C7-41B36BFA16D0}" srcOrd="1" destOrd="0" presId="urn:microsoft.com/office/officeart/2005/8/layout/chevronAccent+Icon"/>
    <dgm:cxn modelId="{908D8154-3A28-4D4F-A038-C166DE41DC0B}" type="presParOf" srcId="{19059ED8-5926-4AB5-A097-C28CF337C2C6}" destId="{223D50BE-3C31-4EF8-BBE6-291C4B1F5DED}" srcOrd="5" destOrd="0" presId="urn:microsoft.com/office/officeart/2005/8/layout/chevronAccent+Icon"/>
    <dgm:cxn modelId="{878656A8-0DED-44B4-B104-54CF93599C29}" type="presParOf" srcId="{19059ED8-5926-4AB5-A097-C28CF337C2C6}" destId="{0CC9F66C-2D5E-4B08-AF14-292114845BB6}" srcOrd="6" destOrd="0" presId="urn:microsoft.com/office/officeart/2005/8/layout/chevronAccent+Icon"/>
    <dgm:cxn modelId="{D6D161B4-A4FD-4E98-B2F3-68C955F74CA8}" type="presParOf" srcId="{0CC9F66C-2D5E-4B08-AF14-292114845BB6}" destId="{31B28360-2BAD-4D53-929E-6BAD55F1A74A}" srcOrd="0" destOrd="0" presId="urn:microsoft.com/office/officeart/2005/8/layout/chevronAccent+Icon"/>
    <dgm:cxn modelId="{CE100524-39A4-4F39-A6D2-2870A0ACE070}" type="presParOf" srcId="{0CC9F66C-2D5E-4B08-AF14-292114845BB6}" destId="{8CFFE14F-ED3C-4FE5-BA62-686E0CD97A75}" srcOrd="1" destOrd="0" presId="urn:microsoft.com/office/officeart/2005/8/layout/chevronAccent+Icon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8765BE0-75D9-4658-B9DF-4D7B834812F0}">
      <dsp:nvSpPr>
        <dsp:cNvPr id="0" name=""/>
        <dsp:cNvSpPr/>
      </dsp:nvSpPr>
      <dsp:spPr>
        <a:xfrm>
          <a:off x="1420" y="1800525"/>
          <a:ext cx="2413725" cy="931698"/>
        </a:xfrm>
        <a:prstGeom prst="chevron">
          <a:avLst>
            <a:gd name="adj" fmla="val 40000"/>
          </a:avLst>
        </a:prstGeom>
        <a:gradFill rotWithShape="0">
          <a:gsLst>
            <a:gs pos="0">
              <a:schemeClr val="accent3">
                <a:shade val="8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shade val="8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shade val="8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E9A21395-79FE-441E-956D-A719C2FA1112}">
      <dsp:nvSpPr>
        <dsp:cNvPr id="0" name=""/>
        <dsp:cNvSpPr/>
      </dsp:nvSpPr>
      <dsp:spPr>
        <a:xfrm>
          <a:off x="645080" y="2033450"/>
          <a:ext cx="2038257" cy="93169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85344" rIns="85344" bIns="85344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200" kern="1200" dirty="0"/>
            <a:t>Komersanta iesniegums AM 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200" b="1" kern="1200" dirty="0"/>
            <a:t>Biznesa projekta apraksts</a:t>
          </a:r>
        </a:p>
      </dsp:txBody>
      <dsp:txXfrm>
        <a:off x="672369" y="2060739"/>
        <a:ext cx="1983679" cy="877120"/>
      </dsp:txXfrm>
    </dsp:sp>
    <dsp:sp modelId="{E8A4994D-2F82-4A52-8609-E4B9F54EA782}">
      <dsp:nvSpPr>
        <dsp:cNvPr id="0" name=""/>
        <dsp:cNvSpPr/>
      </dsp:nvSpPr>
      <dsp:spPr>
        <a:xfrm>
          <a:off x="2758431" y="1800525"/>
          <a:ext cx="2413725" cy="931698"/>
        </a:xfrm>
        <a:prstGeom prst="chevron">
          <a:avLst>
            <a:gd name="adj" fmla="val 40000"/>
          </a:avLst>
        </a:prstGeom>
        <a:gradFill rotWithShape="0">
          <a:gsLst>
            <a:gs pos="0">
              <a:schemeClr val="accent3">
                <a:shade val="80000"/>
                <a:hueOff val="0"/>
                <a:satOff val="0"/>
                <a:lumOff val="6364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shade val="80000"/>
                <a:hueOff val="0"/>
                <a:satOff val="0"/>
                <a:lumOff val="6364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shade val="80000"/>
                <a:hueOff val="0"/>
                <a:satOff val="0"/>
                <a:lumOff val="6364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C7A501C6-A574-4446-A474-30C554836C6F}">
      <dsp:nvSpPr>
        <dsp:cNvPr id="0" name=""/>
        <dsp:cNvSpPr/>
      </dsp:nvSpPr>
      <dsp:spPr>
        <a:xfrm>
          <a:off x="3402091" y="2033450"/>
          <a:ext cx="2038257" cy="93169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3">
              <a:shade val="80000"/>
              <a:hueOff val="0"/>
              <a:satOff val="0"/>
              <a:lumOff val="6364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8232" tIns="78232" rIns="78232" bIns="78232" numCol="1" spcCol="1270" anchor="t" anchorCtr="0">
          <a:noAutofit/>
        </a:bodyPr>
        <a:lstStyle/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100" b="1" kern="1200" dirty="0"/>
            <a:t>AM Izvērtē un sagatavo atzinumu</a:t>
          </a:r>
        </a:p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100" kern="1200" dirty="0"/>
            <a:t>4 kritēriji (atbilst/neatbilst)</a:t>
          </a:r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900" kern="1200"/>
        </a:p>
      </dsp:txBody>
      <dsp:txXfrm>
        <a:off x="3429380" y="2060739"/>
        <a:ext cx="1983679" cy="877120"/>
      </dsp:txXfrm>
    </dsp:sp>
    <dsp:sp modelId="{9AFE94BC-3BCF-4A21-AED2-B9AFC749555C}">
      <dsp:nvSpPr>
        <dsp:cNvPr id="0" name=""/>
        <dsp:cNvSpPr/>
      </dsp:nvSpPr>
      <dsp:spPr>
        <a:xfrm>
          <a:off x="5515442" y="1770562"/>
          <a:ext cx="2413725" cy="931698"/>
        </a:xfrm>
        <a:prstGeom prst="chevron">
          <a:avLst>
            <a:gd name="adj" fmla="val 40000"/>
          </a:avLst>
        </a:prstGeom>
        <a:gradFill rotWithShape="0">
          <a:gsLst>
            <a:gs pos="0">
              <a:schemeClr val="accent3">
                <a:shade val="80000"/>
                <a:hueOff val="0"/>
                <a:satOff val="0"/>
                <a:lumOff val="12728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shade val="80000"/>
                <a:hueOff val="0"/>
                <a:satOff val="0"/>
                <a:lumOff val="12728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shade val="80000"/>
                <a:hueOff val="0"/>
                <a:satOff val="0"/>
                <a:lumOff val="12728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5A8A2A79-335F-403C-B9C7-41B36BFA16D0}">
      <dsp:nvSpPr>
        <dsp:cNvPr id="0" name=""/>
        <dsp:cNvSpPr/>
      </dsp:nvSpPr>
      <dsp:spPr>
        <a:xfrm>
          <a:off x="6110898" y="1943559"/>
          <a:ext cx="2185174" cy="105155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3">
              <a:shade val="80000"/>
              <a:hueOff val="0"/>
              <a:satOff val="0"/>
              <a:lumOff val="12728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85344" rIns="85344" bIns="85344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200" b="1" kern="1200" dirty="0"/>
            <a:t>Aizdevuma pieteikums ALTUM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100" b="0" kern="1200" dirty="0"/>
            <a:t>Komersants pievieno AM atzinumu pieteikumam </a:t>
          </a:r>
        </a:p>
      </dsp:txBody>
      <dsp:txXfrm>
        <a:off x="6141697" y="1974358"/>
        <a:ext cx="2123576" cy="989953"/>
      </dsp:txXfrm>
    </dsp:sp>
    <dsp:sp modelId="{31B28360-2BAD-4D53-929E-6BAD55F1A74A}">
      <dsp:nvSpPr>
        <dsp:cNvPr id="0" name=""/>
        <dsp:cNvSpPr/>
      </dsp:nvSpPr>
      <dsp:spPr>
        <a:xfrm>
          <a:off x="8345912" y="1800525"/>
          <a:ext cx="2413725" cy="931698"/>
        </a:xfrm>
        <a:prstGeom prst="chevron">
          <a:avLst>
            <a:gd name="adj" fmla="val 40000"/>
          </a:avLst>
        </a:prstGeom>
        <a:gradFill rotWithShape="0">
          <a:gsLst>
            <a:gs pos="0">
              <a:schemeClr val="accent3">
                <a:shade val="80000"/>
                <a:hueOff val="0"/>
                <a:satOff val="0"/>
                <a:lumOff val="19092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shade val="80000"/>
                <a:hueOff val="0"/>
                <a:satOff val="0"/>
                <a:lumOff val="19092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shade val="80000"/>
                <a:hueOff val="0"/>
                <a:satOff val="0"/>
                <a:lumOff val="19092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8CFFE14F-ED3C-4FE5-BA62-686E0CD97A75}">
      <dsp:nvSpPr>
        <dsp:cNvPr id="0" name=""/>
        <dsp:cNvSpPr/>
      </dsp:nvSpPr>
      <dsp:spPr>
        <a:xfrm>
          <a:off x="8989573" y="2033450"/>
          <a:ext cx="2038257" cy="93169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3">
              <a:shade val="80000"/>
              <a:hueOff val="0"/>
              <a:satOff val="0"/>
              <a:lumOff val="19092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600" b="1" kern="1200" dirty="0"/>
            <a:t>ALTUM</a:t>
          </a:r>
          <a:endParaRPr lang="en-US" sz="1600" b="1" kern="1200" dirty="0"/>
        </a:p>
      </dsp:txBody>
      <dsp:txXfrm>
        <a:off x="9016862" y="2060739"/>
        <a:ext cx="1983679" cy="87712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Accent+Icon">
  <dgm:title val="Chevron Accent Process"/>
  <dgm:desc val="Use to show sequential steps in a task, process, or workflow, or to emphasize movement or direction. Works best with minimal Level 1 and Level 2 text."/>
  <dgm:catLst>
    <dgm:cat type="process" pri="9500"/>
    <dgm:cat type="officeonline" pri="2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osite" refType="w"/>
      <dgm:constr type="primFontSz" for="des" forName="txNode" op="equ" val="65"/>
      <dgm:constr type="w" for="ch" forName="compositeSpace" refType="w" refFor="ch" refForName="composite" fact="0.028"/>
    </dgm:constrLst>
    <dgm:ruleLst/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l" for="ch" forName="bgChev"/>
              <dgm:constr type="w" for="ch" forName="bgChev" refType="w" fact="0.9"/>
              <dgm:constr type="t" for="ch" forName="bgChev"/>
              <dgm:constr type="h" for="ch" forName="bgChev" refType="w" refFor="ch" refForName="bgChev" fact="0.386"/>
              <dgm:constr type="l" for="ch" forName="txNode" refType="w" fact="0.24"/>
              <dgm:constr type="w" for="ch" forName="txNode" refType="w" fact="0.76"/>
              <dgm:constr type="t" for="ch" forName="txNode" refType="h" refFor="ch" refForName="bgChev" fact="0.25"/>
              <dgm:constr type="h" for="ch" forName="txNode" refType="h" refFor="ch" refForName="bgChev"/>
            </dgm:constrLst>
          </dgm:if>
          <dgm:else name="Name7">
            <dgm:constrLst>
              <dgm:constr type="l" for="ch" forName="bgChev" refType="w" fact="0.1"/>
              <dgm:constr type="w" for="ch" forName="bgChev" refType="w" fact="0.9"/>
              <dgm:constr type="t" for="ch" forName="bgChev"/>
              <dgm:constr type="h" for="ch" forName="bgChev" refType="w" refFor="ch" refForName="bgChev" fact="0.386"/>
              <dgm:constr type="l" for="ch" forName="txNode"/>
              <dgm:constr type="w" for="ch" forName="txNode" refType="w" fact="0.76"/>
              <dgm:constr type="t" for="ch" forName="txNode" refType="h" refFor="ch" refForName="bgChev" fact="0.25"/>
              <dgm:constr type="h" for="ch" forName="txNode" refType="h" refFor="ch" refForName="bgChev"/>
            </dgm:constrLst>
          </dgm:else>
        </dgm:choose>
        <dgm:ruleLst/>
        <dgm:layoutNode name="bgChev" styleLbl="node1">
          <dgm:alg type="sp"/>
          <dgm:choose name="Name8">
            <dgm:if name="Name9" func="var" arg="dir" op="equ" val="norm">
              <dgm:shape xmlns:r="http://schemas.openxmlformats.org/officeDocument/2006/relationships" type="chevron" r:blip="">
                <dgm:adjLst>
                  <dgm:adj idx="1" val="0.4"/>
                </dgm:adjLst>
              </dgm:shape>
            </dgm:if>
            <dgm:else name="Name10">
              <dgm:shape xmlns:r="http://schemas.openxmlformats.org/officeDocument/2006/relationships" rot="180" type="chevron" r:blip="">
                <dgm:adjLst>
                  <dgm:adj idx="1" val="0.4"/>
                </dgm:adjLst>
              </dgm:shape>
            </dgm:else>
          </dgm:choose>
          <dgm:presOf/>
          <dgm:constrLst/>
        </dgm:layoutNode>
        <dgm:layoutNode name="txNode" styleLbl="fgAcc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ruleLst>
            <dgm:rule type="primFontSz" val="5" fact="NaN" max="NaN"/>
          </dgm:ruleLst>
        </dgm:layoutNode>
      </dgm:layoutNode>
      <dgm:forEach name="Name11" axis="followSib" ptType="sibTrans" cnt="1">
        <dgm:layoutNode name="compositeSpace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938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777607" y="0"/>
            <a:ext cx="2889938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1E88A9-64AC-4D02-82D5-45FB7A1D74B9}" type="datetimeFigureOut">
              <a:rPr lang="lv-LV" smtClean="0"/>
              <a:t>20.03.2025</a:t>
            </a:fld>
            <a:endParaRPr lang="lv-LV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57188" y="1239838"/>
            <a:ext cx="5954712" cy="33512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lv-LV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66909" y="4777195"/>
            <a:ext cx="533527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889938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777607" y="9428584"/>
            <a:ext cx="2889938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617FC0A-BAAE-437E-9F6B-057310A23C35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8935544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617FC0A-BAAE-437E-9F6B-057310A23C35}" type="slidenum">
              <a:rPr lang="lv-LV" smtClean="0"/>
              <a:t>4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69839338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>
            <a:extLst>
              <a:ext uri="{FF2B5EF4-FFF2-40B4-BE49-F238E27FC236}">
                <a16:creationId xmlns:a16="http://schemas.microsoft.com/office/drawing/2014/main" id="{A0F5B16D-A5E7-452E-9975-11EBB8DF8CF5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4579" name="Notes Placeholder 2">
            <a:extLst>
              <a:ext uri="{FF2B5EF4-FFF2-40B4-BE49-F238E27FC236}">
                <a16:creationId xmlns:a16="http://schemas.microsoft.com/office/drawing/2014/main" id="{F82F2E80-A50C-45DA-BF6F-6F2A89A11EF7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lv-LV" altLang="lv-LV"/>
          </a:p>
        </p:txBody>
      </p:sp>
      <p:sp>
        <p:nvSpPr>
          <p:cNvPr id="24580" name="Slide Number Placeholder 3">
            <a:extLst>
              <a:ext uri="{FF2B5EF4-FFF2-40B4-BE49-F238E27FC236}">
                <a16:creationId xmlns:a16="http://schemas.microsoft.com/office/drawing/2014/main" id="{4F775A6B-F76E-4ADD-89E7-754AB60B2B3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fld id="{27280252-0D44-44E3-A01A-0CF1E87E2666}" type="slidenum">
              <a:rPr lang="lv-LV" altLang="lv-LV" smtClean="0"/>
              <a:pPr/>
              <a:t>6</a:t>
            </a:fld>
            <a:endParaRPr lang="lv-LV" altLang="lv-LV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8">
            <a:extLst>
              <a:ext uri="{FF2B5EF4-FFF2-40B4-BE49-F238E27FC236}">
                <a16:creationId xmlns:a16="http://schemas.microsoft.com/office/drawing/2014/main" id="{417FA91D-7716-B89A-F8B5-6B18A25D0EE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88583" y="-24607"/>
            <a:ext cx="2214834" cy="25462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itle 1">
            <a:extLst>
              <a:ext uri="{FF2B5EF4-FFF2-40B4-BE49-F238E27FC236}">
                <a16:creationId xmlns:a16="http://schemas.microsoft.com/office/drawing/2014/main" id="{11E915BC-8C7A-9A9C-0146-182F2794771D}"/>
              </a:ext>
            </a:extLst>
          </p:cNvPr>
          <p:cNvSpPr>
            <a:spLocks noGrp="1" noChangeAspect="1"/>
          </p:cNvSpPr>
          <p:nvPr>
            <p:ph type="title"/>
          </p:nvPr>
        </p:nvSpPr>
        <p:spPr>
          <a:xfrm>
            <a:off x="1909647" y="3230217"/>
            <a:ext cx="8372707" cy="938520"/>
          </a:xfrm>
        </p:spPr>
        <p:txBody>
          <a:bodyPr anchor="t">
            <a:normAutofit/>
          </a:bodyPr>
          <a:lstStyle>
            <a:lvl1pPr algn="ctr">
              <a:defRPr sz="3200" b="1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0" name="Text Placeholder 17">
            <a:extLst>
              <a:ext uri="{FF2B5EF4-FFF2-40B4-BE49-F238E27FC236}">
                <a16:creationId xmlns:a16="http://schemas.microsoft.com/office/drawing/2014/main" id="{DA4B1602-D3B6-88FC-0D44-1DD1D1530A4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909648" y="4337885"/>
            <a:ext cx="8372706" cy="685800"/>
          </a:xfrm>
        </p:spPr>
        <p:txBody>
          <a:bodyPr>
            <a:normAutofit/>
          </a:bodyPr>
          <a:lstStyle>
            <a:lvl1pPr marL="0" indent="0" algn="ctr">
              <a:buNone/>
              <a:defRPr sz="14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F286B11E-D0A2-1A5E-5E49-AFFDF2133E92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6159501"/>
            <a:ext cx="12192000" cy="6984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759642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3EADAF-CE3E-6451-B921-2BC0DC65FE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LV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939C7F-6620-EF64-6DEF-C445E13F0D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LV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D5A8579-BF79-47C3-6AD6-5C9700B36B7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BDB828-334F-844C-B906-82D3A6CA2194}" type="datetimeFigureOut">
              <a:rPr lang="en-LV" smtClean="0"/>
              <a:t>03/20/2025</a:t>
            </a:fld>
            <a:endParaRPr lang="en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B3B0A34-5CA8-63B0-131D-E47C1099E4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FBC676C-6765-F7D7-BB45-2AA4982ECB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FEB1E1E-9122-F74A-84A2-EBA1FB7E96C7}" type="slidenum">
              <a:rPr lang="en-LV" smtClean="0"/>
              <a:t>‹#›</a:t>
            </a:fld>
            <a:endParaRPr lang="en-LV"/>
          </a:p>
        </p:txBody>
      </p:sp>
    </p:spTree>
    <p:extLst>
      <p:ext uri="{BB962C8B-B14F-4D97-AF65-F5344CB8AC3E}">
        <p14:creationId xmlns:p14="http://schemas.microsoft.com/office/powerpoint/2010/main" val="28348844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54400" y="3657601"/>
            <a:ext cx="8128000" cy="1384295"/>
          </a:xfrm>
        </p:spPr>
        <p:txBody>
          <a:bodyPr anchor="t">
            <a:normAutofit/>
          </a:bodyPr>
          <a:lstStyle>
            <a:lvl1pPr algn="l">
              <a:defRPr sz="3200" b="1" cap="none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54400" y="381000"/>
            <a:ext cx="8128000" cy="3276600"/>
          </a:xfrm>
        </p:spPr>
        <p:txBody>
          <a:bodyPr>
            <a:normAutofit/>
          </a:bodyPr>
          <a:lstStyle>
            <a:lvl1pPr marL="0" indent="0">
              <a:buNone/>
              <a:defRPr sz="2667">
                <a:solidFill>
                  <a:schemeClr val="tx1">
                    <a:tint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626368" indent="0">
              <a:buNone/>
              <a:defRPr sz="2267">
                <a:solidFill>
                  <a:schemeClr val="tx1">
                    <a:tint val="75000"/>
                  </a:schemeClr>
                </a:solidFill>
              </a:defRPr>
            </a:lvl2pPr>
            <a:lvl3pPr marL="1252735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3pPr>
            <a:lvl4pPr marL="1879106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4pPr>
            <a:lvl5pPr marL="2505473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5pPr>
            <a:lvl6pPr marL="3131842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6pPr>
            <a:lvl7pPr marL="3758211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7pPr>
            <a:lvl8pPr marL="4384577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8pPr>
            <a:lvl9pPr marL="5010948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3454400" y="6324600"/>
            <a:ext cx="2641600" cy="304800"/>
          </a:xfrm>
        </p:spPr>
        <p:txBody>
          <a:bodyPr>
            <a:normAutofit/>
          </a:bodyPr>
          <a:lstStyle>
            <a:lvl1pPr marL="0" indent="0">
              <a:buNone/>
              <a:defRPr sz="1333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6502400" y="6324600"/>
            <a:ext cx="4876800" cy="304800"/>
          </a:xfrm>
        </p:spPr>
        <p:txBody>
          <a:bodyPr>
            <a:normAutofit/>
          </a:bodyPr>
          <a:lstStyle>
            <a:lvl1pPr marL="0" indent="0" algn="r">
              <a:buNone/>
              <a:defRPr sz="1333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22">
            <a:extLst>
              <a:ext uri="{FF2B5EF4-FFF2-40B4-BE49-F238E27FC236}">
                <a16:creationId xmlns:a16="http://schemas.microsoft.com/office/drawing/2014/main" id="{1C095EAE-4CC4-7926-9965-6B2267F1520B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>
          <a:xfrm>
            <a:off x="11379200" y="6324600"/>
            <a:ext cx="406400" cy="304800"/>
          </a:xfrm>
          <a:prstGeom prst="rect">
            <a:avLst/>
          </a:prstGeom>
        </p:spPr>
        <p:txBody>
          <a:bodyPr/>
          <a:lstStyle>
            <a:lvl1pPr>
              <a:defRPr sz="1333">
                <a:latin typeface="Verdana" panose="020B0604030504040204" pitchFamily="34" charset="0"/>
              </a:defRPr>
            </a:lvl1pPr>
          </a:lstStyle>
          <a:p>
            <a:fld id="{6C9AF607-D31D-8B49-A7B6-90B757829EDB}" type="slidenum">
              <a:rPr lang="en-US" altLang="lv-LV"/>
              <a:pPr/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1208327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54400" y="304802"/>
            <a:ext cx="8128000" cy="1066799"/>
          </a:xfrm>
        </p:spPr>
        <p:txBody>
          <a:bodyPr anchor="t">
            <a:normAutofit/>
          </a:bodyPr>
          <a:lstStyle>
            <a:lvl1pPr algn="l">
              <a:defRPr sz="32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54400" y="1752600"/>
            <a:ext cx="3860800" cy="4373565"/>
          </a:xfrm>
        </p:spPr>
        <p:txBody>
          <a:bodyPr>
            <a:normAutofit/>
          </a:bodyPr>
          <a:lstStyle>
            <a:lvl1pPr>
              <a:defRPr sz="2667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667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667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667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667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2267"/>
            </a:lvl6pPr>
            <a:lvl7pPr>
              <a:defRPr sz="2267"/>
            </a:lvl7pPr>
            <a:lvl8pPr>
              <a:defRPr sz="2267"/>
            </a:lvl8pPr>
            <a:lvl9pPr>
              <a:defRPr sz="226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620000" y="1752600"/>
            <a:ext cx="3962400" cy="4373573"/>
          </a:xfrm>
        </p:spPr>
        <p:txBody>
          <a:bodyPr>
            <a:normAutofit/>
          </a:bodyPr>
          <a:lstStyle>
            <a:lvl1pPr>
              <a:defRPr sz="2667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667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667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667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667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2267"/>
            </a:lvl6pPr>
            <a:lvl7pPr>
              <a:defRPr sz="2267"/>
            </a:lvl7pPr>
            <a:lvl8pPr>
              <a:defRPr sz="2267"/>
            </a:lvl8pPr>
            <a:lvl9pPr>
              <a:defRPr sz="226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3454400" y="6324600"/>
            <a:ext cx="2641600" cy="304800"/>
          </a:xfrm>
        </p:spPr>
        <p:txBody>
          <a:bodyPr>
            <a:normAutofit/>
          </a:bodyPr>
          <a:lstStyle>
            <a:lvl1pPr marL="0" indent="0">
              <a:buNone/>
              <a:defRPr sz="1333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6502400" y="6324600"/>
            <a:ext cx="4876800" cy="304800"/>
          </a:xfrm>
        </p:spPr>
        <p:txBody>
          <a:bodyPr>
            <a:normAutofit/>
          </a:bodyPr>
          <a:lstStyle>
            <a:lvl1pPr marL="0" indent="0" algn="r">
              <a:buNone/>
              <a:defRPr sz="1333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Slide Number Placeholder 22">
            <a:extLst>
              <a:ext uri="{FF2B5EF4-FFF2-40B4-BE49-F238E27FC236}">
                <a16:creationId xmlns:a16="http://schemas.microsoft.com/office/drawing/2014/main" id="{0ECB3E5D-3CA3-AE66-1EAF-96451CF61C9E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>
          <a:xfrm>
            <a:off x="11379200" y="6324600"/>
            <a:ext cx="406400" cy="304800"/>
          </a:xfrm>
          <a:prstGeom prst="rect">
            <a:avLst/>
          </a:prstGeom>
        </p:spPr>
        <p:txBody>
          <a:bodyPr/>
          <a:lstStyle>
            <a:lvl1pPr>
              <a:defRPr sz="1333">
                <a:latin typeface="Verdana" panose="020B0604030504040204" pitchFamily="34" charset="0"/>
              </a:defRPr>
            </a:lvl1pPr>
          </a:lstStyle>
          <a:p>
            <a:fld id="{9621809B-7325-DE40-916C-D3A86B2B40F6}" type="slidenum">
              <a:rPr lang="en-US" altLang="lv-LV"/>
              <a:pPr/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5088699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3454400" y="304802"/>
            <a:ext cx="8128000" cy="1066799"/>
          </a:xfrm>
        </p:spPr>
        <p:txBody>
          <a:bodyPr anchor="t">
            <a:normAutofit/>
          </a:bodyPr>
          <a:lstStyle>
            <a:lvl1pPr algn="l">
              <a:defRPr sz="32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5" name="Content Placeholder 2"/>
          <p:cNvSpPr>
            <a:spLocks noGrp="1"/>
          </p:cNvSpPr>
          <p:nvPr>
            <p:ph sz="half" idx="1"/>
          </p:nvPr>
        </p:nvSpPr>
        <p:spPr>
          <a:xfrm>
            <a:off x="3454400" y="2386941"/>
            <a:ext cx="3860800" cy="3739225"/>
          </a:xfrm>
        </p:spPr>
        <p:txBody>
          <a:bodyPr>
            <a:normAutofit/>
          </a:bodyPr>
          <a:lstStyle>
            <a:lvl1pPr>
              <a:defRPr sz="2667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667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667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667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667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2267"/>
            </a:lvl6pPr>
            <a:lvl7pPr>
              <a:defRPr sz="2267"/>
            </a:lvl7pPr>
            <a:lvl8pPr>
              <a:defRPr sz="2267"/>
            </a:lvl8pPr>
            <a:lvl9pPr>
              <a:defRPr sz="226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6" name="Content Placeholder 3"/>
          <p:cNvSpPr>
            <a:spLocks noGrp="1"/>
          </p:cNvSpPr>
          <p:nvPr>
            <p:ph sz="half" idx="2"/>
          </p:nvPr>
        </p:nvSpPr>
        <p:spPr>
          <a:xfrm>
            <a:off x="7620000" y="2386941"/>
            <a:ext cx="3962400" cy="3739233"/>
          </a:xfrm>
        </p:spPr>
        <p:txBody>
          <a:bodyPr>
            <a:normAutofit/>
          </a:bodyPr>
          <a:lstStyle>
            <a:lvl1pPr>
              <a:defRPr sz="2667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667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667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667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667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2267"/>
            </a:lvl6pPr>
            <a:lvl7pPr>
              <a:defRPr sz="2267"/>
            </a:lvl7pPr>
            <a:lvl8pPr>
              <a:defRPr sz="2267"/>
            </a:lvl8pPr>
            <a:lvl9pPr>
              <a:defRPr sz="226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2" name="Text Placeholder 21"/>
          <p:cNvSpPr>
            <a:spLocks noGrp="1"/>
          </p:cNvSpPr>
          <p:nvPr>
            <p:ph type="body" sz="quarter" idx="16"/>
          </p:nvPr>
        </p:nvSpPr>
        <p:spPr>
          <a:xfrm>
            <a:off x="3454400" y="1852613"/>
            <a:ext cx="3860800" cy="534987"/>
          </a:xfrm>
        </p:spPr>
        <p:txBody>
          <a:bodyPr>
            <a:normAutofit/>
          </a:bodyPr>
          <a:lstStyle>
            <a:lvl1pPr marL="0" indent="0">
              <a:buNone/>
              <a:defRPr sz="2667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Text Placeholder 21"/>
          <p:cNvSpPr>
            <a:spLocks noGrp="1"/>
          </p:cNvSpPr>
          <p:nvPr>
            <p:ph type="body" sz="quarter" idx="17"/>
          </p:nvPr>
        </p:nvSpPr>
        <p:spPr>
          <a:xfrm>
            <a:off x="7620000" y="1851953"/>
            <a:ext cx="3962400" cy="534987"/>
          </a:xfrm>
        </p:spPr>
        <p:txBody>
          <a:bodyPr>
            <a:normAutofit/>
          </a:bodyPr>
          <a:lstStyle>
            <a:lvl1pPr marL="0" indent="0">
              <a:buNone/>
              <a:defRPr sz="2667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3454400" y="6324600"/>
            <a:ext cx="2641600" cy="304800"/>
          </a:xfrm>
        </p:spPr>
        <p:txBody>
          <a:bodyPr>
            <a:normAutofit/>
          </a:bodyPr>
          <a:lstStyle>
            <a:lvl1pPr marL="0" indent="0">
              <a:buNone/>
              <a:defRPr sz="1333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7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6502400" y="6324600"/>
            <a:ext cx="4876800" cy="304800"/>
          </a:xfrm>
        </p:spPr>
        <p:txBody>
          <a:bodyPr>
            <a:normAutofit/>
          </a:bodyPr>
          <a:lstStyle>
            <a:lvl1pPr marL="0" indent="0" algn="r">
              <a:buNone/>
              <a:defRPr sz="1333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Slide Number Placeholder 22">
            <a:extLst>
              <a:ext uri="{FF2B5EF4-FFF2-40B4-BE49-F238E27FC236}">
                <a16:creationId xmlns:a16="http://schemas.microsoft.com/office/drawing/2014/main" id="{6C29935F-EAE2-D386-B297-E0B5878A6F7D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>
          <a:xfrm>
            <a:off x="11379200" y="6324600"/>
            <a:ext cx="406400" cy="304800"/>
          </a:xfrm>
          <a:prstGeom prst="rect">
            <a:avLst/>
          </a:prstGeom>
        </p:spPr>
        <p:txBody>
          <a:bodyPr/>
          <a:lstStyle>
            <a:lvl1pPr>
              <a:defRPr sz="1333">
                <a:latin typeface="Verdana" panose="020B0604030504040204" pitchFamily="34" charset="0"/>
              </a:defRPr>
            </a:lvl1pPr>
          </a:lstStyle>
          <a:p>
            <a:fld id="{DAF859E2-A12F-8443-817B-0CA9F9F27814}" type="slidenum">
              <a:rPr lang="en-US" altLang="lv-LV"/>
              <a:pPr/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27567501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3454400" y="6324600"/>
            <a:ext cx="2641600" cy="304800"/>
          </a:xfrm>
        </p:spPr>
        <p:txBody>
          <a:bodyPr>
            <a:normAutofit/>
          </a:bodyPr>
          <a:lstStyle>
            <a:lvl1pPr marL="0" indent="0">
              <a:buNone/>
              <a:defRPr sz="1333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6502400" y="6324600"/>
            <a:ext cx="4876800" cy="304800"/>
          </a:xfrm>
        </p:spPr>
        <p:txBody>
          <a:bodyPr>
            <a:normAutofit/>
          </a:bodyPr>
          <a:lstStyle>
            <a:lvl1pPr marL="0" indent="0" algn="r">
              <a:buNone/>
              <a:defRPr sz="1333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Slide Number Placeholder 22">
            <a:extLst>
              <a:ext uri="{FF2B5EF4-FFF2-40B4-BE49-F238E27FC236}">
                <a16:creationId xmlns:a16="http://schemas.microsoft.com/office/drawing/2014/main" id="{475420A5-AE9C-E107-A79C-B2B53632E767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>
          <a:xfrm>
            <a:off x="11379200" y="6324600"/>
            <a:ext cx="406400" cy="304800"/>
          </a:xfrm>
          <a:prstGeom prst="rect">
            <a:avLst/>
          </a:prstGeom>
        </p:spPr>
        <p:txBody>
          <a:bodyPr/>
          <a:lstStyle>
            <a:lvl1pPr>
              <a:defRPr sz="1333">
                <a:latin typeface="Verdana" panose="020B0604030504040204" pitchFamily="34" charset="0"/>
              </a:defRPr>
            </a:lvl1pPr>
          </a:lstStyle>
          <a:p>
            <a:fld id="{F7A66CA6-FCF4-334D-B421-0F3CBE978506}" type="slidenum">
              <a:rPr lang="en-US" altLang="lv-LV"/>
              <a:pPr/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25338159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54400" y="272976"/>
            <a:ext cx="3668035" cy="1162051"/>
          </a:xfrm>
        </p:spPr>
        <p:txBody>
          <a:bodyPr anchor="t">
            <a:normAutofit/>
          </a:bodyPr>
          <a:lstStyle>
            <a:lvl1pPr algn="l">
              <a:defRPr sz="32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426036" y="273055"/>
            <a:ext cx="4359563" cy="5853128"/>
          </a:xfrm>
        </p:spPr>
        <p:txBody>
          <a:bodyPr>
            <a:normAutofit/>
          </a:bodyPr>
          <a:lstStyle>
            <a:lvl1pPr>
              <a:defRPr sz="2667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667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667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667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667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2533"/>
            </a:lvl6pPr>
            <a:lvl7pPr>
              <a:defRPr sz="2533"/>
            </a:lvl7pPr>
            <a:lvl8pPr>
              <a:defRPr sz="2533"/>
            </a:lvl8pPr>
            <a:lvl9pPr>
              <a:defRPr sz="253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54400" y="1435121"/>
            <a:ext cx="3668035" cy="4691063"/>
          </a:xfrm>
        </p:spPr>
        <p:txBody>
          <a:bodyPr>
            <a:normAutofit/>
          </a:bodyPr>
          <a:lstStyle>
            <a:lvl1pPr marL="0" indent="0">
              <a:buNone/>
              <a:defRPr sz="2667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626368" indent="0">
              <a:buNone/>
              <a:defRPr sz="1600"/>
            </a:lvl2pPr>
            <a:lvl3pPr marL="1252735" indent="0">
              <a:buNone/>
              <a:defRPr sz="1333"/>
            </a:lvl3pPr>
            <a:lvl4pPr marL="1879106" indent="0">
              <a:buNone/>
              <a:defRPr sz="1333"/>
            </a:lvl4pPr>
            <a:lvl5pPr marL="2505473" indent="0">
              <a:buNone/>
              <a:defRPr sz="1333"/>
            </a:lvl5pPr>
            <a:lvl6pPr marL="3131842" indent="0">
              <a:buNone/>
              <a:defRPr sz="1333"/>
            </a:lvl6pPr>
            <a:lvl7pPr marL="3758211" indent="0">
              <a:buNone/>
              <a:defRPr sz="1333"/>
            </a:lvl7pPr>
            <a:lvl8pPr marL="4384577" indent="0">
              <a:buNone/>
              <a:defRPr sz="1333"/>
            </a:lvl8pPr>
            <a:lvl9pPr marL="5010948" indent="0">
              <a:buNone/>
              <a:defRPr sz="133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3454400" y="6324600"/>
            <a:ext cx="2641600" cy="304800"/>
          </a:xfrm>
        </p:spPr>
        <p:txBody>
          <a:bodyPr>
            <a:normAutofit/>
          </a:bodyPr>
          <a:lstStyle>
            <a:lvl1pPr marL="0" indent="0">
              <a:buNone/>
              <a:defRPr sz="1333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6502400" y="6324600"/>
            <a:ext cx="4876800" cy="304800"/>
          </a:xfrm>
        </p:spPr>
        <p:txBody>
          <a:bodyPr>
            <a:normAutofit/>
          </a:bodyPr>
          <a:lstStyle>
            <a:lvl1pPr marL="0" indent="0" algn="r">
              <a:buNone/>
              <a:defRPr sz="1333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Slide Number Placeholder 22">
            <a:extLst>
              <a:ext uri="{FF2B5EF4-FFF2-40B4-BE49-F238E27FC236}">
                <a16:creationId xmlns:a16="http://schemas.microsoft.com/office/drawing/2014/main" id="{DE4F664A-EF45-76FA-2A19-378D77B6CD32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>
          <a:xfrm>
            <a:off x="11379200" y="6324600"/>
            <a:ext cx="406400" cy="304800"/>
          </a:xfrm>
          <a:prstGeom prst="rect">
            <a:avLst/>
          </a:prstGeom>
        </p:spPr>
        <p:txBody>
          <a:bodyPr/>
          <a:lstStyle>
            <a:lvl1pPr>
              <a:defRPr sz="1333">
                <a:latin typeface="Verdana" panose="020B0604030504040204" pitchFamily="34" charset="0"/>
              </a:defRPr>
            </a:lvl1pPr>
          </a:lstStyle>
          <a:p>
            <a:fld id="{8794123B-CC91-384F-BF45-201B4FF5FAD8}" type="slidenum">
              <a:rPr lang="en-US" altLang="lv-LV"/>
              <a:pPr/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472312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7">
            <a:extLst>
              <a:ext uri="{FF2B5EF4-FFF2-40B4-BE49-F238E27FC236}">
                <a16:creationId xmlns:a16="http://schemas.microsoft.com/office/drawing/2014/main" id="{4A7C2123-DD9B-CBDB-328D-58CCDD2EC56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66218" y="-6351"/>
            <a:ext cx="2451100" cy="28130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ext Placeholder 17"/>
          <p:cNvSpPr>
            <a:spLocks noGrp="1"/>
          </p:cNvSpPr>
          <p:nvPr>
            <p:ph type="body" sz="quarter" idx="10"/>
          </p:nvPr>
        </p:nvSpPr>
        <p:spPr>
          <a:xfrm>
            <a:off x="914400" y="3369468"/>
            <a:ext cx="10363200" cy="914400"/>
          </a:xfrm>
        </p:spPr>
        <p:txBody>
          <a:bodyPr>
            <a:normAutofit/>
          </a:bodyPr>
          <a:lstStyle>
            <a:lvl1pPr marL="0" indent="0" algn="ctr">
              <a:buNone/>
              <a:defRPr sz="1867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0" name="Text Placeholder 19"/>
          <p:cNvSpPr>
            <a:spLocks noGrp="1"/>
          </p:cNvSpPr>
          <p:nvPr>
            <p:ph type="body" sz="quarter" idx="11"/>
          </p:nvPr>
        </p:nvSpPr>
        <p:spPr>
          <a:xfrm>
            <a:off x="914400" y="4409316"/>
            <a:ext cx="10363200" cy="639763"/>
          </a:xfrm>
        </p:spPr>
        <p:txBody>
          <a:bodyPr>
            <a:normAutofit/>
          </a:bodyPr>
          <a:lstStyle>
            <a:lvl1pPr marL="0" indent="0" algn="ctr">
              <a:buNone/>
              <a:defRPr sz="1867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CE1EFA1-21AC-1ADF-16BC-545680CBE7DC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6159501"/>
            <a:ext cx="12192000" cy="6984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84106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jp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0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A3C435C-1E17-AA0F-1E63-16CBD7B45A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19454" y="365125"/>
            <a:ext cx="9034346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dirty="0"/>
              <a:t>Click to edit Master title style</a:t>
            </a:r>
            <a:endParaRPr lang="en-LV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D156E25-D9E6-D417-794C-6DD419F0778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37945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LV" dirty="0"/>
          </a:p>
        </p:txBody>
      </p:sp>
    </p:spTree>
    <p:extLst>
      <p:ext uri="{BB962C8B-B14F-4D97-AF65-F5344CB8AC3E}">
        <p14:creationId xmlns:p14="http://schemas.microsoft.com/office/powerpoint/2010/main" val="3577474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6" r:id="rId3"/>
    <p:sldLayoutId id="2147483667" r:id="rId4"/>
    <p:sldLayoutId id="2147483668" r:id="rId5"/>
    <p:sldLayoutId id="2147483670" r:id="rId6"/>
    <p:sldLayoutId id="2147483671" r:id="rId7"/>
    <p:sldLayoutId id="2147483672" r:id="rId8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b="1" i="0" kern="120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b="0" i="0" kern="120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b="0" i="0" kern="120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b="0" i="0" kern="120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L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png"/><Relationship Id="rId4" Type="http://schemas.openxmlformats.org/officeDocument/2006/relationships/image" Target="../media/image8.jp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mailto:Ilze.Baltmane@mod.gov.lv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B9E31A-80BD-C29D-0E87-87161F2FBF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3094" y="2945698"/>
            <a:ext cx="10503016" cy="938520"/>
          </a:xfrm>
        </p:spPr>
        <p:txBody>
          <a:bodyPr>
            <a:noAutofit/>
          </a:bodyPr>
          <a:lstStyle/>
          <a:p>
            <a:r>
              <a:rPr lang="lv-LV" sz="2400" b="1" kern="0" dirty="0">
                <a:effectLst/>
                <a:latin typeface="+mn-lt"/>
                <a:ea typeface="Times New Roman" panose="02020603050405020304" pitchFamily="18" charset="0"/>
              </a:rPr>
              <a:t>Produktivitātes aizdevumi uzņēmumu inovācijām</a:t>
            </a:r>
            <a:endParaRPr lang="en-LV" sz="2400" dirty="0">
              <a:latin typeface="+mn-lt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B1FE24F-49C7-4B44-88DA-E3E13051243C}"/>
              </a:ext>
            </a:extLst>
          </p:cNvPr>
          <p:cNvSpPr txBox="1"/>
          <p:nvPr/>
        </p:nvSpPr>
        <p:spPr>
          <a:xfrm>
            <a:off x="5549209" y="5692084"/>
            <a:ext cx="109078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1400" dirty="0">
                <a:cs typeface="Arial" panose="020B0604020202020204" pitchFamily="34" charset="0"/>
              </a:rPr>
              <a:t>20.03.2025</a:t>
            </a:r>
            <a:endParaRPr lang="lv-LV" sz="1000" dirty="0">
              <a:cs typeface="Arial" panose="020B0604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10151AC-12BD-4C10-B99D-A4258764EAE9}"/>
              </a:ext>
            </a:extLst>
          </p:cNvPr>
          <p:cNvSpPr txBox="1"/>
          <p:nvPr/>
        </p:nvSpPr>
        <p:spPr>
          <a:xfrm>
            <a:off x="654341" y="3893923"/>
            <a:ext cx="10771465" cy="8402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90000"/>
              </a:lnSpc>
            </a:pPr>
            <a:r>
              <a:rPr lang="lv-LV" altLang="lv-LV" sz="1800" b="1" dirty="0"/>
              <a:t>Roberts Kits</a:t>
            </a:r>
          </a:p>
          <a:p>
            <a:pPr algn="ctr">
              <a:lnSpc>
                <a:spcPct val="90000"/>
              </a:lnSpc>
            </a:pPr>
            <a:r>
              <a:rPr lang="lv-LV" altLang="lv-LV" sz="1800" dirty="0"/>
              <a:t>Aizsardzības industrijas un inovāciju politikas departamenta</a:t>
            </a:r>
          </a:p>
          <a:p>
            <a:pPr algn="ctr">
              <a:lnSpc>
                <a:spcPct val="90000"/>
              </a:lnSpc>
            </a:pPr>
            <a:r>
              <a:rPr lang="lv-LV" altLang="lv-LV" sz="1800" dirty="0"/>
              <a:t>Inovāciju un pētniecības politikas nodaļas vadītājs</a:t>
            </a:r>
          </a:p>
        </p:txBody>
      </p:sp>
    </p:spTree>
    <p:extLst>
      <p:ext uri="{BB962C8B-B14F-4D97-AF65-F5344CB8AC3E}">
        <p14:creationId xmlns:p14="http://schemas.microsoft.com/office/powerpoint/2010/main" val="14575442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F586BF-ACAC-4B74-912A-B77A2A210A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77277" y="293112"/>
            <a:ext cx="9034346" cy="1325563"/>
          </a:xfrm>
        </p:spPr>
        <p:txBody>
          <a:bodyPr>
            <a:normAutofit/>
          </a:bodyPr>
          <a:lstStyle/>
          <a:p>
            <a:pPr algn="ctr">
              <a:spcBef>
                <a:spcPts val="600"/>
              </a:spcBef>
              <a:spcAft>
                <a:spcPts val="600"/>
              </a:spcAft>
            </a:pPr>
            <a:r>
              <a:rPr lang="lv-LV" sz="2800" dirty="0">
                <a:latin typeface="+mn-lt"/>
              </a:rPr>
              <a:t>Divējāda lietojuma inovāciju labvēlības periods</a:t>
            </a:r>
            <a:br>
              <a:rPr lang="lv-LV" sz="2800" dirty="0">
                <a:latin typeface="+mn-lt"/>
              </a:rPr>
            </a:br>
            <a:br>
              <a:rPr lang="lv-LV" sz="2800" dirty="0">
                <a:latin typeface="+mn-lt"/>
              </a:rPr>
            </a:br>
            <a:r>
              <a:rPr lang="lv-LV" sz="2400" dirty="0">
                <a:latin typeface="+mn-lt"/>
              </a:rPr>
              <a:t>Līdz 27.06.2024.</a:t>
            </a:r>
            <a:endParaRPr lang="lv-LV" sz="2800" dirty="0">
              <a:latin typeface="+mn-lt"/>
            </a:endParaRPr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8EB3CED2-4D4B-4CAE-874E-67B88C7117E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98034899"/>
              </p:ext>
            </p:extLst>
          </p:nvPr>
        </p:nvGraphicFramePr>
        <p:xfrm>
          <a:off x="305499" y="1369081"/>
          <a:ext cx="11029251" cy="476567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79328FCC-B57E-4026-933D-E455E066D110}"/>
              </a:ext>
            </a:extLst>
          </p:cNvPr>
          <p:cNvSpPr txBox="1"/>
          <p:nvPr/>
        </p:nvSpPr>
        <p:spPr>
          <a:xfrm>
            <a:off x="514350" y="5126970"/>
            <a:ext cx="217805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1600" dirty="0"/>
              <a:t>No 21.03.2025.  </a:t>
            </a:r>
          </a:p>
          <a:p>
            <a:r>
              <a:rPr lang="lv-LV" sz="1600" dirty="0"/>
              <a:t>Līdz 02.06.2025.</a:t>
            </a:r>
            <a:endParaRPr lang="en-US" sz="16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A96A463-176A-4E10-981C-F71611A74278}"/>
              </a:ext>
            </a:extLst>
          </p:cNvPr>
          <p:cNvSpPr txBox="1"/>
          <p:nvPr/>
        </p:nvSpPr>
        <p:spPr>
          <a:xfrm>
            <a:off x="3111500" y="5157747"/>
            <a:ext cx="28638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1600" dirty="0"/>
              <a:t>20 darba dienas</a:t>
            </a:r>
          </a:p>
          <a:p>
            <a:r>
              <a:rPr lang="lv-LV" sz="1200" dirty="0"/>
              <a:t>(ar iespēju pagarināt līdz 30 darba dienām)</a:t>
            </a:r>
            <a:endParaRPr lang="en-US" sz="12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C6FFB94-8608-4D81-B17A-12708EBFB078}"/>
              </a:ext>
            </a:extLst>
          </p:cNvPr>
          <p:cNvSpPr txBox="1"/>
          <p:nvPr/>
        </p:nvSpPr>
        <p:spPr>
          <a:xfrm>
            <a:off x="6394450" y="5250080"/>
            <a:ext cx="217805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1600" dirty="0"/>
              <a:t>No 28.04.2025.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13761313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>
            <a:extLst>
              <a:ext uri="{FF2B5EF4-FFF2-40B4-BE49-F238E27FC236}">
                <a16:creationId xmlns:a16="http://schemas.microsoft.com/office/drawing/2014/main" id="{B046FFBC-E85E-4E4A-8F2E-08F79725BDB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81651" y="1145773"/>
            <a:ext cx="5784850" cy="4744254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16" name="Rectangle 15">
            <a:extLst>
              <a:ext uri="{FF2B5EF4-FFF2-40B4-BE49-F238E27FC236}">
                <a16:creationId xmlns:a16="http://schemas.microsoft.com/office/drawing/2014/main" id="{E88C6878-2E51-43F3-BFEF-7F808F9CDA0B}"/>
              </a:ext>
            </a:extLst>
          </p:cNvPr>
          <p:cNvSpPr/>
          <p:nvPr/>
        </p:nvSpPr>
        <p:spPr>
          <a:xfrm>
            <a:off x="304800" y="438150"/>
            <a:ext cx="1771650" cy="12319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7EDB948C-949D-49F2-8A5D-7D93D53A136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4800" y="654050"/>
            <a:ext cx="5056089" cy="5549900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12601753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EA6FC6-84D2-4DFE-A4DA-95355267B9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59395" y="566461"/>
            <a:ext cx="9664219" cy="1006475"/>
          </a:xfrm>
        </p:spPr>
        <p:txBody>
          <a:bodyPr>
            <a:normAutofit/>
          </a:bodyPr>
          <a:lstStyle/>
          <a:p>
            <a:r>
              <a:rPr lang="lv-LV" sz="2800" dirty="0">
                <a:latin typeface="+mn-lt"/>
              </a:rPr>
              <a:t>Divējāda lietojuma (</a:t>
            </a:r>
            <a:r>
              <a:rPr lang="lv-LV" sz="2800" i="1" dirty="0" err="1">
                <a:latin typeface="+mn-lt"/>
              </a:rPr>
              <a:t>dual-use</a:t>
            </a:r>
            <a:r>
              <a:rPr lang="lv-LV" sz="2800" dirty="0" err="1">
                <a:latin typeface="+mn-lt"/>
              </a:rPr>
              <a:t>)</a:t>
            </a:r>
            <a:r>
              <a:rPr lang="lv-LV" sz="2800" dirty="0">
                <a:latin typeface="+mn-lt"/>
              </a:rPr>
              <a:t> produkti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8D24FB2-6BDD-4954-9CCD-2EFEB39C4C9E}"/>
              </a:ext>
            </a:extLst>
          </p:cNvPr>
          <p:cNvSpPr txBox="1"/>
          <p:nvPr/>
        </p:nvSpPr>
        <p:spPr>
          <a:xfrm>
            <a:off x="520117" y="1874939"/>
            <a:ext cx="10702452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b="1" u="sng" dirty="0"/>
              <a:t>Divējāda lietojuma produkts – risinājums, kas pielietojumi gan civiliem, gan militāriem mērķiem</a:t>
            </a:r>
          </a:p>
          <a:p>
            <a:endParaRPr lang="lv-LV" b="1" u="sng" dirty="0"/>
          </a:p>
          <a:p>
            <a:pPr marL="285750" indent="-2857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lv-LV" dirty="0" err="1"/>
              <a:t>Pielietojamība</a:t>
            </a:r>
            <a:r>
              <a:rPr lang="lv-LV" dirty="0"/>
              <a:t> </a:t>
            </a:r>
            <a:r>
              <a:rPr lang="en-US" dirty="0"/>
              <a:t>≠</a:t>
            </a:r>
            <a:r>
              <a:rPr lang="lv-LV" dirty="0"/>
              <a:t> pielāgojamība</a:t>
            </a:r>
          </a:p>
          <a:p>
            <a:pPr marL="285750" indent="-2857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lv-LV" dirty="0"/>
              <a:t>Uz divējāda lietojuma produktiem var būt attiecināmi stratēģiskas nozīmes preču aprites nosacījumi</a:t>
            </a:r>
          </a:p>
          <a:p>
            <a:pPr marL="285750" indent="-2857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lv-LV" dirty="0"/>
              <a:t>Atbalsts visa veida divējāda lietojuma produktiem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F0CB0057-56F1-43ED-ABFD-13377035587D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18021" b="18021"/>
          <a:stretch/>
        </p:blipFill>
        <p:spPr>
          <a:xfrm>
            <a:off x="618236" y="4528655"/>
            <a:ext cx="2882318" cy="184348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E5017E02-AEAD-4D11-955C-AE76BF6B6D6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45694" y="4528655"/>
            <a:ext cx="3277300" cy="184348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A23FB80C-B9D1-43A6-A7AC-AB05BFA697F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801580" y="4626321"/>
            <a:ext cx="3420989" cy="1665217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12789191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43DB1987-CC05-4200-A327-BBCBA7A19D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19338" y="365125"/>
            <a:ext cx="9034462" cy="1325563"/>
          </a:xfrm>
        </p:spPr>
        <p:txBody>
          <a:bodyPr>
            <a:normAutofit/>
          </a:bodyPr>
          <a:lstStyle/>
          <a:p>
            <a:r>
              <a:rPr lang="lv-LV" altLang="lv-LV" sz="2800" dirty="0">
                <a:latin typeface="+mn-lt"/>
              </a:rPr>
              <a:t>Aizsardzības ministrijas vērtētie kritēriji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222CF9A6-1581-4E2D-B07B-D8718599D5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8901" y="1841501"/>
            <a:ext cx="10142900" cy="465137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lv-LV" sz="1400" b="1" u="sng" dirty="0">
                <a:latin typeface="+mn-lt"/>
                <a:ea typeface="Calibri" panose="020F0502020204030204" pitchFamily="34" charset="0"/>
              </a:rPr>
              <a:t>Č</a:t>
            </a:r>
            <a:r>
              <a:rPr lang="lv-LV" sz="1600" b="1" u="sng" dirty="0">
                <a:effectLst/>
                <a:latin typeface="+mn-lt"/>
                <a:ea typeface="Calibri" panose="020F0502020204030204" pitchFamily="34" charset="0"/>
              </a:rPr>
              <a:t>etri kritēriji: </a:t>
            </a:r>
          </a:p>
          <a:p>
            <a:pPr marL="0" indent="0">
              <a:buNone/>
            </a:pPr>
            <a:r>
              <a:rPr lang="lv-LV" sz="1600" dirty="0">
                <a:effectLst/>
                <a:latin typeface="+mn-lt"/>
                <a:ea typeface="Calibri" panose="020F0502020204030204" pitchFamily="34" charset="0"/>
              </a:rPr>
              <a:t>1. Divējāda lietojuma vērtējums drošības un aizsardzības jomā </a:t>
            </a:r>
          </a:p>
          <a:p>
            <a:pPr marL="0" indent="0">
              <a:buNone/>
            </a:pPr>
            <a:r>
              <a:rPr lang="lv-LV" sz="1600" i="1" dirty="0">
                <a:latin typeface="+mn-lt"/>
                <a:ea typeface="Calibri" panose="020F0502020204030204" pitchFamily="34" charset="0"/>
              </a:rPr>
              <a:t>	</a:t>
            </a:r>
            <a:r>
              <a:rPr lang="lv-LV" sz="1200" i="1" dirty="0">
                <a:latin typeface="+mn-lt"/>
                <a:ea typeface="Calibri" panose="020F0502020204030204" pitchFamily="34" charset="0"/>
              </a:rPr>
              <a:t>Vai produkts ir inovatīvs risinājums vai tehnoloģija jeb procesa, pakalpojuma vai produkta inovācija, ko var izmantot gan civilām, gan militārām 	vajadzībām un kas sekmē komersanta (projekta pieteicēja) attīstību</a:t>
            </a:r>
            <a:endParaRPr lang="lv-LV" sz="1600" i="1" dirty="0">
              <a:latin typeface="+mn-lt"/>
              <a:ea typeface="Calibri" panose="020F0502020204030204" pitchFamily="34" charset="0"/>
            </a:endParaRPr>
          </a:p>
          <a:p>
            <a:pPr marL="0" indent="0">
              <a:buNone/>
            </a:pPr>
            <a:r>
              <a:rPr lang="lv-LV" sz="1600" dirty="0">
                <a:effectLst/>
                <a:latin typeface="+mn-lt"/>
                <a:ea typeface="Calibri" panose="020F0502020204030204" pitchFamily="34" charset="0"/>
              </a:rPr>
              <a:t>2. Divējāda lietojuma inovatīvā produkta zinātniskā kvalitāte</a:t>
            </a:r>
          </a:p>
          <a:p>
            <a:pPr marL="0" indent="0">
              <a:buNone/>
            </a:pPr>
            <a:r>
              <a:rPr lang="lv-LV" sz="1600" dirty="0">
                <a:effectLst/>
                <a:latin typeface="+mn-lt"/>
                <a:ea typeface="Calibri" panose="020F0502020204030204" pitchFamily="34" charset="0"/>
              </a:rPr>
              <a:t>	</a:t>
            </a:r>
            <a:r>
              <a:rPr lang="lv-LV" sz="1200" i="1" dirty="0">
                <a:effectLst/>
                <a:latin typeface="+mn-lt"/>
                <a:ea typeface="Calibri" panose="020F0502020204030204" pitchFamily="34" charset="0"/>
              </a:rPr>
              <a:t>Vai risinājums ir tehnoloģijas, procesa, pakalpojuma vai produkta inovācija komersanta (projekta pieteicēja) līmenī;</a:t>
            </a:r>
          </a:p>
          <a:p>
            <a:pPr marL="0" indent="0">
              <a:buNone/>
            </a:pPr>
            <a:r>
              <a:rPr lang="lv-LV" sz="1200" i="1" dirty="0">
                <a:latin typeface="+mn-lt"/>
                <a:ea typeface="Calibri" panose="020F0502020204030204" pitchFamily="34" charset="0"/>
              </a:rPr>
              <a:t>	Atbilstoša metodisko risinājumu kvalitāte; veikta priekšizpēte, pielietojamība aizsardzības nozarē</a:t>
            </a:r>
          </a:p>
          <a:p>
            <a:pPr marL="0" indent="0">
              <a:buNone/>
            </a:pPr>
            <a:r>
              <a:rPr lang="lv-LV" sz="1600" dirty="0">
                <a:latin typeface="+mn-lt"/>
                <a:ea typeface="Calibri" panose="020F0502020204030204" pitchFamily="34" charset="0"/>
              </a:rPr>
              <a:t>3. </a:t>
            </a:r>
            <a:r>
              <a:rPr lang="lv-LV" sz="1600" dirty="0">
                <a:effectLst/>
                <a:latin typeface="+mn-lt"/>
                <a:ea typeface="Calibri" panose="020F0502020204030204" pitchFamily="34" charset="0"/>
              </a:rPr>
              <a:t>Produkta gatavības līmenis </a:t>
            </a:r>
            <a:endParaRPr lang="lv-LV" sz="1600" dirty="0">
              <a:latin typeface="+mn-lt"/>
              <a:ea typeface="Calibri" panose="020F0502020204030204" pitchFamily="34" charset="0"/>
            </a:endParaRPr>
          </a:p>
          <a:p>
            <a:pPr marL="0" indent="0">
              <a:buNone/>
            </a:pPr>
            <a:r>
              <a:rPr lang="lv-LV" sz="1600" dirty="0">
                <a:effectLst/>
                <a:latin typeface="+mn-lt"/>
                <a:ea typeface="Calibri" panose="020F0502020204030204" pitchFamily="34" charset="0"/>
              </a:rPr>
              <a:t>	</a:t>
            </a:r>
            <a:r>
              <a:rPr lang="lv-LV" sz="1200" i="1" dirty="0">
                <a:latin typeface="+mn-lt"/>
                <a:ea typeface="Calibri" panose="020F0502020204030204" pitchFamily="34" charset="0"/>
              </a:rPr>
              <a:t>TGL 8 vai TGL 9</a:t>
            </a:r>
            <a:endParaRPr lang="lv-LV" sz="1600" dirty="0">
              <a:effectLst/>
              <a:latin typeface="+mn-lt"/>
              <a:ea typeface="Calibri" panose="020F0502020204030204" pitchFamily="34" charset="0"/>
            </a:endParaRPr>
          </a:p>
          <a:p>
            <a:pPr marL="0" indent="0">
              <a:buNone/>
            </a:pPr>
            <a:r>
              <a:rPr lang="lv-LV" sz="1600" dirty="0">
                <a:effectLst/>
                <a:latin typeface="+mn-lt"/>
                <a:ea typeface="Calibri" panose="020F0502020204030204" pitchFamily="34" charset="0"/>
              </a:rPr>
              <a:t>4. Projekta īstenošanas iespējas un nodrošinājums</a:t>
            </a:r>
          </a:p>
          <a:p>
            <a:pPr marL="0" indent="0">
              <a:buNone/>
            </a:pPr>
            <a:r>
              <a:rPr lang="lv-LV" sz="1600" b="1" kern="100" dirty="0">
                <a:latin typeface="+mn-lt"/>
                <a:ea typeface="Calibri" panose="020F0502020204030204" pitchFamily="34" charset="0"/>
                <a:cs typeface="Arial" panose="020B0604020202020204" pitchFamily="34" charset="0"/>
              </a:rPr>
              <a:t>	</a:t>
            </a:r>
            <a:r>
              <a:rPr lang="lv-LV" sz="1200" i="1" kern="100" dirty="0">
                <a:latin typeface="+mn-lt"/>
                <a:ea typeface="Calibri" panose="020F0502020204030204" pitchFamily="34" charset="0"/>
                <a:cs typeface="Arial" panose="020B0604020202020204" pitchFamily="34" charset="0"/>
              </a:rPr>
              <a:t>Darba plāna kvalitāte; pamatots paredzētais finansējums inovācijas izstrādei un ieviešanai</a:t>
            </a:r>
            <a:endParaRPr lang="lv-LV" sz="1200" i="1" kern="100" dirty="0">
              <a:effectLst/>
              <a:latin typeface="+mn-lt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lv-LV" sz="1600" b="1" u="sng" kern="100" dirty="0">
              <a:effectLst/>
              <a:latin typeface="+mn-lt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lv-LV" sz="1600" b="1" u="sng" kern="100" dirty="0">
                <a:effectLst/>
                <a:latin typeface="+mn-lt"/>
                <a:ea typeface="Calibri" panose="020F0502020204030204" pitchFamily="34" charset="0"/>
                <a:cs typeface="Arial" panose="020B0604020202020204" pitchFamily="34" charset="0"/>
              </a:rPr>
              <a:t>Nepieciešams saņemt vērtējumu “Atbilst” katrā no četriem kritērijiem</a:t>
            </a:r>
          </a:p>
          <a:p>
            <a:pPr marL="0" lvl="0" indent="0">
              <a:lnSpc>
                <a:spcPct val="107000"/>
              </a:lnSpc>
              <a:spcAft>
                <a:spcPts val="600"/>
              </a:spcAft>
              <a:buNone/>
            </a:pPr>
            <a:r>
              <a:rPr lang="lv-LV" sz="1600" kern="100" dirty="0">
                <a:effectLst/>
                <a:latin typeface="+mn-lt"/>
                <a:ea typeface="Calibri" panose="020F0502020204030204" pitchFamily="34" charset="0"/>
                <a:cs typeface="Arial" panose="020B0604020202020204" pitchFamily="34" charset="0"/>
              </a:rPr>
              <a:t>Ja biznesa projekta zinātniskās ekspertīzes vērtējums visos kritērijos ir “Atbilst”, AM sniedz pozitīvu atzinumu par produktu kā </a:t>
            </a:r>
            <a:r>
              <a:rPr lang="lv-LV" sz="1600" b="1" kern="100" dirty="0">
                <a:effectLst/>
                <a:latin typeface="+mn-lt"/>
                <a:ea typeface="Calibri" panose="020F0502020204030204" pitchFamily="34" charset="0"/>
                <a:cs typeface="Arial" panose="020B0604020202020204" pitchFamily="34" charset="0"/>
              </a:rPr>
              <a:t>divējāda lietojuma inovāciju.</a:t>
            </a:r>
            <a:endParaRPr lang="lv-LV" sz="1400" kern="100" dirty="0">
              <a:effectLst/>
              <a:latin typeface="+mn-lt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lv-LV" sz="14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476934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F039147-DE4C-4901-8BF1-ABBCFCF5DAE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55600" y="4856626"/>
            <a:ext cx="10363200" cy="914400"/>
          </a:xfrm>
        </p:spPr>
        <p:txBody>
          <a:bodyPr>
            <a:normAutofit/>
          </a:bodyPr>
          <a:lstStyle/>
          <a:p>
            <a:pPr algn="just">
              <a:lnSpc>
                <a:spcPct val="80000"/>
              </a:lnSpc>
            </a:pPr>
            <a:r>
              <a:rPr lang="lv-LV" altLang="lv-LV" sz="2000" dirty="0">
                <a:latin typeface="+mn-lt"/>
              </a:rPr>
              <a:t>Kontaktinformācija:</a:t>
            </a:r>
          </a:p>
          <a:p>
            <a:pPr algn="just">
              <a:lnSpc>
                <a:spcPct val="80000"/>
              </a:lnSpc>
            </a:pPr>
            <a:r>
              <a:rPr lang="lv-LV" altLang="lv-LV" sz="2000" dirty="0" err="1">
                <a:latin typeface="+mn-lt"/>
                <a:hlinkClick r:id="rId3"/>
              </a:rPr>
              <a:t>Ilze.Baltmane@mod.gov.lv</a:t>
            </a:r>
            <a:r>
              <a:rPr lang="lv-LV" altLang="lv-LV" sz="2000" dirty="0">
                <a:latin typeface="+mn-lt"/>
              </a:rPr>
              <a:t> </a:t>
            </a:r>
          </a:p>
          <a:p>
            <a:endParaRPr lang="lv-LV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1064</TotalTime>
  <Words>284</Words>
  <Application>Microsoft Office PowerPoint</Application>
  <PresentationFormat>Widescreen</PresentationFormat>
  <Paragraphs>42</Paragraphs>
  <Slides>6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Verdana</vt:lpstr>
      <vt:lpstr>Office Theme</vt:lpstr>
      <vt:lpstr>Produktivitātes aizdevumi uzņēmumu inovācijām</vt:lpstr>
      <vt:lpstr>Divējāda lietojuma inovāciju labvēlības periods  Līdz 27.06.2024.</vt:lpstr>
      <vt:lpstr>PowerPoint Presentation</vt:lpstr>
      <vt:lpstr>Divējāda lietojuma (dual-use) produkti</vt:lpstr>
      <vt:lpstr>Aizsardzības ministrijas vērtētie kritēriji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Monta Muzikante</dc:creator>
  <cp:lastModifiedBy>Roberts Kits</cp:lastModifiedBy>
  <cp:revision>154</cp:revision>
  <cp:lastPrinted>2025-03-20T09:20:10Z</cp:lastPrinted>
  <dcterms:created xsi:type="dcterms:W3CDTF">2022-10-11T10:43:37Z</dcterms:created>
  <dcterms:modified xsi:type="dcterms:W3CDTF">2025-03-20T09:57:12Z</dcterms:modified>
</cp:coreProperties>
</file>