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274" r:id="rId6"/>
    <p:sldId id="647" r:id="rId7"/>
    <p:sldId id="654" r:id="rId8"/>
    <p:sldId id="642" r:id="rId9"/>
    <p:sldId id="656" r:id="rId10"/>
    <p:sldId id="649" r:id="rId11"/>
    <p:sldId id="652" r:id="rId12"/>
    <p:sldId id="296" r:id="rId13"/>
    <p:sldId id="655" r:id="rId14"/>
    <p:sldId id="297" r:id="rId15"/>
    <p:sldId id="298" r:id="rId16"/>
    <p:sldId id="264" r:id="rId17"/>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BD9CBEB7-B210-42EA-B1B5-C8F6FF9670F3}">
          <p14:sldIdLst>
            <p14:sldId id="256"/>
            <p14:sldId id="274"/>
            <p14:sldId id="647"/>
            <p14:sldId id="654"/>
            <p14:sldId id="642"/>
            <p14:sldId id="656"/>
            <p14:sldId id="649"/>
            <p14:sldId id="652"/>
            <p14:sldId id="296"/>
            <p14:sldId id="655"/>
            <p14:sldId id="297"/>
            <p14:sldId id="298"/>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339933"/>
    <a:srgbClr val="3333CC"/>
    <a:srgbClr val="FF9900"/>
    <a:srgbClr val="CC3300"/>
    <a:srgbClr val="00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26" autoAdjust="0"/>
    <p:restoredTop sz="95032" autoAdjust="0"/>
  </p:normalViewPr>
  <p:slideViewPr>
    <p:cSldViewPr snapToGrid="0" snapToObjects="1">
      <p:cViewPr varScale="1">
        <p:scale>
          <a:sx n="71" d="100"/>
          <a:sy n="71" d="100"/>
        </p:scale>
        <p:origin x="96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14.03.2025</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9107" eaLnBrk="0" fontAlgn="base" hangingPunct="0">
              <a:spcBef>
                <a:spcPct val="0"/>
              </a:spcBef>
              <a:spcAft>
                <a:spcPct val="0"/>
              </a:spcAft>
            </a:pPr>
            <a:r>
              <a:rPr lang="lv-LV" sz="1400" b="1" dirty="0">
                <a:solidFill>
                  <a:schemeClr val="accent1">
                    <a:lumMod val="75000"/>
                  </a:schemeClr>
                </a:solidFill>
                <a:effectLst/>
                <a:latin typeface="Source Sans Pro" panose="020B0503030403020204" pitchFamily="34" charset="0"/>
                <a:ea typeface="Source Sans Pro" panose="020B0503030403020204" pitchFamily="34" charset="0"/>
              </a:rPr>
              <a:t>1.2.1.2. un 1.2.3.7. pasākumu izpratnē inovācija ir:</a:t>
            </a:r>
          </a:p>
          <a:p>
            <a:pPr defTabSz="469107" eaLnBrk="0" fontAlgn="base" hangingPunct="0">
              <a:spcBef>
                <a:spcPct val="0"/>
              </a:spcBef>
              <a:spcAft>
                <a:spcPct val="0"/>
              </a:spcAft>
            </a:pPr>
            <a:r>
              <a:rPr lang="lv-LV" sz="1400" b="1" dirty="0">
                <a:solidFill>
                  <a:schemeClr val="accent1">
                    <a:lumMod val="75000"/>
                  </a:schemeClr>
                </a:solidFill>
                <a:effectLst/>
                <a:latin typeface="Source Sans Pro" panose="020B0503030403020204" pitchFamily="34" charset="0"/>
                <a:ea typeface="Source Sans Pro" panose="020B0503030403020204" pitchFamily="34" charset="0"/>
              </a:rPr>
              <a:t> </a:t>
            </a:r>
            <a:r>
              <a:rPr lang="lv-LV" sz="1200" b="1" dirty="0">
                <a:solidFill>
                  <a:schemeClr val="accent1">
                    <a:lumMod val="75000"/>
                  </a:schemeClr>
                </a:solidFill>
                <a:effectLst/>
                <a:latin typeface="Source Sans Pro" panose="020B0503030403020204" pitchFamily="34" charset="0"/>
                <a:ea typeface="Source Sans Pro" panose="020B0503030403020204" pitchFamily="34" charset="0"/>
              </a:rPr>
              <a:t>• </a:t>
            </a:r>
            <a:r>
              <a:rPr lang="lv-LV" sz="1200" dirty="0">
                <a:solidFill>
                  <a:schemeClr val="accent1">
                    <a:lumMod val="75000"/>
                  </a:schemeClr>
                </a:solidFill>
                <a:effectLst/>
                <a:latin typeface="Source Sans Pro" panose="020B0503030403020204" pitchFamily="34" charset="0"/>
                <a:ea typeface="Source Sans Pro" panose="020B0503030403020204" pitchFamily="34" charset="0"/>
              </a:rPr>
              <a:t>jaunu zinātnisko un tehnisko ideju, izstrādņu un tehnoloģiju īstenošana komersanta (projekta pieteicēja) produktā vai procesā. Produkta inovācija ir uzskatāma par īstenotu, kad tā ir nonākusi tirgū. Procesa, mārketinga vai organizatoriska inovācija ir īstenota tikai tad, kad tā ir praktiski ieviesta un tiek lietota attiecīgajā organizācijā;</a:t>
            </a:r>
          </a:p>
          <a:p>
            <a:pPr marL="742950" lvl="1" indent="-285750" algn="just">
              <a:lnSpc>
                <a:spcPct val="107000"/>
              </a:lnSpc>
              <a:spcBef>
                <a:spcPts val="1200"/>
              </a:spcBef>
              <a:spcAft>
                <a:spcPts val="800"/>
              </a:spcAft>
              <a:buFont typeface="+mj-lt"/>
              <a:buAutoNum type="arabicPeriod"/>
              <a:tabLst>
                <a:tab pos="1530350" algn="l"/>
              </a:tabLst>
            </a:pPr>
            <a:r>
              <a:rPr lang="lv-LV" sz="1200" b="1" dirty="0">
                <a:solidFill>
                  <a:schemeClr val="accent1">
                    <a:lumMod val="75000"/>
                  </a:schemeClr>
                </a:solidFill>
                <a:effectLst/>
                <a:latin typeface="Source Sans Pro" panose="020B0503030403020204" pitchFamily="34" charset="0"/>
                <a:ea typeface="Source Sans Pro" panose="020B0503030403020204" pitchFamily="34" charset="0"/>
              </a:rPr>
              <a:t> • </a:t>
            </a:r>
            <a:r>
              <a:rPr lang="lv-LV" sz="1200" dirty="0">
                <a:solidFill>
                  <a:schemeClr val="accent1">
                    <a:lumMod val="75000"/>
                  </a:schemeClr>
                </a:solidFill>
                <a:effectLst/>
                <a:latin typeface="Source Sans Pro" panose="020B0503030403020204" pitchFamily="34" charset="0"/>
                <a:ea typeface="Source Sans Pro" panose="020B0503030403020204" pitchFamily="34" charset="0"/>
              </a:rPr>
              <a:t>jauns vai uzlabots produkts – prece, metode vai pakalpojums, kas ir pilnīgi jauns vai kam ir uzlabotas funkcionālās īpašības vai mainīts paredzamais lietošanas veids, tostarp mainīti vai uzlaboti tehniskie parametri, sastāvdaļas, materiāli, pievienotā programmatūra vai lietotājam ērtas īpašības, </a:t>
            </a:r>
            <a:r>
              <a:rPr lang="lv-LV" sz="1200" kern="100" dirty="0">
                <a:effectLst/>
                <a:latin typeface="Times New Roman" panose="02020603050405020304" pitchFamily="18" charset="0"/>
                <a:ea typeface="Calibri" panose="020F0502020204030204" pitchFamily="34" charset="0"/>
                <a:cs typeface="Arial" panose="020B0604020202020204" pitchFamily="34" charset="0"/>
              </a:rPr>
              <a:t>Jaunām iekārtām vai paplašinājumiem jābūt ar specifikācijas uzlabojumiem. Būtiski uzlabojumi tiek identificēti kā:</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jaunu funkciju pievienošana,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funkcionālo īpašību un lietojuma uzlabošana, tai skaitā;</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600200" lvl="3"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kvalitātes paaugstināšana,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600200" lvl="3"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finansiālā pieejamība,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600200" lvl="3"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lietojamības, ērtuma uzlabošana,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600200" lvl="3"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ekonomiskāka izmantošana,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600200" lvl="3" indent="-228600" algn="just">
              <a:lnSpc>
                <a:spcPct val="107000"/>
              </a:lnSpc>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izturības palielināšana,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marL="1600200" lvl="3" indent="-228600" algn="just">
              <a:lnSpc>
                <a:spcPct val="107000"/>
              </a:lnSpc>
              <a:spcAft>
                <a:spcPts val="600"/>
              </a:spcAft>
              <a:buFont typeface="+mj-lt"/>
              <a:buAutoNum type="arabicPeriod"/>
            </a:pPr>
            <a:r>
              <a:rPr lang="lv-LV" sz="1200" kern="100" dirty="0">
                <a:effectLst/>
                <a:latin typeface="Times New Roman" panose="02020603050405020304" pitchFamily="18" charset="0"/>
                <a:ea typeface="Calibri" panose="020F0502020204030204" pitchFamily="34" charset="0"/>
                <a:cs typeface="Arial" panose="020B0604020202020204" pitchFamily="34" charset="0"/>
              </a:rPr>
              <a:t>produkta dzīves ilguma pagarināšana, u.c. </a:t>
            </a:r>
            <a:endParaRPr lang="en-GB" sz="1100" kern="100" dirty="0">
              <a:effectLst/>
              <a:latin typeface="Calibri" panose="020F0502020204030204" pitchFamily="34" charset="0"/>
              <a:ea typeface="Calibri" panose="020F0502020204030204" pitchFamily="34" charset="0"/>
              <a:cs typeface="Arial" panose="020B0604020202020204" pitchFamily="34" charset="0"/>
            </a:endParaRPr>
          </a:p>
          <a:p>
            <a:pPr defTabSz="469107" eaLnBrk="0" fontAlgn="base" hangingPunct="0">
              <a:spcBef>
                <a:spcPct val="0"/>
              </a:spcBef>
              <a:spcAft>
                <a:spcPct val="0"/>
              </a:spcAft>
            </a:pPr>
            <a:endParaRPr lang="en-GB" dirty="0"/>
          </a:p>
        </p:txBody>
      </p:sp>
      <p:sp>
        <p:nvSpPr>
          <p:cNvPr id="4" name="Slide Number Placeholder 3"/>
          <p:cNvSpPr>
            <a:spLocks noGrp="1"/>
          </p:cNvSpPr>
          <p:nvPr>
            <p:ph type="sldNum" sz="quarter" idx="5"/>
          </p:nvPr>
        </p:nvSpPr>
        <p:spPr/>
        <p:txBody>
          <a:bodyPr/>
          <a:lstStyle/>
          <a:p>
            <a:fld id="{CB449327-3B2F-EA4B-902F-85ED6D917E13}" type="slidenum">
              <a:rPr lang="en-US" smtClean="0"/>
              <a:t>3</a:t>
            </a:fld>
            <a:endParaRPr lang="en-US"/>
          </a:p>
        </p:txBody>
      </p:sp>
    </p:spTree>
    <p:extLst>
      <p:ext uri="{BB962C8B-B14F-4D97-AF65-F5344CB8AC3E}">
        <p14:creationId xmlns:p14="http://schemas.microsoft.com/office/powerpoint/2010/main" val="158731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449327-3B2F-EA4B-902F-85ED6D917E13}" type="slidenum">
              <a:rPr lang="en-US" smtClean="0"/>
              <a:t>4</a:t>
            </a:fld>
            <a:endParaRPr lang="en-US"/>
          </a:p>
        </p:txBody>
      </p:sp>
    </p:spTree>
    <p:extLst>
      <p:ext uri="{BB962C8B-B14F-4D97-AF65-F5344CB8AC3E}">
        <p14:creationId xmlns:p14="http://schemas.microsoft.com/office/powerpoint/2010/main" val="30569912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50_Title Slide">
    <p:spTree>
      <p:nvGrpSpPr>
        <p:cNvPr id="1" name=""/>
        <p:cNvGrpSpPr/>
        <p:nvPr/>
      </p:nvGrpSpPr>
      <p:grpSpPr>
        <a:xfrm>
          <a:off x="0" y="0"/>
          <a:ext cx="0" cy="0"/>
          <a:chOff x="0" y="0"/>
          <a:chExt cx="0" cy="0"/>
        </a:xfrm>
      </p:grpSpPr>
      <p:sp>
        <p:nvSpPr>
          <p:cNvPr id="2" name="Rectangle 1"/>
          <p:cNvSpPr/>
          <p:nvPr userDrawn="1"/>
        </p:nvSpPr>
        <p:spPr>
          <a:xfrm>
            <a:off x="0" y="1"/>
            <a:ext cx="9144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5"/>
          </a:p>
        </p:txBody>
      </p:sp>
    </p:spTree>
    <p:extLst>
      <p:ext uri="{BB962C8B-B14F-4D97-AF65-F5344CB8AC3E}">
        <p14:creationId xmlns:p14="http://schemas.microsoft.com/office/powerpoint/2010/main" val="365828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27F2E-F502-4897-9B4C-5A6DCFB7B95B}"/>
              </a:ext>
            </a:extLst>
          </p:cNvPr>
          <p:cNvSpPr>
            <a:spLocks noGrp="1"/>
          </p:cNvSpPr>
          <p:nvPr>
            <p:ph type="body" sz="quarter" idx="11"/>
          </p:nvPr>
        </p:nvSpPr>
        <p:spPr>
          <a:xfrm>
            <a:off x="695434" y="3177209"/>
            <a:ext cx="7958325" cy="1056443"/>
          </a:xfrm>
        </p:spPr>
        <p:txBody>
          <a:bodyPr>
            <a:noAutofit/>
          </a:bodyPr>
          <a:lstStyle/>
          <a:p>
            <a:r>
              <a:rPr lang="en-GB" sz="2400" dirty="0">
                <a:solidFill>
                  <a:schemeClr val="accent4"/>
                </a:solidFill>
              </a:rPr>
              <a:t>Pro</a:t>
            </a:r>
            <a:r>
              <a:rPr lang="lv-LV" sz="2400" dirty="0" err="1">
                <a:solidFill>
                  <a:schemeClr val="accent4"/>
                </a:solidFill>
              </a:rPr>
              <a:t>duktivitātes</a:t>
            </a:r>
            <a:r>
              <a:rPr lang="lv-LV" sz="2400" dirty="0">
                <a:solidFill>
                  <a:schemeClr val="accent4"/>
                </a:solidFill>
              </a:rPr>
              <a:t> aizdevumi uzņēmumu inovācijām</a:t>
            </a:r>
          </a:p>
          <a:p>
            <a:pPr>
              <a:lnSpc>
                <a:spcPct val="80000"/>
              </a:lnSpc>
            </a:pPr>
            <a:r>
              <a:rPr lang="lv-LV" sz="2400" b="1" dirty="0">
                <a:solidFill>
                  <a:schemeClr val="accent4"/>
                </a:solidFill>
                <a:effectLst/>
                <a:latin typeface="Source Sans Pro Light" panose="020B0403030403020204" pitchFamily="34" charset="0"/>
                <a:ea typeface="Source Sans Pro Light" panose="020B0403030403020204" pitchFamily="34" charset="0"/>
              </a:rPr>
              <a:t>Zinātniskās ekspertīzes vadlīnijas </a:t>
            </a:r>
          </a:p>
          <a:p>
            <a:pPr>
              <a:lnSpc>
                <a:spcPct val="80000"/>
              </a:lnSpc>
            </a:pPr>
            <a:r>
              <a:rPr lang="lv-LV" sz="2400" b="1" dirty="0">
                <a:solidFill>
                  <a:schemeClr val="accent4"/>
                </a:solidFill>
                <a:effectLst/>
                <a:latin typeface="Source Sans Pro Light" panose="020B0403030403020204" pitchFamily="34" charset="0"/>
                <a:ea typeface="Source Sans Pro Light" panose="020B0403030403020204" pitchFamily="34" charset="0"/>
              </a:rPr>
              <a:t>un vērtēšanas kritēriji</a:t>
            </a:r>
            <a:endParaRPr lang="en-US" sz="2400" b="1" dirty="0">
              <a:solidFill>
                <a:schemeClr val="accent4"/>
              </a:solidFill>
              <a:latin typeface="Source Sans Pro Light" panose="020B0403030403020204" pitchFamily="34" charset="0"/>
              <a:ea typeface="Source Sans Pro Light" panose="020B0403030403020204" pitchFamily="34" charset="0"/>
            </a:endParaRPr>
          </a:p>
          <a:p>
            <a:endParaRPr lang="lv-LV" sz="2400" dirty="0">
              <a:solidFill>
                <a:srgbClr val="7030A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DA7B4A44-CEA5-4529-AB84-ED2285EE6D5B}"/>
              </a:ext>
            </a:extLst>
          </p:cNvPr>
          <p:cNvSpPr txBox="1"/>
          <p:nvPr/>
        </p:nvSpPr>
        <p:spPr>
          <a:xfrm>
            <a:off x="644136" y="4542349"/>
            <a:ext cx="7855727" cy="1091068"/>
          </a:xfrm>
          <a:prstGeom prst="rect">
            <a:avLst/>
          </a:prstGeom>
          <a:noFill/>
        </p:spPr>
        <p:txBody>
          <a:bodyPr wrap="square" rtlCol="0">
            <a:spAutoFit/>
          </a:bodyPr>
          <a:lstStyle/>
          <a:p>
            <a:pPr algn="ctr">
              <a:lnSpc>
                <a:spcPct val="110000"/>
              </a:lnSpc>
            </a:pPr>
            <a:r>
              <a:rPr lang="lv-LV" sz="2000" dirty="0">
                <a:solidFill>
                  <a:schemeClr val="accent4"/>
                </a:solidFill>
                <a:latin typeface="Calibri" panose="020F0502020204030204" pitchFamily="34" charset="0"/>
                <a:ea typeface="Source Sans Pro Light" panose="020B0503030403020204" pitchFamily="34" charset="0"/>
                <a:cs typeface="Calibri" panose="020F0502020204030204" pitchFamily="34" charset="0"/>
              </a:rPr>
              <a:t>Indra Dedze</a:t>
            </a:r>
            <a:br>
              <a:rPr lang="lv-LV" sz="1200" dirty="0">
                <a:solidFill>
                  <a:schemeClr val="accent4"/>
                </a:solidFill>
                <a:latin typeface="Calibri" panose="020F0502020204030204" pitchFamily="34" charset="0"/>
                <a:ea typeface="Source Sans Pro Light" panose="020B0503030403020204" pitchFamily="34" charset="0"/>
                <a:cs typeface="Calibri" panose="020F0502020204030204" pitchFamily="34" charset="0"/>
              </a:rPr>
            </a:br>
            <a:r>
              <a:rPr lang="lv-LV" sz="2000" dirty="0">
                <a:solidFill>
                  <a:schemeClr val="accent4"/>
                </a:solidFill>
                <a:latin typeface="Calibri" panose="020F0502020204030204" pitchFamily="34" charset="0"/>
                <a:ea typeface="Source Sans Pro Light" panose="020B0503030403020204" pitchFamily="34" charset="0"/>
                <a:cs typeface="Calibri" panose="020F0502020204030204" pitchFamily="34" charset="0"/>
              </a:rPr>
              <a:t>Latvijas Zinātnes padome, Zinātniskās ekspertīzes nodaļas vadītāja</a:t>
            </a:r>
          </a:p>
          <a:p>
            <a:pPr algn="ctr">
              <a:lnSpc>
                <a:spcPct val="110000"/>
              </a:lnSpc>
            </a:pPr>
            <a:r>
              <a:rPr lang="lv-LV" sz="2000" dirty="0">
                <a:solidFill>
                  <a:schemeClr val="accent4"/>
                </a:solidFill>
                <a:latin typeface="Calibri" panose="020F0502020204030204" pitchFamily="34" charset="0"/>
                <a:ea typeface="Source Sans Pro Light" panose="020B0503030403020204" pitchFamily="34" charset="0"/>
                <a:cs typeface="Calibri" panose="020F0502020204030204" pitchFamily="34" charset="0"/>
              </a:rPr>
              <a:t>indra.dedze@lzp.gov.lv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D26952-7E44-1432-371C-09958FE0835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B84EF37-B8D8-8492-7615-163A0872C929}"/>
              </a:ext>
            </a:extLst>
          </p:cNvPr>
          <p:cNvSpPr txBox="1"/>
          <p:nvPr/>
        </p:nvSpPr>
        <p:spPr>
          <a:xfrm>
            <a:off x="1457739" y="802012"/>
            <a:ext cx="7421217" cy="5622437"/>
          </a:xfrm>
          <a:prstGeom prst="rect">
            <a:avLst/>
          </a:prstGeom>
          <a:noFill/>
        </p:spPr>
        <p:txBody>
          <a:bodyPr wrap="square">
            <a:spAutoFit/>
          </a:bodyPr>
          <a:lstStyle/>
          <a:p>
            <a:pPr lvl="0" algn="just">
              <a:lnSpc>
                <a:spcPct val="107000"/>
              </a:lnSpc>
              <a:spcAft>
                <a:spcPts val="800"/>
              </a:spcAft>
            </a:pPr>
            <a:r>
              <a:rPr lang="lv-LV" sz="2400" dirty="0">
                <a:solidFill>
                  <a:srgbClr val="242424"/>
                </a:solidFill>
                <a:effectLst/>
                <a:latin typeface="Calibri" panose="020F0502020204030204" pitchFamily="34" charset="0"/>
                <a:ea typeface="Times New Roman" panose="02020603050405020304" pitchFamily="18" charset="0"/>
              </a:rPr>
              <a:t>Eksperti norādīja uz šādām nepilnībām:</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Projekta pieteikumā netiek skaidri aprakstīta piedāvātā risinājuma inovācija, un esošais apraksts nesniedz pietiekamu pārliecību par to, ka piedāvātais risinājums ir Latvijas mēroga inovācija</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Nepilnīgs projekta ieviešanas stratēģijas apraksts (resursi, laika grafiks, partneru iesaiste)</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Trūkst pietiekama zinātniskā pamatojuma un zinātniskās kvalitātes, piemēram, attiecībā uz skaitītāju datu/mērījumu ieguves, pārraides un apstrādes pieejām, kā arī to veiktspēju un uzticamību</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Nav skaidri aprakstīts, kā klientu </a:t>
            </a:r>
            <a:r>
              <a:rPr lang="lv-LV" sz="2400" dirty="0" err="1">
                <a:solidFill>
                  <a:srgbClr val="242424"/>
                </a:solidFill>
                <a:effectLst/>
                <a:latin typeface="Calibri" panose="020F0502020204030204" pitchFamily="34" charset="0"/>
                <a:ea typeface="Times New Roman" panose="02020603050405020304" pitchFamily="18" charset="0"/>
              </a:rPr>
              <a:t>sensitīvie</a:t>
            </a:r>
            <a:r>
              <a:rPr lang="lv-LV" sz="2400" dirty="0">
                <a:solidFill>
                  <a:srgbClr val="242424"/>
                </a:solidFill>
                <a:effectLst/>
                <a:latin typeface="Calibri" panose="020F0502020204030204" pitchFamily="34" charset="0"/>
                <a:ea typeface="Times New Roman" panose="02020603050405020304" pitchFamily="18" charset="0"/>
              </a:rPr>
              <a:t> dati tiks apstrādāti, glabāti un aizsargāti.</a:t>
            </a:r>
            <a:endParaRPr lang="en-GB" sz="2400" noProof="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8BA19127-D417-F7D2-7067-51193EBAC6B9}"/>
              </a:ext>
            </a:extLst>
          </p:cNvPr>
          <p:cNvSpPr txBox="1"/>
          <p:nvPr/>
        </p:nvSpPr>
        <p:spPr>
          <a:xfrm>
            <a:off x="1743669" y="167116"/>
            <a:ext cx="7135287" cy="846386"/>
          </a:xfrm>
          <a:prstGeom prst="rect">
            <a:avLst/>
          </a:prstGeom>
          <a:noFill/>
        </p:spPr>
        <p:txBody>
          <a:bodyPr wrap="square" rtlCol="0">
            <a:spAutoFit/>
          </a:bodyPr>
          <a:lstStyle/>
          <a:p>
            <a:r>
              <a:rPr lang="lv-LV" sz="3200" b="1" dirty="0">
                <a:solidFill>
                  <a:schemeClr val="accent4"/>
                </a:solidFill>
                <a:effectLst/>
                <a:latin typeface="Verdana" panose="020B0604030504040204" pitchFamily="34" charset="0"/>
                <a:ea typeface="Verdana" panose="020B0604030504040204" pitchFamily="34" charset="0"/>
              </a:rPr>
              <a:t>Zinātniskā kvalitāte (izcilība)</a:t>
            </a:r>
            <a:r>
              <a:rPr lang="lv-LV" sz="3200" dirty="0">
                <a:solidFill>
                  <a:schemeClr val="accent4"/>
                </a:solidFill>
                <a:effectLst/>
                <a:latin typeface="Verdana" panose="020B0604030504040204" pitchFamily="34" charset="0"/>
                <a:ea typeface="Verdana" panose="020B0604030504040204" pitchFamily="34" charset="0"/>
                <a:cs typeface="Arial" panose="020B0604020202020204" pitchFamily="34" charset="0"/>
              </a:rPr>
              <a:t>:</a:t>
            </a:r>
            <a:endParaRPr lang="en-GB" sz="3200" dirty="0">
              <a:solidFill>
                <a:schemeClr val="accent4"/>
              </a:solidFill>
              <a:effectLst/>
              <a:latin typeface="Verdana" panose="020B0604030504040204" pitchFamily="34" charset="0"/>
              <a:ea typeface="Verdana" panose="020B060403050404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37148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B70B96-1791-FD9E-9EE0-846C1E920816}"/>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DA215CF-C938-0BB6-11A7-6ED9BA14B489}"/>
              </a:ext>
            </a:extLst>
          </p:cNvPr>
          <p:cNvSpPr txBox="1"/>
          <p:nvPr/>
        </p:nvSpPr>
        <p:spPr>
          <a:xfrm>
            <a:off x="1457739" y="802012"/>
            <a:ext cx="7421217" cy="5725029"/>
          </a:xfrm>
          <a:prstGeom prst="rect">
            <a:avLst/>
          </a:prstGeom>
          <a:noFill/>
        </p:spPr>
        <p:txBody>
          <a:bodyPr wrap="square">
            <a:spAutoFit/>
          </a:bodyPr>
          <a:lstStyle/>
          <a:p>
            <a:pPr lvl="0" algn="just">
              <a:lnSpc>
                <a:spcPct val="107000"/>
              </a:lnSpc>
              <a:spcAft>
                <a:spcPts val="800"/>
              </a:spcAft>
            </a:pPr>
            <a:r>
              <a:rPr lang="lv-LV" sz="2400" dirty="0">
                <a:solidFill>
                  <a:srgbClr val="242424"/>
                </a:solidFill>
                <a:effectLst/>
                <a:latin typeface="Calibri" panose="020F0502020204030204" pitchFamily="34" charset="0"/>
                <a:ea typeface="Times New Roman" panose="02020603050405020304" pitchFamily="18" charset="0"/>
              </a:rPr>
              <a:t>Eksperti norādīja uz šādām nepilnībām:</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Nepietiekami tiek aprakstīts, kā tiek plānots nodrošināt risinājuma ilgtspēju</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Trūkst datu par izmērāmiem ieguvumiem iedzīvotājiem, piemēram, uzlabotu dzīves un darba vidi;</a:t>
            </a:r>
            <a:endParaRPr lang="en-GB" sz="2400" noProof="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Nenoteikta ietekme uz iesaistītā personāla kapacitāti un pieredzi inovāciju ieviešanā</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Nepilnīgi apsvērti ietekmes aprēķini un nav pietiekami pamatoti ar matemātiskiem aprēķiniem vai statistikas datiem;</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Investīciju raksturojums nesniedz ieskatu izmaksu, enerģijas vai laika patēriņa ietaupījumā, uzturēšanas izmaksas vispārīgi aprakstītas.</a:t>
            </a:r>
            <a:endParaRPr lang="en-GB" sz="2400" noProof="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7EDDE25A-2864-6284-19BA-36434EAD85F4}"/>
              </a:ext>
            </a:extLst>
          </p:cNvPr>
          <p:cNvSpPr txBox="1"/>
          <p:nvPr/>
        </p:nvSpPr>
        <p:spPr>
          <a:xfrm>
            <a:off x="1743669" y="167116"/>
            <a:ext cx="7135287" cy="846386"/>
          </a:xfrm>
          <a:prstGeom prst="rect">
            <a:avLst/>
          </a:prstGeom>
          <a:noFill/>
        </p:spPr>
        <p:txBody>
          <a:bodyPr wrap="square" rtlCol="0">
            <a:spAutoFit/>
          </a:bodyPr>
          <a:lstStyle/>
          <a:p>
            <a:r>
              <a:rPr lang="lv-LV" sz="3200" b="1" dirty="0">
                <a:solidFill>
                  <a:schemeClr val="accent4"/>
                </a:solidFill>
                <a:effectLst/>
                <a:latin typeface="Verdana" panose="020B0604030504040204" pitchFamily="34" charset="0"/>
                <a:ea typeface="Verdana" panose="020B0604030504040204" pitchFamily="34" charset="0"/>
              </a:rPr>
              <a:t>Projekta ietekme</a:t>
            </a:r>
            <a:endParaRPr lang="en-GB" sz="3200" dirty="0">
              <a:solidFill>
                <a:schemeClr val="accent4"/>
              </a:solidFill>
              <a:effectLst/>
              <a:latin typeface="Verdana" panose="020B0604030504040204" pitchFamily="34" charset="0"/>
              <a:ea typeface="Verdana" panose="020B060403050404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6927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97F7B5-9135-1C4A-453E-79B466FBE30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7D08488-CCC5-14D9-3972-742B72E5FA94}"/>
              </a:ext>
            </a:extLst>
          </p:cNvPr>
          <p:cNvSpPr txBox="1"/>
          <p:nvPr/>
        </p:nvSpPr>
        <p:spPr>
          <a:xfrm>
            <a:off x="1457739" y="802012"/>
            <a:ext cx="7421217" cy="5725029"/>
          </a:xfrm>
          <a:prstGeom prst="rect">
            <a:avLst/>
          </a:prstGeom>
          <a:noFill/>
        </p:spPr>
        <p:txBody>
          <a:bodyPr wrap="square">
            <a:spAutoFit/>
          </a:bodyPr>
          <a:lstStyle/>
          <a:p>
            <a:pPr lvl="0" algn="just">
              <a:lnSpc>
                <a:spcPct val="107000"/>
              </a:lnSpc>
              <a:spcAft>
                <a:spcPts val="800"/>
              </a:spcAft>
            </a:pPr>
            <a:r>
              <a:rPr lang="lv-LV" sz="2400" dirty="0">
                <a:solidFill>
                  <a:srgbClr val="242424"/>
                </a:solidFill>
                <a:effectLst/>
                <a:latin typeface="Calibri" panose="020F0502020204030204" pitchFamily="34" charset="0"/>
                <a:ea typeface="Times New Roman" panose="02020603050405020304" pitchFamily="18" charset="0"/>
              </a:rPr>
              <a:t>Eksperti norādīja uz šādām nepilnībām:</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Darba plāna detalizācijas un ticamības trūkumi – neskaidri definētas aktivitātes, darba posmi, uzdevumi un to laika grafiks</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Nepietiekami skaidri aprakstīts paredzētais finansējums risinājumu izstrādei</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Netiek pietiekami paredzēta piedāvātā risinājuma testēšana, kā arī netiek pamatota testēšanas nozīme risinājuma ieviešanā</a:t>
            </a:r>
            <a:r>
              <a:rPr lang="en-GB" sz="2400" noProof="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Trūkst detalizēta apraksta par iesaistītā personāla kvalifikāciju, tā skaitu un iesaistīšanos projektā</a:t>
            </a:r>
            <a:r>
              <a:rPr lang="lv-LV" sz="2400" dirty="0">
                <a:solidFill>
                  <a:srgbClr val="242424"/>
                </a:solidFill>
                <a:latin typeface="Calibri" panose="020F0502020204030204" pitchFamily="34" charset="0"/>
                <a:ea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lv-LV" sz="2400" dirty="0">
                <a:solidFill>
                  <a:srgbClr val="242424"/>
                </a:solidFill>
                <a:effectLst/>
                <a:latin typeface="Calibri" panose="020F0502020204030204" pitchFamily="34" charset="0"/>
                <a:ea typeface="Times New Roman" panose="02020603050405020304" pitchFamily="18" charset="0"/>
              </a:rPr>
              <a:t>Netiek plānotas aktivitātes, kas novērtētu rezultātu ietekmi.</a:t>
            </a:r>
            <a:endParaRPr lang="en-GB" sz="2400" noProof="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BDF732-42FC-647B-16BD-A37BC361FD3E}"/>
              </a:ext>
            </a:extLst>
          </p:cNvPr>
          <p:cNvSpPr txBox="1"/>
          <p:nvPr/>
        </p:nvSpPr>
        <p:spPr>
          <a:xfrm>
            <a:off x="1743669" y="167116"/>
            <a:ext cx="7135287" cy="846386"/>
          </a:xfrm>
          <a:prstGeom prst="rect">
            <a:avLst/>
          </a:prstGeom>
          <a:noFill/>
        </p:spPr>
        <p:txBody>
          <a:bodyPr wrap="square" rtlCol="0">
            <a:spAutoFit/>
          </a:bodyPr>
          <a:lstStyle/>
          <a:p>
            <a:r>
              <a:rPr lang="lv-LV" sz="3200" b="1" dirty="0">
                <a:solidFill>
                  <a:schemeClr val="accent4"/>
                </a:solidFill>
                <a:effectLst/>
                <a:latin typeface="Verdana" panose="020B0604030504040204" pitchFamily="34" charset="0"/>
                <a:ea typeface="Verdana" panose="020B0604030504040204" pitchFamily="34" charset="0"/>
              </a:rPr>
              <a:t>Projekta ieviešana</a:t>
            </a:r>
            <a:endParaRPr lang="en-GB" sz="3200" dirty="0">
              <a:solidFill>
                <a:schemeClr val="accent4"/>
              </a:solidFill>
              <a:effectLst/>
              <a:latin typeface="Verdana" panose="020B0604030504040204" pitchFamily="34" charset="0"/>
              <a:ea typeface="Verdana" panose="020B060403050404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654481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D23AA8-15F6-B687-9756-90D276B694DD}"/>
              </a:ext>
            </a:extLst>
          </p:cNvPr>
          <p:cNvSpPr>
            <a:spLocks noGrp="1"/>
          </p:cNvSpPr>
          <p:nvPr>
            <p:ph type="body" sz="quarter" idx="11"/>
          </p:nvPr>
        </p:nvSpPr>
        <p:spPr>
          <a:xfrm>
            <a:off x="644134" y="4208870"/>
            <a:ext cx="7958325" cy="647216"/>
          </a:xfrm>
        </p:spPr>
        <p:txBody>
          <a:bodyPr>
            <a:noAutofit/>
          </a:bodyPr>
          <a:lstStyle/>
          <a:p>
            <a:r>
              <a:rPr lang="lv-LV" sz="3600" dirty="0">
                <a:solidFill>
                  <a:srgbClr val="002060"/>
                </a:solidFill>
                <a:latin typeface="Calibri" panose="020F0502020204030204" pitchFamily="34" charset="0"/>
                <a:cs typeface="Calibri" panose="020F0502020204030204" pitchFamily="34" charset="0"/>
              </a:rPr>
              <a:t>Paldies!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A0A0D3-88CE-F989-2355-8291F2AD911B}"/>
              </a:ext>
            </a:extLst>
          </p:cNvPr>
          <p:cNvSpPr txBox="1"/>
          <p:nvPr/>
        </p:nvSpPr>
        <p:spPr>
          <a:xfrm>
            <a:off x="1457739" y="1459935"/>
            <a:ext cx="7421217" cy="3938129"/>
          </a:xfrm>
          <a:prstGeom prst="rect">
            <a:avLst/>
          </a:prstGeom>
          <a:noFill/>
        </p:spPr>
        <p:txBody>
          <a:bodyPr wrap="square">
            <a:spAutoFit/>
          </a:bodyPr>
          <a:lstStyle/>
          <a:p>
            <a:pPr marL="342900" indent="-342900" algn="just">
              <a:lnSpc>
                <a:spcPct val="107000"/>
              </a:lnSpc>
              <a:spcAft>
                <a:spcPts val="800"/>
              </a:spcAft>
              <a:buFont typeface="Wingdings" panose="05000000000000000000" pitchFamily="2" charset="2"/>
              <a:buChar char="Ø"/>
            </a:pPr>
            <a:r>
              <a:rPr lang="lv-LV" sz="2400" b="1" dirty="0">
                <a:solidFill>
                  <a:schemeClr val="accent4"/>
                </a:solidFill>
                <a:latin typeface="Source Sans Pro Light" panose="020B0503030403020204" pitchFamily="34" charset="0"/>
                <a:ea typeface="Source Sans Pro Light" panose="020B0503030403020204" pitchFamily="34" charset="0"/>
              </a:rPr>
              <a:t>ZINĀTNISKĀS EKSPERTĪZES NODROŠINĀŠANA PUBLISKĀ UN PRIVĀTĀ SEKTORA VAJADZĪBĀM</a:t>
            </a:r>
          </a:p>
          <a:p>
            <a:pPr marL="342900" indent="-342900" algn="just">
              <a:lnSpc>
                <a:spcPct val="107000"/>
              </a:lnSpc>
              <a:spcAft>
                <a:spcPts val="800"/>
              </a:spcAft>
              <a:buFont typeface="Wingdings" panose="05000000000000000000" pitchFamily="2" charset="2"/>
              <a:buChar char="Ø"/>
            </a:pPr>
            <a:r>
              <a:rPr lang="lv-LV" sz="2400" b="1" dirty="0">
                <a:solidFill>
                  <a:schemeClr val="accent4"/>
                </a:solidFill>
                <a:latin typeface="Source Sans Pro Light" panose="020B0503030403020204" pitchFamily="34" charset="0"/>
                <a:ea typeface="Source Sans Pro Light" panose="020B0503030403020204" pitchFamily="34" charset="0"/>
              </a:rPr>
              <a:t>ATBALSTA NODROŠINĀŠANA DATOS BALSTĪTAS ZINĀTNES POLITIKAS PLĀNOŠANAI ZINĀTNES PROGRAMMU UN PROJEKTU VEIDOŠANĀ, FINANSĒŠANĀ  UN PĀRVALDĪŠANĀ </a:t>
            </a:r>
          </a:p>
          <a:p>
            <a:pPr marL="342900" indent="-342900" algn="just">
              <a:lnSpc>
                <a:spcPct val="107000"/>
              </a:lnSpc>
              <a:spcAft>
                <a:spcPts val="800"/>
              </a:spcAft>
              <a:buFont typeface="Wingdings" panose="05000000000000000000" pitchFamily="2" charset="2"/>
              <a:buChar char="Ø"/>
            </a:pPr>
            <a:r>
              <a:rPr lang="lv-LV" sz="2400" b="1" dirty="0">
                <a:solidFill>
                  <a:schemeClr val="accent4"/>
                </a:solidFill>
                <a:latin typeface="Source Sans Pro Light" panose="020B0503030403020204" pitchFamily="34" charset="0"/>
                <a:ea typeface="Source Sans Pro Light" panose="020B0503030403020204" pitchFamily="34" charset="0"/>
              </a:rPr>
              <a:t>STRATĒĢISKĀ ZINĀTNES KOMUNIKĀCIJA</a:t>
            </a:r>
            <a:endParaRPr lang="en-GB" sz="2400" b="1" noProof="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Ø"/>
            </a:pPr>
            <a:r>
              <a:rPr lang="lv-LV" sz="2400" b="1" dirty="0">
                <a:solidFill>
                  <a:schemeClr val="accent4"/>
                </a:solidFill>
                <a:latin typeface="Source Sans Pro Light" panose="020B0503030403020204" pitchFamily="34" charset="0"/>
                <a:ea typeface="Source Sans Pro Light" panose="020B0503030403020204" pitchFamily="34" charset="0"/>
              </a:rPr>
              <a:t>STARPTAUTISKĀS ZINĀTNISKĀS SADARBĪBAS VEICINĀŠANA</a:t>
            </a:r>
          </a:p>
        </p:txBody>
      </p:sp>
      <p:sp>
        <p:nvSpPr>
          <p:cNvPr id="6" name="TextBox 5">
            <a:extLst>
              <a:ext uri="{FF2B5EF4-FFF2-40B4-BE49-F238E27FC236}">
                <a16:creationId xmlns:a16="http://schemas.microsoft.com/office/drawing/2014/main" id="{B5EACE5E-24A5-4BA4-5895-0CC4E68B019A}"/>
              </a:ext>
            </a:extLst>
          </p:cNvPr>
          <p:cNvSpPr txBox="1"/>
          <p:nvPr/>
        </p:nvSpPr>
        <p:spPr>
          <a:xfrm>
            <a:off x="1743669" y="167116"/>
            <a:ext cx="7135287" cy="846386"/>
          </a:xfrm>
          <a:prstGeom prst="rect">
            <a:avLst/>
          </a:prstGeom>
          <a:noFill/>
        </p:spPr>
        <p:txBody>
          <a:bodyPr wrap="square" rtlCol="0">
            <a:spAutoFit/>
          </a:bodyPr>
          <a:lstStyle/>
          <a:p>
            <a:r>
              <a:rPr lang="lv-LV" sz="3200" b="1" dirty="0">
                <a:solidFill>
                  <a:schemeClr val="accent4"/>
                </a:solidFill>
                <a:effectLst/>
                <a:latin typeface="Verdana" panose="020B0604030504040204" pitchFamily="34" charset="0"/>
                <a:ea typeface="Verdana" panose="020B0604030504040204" pitchFamily="34" charset="0"/>
              </a:rPr>
              <a:t>LZP Darbības virzieni</a:t>
            </a:r>
            <a:endParaRPr lang="en-GB" sz="3200" dirty="0">
              <a:solidFill>
                <a:schemeClr val="accent4"/>
              </a:solidFill>
              <a:effectLst/>
              <a:latin typeface="Verdana" panose="020B0604030504040204" pitchFamily="34" charset="0"/>
              <a:ea typeface="Verdana" panose="020B060403050404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4618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598B27B4-8641-7CB3-476A-F135E6017F9B}"/>
              </a:ext>
            </a:extLst>
          </p:cNvPr>
          <p:cNvSpPr/>
          <p:nvPr/>
        </p:nvSpPr>
        <p:spPr bwMode="auto">
          <a:xfrm rot="16200000">
            <a:off x="3935605" y="-4112637"/>
            <a:ext cx="1318515" cy="9264535"/>
          </a:xfrm>
          <a:prstGeom prst="rect">
            <a:avLst/>
          </a:prstGeom>
          <a:gradFill flip="none" rotWithShape="1">
            <a:gsLst>
              <a:gs pos="0">
                <a:schemeClr val="tx1">
                  <a:alpha val="0"/>
                </a:schemeClr>
              </a:gs>
              <a:gs pos="51000">
                <a:srgbClr val="02058F"/>
              </a:gs>
              <a:gs pos="79000">
                <a:schemeClr val="accent4">
                  <a:alpha val="61647"/>
                </a:schemeClr>
              </a:gs>
              <a:gs pos="100000">
                <a:schemeClr val="bg2"/>
              </a:gs>
            </a:gsLst>
            <a:path path="circle">
              <a:fillToRect l="100000" t="100000"/>
            </a:path>
            <a:tileRect r="-100000" b="-100000"/>
          </a:gradFill>
          <a:ln>
            <a:noFill/>
          </a:ln>
        </p:spPr>
        <p:txBody>
          <a:bodyPr spcFirstLastPara="1" vert="horz" wrap="square" lIns="68580" tIns="34290" rIns="68580" bIns="34290" numCol="1" rtlCol="0" anchor="ctr" anchorCtr="0" compatLnSpc="1">
            <a:prstTxWarp prst="textArchDown">
              <a:avLst>
                <a:gd name="adj" fmla="val 16680161"/>
              </a:avLst>
            </a:prstTxWarp>
          </a:bodyPr>
          <a:lstStyle/>
          <a:p>
            <a:pPr algn="ctr"/>
            <a:endParaRPr lang="en-LV" sz="1275"/>
          </a:p>
        </p:txBody>
      </p:sp>
      <p:grpSp>
        <p:nvGrpSpPr>
          <p:cNvPr id="2" name="Group 1">
            <a:extLst>
              <a:ext uri="{FF2B5EF4-FFF2-40B4-BE49-F238E27FC236}">
                <a16:creationId xmlns:a16="http://schemas.microsoft.com/office/drawing/2014/main" id="{72E54C36-BE2D-909F-7E0B-1858DBD8E058}"/>
              </a:ext>
            </a:extLst>
          </p:cNvPr>
          <p:cNvGrpSpPr/>
          <p:nvPr/>
        </p:nvGrpSpPr>
        <p:grpSpPr>
          <a:xfrm>
            <a:off x="3211327" y="2857752"/>
            <a:ext cx="1743359" cy="3360092"/>
            <a:chOff x="4899875" y="2393892"/>
            <a:chExt cx="2324478" cy="4480122"/>
          </a:xfrm>
        </p:grpSpPr>
        <p:sp>
          <p:nvSpPr>
            <p:cNvPr id="5" name="Freeform 18">
              <a:extLst>
                <a:ext uri="{FF2B5EF4-FFF2-40B4-BE49-F238E27FC236}">
                  <a16:creationId xmlns:a16="http://schemas.microsoft.com/office/drawing/2014/main" id="{97918385-54B6-80CA-1BC3-5759FD706EE6}"/>
                </a:ext>
              </a:extLst>
            </p:cNvPr>
            <p:cNvSpPr>
              <a:spLocks/>
            </p:cNvSpPr>
            <p:nvPr/>
          </p:nvSpPr>
          <p:spPr bwMode="auto">
            <a:xfrm>
              <a:off x="4899875" y="2393892"/>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nvGrpSpPr>
            <p:cNvPr id="6" name="Group 5">
              <a:extLst>
                <a:ext uri="{FF2B5EF4-FFF2-40B4-BE49-F238E27FC236}">
                  <a16:creationId xmlns:a16="http://schemas.microsoft.com/office/drawing/2014/main" id="{3CB154BB-715D-9058-72AC-2DD251DB66FD}"/>
                </a:ext>
              </a:extLst>
            </p:cNvPr>
            <p:cNvGrpSpPr/>
            <p:nvPr/>
          </p:nvGrpSpPr>
          <p:grpSpPr>
            <a:xfrm>
              <a:off x="6175218" y="3907077"/>
              <a:ext cx="326522" cy="2966937"/>
              <a:chOff x="6175218" y="3907077"/>
              <a:chExt cx="326522" cy="2966937"/>
            </a:xfrm>
          </p:grpSpPr>
          <p:sp>
            <p:nvSpPr>
              <p:cNvPr id="22" name="Freeform 21">
                <a:extLst>
                  <a:ext uri="{FF2B5EF4-FFF2-40B4-BE49-F238E27FC236}">
                    <a16:creationId xmlns:a16="http://schemas.microsoft.com/office/drawing/2014/main" id="{C87725E6-61B7-BABB-4EF2-DAF6B25054EA}"/>
                  </a:ext>
                </a:extLst>
              </p:cNvPr>
              <p:cNvSpPr>
                <a:spLocks/>
              </p:cNvSpPr>
              <p:nvPr/>
            </p:nvSpPr>
            <p:spPr bwMode="auto">
              <a:xfrm>
                <a:off x="6175218" y="3907077"/>
                <a:ext cx="326522" cy="2248626"/>
              </a:xfrm>
              <a:custGeom>
                <a:avLst/>
                <a:gdLst>
                  <a:gd name="T0" fmla="*/ 291 w 291"/>
                  <a:gd name="T1" fmla="*/ 0 h 2004"/>
                  <a:gd name="T2" fmla="*/ 291 w 291"/>
                  <a:gd name="T3" fmla="*/ 2004 h 2004"/>
                  <a:gd name="T4" fmla="*/ 0 w 291"/>
                  <a:gd name="T5" fmla="*/ 2004 h 2004"/>
                  <a:gd name="T6" fmla="*/ 0 w 291"/>
                  <a:gd name="T7" fmla="*/ 291 h 2004"/>
                  <a:gd name="T8" fmla="*/ 291 w 291"/>
                  <a:gd name="T9" fmla="*/ 0 h 2004"/>
                </a:gdLst>
                <a:ahLst/>
                <a:cxnLst>
                  <a:cxn ang="0">
                    <a:pos x="T0" y="T1"/>
                  </a:cxn>
                  <a:cxn ang="0">
                    <a:pos x="T2" y="T3"/>
                  </a:cxn>
                  <a:cxn ang="0">
                    <a:pos x="T4" y="T5"/>
                  </a:cxn>
                  <a:cxn ang="0">
                    <a:pos x="T6" y="T7"/>
                  </a:cxn>
                  <a:cxn ang="0">
                    <a:pos x="T8" y="T9"/>
                  </a:cxn>
                </a:cxnLst>
                <a:rect l="0" t="0" r="r" b="b"/>
                <a:pathLst>
                  <a:path w="291" h="2004">
                    <a:moveTo>
                      <a:pt x="291" y="0"/>
                    </a:moveTo>
                    <a:lnTo>
                      <a:pt x="291" y="2004"/>
                    </a:lnTo>
                    <a:lnTo>
                      <a:pt x="0" y="2004"/>
                    </a:lnTo>
                    <a:lnTo>
                      <a:pt x="0" y="291"/>
                    </a:lnTo>
                    <a:lnTo>
                      <a:pt x="291" y="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3" name="Freeform 21">
                <a:extLst>
                  <a:ext uri="{FF2B5EF4-FFF2-40B4-BE49-F238E27FC236}">
                    <a16:creationId xmlns:a16="http://schemas.microsoft.com/office/drawing/2014/main" id="{B7034A19-806C-5B7E-212D-68143F64A6FB}"/>
                  </a:ext>
                </a:extLst>
              </p:cNvPr>
              <p:cNvSpPr>
                <a:spLocks/>
              </p:cNvSpPr>
              <p:nvPr/>
            </p:nvSpPr>
            <p:spPr bwMode="auto">
              <a:xfrm>
                <a:off x="6175218" y="4625388"/>
                <a:ext cx="326522" cy="2248626"/>
              </a:xfrm>
              <a:custGeom>
                <a:avLst/>
                <a:gdLst>
                  <a:gd name="T0" fmla="*/ 291 w 291"/>
                  <a:gd name="T1" fmla="*/ 0 h 2004"/>
                  <a:gd name="T2" fmla="*/ 291 w 291"/>
                  <a:gd name="T3" fmla="*/ 2004 h 2004"/>
                  <a:gd name="T4" fmla="*/ 0 w 291"/>
                  <a:gd name="T5" fmla="*/ 2004 h 2004"/>
                  <a:gd name="T6" fmla="*/ 0 w 291"/>
                  <a:gd name="T7" fmla="*/ 291 h 2004"/>
                  <a:gd name="T8" fmla="*/ 291 w 291"/>
                  <a:gd name="T9" fmla="*/ 0 h 2004"/>
                </a:gdLst>
                <a:ahLst/>
                <a:cxnLst>
                  <a:cxn ang="0">
                    <a:pos x="T0" y="T1"/>
                  </a:cxn>
                  <a:cxn ang="0">
                    <a:pos x="T2" y="T3"/>
                  </a:cxn>
                  <a:cxn ang="0">
                    <a:pos x="T4" y="T5"/>
                  </a:cxn>
                  <a:cxn ang="0">
                    <a:pos x="T6" y="T7"/>
                  </a:cxn>
                  <a:cxn ang="0">
                    <a:pos x="T8" y="T9"/>
                  </a:cxn>
                </a:cxnLst>
                <a:rect l="0" t="0" r="r" b="b"/>
                <a:pathLst>
                  <a:path w="291" h="2004">
                    <a:moveTo>
                      <a:pt x="291" y="0"/>
                    </a:moveTo>
                    <a:lnTo>
                      <a:pt x="291" y="2004"/>
                    </a:lnTo>
                    <a:lnTo>
                      <a:pt x="0" y="2004"/>
                    </a:lnTo>
                    <a:lnTo>
                      <a:pt x="0" y="291"/>
                    </a:lnTo>
                    <a:lnTo>
                      <a:pt x="291" y="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7" name="Group 6">
              <a:extLst>
                <a:ext uri="{FF2B5EF4-FFF2-40B4-BE49-F238E27FC236}">
                  <a16:creationId xmlns:a16="http://schemas.microsoft.com/office/drawing/2014/main" id="{947BC849-C577-0A90-9501-BF6695FC87C5}"/>
                </a:ext>
              </a:extLst>
            </p:cNvPr>
            <p:cNvGrpSpPr/>
            <p:nvPr/>
          </p:nvGrpSpPr>
          <p:grpSpPr>
            <a:xfrm>
              <a:off x="5680835" y="2556014"/>
              <a:ext cx="325400" cy="4310382"/>
              <a:chOff x="5680835" y="2556014"/>
              <a:chExt cx="325400" cy="4310382"/>
            </a:xfrm>
          </p:grpSpPr>
          <p:sp>
            <p:nvSpPr>
              <p:cNvPr id="20" name="Freeform 13">
                <a:extLst>
                  <a:ext uri="{FF2B5EF4-FFF2-40B4-BE49-F238E27FC236}">
                    <a16:creationId xmlns:a16="http://schemas.microsoft.com/office/drawing/2014/main" id="{24AE153E-9588-B07E-A75B-639C22284403}"/>
                  </a:ext>
                </a:extLst>
              </p:cNvPr>
              <p:cNvSpPr>
                <a:spLocks/>
              </p:cNvSpPr>
              <p:nvPr/>
            </p:nvSpPr>
            <p:spPr bwMode="auto">
              <a:xfrm>
                <a:off x="5680835" y="2556014"/>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1" name="Freeform 13">
                <a:extLst>
                  <a:ext uri="{FF2B5EF4-FFF2-40B4-BE49-F238E27FC236}">
                    <a16:creationId xmlns:a16="http://schemas.microsoft.com/office/drawing/2014/main" id="{1A42956C-8A14-E2F8-2612-DDE5E02B4761}"/>
                  </a:ext>
                </a:extLst>
              </p:cNvPr>
              <p:cNvSpPr>
                <a:spLocks/>
              </p:cNvSpPr>
              <p:nvPr/>
            </p:nvSpPr>
            <p:spPr bwMode="auto">
              <a:xfrm>
                <a:off x="5680835" y="4256463"/>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9" name="Group 8">
              <a:extLst>
                <a:ext uri="{FF2B5EF4-FFF2-40B4-BE49-F238E27FC236}">
                  <a16:creationId xmlns:a16="http://schemas.microsoft.com/office/drawing/2014/main" id="{03C7F10B-CDF7-DF46-7694-C23CA7E2F2E8}"/>
                </a:ext>
              </a:extLst>
            </p:cNvPr>
            <p:cNvGrpSpPr/>
            <p:nvPr/>
          </p:nvGrpSpPr>
          <p:grpSpPr>
            <a:xfrm>
              <a:off x="4899875" y="2393892"/>
              <a:ext cx="1106360" cy="642946"/>
              <a:chOff x="4899875" y="2393892"/>
              <a:chExt cx="1106360" cy="642946"/>
            </a:xfrm>
          </p:grpSpPr>
          <p:sp>
            <p:nvSpPr>
              <p:cNvPr id="16" name="Freeform 15">
                <a:extLst>
                  <a:ext uri="{FF2B5EF4-FFF2-40B4-BE49-F238E27FC236}">
                    <a16:creationId xmlns:a16="http://schemas.microsoft.com/office/drawing/2014/main" id="{F3D9306B-22B6-CF7D-4FA6-D61F3C57FFE8}"/>
                  </a:ext>
                </a:extLst>
              </p:cNvPr>
              <p:cNvSpPr>
                <a:spLocks/>
              </p:cNvSpPr>
              <p:nvPr/>
            </p:nvSpPr>
            <p:spPr bwMode="auto">
              <a:xfrm>
                <a:off x="5211810" y="2556014"/>
                <a:ext cx="794425" cy="326522"/>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dirty="0">
                  <a:latin typeface="Source Sans Pro" charset="0"/>
                </a:endParaRPr>
              </a:p>
            </p:txBody>
          </p:sp>
          <p:sp>
            <p:nvSpPr>
              <p:cNvPr id="17" name="Freeform 17">
                <a:extLst>
                  <a:ext uri="{FF2B5EF4-FFF2-40B4-BE49-F238E27FC236}">
                    <a16:creationId xmlns:a16="http://schemas.microsoft.com/office/drawing/2014/main" id="{0DED1416-CDA5-46E0-9608-39E16A06605D}"/>
                  </a:ext>
                </a:extLst>
              </p:cNvPr>
              <p:cNvSpPr>
                <a:spLocks/>
              </p:cNvSpPr>
              <p:nvPr/>
            </p:nvSpPr>
            <p:spPr bwMode="auto">
              <a:xfrm>
                <a:off x="4899875" y="2393892"/>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1" name="Group 10">
              <a:extLst>
                <a:ext uri="{FF2B5EF4-FFF2-40B4-BE49-F238E27FC236}">
                  <a16:creationId xmlns:a16="http://schemas.microsoft.com/office/drawing/2014/main" id="{759AE549-F5AF-0AC1-C29E-C163E0342A28}"/>
                </a:ext>
              </a:extLst>
            </p:cNvPr>
            <p:cNvGrpSpPr/>
            <p:nvPr/>
          </p:nvGrpSpPr>
          <p:grpSpPr>
            <a:xfrm>
              <a:off x="6175218" y="3740112"/>
              <a:ext cx="1049135" cy="642946"/>
              <a:chOff x="6175218" y="3740112"/>
              <a:chExt cx="1049135" cy="642946"/>
            </a:xfrm>
          </p:grpSpPr>
          <p:sp>
            <p:nvSpPr>
              <p:cNvPr id="12" name="Freeform 23">
                <a:extLst>
                  <a:ext uri="{FF2B5EF4-FFF2-40B4-BE49-F238E27FC236}">
                    <a16:creationId xmlns:a16="http://schemas.microsoft.com/office/drawing/2014/main" id="{A9FC419A-03FD-FC00-24AC-7B4B07E2860E}"/>
                  </a:ext>
                </a:extLst>
              </p:cNvPr>
              <p:cNvSpPr>
                <a:spLocks/>
              </p:cNvSpPr>
              <p:nvPr/>
            </p:nvSpPr>
            <p:spPr bwMode="auto">
              <a:xfrm>
                <a:off x="6175218" y="3907077"/>
                <a:ext cx="732711" cy="326522"/>
              </a:xfrm>
              <a:custGeom>
                <a:avLst/>
                <a:gdLst>
                  <a:gd name="T0" fmla="*/ 653 w 653"/>
                  <a:gd name="T1" fmla="*/ 291 h 291"/>
                  <a:gd name="T2" fmla="*/ 0 w 653"/>
                  <a:gd name="T3" fmla="*/ 291 h 291"/>
                  <a:gd name="T4" fmla="*/ 291 w 653"/>
                  <a:gd name="T5" fmla="*/ 0 h 291"/>
                  <a:gd name="T6" fmla="*/ 653 w 653"/>
                  <a:gd name="T7" fmla="*/ 0 h 291"/>
                  <a:gd name="T8" fmla="*/ 653 w 653"/>
                  <a:gd name="T9" fmla="*/ 291 h 291"/>
                </a:gdLst>
                <a:ahLst/>
                <a:cxnLst>
                  <a:cxn ang="0">
                    <a:pos x="T0" y="T1"/>
                  </a:cxn>
                  <a:cxn ang="0">
                    <a:pos x="T2" y="T3"/>
                  </a:cxn>
                  <a:cxn ang="0">
                    <a:pos x="T4" y="T5"/>
                  </a:cxn>
                  <a:cxn ang="0">
                    <a:pos x="T6" y="T7"/>
                  </a:cxn>
                  <a:cxn ang="0">
                    <a:pos x="T8" y="T9"/>
                  </a:cxn>
                </a:cxnLst>
                <a:rect l="0" t="0" r="r" b="b"/>
                <a:pathLst>
                  <a:path w="653" h="291">
                    <a:moveTo>
                      <a:pt x="653" y="291"/>
                    </a:moveTo>
                    <a:lnTo>
                      <a:pt x="0" y="291"/>
                    </a:lnTo>
                    <a:lnTo>
                      <a:pt x="291" y="0"/>
                    </a:lnTo>
                    <a:lnTo>
                      <a:pt x="653" y="0"/>
                    </a:lnTo>
                    <a:lnTo>
                      <a:pt x="653" y="291"/>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3" name="Freeform 25">
                <a:extLst>
                  <a:ext uri="{FF2B5EF4-FFF2-40B4-BE49-F238E27FC236}">
                    <a16:creationId xmlns:a16="http://schemas.microsoft.com/office/drawing/2014/main" id="{4BF5D829-7A5E-234C-9C19-41FE717B29C9}"/>
                  </a:ext>
                </a:extLst>
              </p:cNvPr>
              <p:cNvSpPr>
                <a:spLocks/>
              </p:cNvSpPr>
              <p:nvPr/>
            </p:nvSpPr>
            <p:spPr bwMode="auto">
              <a:xfrm>
                <a:off x="6872023" y="3740112"/>
                <a:ext cx="352330" cy="642946"/>
              </a:xfrm>
              <a:custGeom>
                <a:avLst/>
                <a:gdLst>
                  <a:gd name="T0" fmla="*/ 314 w 314"/>
                  <a:gd name="T1" fmla="*/ 286 h 573"/>
                  <a:gd name="T2" fmla="*/ 0 w 314"/>
                  <a:gd name="T3" fmla="*/ 0 h 573"/>
                  <a:gd name="T4" fmla="*/ 0 w 314"/>
                  <a:gd name="T5" fmla="*/ 286 h 573"/>
                  <a:gd name="T6" fmla="*/ 0 w 314"/>
                  <a:gd name="T7" fmla="*/ 573 h 573"/>
                  <a:gd name="T8" fmla="*/ 314 w 314"/>
                  <a:gd name="T9" fmla="*/ 286 h 573"/>
                </a:gdLst>
                <a:ahLst/>
                <a:cxnLst>
                  <a:cxn ang="0">
                    <a:pos x="T0" y="T1"/>
                  </a:cxn>
                  <a:cxn ang="0">
                    <a:pos x="T2" y="T3"/>
                  </a:cxn>
                  <a:cxn ang="0">
                    <a:pos x="T4" y="T5"/>
                  </a:cxn>
                  <a:cxn ang="0">
                    <a:pos x="T6" y="T7"/>
                  </a:cxn>
                  <a:cxn ang="0">
                    <a:pos x="T8" y="T9"/>
                  </a:cxn>
                </a:cxnLst>
                <a:rect l="0" t="0" r="r" b="b"/>
                <a:pathLst>
                  <a:path w="314" h="573">
                    <a:moveTo>
                      <a:pt x="314" y="286"/>
                    </a:moveTo>
                    <a:lnTo>
                      <a:pt x="0" y="0"/>
                    </a:lnTo>
                    <a:lnTo>
                      <a:pt x="0" y="286"/>
                    </a:lnTo>
                    <a:lnTo>
                      <a:pt x="0" y="573"/>
                    </a:lnTo>
                    <a:lnTo>
                      <a:pt x="314" y="286"/>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sp>
        <p:nvSpPr>
          <p:cNvPr id="29" name="Title 1">
            <a:extLst>
              <a:ext uri="{FF2B5EF4-FFF2-40B4-BE49-F238E27FC236}">
                <a16:creationId xmlns:a16="http://schemas.microsoft.com/office/drawing/2014/main" id="{1DFCCBC1-0DCD-4B76-39D6-0072AF63D0F6}"/>
              </a:ext>
            </a:extLst>
          </p:cNvPr>
          <p:cNvSpPr txBox="1"/>
          <p:nvPr/>
        </p:nvSpPr>
        <p:spPr>
          <a:xfrm>
            <a:off x="2490832" y="273815"/>
            <a:ext cx="4453071" cy="44505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34289" tIns="34289" rIns="34289" bIns="34289">
            <a:normAutofit/>
          </a:bodyPr>
          <a:lstStyle/>
          <a:p>
            <a:pPr defTabSz="582930">
              <a:lnSpc>
                <a:spcPct val="72000"/>
              </a:lnSpc>
              <a:defRPr sz="4100">
                <a:solidFill>
                  <a:srgbClr val="FFFFFF"/>
                </a:solidFill>
                <a:latin typeface="Montserrat ExtraLight"/>
                <a:ea typeface="Montserrat ExtraLight"/>
                <a:cs typeface="Montserrat ExtraLight"/>
                <a:sym typeface="Montserrat ExtraLight"/>
              </a:defRPr>
            </a:pPr>
            <a:r>
              <a:rPr lang="lv-LV" sz="2700" b="1" dirty="0">
                <a:latin typeface="Source Sans Pro Light" panose="020B0503030403020204" pitchFamily="34" charset="0"/>
                <a:ea typeface="Source Sans Pro Light" panose="020B0503030403020204" pitchFamily="34" charset="0"/>
              </a:rPr>
              <a:t>Inovācijas definīcija</a:t>
            </a:r>
            <a:endParaRPr sz="2700" b="1" dirty="0">
              <a:latin typeface="Source Sans Pro Light" panose="020B0503030403020204" pitchFamily="34" charset="0"/>
              <a:ea typeface="Source Sans Pro Light" panose="020B0503030403020204" pitchFamily="34" charset="0"/>
            </a:endParaRPr>
          </a:p>
        </p:txBody>
      </p:sp>
      <p:sp>
        <p:nvSpPr>
          <p:cNvPr id="32" name="Rectangle 31">
            <a:extLst>
              <a:ext uri="{FF2B5EF4-FFF2-40B4-BE49-F238E27FC236}">
                <a16:creationId xmlns:a16="http://schemas.microsoft.com/office/drawing/2014/main" id="{3B319D0A-50DD-86D5-344F-D4448E231E37}"/>
              </a:ext>
            </a:extLst>
          </p:cNvPr>
          <p:cNvSpPr/>
          <p:nvPr/>
        </p:nvSpPr>
        <p:spPr>
          <a:xfrm>
            <a:off x="5078210" y="2376010"/>
            <a:ext cx="4148920" cy="3947234"/>
          </a:xfrm>
          <a:prstGeom prst="rect">
            <a:avLst/>
          </a:prstGeom>
          <a:ln>
            <a:noFill/>
          </a:ln>
        </p:spPr>
        <p:txBody>
          <a:bodyPr wrap="square" lIns="45720" rIns="45720" bIns="22860">
            <a:spAutoFit/>
          </a:bodyPr>
          <a:lstStyle/>
          <a:p>
            <a:pPr defTabSz="351830" eaLnBrk="0" hangingPunct="0"/>
            <a:r>
              <a:rPr lang="lv-LV" sz="1800" b="1" dirty="0">
                <a:solidFill>
                  <a:schemeClr val="accent1">
                    <a:lumMod val="75000"/>
                  </a:schemeClr>
                </a:solidFill>
                <a:latin typeface="Source Sans Pro" panose="020B0503030403020204" pitchFamily="34" charset="0"/>
                <a:ea typeface="Source Sans Pro" panose="020B0503030403020204" pitchFamily="34" charset="0"/>
              </a:rPr>
              <a:t>1.2.1.2. un 1.2.3.7. pasākumu izpratnē inovācija ir:</a:t>
            </a:r>
          </a:p>
          <a:p>
            <a:pPr defTabSz="351830" eaLnBrk="0" hangingPunct="0"/>
            <a:r>
              <a:rPr lang="lv-LV" sz="1800" b="1" dirty="0">
                <a:solidFill>
                  <a:schemeClr val="accent1">
                    <a:lumMod val="75000"/>
                  </a:schemeClr>
                </a:solidFill>
                <a:latin typeface="Source Sans Pro" panose="020B0503030403020204" pitchFamily="34" charset="0"/>
                <a:ea typeface="Source Sans Pro" panose="020B0503030403020204" pitchFamily="34" charset="0"/>
              </a:rPr>
              <a:t> • </a:t>
            </a:r>
            <a:r>
              <a:rPr lang="lv-LV" sz="1800" dirty="0">
                <a:solidFill>
                  <a:schemeClr val="accent1">
                    <a:lumMod val="75000"/>
                  </a:schemeClr>
                </a:solidFill>
                <a:latin typeface="Source Sans Pro" panose="020B0503030403020204" pitchFamily="34" charset="0"/>
                <a:ea typeface="Source Sans Pro" panose="020B0503030403020204" pitchFamily="34" charset="0"/>
              </a:rPr>
              <a:t>jaunu zinātnisko un tehnisko ideju, izstrādņu un tehnoloģiju īstenošana komersanta (projekta pieteicēja) produktā vai procesā;</a:t>
            </a:r>
          </a:p>
          <a:p>
            <a:pPr defTabSz="351830" eaLnBrk="0" hangingPunct="0"/>
            <a:r>
              <a:rPr lang="lv-LV" sz="1800" b="1" dirty="0">
                <a:solidFill>
                  <a:schemeClr val="accent1">
                    <a:lumMod val="75000"/>
                  </a:schemeClr>
                </a:solidFill>
                <a:latin typeface="Source Sans Pro" panose="020B0503030403020204" pitchFamily="34" charset="0"/>
                <a:ea typeface="Source Sans Pro" panose="020B0503030403020204" pitchFamily="34" charset="0"/>
              </a:rPr>
              <a:t> • </a:t>
            </a:r>
            <a:r>
              <a:rPr lang="lv-LV" sz="1800" dirty="0">
                <a:solidFill>
                  <a:schemeClr val="accent1">
                    <a:lumMod val="75000"/>
                  </a:schemeClr>
                </a:solidFill>
                <a:latin typeface="Source Sans Pro" panose="020B0503030403020204" pitchFamily="34" charset="0"/>
                <a:ea typeface="Source Sans Pro" panose="020B0503030403020204" pitchFamily="34" charset="0"/>
              </a:rPr>
              <a:t>jauns vai uzlabots produkts – prece, metode vai pakalpojums, kas ir pilnīgi jauns vai kam ir uzlabotas funkcionālās īpašības vai mainīts paredzamais lietošanas veids, tostarp mainīti vai uzlaboti tehniskie parametri, sastāvdaļas, materiāli, pievienotā programmatūra vai lietotājam ērtas īpašības</a:t>
            </a:r>
            <a:r>
              <a:rPr lang="lv-LV" sz="1500" dirty="0">
                <a:solidFill>
                  <a:schemeClr val="accent1">
                    <a:lumMod val="75000"/>
                  </a:schemeClr>
                </a:solidFill>
                <a:latin typeface="Source Sans Pro" panose="020B0503030403020204" pitchFamily="34" charset="0"/>
                <a:ea typeface="Source Sans Pro" panose="020B0503030403020204" pitchFamily="34" charset="0"/>
              </a:rPr>
              <a:t>. </a:t>
            </a:r>
            <a:endParaRPr lang="en-US" sz="1500" b="1" kern="0" dirty="0">
              <a:solidFill>
                <a:schemeClr val="accent1">
                  <a:lumMod val="75000"/>
                </a:schemeClr>
              </a:solidFill>
              <a:latin typeface="Source Sans Pro" panose="020B0503030403020204" pitchFamily="34" charset="0"/>
              <a:ea typeface="Source Sans Pro" panose="020B0503030403020204" pitchFamily="34" charset="0"/>
              <a:sym typeface="Gill Sans"/>
            </a:endParaRPr>
          </a:p>
        </p:txBody>
      </p:sp>
      <p:sp>
        <p:nvSpPr>
          <p:cNvPr id="34" name="Rectangle 33">
            <a:extLst>
              <a:ext uri="{FF2B5EF4-FFF2-40B4-BE49-F238E27FC236}">
                <a16:creationId xmlns:a16="http://schemas.microsoft.com/office/drawing/2014/main" id="{BA561139-EC35-336F-AE3F-01518D68E4A6}"/>
              </a:ext>
            </a:extLst>
          </p:cNvPr>
          <p:cNvSpPr/>
          <p:nvPr/>
        </p:nvSpPr>
        <p:spPr>
          <a:xfrm>
            <a:off x="255127" y="1865584"/>
            <a:ext cx="3237616" cy="3393237"/>
          </a:xfrm>
          <a:prstGeom prst="rect">
            <a:avLst/>
          </a:prstGeom>
          <a:ln>
            <a:noFill/>
          </a:ln>
        </p:spPr>
        <p:txBody>
          <a:bodyPr wrap="square" lIns="45720" rIns="45720" bIns="22860">
            <a:spAutoFit/>
          </a:bodyPr>
          <a:lstStyle/>
          <a:p>
            <a:pPr defTabSz="351830" eaLnBrk="0" hangingPunct="0"/>
            <a:r>
              <a:rPr lang="lv-LV" sz="1800" b="1" dirty="0">
                <a:solidFill>
                  <a:schemeClr val="accent1">
                    <a:lumMod val="75000"/>
                  </a:schemeClr>
                </a:solidFill>
                <a:latin typeface="Source Sans Pro" panose="020B0503030403020204" pitchFamily="34" charset="0"/>
                <a:ea typeface="Source Sans Pro" panose="020B0503030403020204" pitchFamily="34" charset="0"/>
              </a:rPr>
              <a:t>OECD </a:t>
            </a:r>
            <a:r>
              <a:rPr lang="lv-LV" sz="1800" dirty="0">
                <a:solidFill>
                  <a:schemeClr val="accent1">
                    <a:lumMod val="75000"/>
                  </a:schemeClr>
                </a:solidFill>
                <a:latin typeface="Source Sans Pro" panose="020B0503030403020204" pitchFamily="34" charset="0"/>
                <a:ea typeface="Source Sans Pro" panose="020B0503030403020204" pitchFamily="34" charset="0"/>
              </a:rPr>
              <a:t>izpratnē inovācija ir jauns vai uzlabots produkts vai process (vai to kombinācija), kas būtiski atšķiras no komersanta (projekta pieteicēja) iepriekšējiem produktiem vai procesiem, un tas ir darīts pieejams potenciālajiem lietotājiem (produkts) vai nodots lietošanā komersanta (projekta pieteicēja) saimnieciskajā darbībā (process)</a:t>
            </a:r>
            <a:r>
              <a:rPr lang="lv-LV" sz="1800" b="1" dirty="0">
                <a:solidFill>
                  <a:schemeClr val="accent1">
                    <a:lumMod val="75000"/>
                  </a:schemeClr>
                </a:solidFill>
                <a:latin typeface="Source Sans Pro" panose="020B0503030403020204" pitchFamily="34" charset="0"/>
                <a:ea typeface="Source Sans Pro" panose="020B0503030403020204" pitchFamily="34" charset="0"/>
              </a:rPr>
              <a:t>. </a:t>
            </a:r>
            <a:r>
              <a:rPr lang="lv-LV" sz="1800" b="1" baseline="30000" dirty="0">
                <a:solidFill>
                  <a:schemeClr val="accent2">
                    <a:lumMod val="50000"/>
                  </a:schemeClr>
                </a:solidFill>
                <a:latin typeface="Source Sans Pro Light" panose="020B0403030403020204" pitchFamily="34" charset="0"/>
                <a:ea typeface="Source Sans Pro Light" panose="020B0403030403020204" pitchFamily="34" charset="0"/>
              </a:rPr>
              <a:t>1</a:t>
            </a:r>
            <a:endParaRPr lang="en-US" sz="1800" b="1" kern="0" baseline="30000" dirty="0">
              <a:solidFill>
                <a:schemeClr val="accent2">
                  <a:lumMod val="50000"/>
                </a:schemeClr>
              </a:solidFill>
              <a:latin typeface="Source Sans Pro Light" panose="020B0403030403020204" pitchFamily="34" charset="0"/>
              <a:ea typeface="Source Sans Pro Light" panose="020B0403030403020204" pitchFamily="34" charset="0"/>
              <a:sym typeface="Gill Sans"/>
            </a:endParaRPr>
          </a:p>
        </p:txBody>
      </p:sp>
      <p:sp>
        <p:nvSpPr>
          <p:cNvPr id="3" name="TextBox 2">
            <a:extLst>
              <a:ext uri="{FF2B5EF4-FFF2-40B4-BE49-F238E27FC236}">
                <a16:creationId xmlns:a16="http://schemas.microsoft.com/office/drawing/2014/main" id="{DB6A6FD3-F968-5B68-4442-280CCB4375E4}"/>
              </a:ext>
            </a:extLst>
          </p:cNvPr>
          <p:cNvSpPr txBox="1"/>
          <p:nvPr/>
        </p:nvSpPr>
        <p:spPr>
          <a:xfrm>
            <a:off x="255127" y="5401308"/>
            <a:ext cx="3197222" cy="288541"/>
          </a:xfrm>
          <a:prstGeom prst="rect">
            <a:avLst/>
          </a:prstGeom>
          <a:noFill/>
        </p:spPr>
        <p:txBody>
          <a:bodyPr wrap="square" rtlCol="0">
            <a:spAutoFit/>
          </a:bodyPr>
          <a:lstStyle/>
          <a:p>
            <a:r>
              <a:rPr lang="lv-LV" sz="1275" b="1" baseline="30000" dirty="0">
                <a:solidFill>
                  <a:schemeClr val="accent2">
                    <a:lumMod val="50000"/>
                  </a:schemeClr>
                </a:solidFill>
                <a:latin typeface="Source Sans Pro" panose="020B0503030403020204" pitchFamily="34" charset="0"/>
                <a:ea typeface="Source Sans Pro" panose="020B0503030403020204" pitchFamily="34" charset="0"/>
              </a:rPr>
              <a:t>1 </a:t>
            </a:r>
            <a:r>
              <a:rPr lang="lv-LV" sz="1275" dirty="0">
                <a:solidFill>
                  <a:schemeClr val="accent1">
                    <a:lumMod val="75000"/>
                  </a:schemeClr>
                </a:solidFill>
                <a:latin typeface="Source Sans Pro" panose="020B0503030403020204" pitchFamily="34" charset="0"/>
                <a:ea typeface="Source Sans Pro" panose="020B0503030403020204" pitchFamily="34" charset="0"/>
              </a:rPr>
              <a:t>OECD/</a:t>
            </a:r>
            <a:r>
              <a:rPr lang="lv-LV" sz="1275" dirty="0" err="1">
                <a:solidFill>
                  <a:schemeClr val="accent1">
                    <a:lumMod val="75000"/>
                  </a:schemeClr>
                </a:solidFill>
                <a:latin typeface="Source Sans Pro" panose="020B0503030403020204" pitchFamily="34" charset="0"/>
                <a:ea typeface="Source Sans Pro" panose="020B0503030403020204" pitchFamily="34" charset="0"/>
              </a:rPr>
              <a:t>Eurostat</a:t>
            </a:r>
            <a:r>
              <a:rPr lang="lv-LV" sz="1275" dirty="0">
                <a:solidFill>
                  <a:schemeClr val="accent1">
                    <a:lumMod val="75000"/>
                  </a:schemeClr>
                </a:solidFill>
                <a:latin typeface="Source Sans Pro" panose="020B0503030403020204" pitchFamily="34" charset="0"/>
                <a:ea typeface="Source Sans Pro" panose="020B0503030403020204" pitchFamily="34" charset="0"/>
              </a:rPr>
              <a:t> (2018), Oslo </a:t>
            </a:r>
            <a:r>
              <a:rPr lang="lv-LV" sz="1275" dirty="0" err="1">
                <a:solidFill>
                  <a:schemeClr val="accent1">
                    <a:lumMod val="75000"/>
                  </a:schemeClr>
                </a:solidFill>
                <a:latin typeface="Source Sans Pro" panose="020B0503030403020204" pitchFamily="34" charset="0"/>
                <a:ea typeface="Source Sans Pro" panose="020B0503030403020204" pitchFamily="34" charset="0"/>
              </a:rPr>
              <a:t>Manual</a:t>
            </a:r>
            <a:r>
              <a:rPr lang="lv-LV" sz="1275" dirty="0">
                <a:solidFill>
                  <a:schemeClr val="accent1">
                    <a:lumMod val="75000"/>
                  </a:schemeClr>
                </a:solidFill>
                <a:latin typeface="Source Sans Pro" panose="020B0503030403020204" pitchFamily="34" charset="0"/>
                <a:ea typeface="Source Sans Pro" panose="020B0503030403020204" pitchFamily="34" charset="0"/>
              </a:rPr>
              <a:t> 2018</a:t>
            </a:r>
            <a:endParaRPr lang="en-GB" sz="1275" dirty="0">
              <a:solidFill>
                <a:schemeClr val="accent1">
                  <a:lumMod val="75000"/>
                </a:schemeClr>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94849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87ADD-DE82-A243-F289-EF111812CD7C}"/>
            </a:ext>
          </a:extLst>
        </p:cNvPr>
        <p:cNvGrpSpPr/>
        <p:nvPr/>
      </p:nvGrpSpPr>
      <p:grpSpPr>
        <a:xfrm>
          <a:off x="0" y="0"/>
          <a:ext cx="0" cy="0"/>
          <a:chOff x="0" y="0"/>
          <a:chExt cx="0" cy="0"/>
        </a:xfrm>
      </p:grpSpPr>
      <p:sp>
        <p:nvSpPr>
          <p:cNvPr id="33" name="Rectangle 32">
            <a:extLst>
              <a:ext uri="{FF2B5EF4-FFF2-40B4-BE49-F238E27FC236}">
                <a16:creationId xmlns:a16="http://schemas.microsoft.com/office/drawing/2014/main" id="{CEB020A5-0CF6-5DFA-3C1A-5693D7FC7331}"/>
              </a:ext>
            </a:extLst>
          </p:cNvPr>
          <p:cNvSpPr/>
          <p:nvPr/>
        </p:nvSpPr>
        <p:spPr bwMode="auto">
          <a:xfrm rot="16200000">
            <a:off x="3608305" y="-3785337"/>
            <a:ext cx="1973114" cy="9264535"/>
          </a:xfrm>
          <a:prstGeom prst="rect">
            <a:avLst/>
          </a:prstGeom>
          <a:gradFill flip="none" rotWithShape="1">
            <a:gsLst>
              <a:gs pos="0">
                <a:schemeClr val="tx1">
                  <a:alpha val="0"/>
                </a:schemeClr>
              </a:gs>
              <a:gs pos="51000">
                <a:srgbClr val="02058F"/>
              </a:gs>
              <a:gs pos="79000">
                <a:schemeClr val="accent4">
                  <a:alpha val="61647"/>
                </a:schemeClr>
              </a:gs>
              <a:gs pos="100000">
                <a:schemeClr val="bg2"/>
              </a:gs>
            </a:gsLst>
            <a:path path="circle">
              <a:fillToRect l="100000" t="100000"/>
            </a:path>
            <a:tileRect r="-100000" b="-100000"/>
          </a:gradFill>
          <a:ln>
            <a:noFill/>
          </a:ln>
        </p:spPr>
        <p:txBody>
          <a:bodyPr spcFirstLastPara="1" vert="horz" wrap="square" lIns="68580" tIns="34290" rIns="68580" bIns="34290" numCol="1" rtlCol="0" anchor="ctr" anchorCtr="0" compatLnSpc="1">
            <a:prstTxWarp prst="textArchDown">
              <a:avLst>
                <a:gd name="adj" fmla="val 16680161"/>
              </a:avLst>
            </a:prstTxWarp>
          </a:bodyPr>
          <a:lstStyle/>
          <a:p>
            <a:pPr algn="ctr"/>
            <a:endParaRPr lang="en-LV" sz="1275"/>
          </a:p>
        </p:txBody>
      </p:sp>
      <p:grpSp>
        <p:nvGrpSpPr>
          <p:cNvPr id="2" name="Group 1">
            <a:extLst>
              <a:ext uri="{FF2B5EF4-FFF2-40B4-BE49-F238E27FC236}">
                <a16:creationId xmlns:a16="http://schemas.microsoft.com/office/drawing/2014/main" id="{FD25FE0F-C50F-A128-391B-EA8CCB395E60}"/>
              </a:ext>
            </a:extLst>
          </p:cNvPr>
          <p:cNvGrpSpPr/>
          <p:nvPr/>
        </p:nvGrpSpPr>
        <p:grpSpPr>
          <a:xfrm>
            <a:off x="458146" y="2367883"/>
            <a:ext cx="1968390" cy="4091810"/>
            <a:chOff x="4899875" y="1729651"/>
            <a:chExt cx="2624520" cy="5455746"/>
          </a:xfrm>
        </p:grpSpPr>
        <p:grpSp>
          <p:nvGrpSpPr>
            <p:cNvPr id="3" name="Group 2">
              <a:extLst>
                <a:ext uri="{FF2B5EF4-FFF2-40B4-BE49-F238E27FC236}">
                  <a16:creationId xmlns:a16="http://schemas.microsoft.com/office/drawing/2014/main" id="{93B3D2C8-76B8-5BEA-9C70-418E55E40831}"/>
                </a:ext>
              </a:extLst>
            </p:cNvPr>
            <p:cNvGrpSpPr/>
            <p:nvPr/>
          </p:nvGrpSpPr>
          <p:grpSpPr>
            <a:xfrm>
              <a:off x="6078047" y="1859293"/>
              <a:ext cx="325400" cy="5000433"/>
              <a:chOff x="6078047" y="1859293"/>
              <a:chExt cx="325400" cy="5000433"/>
            </a:xfrm>
          </p:grpSpPr>
          <p:sp>
            <p:nvSpPr>
              <p:cNvPr id="26" name="Freeform 5">
                <a:extLst>
                  <a:ext uri="{FF2B5EF4-FFF2-40B4-BE49-F238E27FC236}">
                    <a16:creationId xmlns:a16="http://schemas.microsoft.com/office/drawing/2014/main" id="{503F2AEB-F2C2-3125-2FE4-024BBDA9CBD0}"/>
                  </a:ext>
                </a:extLst>
              </p:cNvPr>
              <p:cNvSpPr>
                <a:spLocks/>
              </p:cNvSpPr>
              <p:nvPr/>
            </p:nvSpPr>
            <p:spPr bwMode="auto">
              <a:xfrm>
                <a:off x="6078047" y="1859293"/>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7" name="Freeform 5">
                <a:extLst>
                  <a:ext uri="{FF2B5EF4-FFF2-40B4-BE49-F238E27FC236}">
                    <a16:creationId xmlns:a16="http://schemas.microsoft.com/office/drawing/2014/main" id="{FDA7316B-3C4B-CE76-3D18-9567F7C0FED8}"/>
                  </a:ext>
                </a:extLst>
              </p:cNvPr>
              <p:cNvSpPr>
                <a:spLocks/>
              </p:cNvSpPr>
              <p:nvPr/>
            </p:nvSpPr>
            <p:spPr bwMode="auto">
              <a:xfrm>
                <a:off x="6078047" y="3554111"/>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4" name="Group 3">
              <a:extLst>
                <a:ext uri="{FF2B5EF4-FFF2-40B4-BE49-F238E27FC236}">
                  <a16:creationId xmlns:a16="http://schemas.microsoft.com/office/drawing/2014/main" id="{392B7C50-10DE-BECE-6748-7C78B3D21461}"/>
                </a:ext>
              </a:extLst>
            </p:cNvPr>
            <p:cNvGrpSpPr/>
            <p:nvPr/>
          </p:nvGrpSpPr>
          <p:grpSpPr>
            <a:xfrm>
              <a:off x="6078047" y="1729651"/>
              <a:ext cx="1401463" cy="641823"/>
              <a:chOff x="6078047" y="1729651"/>
              <a:chExt cx="1401463" cy="641823"/>
            </a:xfrm>
          </p:grpSpPr>
          <p:sp>
            <p:nvSpPr>
              <p:cNvPr id="24" name="Freeform 7">
                <a:extLst>
                  <a:ext uri="{FF2B5EF4-FFF2-40B4-BE49-F238E27FC236}">
                    <a16:creationId xmlns:a16="http://schemas.microsoft.com/office/drawing/2014/main" id="{4BE81F6F-17A1-8E3A-47E9-6F6FA7B65666}"/>
                  </a:ext>
                </a:extLst>
              </p:cNvPr>
              <p:cNvSpPr>
                <a:spLocks/>
              </p:cNvSpPr>
              <p:nvPr/>
            </p:nvSpPr>
            <p:spPr bwMode="auto">
              <a:xfrm>
                <a:off x="6078047" y="1859293"/>
                <a:ext cx="830331" cy="325400"/>
              </a:xfrm>
              <a:custGeom>
                <a:avLst/>
                <a:gdLst>
                  <a:gd name="T0" fmla="*/ 740 w 740"/>
                  <a:gd name="T1" fmla="*/ 290 h 290"/>
                  <a:gd name="T2" fmla="*/ 0 w 740"/>
                  <a:gd name="T3" fmla="*/ 290 h 290"/>
                  <a:gd name="T4" fmla="*/ 290 w 740"/>
                  <a:gd name="T5" fmla="*/ 0 h 290"/>
                  <a:gd name="T6" fmla="*/ 740 w 740"/>
                  <a:gd name="T7" fmla="*/ 0 h 290"/>
                  <a:gd name="T8" fmla="*/ 740 w 740"/>
                  <a:gd name="T9" fmla="*/ 290 h 290"/>
                </a:gdLst>
                <a:ahLst/>
                <a:cxnLst>
                  <a:cxn ang="0">
                    <a:pos x="T0" y="T1"/>
                  </a:cxn>
                  <a:cxn ang="0">
                    <a:pos x="T2" y="T3"/>
                  </a:cxn>
                  <a:cxn ang="0">
                    <a:pos x="T4" y="T5"/>
                  </a:cxn>
                  <a:cxn ang="0">
                    <a:pos x="T6" y="T7"/>
                  </a:cxn>
                  <a:cxn ang="0">
                    <a:pos x="T8" y="T9"/>
                  </a:cxn>
                </a:cxnLst>
                <a:rect l="0" t="0" r="r" b="b"/>
                <a:pathLst>
                  <a:path w="740" h="290">
                    <a:moveTo>
                      <a:pt x="740" y="290"/>
                    </a:moveTo>
                    <a:lnTo>
                      <a:pt x="0" y="290"/>
                    </a:lnTo>
                    <a:lnTo>
                      <a:pt x="290" y="0"/>
                    </a:lnTo>
                    <a:lnTo>
                      <a:pt x="740" y="0"/>
                    </a:lnTo>
                    <a:lnTo>
                      <a:pt x="740" y="29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5" name="Freeform 9">
                <a:extLst>
                  <a:ext uri="{FF2B5EF4-FFF2-40B4-BE49-F238E27FC236}">
                    <a16:creationId xmlns:a16="http://schemas.microsoft.com/office/drawing/2014/main" id="{C4AA1D12-A4D2-C21A-0C82-441DACAA7C5A}"/>
                  </a:ext>
                </a:extLst>
              </p:cNvPr>
              <p:cNvSpPr>
                <a:spLocks/>
              </p:cNvSpPr>
              <p:nvPr/>
            </p:nvSpPr>
            <p:spPr bwMode="auto">
              <a:xfrm>
                <a:off x="7131669" y="1729651"/>
                <a:ext cx="347841" cy="641823"/>
              </a:xfrm>
              <a:custGeom>
                <a:avLst/>
                <a:gdLst>
                  <a:gd name="T0" fmla="*/ 310 w 310"/>
                  <a:gd name="T1" fmla="*/ 286 h 572"/>
                  <a:gd name="T2" fmla="*/ 0 w 310"/>
                  <a:gd name="T3" fmla="*/ 0 h 572"/>
                  <a:gd name="T4" fmla="*/ 0 w 310"/>
                  <a:gd name="T5" fmla="*/ 286 h 572"/>
                  <a:gd name="T6" fmla="*/ 0 w 310"/>
                  <a:gd name="T7" fmla="*/ 572 h 572"/>
                  <a:gd name="T8" fmla="*/ 310 w 310"/>
                  <a:gd name="T9" fmla="*/ 286 h 572"/>
                </a:gdLst>
                <a:ahLst/>
                <a:cxnLst>
                  <a:cxn ang="0">
                    <a:pos x="T0" y="T1"/>
                  </a:cxn>
                  <a:cxn ang="0">
                    <a:pos x="T2" y="T3"/>
                  </a:cxn>
                  <a:cxn ang="0">
                    <a:pos x="T4" y="T5"/>
                  </a:cxn>
                  <a:cxn ang="0">
                    <a:pos x="T6" y="T7"/>
                  </a:cxn>
                  <a:cxn ang="0">
                    <a:pos x="T8" y="T9"/>
                  </a:cxn>
                </a:cxnLst>
                <a:rect l="0" t="0" r="r" b="b"/>
                <a:pathLst>
                  <a:path w="310" h="572">
                    <a:moveTo>
                      <a:pt x="310" y="286"/>
                    </a:moveTo>
                    <a:lnTo>
                      <a:pt x="0" y="0"/>
                    </a:lnTo>
                    <a:lnTo>
                      <a:pt x="0" y="286"/>
                    </a:lnTo>
                    <a:lnTo>
                      <a:pt x="0" y="572"/>
                    </a:lnTo>
                    <a:lnTo>
                      <a:pt x="310" y="28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sp>
          <p:nvSpPr>
            <p:cNvPr id="5" name="Freeform 18">
              <a:extLst>
                <a:ext uri="{FF2B5EF4-FFF2-40B4-BE49-F238E27FC236}">
                  <a16:creationId xmlns:a16="http://schemas.microsoft.com/office/drawing/2014/main" id="{BD798C61-F73C-55FB-1439-5CEE0174EF4F}"/>
                </a:ext>
              </a:extLst>
            </p:cNvPr>
            <p:cNvSpPr>
              <a:spLocks/>
            </p:cNvSpPr>
            <p:nvPr/>
          </p:nvSpPr>
          <p:spPr bwMode="auto">
            <a:xfrm>
              <a:off x="4899875" y="2393892"/>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nvGrpSpPr>
            <p:cNvPr id="6" name="Group 5">
              <a:extLst>
                <a:ext uri="{FF2B5EF4-FFF2-40B4-BE49-F238E27FC236}">
                  <a16:creationId xmlns:a16="http://schemas.microsoft.com/office/drawing/2014/main" id="{3D726AD6-70A1-7B30-0E9F-FC8C80A0830C}"/>
                </a:ext>
              </a:extLst>
            </p:cNvPr>
            <p:cNvGrpSpPr/>
            <p:nvPr/>
          </p:nvGrpSpPr>
          <p:grpSpPr>
            <a:xfrm>
              <a:off x="6475260" y="3892789"/>
              <a:ext cx="326522" cy="2966937"/>
              <a:chOff x="6475260" y="3892789"/>
              <a:chExt cx="326522" cy="2966937"/>
            </a:xfrm>
          </p:grpSpPr>
          <p:sp>
            <p:nvSpPr>
              <p:cNvPr id="22" name="Freeform 21">
                <a:extLst>
                  <a:ext uri="{FF2B5EF4-FFF2-40B4-BE49-F238E27FC236}">
                    <a16:creationId xmlns:a16="http://schemas.microsoft.com/office/drawing/2014/main" id="{90E90B0F-2BDF-8112-650C-39D144B76437}"/>
                  </a:ext>
                </a:extLst>
              </p:cNvPr>
              <p:cNvSpPr>
                <a:spLocks/>
              </p:cNvSpPr>
              <p:nvPr/>
            </p:nvSpPr>
            <p:spPr bwMode="auto">
              <a:xfrm>
                <a:off x="6475260" y="3892789"/>
                <a:ext cx="326522" cy="2248626"/>
              </a:xfrm>
              <a:custGeom>
                <a:avLst/>
                <a:gdLst>
                  <a:gd name="T0" fmla="*/ 291 w 291"/>
                  <a:gd name="T1" fmla="*/ 0 h 2004"/>
                  <a:gd name="T2" fmla="*/ 291 w 291"/>
                  <a:gd name="T3" fmla="*/ 2004 h 2004"/>
                  <a:gd name="T4" fmla="*/ 0 w 291"/>
                  <a:gd name="T5" fmla="*/ 2004 h 2004"/>
                  <a:gd name="T6" fmla="*/ 0 w 291"/>
                  <a:gd name="T7" fmla="*/ 291 h 2004"/>
                  <a:gd name="T8" fmla="*/ 291 w 291"/>
                  <a:gd name="T9" fmla="*/ 0 h 2004"/>
                </a:gdLst>
                <a:ahLst/>
                <a:cxnLst>
                  <a:cxn ang="0">
                    <a:pos x="T0" y="T1"/>
                  </a:cxn>
                  <a:cxn ang="0">
                    <a:pos x="T2" y="T3"/>
                  </a:cxn>
                  <a:cxn ang="0">
                    <a:pos x="T4" y="T5"/>
                  </a:cxn>
                  <a:cxn ang="0">
                    <a:pos x="T6" y="T7"/>
                  </a:cxn>
                  <a:cxn ang="0">
                    <a:pos x="T8" y="T9"/>
                  </a:cxn>
                </a:cxnLst>
                <a:rect l="0" t="0" r="r" b="b"/>
                <a:pathLst>
                  <a:path w="291" h="2004">
                    <a:moveTo>
                      <a:pt x="291" y="0"/>
                    </a:moveTo>
                    <a:lnTo>
                      <a:pt x="291" y="2004"/>
                    </a:lnTo>
                    <a:lnTo>
                      <a:pt x="0" y="2004"/>
                    </a:lnTo>
                    <a:lnTo>
                      <a:pt x="0" y="291"/>
                    </a:lnTo>
                    <a:lnTo>
                      <a:pt x="291" y="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3" name="Freeform 21">
                <a:extLst>
                  <a:ext uri="{FF2B5EF4-FFF2-40B4-BE49-F238E27FC236}">
                    <a16:creationId xmlns:a16="http://schemas.microsoft.com/office/drawing/2014/main" id="{E228183B-8BE3-CC1D-1175-C57CF4DF023F}"/>
                  </a:ext>
                </a:extLst>
              </p:cNvPr>
              <p:cNvSpPr>
                <a:spLocks/>
              </p:cNvSpPr>
              <p:nvPr/>
            </p:nvSpPr>
            <p:spPr bwMode="auto">
              <a:xfrm>
                <a:off x="6475260" y="4611100"/>
                <a:ext cx="326522" cy="2248626"/>
              </a:xfrm>
              <a:custGeom>
                <a:avLst/>
                <a:gdLst>
                  <a:gd name="T0" fmla="*/ 291 w 291"/>
                  <a:gd name="T1" fmla="*/ 0 h 2004"/>
                  <a:gd name="T2" fmla="*/ 291 w 291"/>
                  <a:gd name="T3" fmla="*/ 2004 h 2004"/>
                  <a:gd name="T4" fmla="*/ 0 w 291"/>
                  <a:gd name="T5" fmla="*/ 2004 h 2004"/>
                  <a:gd name="T6" fmla="*/ 0 w 291"/>
                  <a:gd name="T7" fmla="*/ 291 h 2004"/>
                  <a:gd name="T8" fmla="*/ 291 w 291"/>
                  <a:gd name="T9" fmla="*/ 0 h 2004"/>
                </a:gdLst>
                <a:ahLst/>
                <a:cxnLst>
                  <a:cxn ang="0">
                    <a:pos x="T0" y="T1"/>
                  </a:cxn>
                  <a:cxn ang="0">
                    <a:pos x="T2" y="T3"/>
                  </a:cxn>
                  <a:cxn ang="0">
                    <a:pos x="T4" y="T5"/>
                  </a:cxn>
                  <a:cxn ang="0">
                    <a:pos x="T6" y="T7"/>
                  </a:cxn>
                  <a:cxn ang="0">
                    <a:pos x="T8" y="T9"/>
                  </a:cxn>
                </a:cxnLst>
                <a:rect l="0" t="0" r="r" b="b"/>
                <a:pathLst>
                  <a:path w="291" h="2004">
                    <a:moveTo>
                      <a:pt x="291" y="0"/>
                    </a:moveTo>
                    <a:lnTo>
                      <a:pt x="291" y="2004"/>
                    </a:lnTo>
                    <a:lnTo>
                      <a:pt x="0" y="2004"/>
                    </a:lnTo>
                    <a:lnTo>
                      <a:pt x="0" y="291"/>
                    </a:lnTo>
                    <a:lnTo>
                      <a:pt x="291" y="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7" name="Group 6">
              <a:extLst>
                <a:ext uri="{FF2B5EF4-FFF2-40B4-BE49-F238E27FC236}">
                  <a16:creationId xmlns:a16="http://schemas.microsoft.com/office/drawing/2014/main" id="{D3BDDAAD-057E-5385-9C10-492A3B966E6D}"/>
                </a:ext>
              </a:extLst>
            </p:cNvPr>
            <p:cNvGrpSpPr/>
            <p:nvPr/>
          </p:nvGrpSpPr>
          <p:grpSpPr>
            <a:xfrm>
              <a:off x="5680835" y="3012530"/>
              <a:ext cx="331696" cy="3853866"/>
              <a:chOff x="5680835" y="3012530"/>
              <a:chExt cx="331696" cy="3853866"/>
            </a:xfrm>
          </p:grpSpPr>
          <p:sp>
            <p:nvSpPr>
              <p:cNvPr id="20" name="Freeform 13">
                <a:extLst>
                  <a:ext uri="{FF2B5EF4-FFF2-40B4-BE49-F238E27FC236}">
                    <a16:creationId xmlns:a16="http://schemas.microsoft.com/office/drawing/2014/main" id="{580D7FFD-A6A9-FCD4-C5AD-CBF64FBD90BC}"/>
                  </a:ext>
                </a:extLst>
              </p:cNvPr>
              <p:cNvSpPr>
                <a:spLocks/>
              </p:cNvSpPr>
              <p:nvPr/>
            </p:nvSpPr>
            <p:spPr bwMode="auto">
              <a:xfrm flipH="1">
                <a:off x="5681403" y="3012530"/>
                <a:ext cx="331128"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1" name="Freeform 13">
                <a:extLst>
                  <a:ext uri="{FF2B5EF4-FFF2-40B4-BE49-F238E27FC236}">
                    <a16:creationId xmlns:a16="http://schemas.microsoft.com/office/drawing/2014/main" id="{D0E2EC19-A9E9-3368-3124-5B2FCA60D878}"/>
                  </a:ext>
                </a:extLst>
              </p:cNvPr>
              <p:cNvSpPr>
                <a:spLocks/>
              </p:cNvSpPr>
              <p:nvPr/>
            </p:nvSpPr>
            <p:spPr bwMode="auto">
              <a:xfrm>
                <a:off x="5680835" y="4256463"/>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8" name="Group 7">
              <a:extLst>
                <a:ext uri="{FF2B5EF4-FFF2-40B4-BE49-F238E27FC236}">
                  <a16:creationId xmlns:a16="http://schemas.microsoft.com/office/drawing/2014/main" id="{C11BF598-0170-EE76-AC81-570DBAAAF188}"/>
                </a:ext>
              </a:extLst>
            </p:cNvPr>
            <p:cNvGrpSpPr/>
            <p:nvPr/>
          </p:nvGrpSpPr>
          <p:grpSpPr>
            <a:xfrm>
              <a:off x="5285808" y="5128586"/>
              <a:ext cx="332700" cy="2056811"/>
              <a:chOff x="5285808" y="5128586"/>
              <a:chExt cx="332700" cy="2056811"/>
            </a:xfrm>
          </p:grpSpPr>
          <p:sp>
            <p:nvSpPr>
              <p:cNvPr id="18" name="Freeform 29">
                <a:extLst>
                  <a:ext uri="{FF2B5EF4-FFF2-40B4-BE49-F238E27FC236}">
                    <a16:creationId xmlns:a16="http://schemas.microsoft.com/office/drawing/2014/main" id="{4B307DD8-BFA5-615C-23CF-425FF96056B0}"/>
                  </a:ext>
                </a:extLst>
              </p:cNvPr>
              <p:cNvSpPr>
                <a:spLocks/>
              </p:cNvSpPr>
              <p:nvPr/>
            </p:nvSpPr>
            <p:spPr bwMode="auto">
              <a:xfrm>
                <a:off x="5293108" y="5579716"/>
                <a:ext cx="325400"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9" name="Freeform 29">
                <a:extLst>
                  <a:ext uri="{FF2B5EF4-FFF2-40B4-BE49-F238E27FC236}">
                    <a16:creationId xmlns:a16="http://schemas.microsoft.com/office/drawing/2014/main" id="{ECD3EFA1-FB5B-3B85-26A6-B266F89FAEA5}"/>
                  </a:ext>
                </a:extLst>
              </p:cNvPr>
              <p:cNvSpPr>
                <a:spLocks/>
              </p:cNvSpPr>
              <p:nvPr/>
            </p:nvSpPr>
            <p:spPr bwMode="auto">
              <a:xfrm flipH="1">
                <a:off x="5285808" y="5128586"/>
                <a:ext cx="329184"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9" name="Group 8">
              <a:extLst>
                <a:ext uri="{FF2B5EF4-FFF2-40B4-BE49-F238E27FC236}">
                  <a16:creationId xmlns:a16="http://schemas.microsoft.com/office/drawing/2014/main" id="{E15B45AE-326C-4F4A-3E42-1B376070FD44}"/>
                </a:ext>
              </a:extLst>
            </p:cNvPr>
            <p:cNvGrpSpPr/>
            <p:nvPr/>
          </p:nvGrpSpPr>
          <p:grpSpPr>
            <a:xfrm>
              <a:off x="5680835" y="2868085"/>
              <a:ext cx="1798676" cy="642946"/>
              <a:chOff x="5680835" y="2868085"/>
              <a:chExt cx="1798676" cy="642946"/>
            </a:xfrm>
          </p:grpSpPr>
          <p:sp>
            <p:nvSpPr>
              <p:cNvPr id="16" name="Freeform 15">
                <a:extLst>
                  <a:ext uri="{FF2B5EF4-FFF2-40B4-BE49-F238E27FC236}">
                    <a16:creationId xmlns:a16="http://schemas.microsoft.com/office/drawing/2014/main" id="{617EF317-643D-6D20-C6E6-75B46EEADEDD}"/>
                  </a:ext>
                </a:extLst>
              </p:cNvPr>
              <p:cNvSpPr>
                <a:spLocks/>
              </p:cNvSpPr>
              <p:nvPr/>
            </p:nvSpPr>
            <p:spPr bwMode="auto">
              <a:xfrm rot="10800000" flipV="1">
                <a:off x="5680835" y="2976485"/>
                <a:ext cx="794425" cy="371674"/>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7" name="Freeform 17">
                <a:extLst>
                  <a:ext uri="{FF2B5EF4-FFF2-40B4-BE49-F238E27FC236}">
                    <a16:creationId xmlns:a16="http://schemas.microsoft.com/office/drawing/2014/main" id="{851AC044-3A98-5AE9-6DFE-82082A8FDA8A}"/>
                  </a:ext>
                </a:extLst>
              </p:cNvPr>
              <p:cNvSpPr>
                <a:spLocks/>
              </p:cNvSpPr>
              <p:nvPr/>
            </p:nvSpPr>
            <p:spPr bwMode="auto">
              <a:xfrm rot="10800000">
                <a:off x="7131670" y="2868085"/>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0" name="Group 9">
              <a:extLst>
                <a:ext uri="{FF2B5EF4-FFF2-40B4-BE49-F238E27FC236}">
                  <a16:creationId xmlns:a16="http://schemas.microsoft.com/office/drawing/2014/main" id="{F1278083-2F53-9C52-226B-6DD148840F10}"/>
                </a:ext>
              </a:extLst>
            </p:cNvPr>
            <p:cNvGrpSpPr/>
            <p:nvPr/>
          </p:nvGrpSpPr>
          <p:grpSpPr>
            <a:xfrm>
              <a:off x="5264218" y="4982827"/>
              <a:ext cx="2129913" cy="641823"/>
              <a:chOff x="5264218" y="4982827"/>
              <a:chExt cx="2129913" cy="641823"/>
            </a:xfrm>
          </p:grpSpPr>
          <p:sp>
            <p:nvSpPr>
              <p:cNvPr id="14" name="Freeform 31">
                <a:extLst>
                  <a:ext uri="{FF2B5EF4-FFF2-40B4-BE49-F238E27FC236}">
                    <a16:creationId xmlns:a16="http://schemas.microsoft.com/office/drawing/2014/main" id="{B1C5A93E-4563-652B-6266-31CC09B40360}"/>
                  </a:ext>
                </a:extLst>
              </p:cNvPr>
              <p:cNvSpPr>
                <a:spLocks/>
              </p:cNvSpPr>
              <p:nvPr/>
            </p:nvSpPr>
            <p:spPr bwMode="auto">
              <a:xfrm rot="10800000" flipV="1">
                <a:off x="5264218" y="5108000"/>
                <a:ext cx="661670" cy="371676"/>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5" name="Freeform 33">
                <a:extLst>
                  <a:ext uri="{FF2B5EF4-FFF2-40B4-BE49-F238E27FC236}">
                    <a16:creationId xmlns:a16="http://schemas.microsoft.com/office/drawing/2014/main" id="{2A2C616C-E525-0629-7238-1CE8B54181E5}"/>
                  </a:ext>
                </a:extLst>
              </p:cNvPr>
              <p:cNvSpPr>
                <a:spLocks/>
              </p:cNvSpPr>
              <p:nvPr/>
            </p:nvSpPr>
            <p:spPr bwMode="auto">
              <a:xfrm rot="10800000">
                <a:off x="7041801" y="4982827"/>
                <a:ext cx="352330" cy="641823"/>
              </a:xfrm>
              <a:custGeom>
                <a:avLst/>
                <a:gdLst>
                  <a:gd name="T0" fmla="*/ 0 w 314"/>
                  <a:gd name="T1" fmla="*/ 286 h 572"/>
                  <a:gd name="T2" fmla="*/ 314 w 314"/>
                  <a:gd name="T3" fmla="*/ 0 h 572"/>
                  <a:gd name="T4" fmla="*/ 314 w 314"/>
                  <a:gd name="T5" fmla="*/ 286 h 572"/>
                  <a:gd name="T6" fmla="*/ 314 w 314"/>
                  <a:gd name="T7" fmla="*/ 572 h 572"/>
                  <a:gd name="T8" fmla="*/ 0 w 314"/>
                  <a:gd name="T9" fmla="*/ 286 h 572"/>
                </a:gdLst>
                <a:ahLst/>
                <a:cxnLst>
                  <a:cxn ang="0">
                    <a:pos x="T0" y="T1"/>
                  </a:cxn>
                  <a:cxn ang="0">
                    <a:pos x="T2" y="T3"/>
                  </a:cxn>
                  <a:cxn ang="0">
                    <a:pos x="T4" y="T5"/>
                  </a:cxn>
                  <a:cxn ang="0">
                    <a:pos x="T6" y="T7"/>
                  </a:cxn>
                  <a:cxn ang="0">
                    <a:pos x="T8" y="T9"/>
                  </a:cxn>
                </a:cxnLst>
                <a:rect l="0" t="0" r="r" b="b"/>
                <a:pathLst>
                  <a:path w="314" h="572">
                    <a:moveTo>
                      <a:pt x="0" y="286"/>
                    </a:moveTo>
                    <a:lnTo>
                      <a:pt x="314" y="0"/>
                    </a:lnTo>
                    <a:lnTo>
                      <a:pt x="314" y="286"/>
                    </a:lnTo>
                    <a:lnTo>
                      <a:pt x="314" y="572"/>
                    </a:lnTo>
                    <a:lnTo>
                      <a:pt x="0" y="2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34" name="Freeform 31">
                <a:extLst>
                  <a:ext uri="{FF2B5EF4-FFF2-40B4-BE49-F238E27FC236}">
                    <a16:creationId xmlns:a16="http://schemas.microsoft.com/office/drawing/2014/main" id="{9908BA6C-6C74-0EB4-37EC-BA96C9225AF9}"/>
                  </a:ext>
                </a:extLst>
              </p:cNvPr>
              <p:cNvSpPr>
                <a:spLocks/>
              </p:cNvSpPr>
              <p:nvPr/>
            </p:nvSpPr>
            <p:spPr bwMode="auto">
              <a:xfrm rot="10800000" flipV="1">
                <a:off x="5387001" y="5108000"/>
                <a:ext cx="1435498" cy="371676"/>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1" name="Group 10">
              <a:extLst>
                <a:ext uri="{FF2B5EF4-FFF2-40B4-BE49-F238E27FC236}">
                  <a16:creationId xmlns:a16="http://schemas.microsoft.com/office/drawing/2014/main" id="{3FC8F9E5-3FEC-58C5-29E7-A1D3E1ED01C8}"/>
                </a:ext>
              </a:extLst>
            </p:cNvPr>
            <p:cNvGrpSpPr/>
            <p:nvPr/>
          </p:nvGrpSpPr>
          <p:grpSpPr>
            <a:xfrm>
              <a:off x="6475260" y="3725824"/>
              <a:ext cx="1049135" cy="642946"/>
              <a:chOff x="6475260" y="3725824"/>
              <a:chExt cx="1049135" cy="642946"/>
            </a:xfrm>
          </p:grpSpPr>
          <p:sp>
            <p:nvSpPr>
              <p:cNvPr id="12" name="Freeform 23">
                <a:extLst>
                  <a:ext uri="{FF2B5EF4-FFF2-40B4-BE49-F238E27FC236}">
                    <a16:creationId xmlns:a16="http://schemas.microsoft.com/office/drawing/2014/main" id="{36AA03B5-F3BF-643C-9F0D-3B9B60FE1812}"/>
                  </a:ext>
                </a:extLst>
              </p:cNvPr>
              <p:cNvSpPr>
                <a:spLocks/>
              </p:cNvSpPr>
              <p:nvPr/>
            </p:nvSpPr>
            <p:spPr bwMode="auto">
              <a:xfrm>
                <a:off x="6475260" y="3892789"/>
                <a:ext cx="732711" cy="326522"/>
              </a:xfrm>
              <a:custGeom>
                <a:avLst/>
                <a:gdLst>
                  <a:gd name="T0" fmla="*/ 653 w 653"/>
                  <a:gd name="T1" fmla="*/ 291 h 291"/>
                  <a:gd name="T2" fmla="*/ 0 w 653"/>
                  <a:gd name="T3" fmla="*/ 291 h 291"/>
                  <a:gd name="T4" fmla="*/ 291 w 653"/>
                  <a:gd name="T5" fmla="*/ 0 h 291"/>
                  <a:gd name="T6" fmla="*/ 653 w 653"/>
                  <a:gd name="T7" fmla="*/ 0 h 291"/>
                  <a:gd name="T8" fmla="*/ 653 w 653"/>
                  <a:gd name="T9" fmla="*/ 291 h 291"/>
                </a:gdLst>
                <a:ahLst/>
                <a:cxnLst>
                  <a:cxn ang="0">
                    <a:pos x="T0" y="T1"/>
                  </a:cxn>
                  <a:cxn ang="0">
                    <a:pos x="T2" y="T3"/>
                  </a:cxn>
                  <a:cxn ang="0">
                    <a:pos x="T4" y="T5"/>
                  </a:cxn>
                  <a:cxn ang="0">
                    <a:pos x="T6" y="T7"/>
                  </a:cxn>
                  <a:cxn ang="0">
                    <a:pos x="T8" y="T9"/>
                  </a:cxn>
                </a:cxnLst>
                <a:rect l="0" t="0" r="r" b="b"/>
                <a:pathLst>
                  <a:path w="653" h="291">
                    <a:moveTo>
                      <a:pt x="653" y="291"/>
                    </a:moveTo>
                    <a:lnTo>
                      <a:pt x="0" y="291"/>
                    </a:lnTo>
                    <a:lnTo>
                      <a:pt x="291" y="0"/>
                    </a:lnTo>
                    <a:lnTo>
                      <a:pt x="653" y="0"/>
                    </a:lnTo>
                    <a:lnTo>
                      <a:pt x="653" y="291"/>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3" name="Freeform 25">
                <a:extLst>
                  <a:ext uri="{FF2B5EF4-FFF2-40B4-BE49-F238E27FC236}">
                    <a16:creationId xmlns:a16="http://schemas.microsoft.com/office/drawing/2014/main" id="{303E5FCD-3778-50AC-2FB7-5CCD51426E05}"/>
                  </a:ext>
                </a:extLst>
              </p:cNvPr>
              <p:cNvSpPr>
                <a:spLocks/>
              </p:cNvSpPr>
              <p:nvPr/>
            </p:nvSpPr>
            <p:spPr bwMode="auto">
              <a:xfrm>
                <a:off x="7172065" y="3725824"/>
                <a:ext cx="352330" cy="642946"/>
              </a:xfrm>
              <a:custGeom>
                <a:avLst/>
                <a:gdLst>
                  <a:gd name="T0" fmla="*/ 314 w 314"/>
                  <a:gd name="T1" fmla="*/ 286 h 573"/>
                  <a:gd name="T2" fmla="*/ 0 w 314"/>
                  <a:gd name="T3" fmla="*/ 0 h 573"/>
                  <a:gd name="T4" fmla="*/ 0 w 314"/>
                  <a:gd name="T5" fmla="*/ 286 h 573"/>
                  <a:gd name="T6" fmla="*/ 0 w 314"/>
                  <a:gd name="T7" fmla="*/ 573 h 573"/>
                  <a:gd name="T8" fmla="*/ 314 w 314"/>
                  <a:gd name="T9" fmla="*/ 286 h 573"/>
                </a:gdLst>
                <a:ahLst/>
                <a:cxnLst>
                  <a:cxn ang="0">
                    <a:pos x="T0" y="T1"/>
                  </a:cxn>
                  <a:cxn ang="0">
                    <a:pos x="T2" y="T3"/>
                  </a:cxn>
                  <a:cxn ang="0">
                    <a:pos x="T4" y="T5"/>
                  </a:cxn>
                  <a:cxn ang="0">
                    <a:pos x="T6" y="T7"/>
                  </a:cxn>
                  <a:cxn ang="0">
                    <a:pos x="T8" y="T9"/>
                  </a:cxn>
                </a:cxnLst>
                <a:rect l="0" t="0" r="r" b="b"/>
                <a:pathLst>
                  <a:path w="314" h="573">
                    <a:moveTo>
                      <a:pt x="314" y="286"/>
                    </a:moveTo>
                    <a:lnTo>
                      <a:pt x="0" y="0"/>
                    </a:lnTo>
                    <a:lnTo>
                      <a:pt x="0" y="286"/>
                    </a:lnTo>
                    <a:lnTo>
                      <a:pt x="0" y="573"/>
                    </a:lnTo>
                    <a:lnTo>
                      <a:pt x="314" y="286"/>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sp>
        <p:nvSpPr>
          <p:cNvPr id="28" name="Rectangle 27">
            <a:extLst>
              <a:ext uri="{FF2B5EF4-FFF2-40B4-BE49-F238E27FC236}">
                <a16:creationId xmlns:a16="http://schemas.microsoft.com/office/drawing/2014/main" id="{DD6A3A81-51CA-124E-DDB3-921C8B1CCE13}"/>
              </a:ext>
            </a:extLst>
          </p:cNvPr>
          <p:cNvSpPr/>
          <p:nvPr/>
        </p:nvSpPr>
        <p:spPr>
          <a:xfrm>
            <a:off x="2569086" y="2894248"/>
            <a:ext cx="6009883" cy="946413"/>
          </a:xfrm>
          <a:prstGeom prst="rect">
            <a:avLst/>
          </a:prstGeom>
          <a:ln>
            <a:noFill/>
          </a:ln>
        </p:spPr>
        <p:txBody>
          <a:bodyPr wrap="square" lIns="45720" rIns="45720" bIns="22860">
            <a:spAutoFit/>
          </a:bodyPr>
          <a:lstStyle/>
          <a:p>
            <a:pPr defTabSz="351830" eaLnBrk="0" hangingPunct="0"/>
            <a:r>
              <a:rPr lang="lv-LV" sz="2100" b="1" kern="0" dirty="0">
                <a:solidFill>
                  <a:schemeClr val="accent1">
                    <a:lumMod val="75000"/>
                  </a:schemeClr>
                </a:solidFill>
                <a:latin typeface="Source Sans Pro" panose="020B0503030403020204" pitchFamily="34" charset="0"/>
                <a:ea typeface="Source Sans Pro" panose="020B0503030403020204" pitchFamily="34" charset="0"/>
                <a:sym typeface="Gill Sans"/>
              </a:rPr>
              <a:t>2. </a:t>
            </a:r>
            <a:r>
              <a:rPr lang="lv-LV" sz="2100" b="1" dirty="0">
                <a:solidFill>
                  <a:schemeClr val="accent1">
                    <a:lumMod val="75000"/>
                  </a:schemeClr>
                </a:solidFill>
                <a:latin typeface="Source Sans Pro" panose="020B0503030403020204" pitchFamily="34" charset="0"/>
                <a:ea typeface="Source Sans Pro" panose="020B0503030403020204" pitchFamily="34" charset="0"/>
              </a:rPr>
              <a:t>Procesa inovācija </a:t>
            </a:r>
            <a:endParaRPr lang="lv-LV" sz="2100" b="1" kern="0" dirty="0">
              <a:solidFill>
                <a:schemeClr val="accent1">
                  <a:lumMod val="75000"/>
                </a:schemeClr>
              </a:solidFill>
              <a:latin typeface="Source Sans Pro" panose="020B0503030403020204" pitchFamily="34" charset="0"/>
              <a:ea typeface="Source Sans Pro" panose="020B0503030403020204" pitchFamily="34" charset="0"/>
              <a:sym typeface="Gill Sans"/>
            </a:endParaRPr>
          </a:p>
          <a:p>
            <a:pPr defTabSz="351830" eaLnBrk="0" hangingPunct="0"/>
            <a:r>
              <a:rPr lang="lv-LV" sz="1800" dirty="0">
                <a:solidFill>
                  <a:schemeClr val="accent1">
                    <a:lumMod val="75000"/>
                  </a:schemeClr>
                </a:solidFill>
                <a:ea typeface="Calibri" panose="020F0502020204030204" pitchFamily="34" charset="0"/>
              </a:rPr>
              <a:t>Jauns vai būtiski uzlabots process, kas ir ieviests komersanta (projekta pieteicēja) darbībā un tiek lietots iekšēji</a:t>
            </a:r>
            <a:endParaRPr lang="lv-LV" sz="1800" b="1" kern="0" dirty="0">
              <a:solidFill>
                <a:schemeClr val="accent1">
                  <a:lumMod val="75000"/>
                </a:schemeClr>
              </a:solidFill>
              <a:latin typeface="Source Sans Pro Light" panose="020B0503030403020204" pitchFamily="34" charset="0"/>
              <a:ea typeface="Source Sans Pro Light" panose="020B0503030403020204" pitchFamily="34" charset="0"/>
              <a:sym typeface="Gill Sans"/>
            </a:endParaRPr>
          </a:p>
        </p:txBody>
      </p:sp>
      <p:sp>
        <p:nvSpPr>
          <p:cNvPr id="29" name="Title 1">
            <a:extLst>
              <a:ext uri="{FF2B5EF4-FFF2-40B4-BE49-F238E27FC236}">
                <a16:creationId xmlns:a16="http://schemas.microsoft.com/office/drawing/2014/main" id="{7DCBDBE7-02EC-79A8-EF75-CA298ECB7BEE}"/>
              </a:ext>
            </a:extLst>
          </p:cNvPr>
          <p:cNvSpPr txBox="1"/>
          <p:nvPr/>
        </p:nvSpPr>
        <p:spPr>
          <a:xfrm>
            <a:off x="1865176" y="409013"/>
            <a:ext cx="6163826" cy="7157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tIns="34289" rIns="34289" bIns="34289">
            <a:noAutofit/>
          </a:bodyPr>
          <a:lstStyle/>
          <a:p>
            <a:pPr algn="ctr" defTabSz="582930">
              <a:lnSpc>
                <a:spcPct val="72000"/>
              </a:lnSpc>
              <a:defRPr sz="4100">
                <a:solidFill>
                  <a:srgbClr val="FFFFFF"/>
                </a:solidFill>
                <a:latin typeface="Montserrat ExtraLight"/>
                <a:ea typeface="Montserrat ExtraLight"/>
                <a:cs typeface="Montserrat ExtraLight"/>
                <a:sym typeface="Montserrat ExtraLight"/>
              </a:defRPr>
            </a:pPr>
            <a:r>
              <a:rPr lang="lv-LV" sz="2700" dirty="0">
                <a:latin typeface="Source Sans Pro" panose="020B0503030403020204" pitchFamily="34" charset="0"/>
                <a:ea typeface="Source Sans Pro" panose="020B0503030403020204" pitchFamily="34" charset="0"/>
              </a:rPr>
              <a:t>Pasākuma ietvaros iespējams izstrādāt kādu no šādiem inovācijas veidiem </a:t>
            </a:r>
            <a:r>
              <a:rPr lang="lv-LV" sz="2700" b="1" dirty="0">
                <a:latin typeface="Source Sans Pro" panose="020B0503030403020204" pitchFamily="34" charset="0"/>
                <a:ea typeface="Source Sans Pro" panose="020B0503030403020204" pitchFamily="34" charset="0"/>
              </a:rPr>
              <a:t>:</a:t>
            </a:r>
            <a:endParaRPr sz="2700" b="1" dirty="0">
              <a:latin typeface="Source Sans Pro" panose="020B0503030403020204" pitchFamily="34" charset="0"/>
              <a:ea typeface="Source Sans Pro" panose="020B0503030403020204" pitchFamily="34" charset="0"/>
            </a:endParaRPr>
          </a:p>
        </p:txBody>
      </p:sp>
      <p:sp>
        <p:nvSpPr>
          <p:cNvPr id="30" name="Rectangle 29">
            <a:extLst>
              <a:ext uri="{FF2B5EF4-FFF2-40B4-BE49-F238E27FC236}">
                <a16:creationId xmlns:a16="http://schemas.microsoft.com/office/drawing/2014/main" id="{A56BBA13-93B7-8FA6-80E7-4616AF7F4F9E}"/>
              </a:ext>
            </a:extLst>
          </p:cNvPr>
          <p:cNvSpPr/>
          <p:nvPr/>
        </p:nvSpPr>
        <p:spPr>
          <a:xfrm>
            <a:off x="2569086" y="1907161"/>
            <a:ext cx="5888929" cy="946413"/>
          </a:xfrm>
          <a:prstGeom prst="rect">
            <a:avLst/>
          </a:prstGeom>
          <a:ln>
            <a:noFill/>
          </a:ln>
        </p:spPr>
        <p:txBody>
          <a:bodyPr wrap="square" lIns="45720" rIns="45720" bIns="22860">
            <a:spAutoFit/>
          </a:bodyPr>
          <a:lstStyle/>
          <a:p>
            <a:pPr defTabSz="351830" eaLnBrk="0" hangingPunct="0"/>
            <a:r>
              <a:rPr lang="lv-LV" sz="2100" b="1" kern="0" dirty="0">
                <a:solidFill>
                  <a:schemeClr val="accent1">
                    <a:lumMod val="75000"/>
                  </a:schemeClr>
                </a:solidFill>
                <a:latin typeface="Source Sans Pro" panose="020B0503030403020204" pitchFamily="34" charset="0"/>
                <a:ea typeface="Source Sans Pro" panose="020B0503030403020204" pitchFamily="34" charset="0"/>
                <a:sym typeface="Gill Sans"/>
              </a:rPr>
              <a:t>1. </a:t>
            </a:r>
            <a:r>
              <a:rPr lang="lv-LV" sz="2100" b="1" dirty="0">
                <a:solidFill>
                  <a:schemeClr val="accent1">
                    <a:lumMod val="75000"/>
                  </a:schemeClr>
                </a:solidFill>
                <a:latin typeface="Source Sans Pro" panose="020B0503030403020204" pitchFamily="34" charset="0"/>
                <a:ea typeface="Source Sans Pro" panose="020B0503030403020204" pitchFamily="34" charset="0"/>
              </a:rPr>
              <a:t>Produkta vai pakalpojuma inovācija </a:t>
            </a:r>
            <a:endParaRPr lang="lv-LV" sz="2100" b="1" kern="0" dirty="0">
              <a:solidFill>
                <a:schemeClr val="accent1">
                  <a:lumMod val="75000"/>
                </a:schemeClr>
              </a:solidFill>
              <a:latin typeface="Source Sans Pro" panose="020B0503030403020204" pitchFamily="34" charset="0"/>
              <a:ea typeface="Source Sans Pro" panose="020B0503030403020204" pitchFamily="34" charset="0"/>
              <a:sym typeface="Gill Sans"/>
            </a:endParaRPr>
          </a:p>
          <a:p>
            <a:pPr defTabSz="351830" eaLnBrk="0" hangingPunct="0"/>
            <a:r>
              <a:rPr lang="lv-LV" sz="1800" dirty="0">
                <a:solidFill>
                  <a:schemeClr val="accent1">
                    <a:lumMod val="75000"/>
                  </a:schemeClr>
                </a:solidFill>
                <a:ea typeface="Calibri" panose="020F0502020204030204" pitchFamily="34" charset="0"/>
              </a:rPr>
              <a:t>Jauna vai būtiski uzlabota produkta vai pakalpojuma izstrāde, kas paredzēta laišanai tirgū</a:t>
            </a:r>
            <a:endParaRPr lang="en-US" sz="1800" b="1" kern="0" dirty="0">
              <a:solidFill>
                <a:schemeClr val="accent1">
                  <a:lumMod val="75000"/>
                </a:schemeClr>
              </a:solidFill>
              <a:latin typeface="Source Sans Pro Light" panose="020B0503030403020204" pitchFamily="34" charset="0"/>
              <a:ea typeface="Source Sans Pro Light" panose="020B0503030403020204" pitchFamily="34" charset="0"/>
              <a:sym typeface="Gill Sans"/>
            </a:endParaRPr>
          </a:p>
        </p:txBody>
      </p:sp>
      <p:sp>
        <p:nvSpPr>
          <p:cNvPr id="31" name="Rectangle 30">
            <a:extLst>
              <a:ext uri="{FF2B5EF4-FFF2-40B4-BE49-F238E27FC236}">
                <a16:creationId xmlns:a16="http://schemas.microsoft.com/office/drawing/2014/main" id="{8A64F3E5-8BB1-17F6-236B-060FD84AC4E5}"/>
              </a:ext>
            </a:extLst>
          </p:cNvPr>
          <p:cNvSpPr/>
          <p:nvPr/>
        </p:nvSpPr>
        <p:spPr>
          <a:xfrm>
            <a:off x="2602750" y="3743435"/>
            <a:ext cx="6526424" cy="1223412"/>
          </a:xfrm>
          <a:prstGeom prst="rect">
            <a:avLst/>
          </a:prstGeom>
          <a:ln>
            <a:noFill/>
          </a:ln>
        </p:spPr>
        <p:txBody>
          <a:bodyPr wrap="square" lIns="45720" rIns="45720" bIns="22860">
            <a:spAutoFit/>
          </a:bodyPr>
          <a:lstStyle/>
          <a:p>
            <a:pPr defTabSz="351830" eaLnBrk="0" hangingPunct="0"/>
            <a:r>
              <a:rPr lang="lv-LV" sz="2100" b="1" kern="0" dirty="0">
                <a:solidFill>
                  <a:schemeClr val="accent1">
                    <a:lumMod val="75000"/>
                  </a:schemeClr>
                </a:solidFill>
                <a:latin typeface="Source Sans Pro" panose="020B0503030403020204" pitchFamily="34" charset="0"/>
                <a:ea typeface="Source Sans Pro" panose="020B0503030403020204" pitchFamily="34" charset="0"/>
                <a:sym typeface="Gill Sans"/>
              </a:rPr>
              <a:t>3. </a:t>
            </a:r>
            <a:r>
              <a:rPr lang="lv-LV" sz="2100" b="1" dirty="0" err="1">
                <a:solidFill>
                  <a:schemeClr val="accent1">
                    <a:lumMod val="75000"/>
                  </a:schemeClr>
                </a:solidFill>
                <a:latin typeface="Source Sans Pro" panose="020B0503030403020204" pitchFamily="34" charset="0"/>
                <a:ea typeface="Source Sans Pro" panose="020B0503030403020204" pitchFamily="34" charset="0"/>
              </a:rPr>
              <a:t>Tirgdarbības</a:t>
            </a:r>
            <a:r>
              <a:rPr lang="lv-LV" sz="2100" b="1" dirty="0">
                <a:solidFill>
                  <a:schemeClr val="accent1">
                    <a:lumMod val="75000"/>
                  </a:schemeClr>
                </a:solidFill>
                <a:latin typeface="Source Sans Pro" panose="020B0503030403020204" pitchFamily="34" charset="0"/>
                <a:ea typeface="Source Sans Pro" panose="020B0503030403020204" pitchFamily="34" charset="0"/>
              </a:rPr>
              <a:t> inovācija </a:t>
            </a:r>
          </a:p>
          <a:p>
            <a:pPr defTabSz="351830" eaLnBrk="0" hangingPunct="0"/>
            <a:r>
              <a:rPr lang="lv-LV" sz="1800" dirty="0">
                <a:solidFill>
                  <a:schemeClr val="accent1">
                    <a:lumMod val="75000"/>
                  </a:schemeClr>
                </a:solidFill>
                <a:ea typeface="Calibri" panose="020F0502020204030204" pitchFamily="34" charset="0"/>
              </a:rPr>
              <a:t>Jauna produkta noformējuma, iepakojuma, izvietošanas vai mārketinga metode, kas būtiski atšķiras no komersanta (projekta pieteicēja) iepriekš izmantotajiem paņēmieniem</a:t>
            </a:r>
            <a:endParaRPr lang="lv-LV" sz="1800" b="1" kern="0" dirty="0">
              <a:solidFill>
                <a:schemeClr val="accent1">
                  <a:lumMod val="75000"/>
                </a:schemeClr>
              </a:solidFill>
              <a:latin typeface="Source Sans Pro Light" panose="020B0503030403020204" pitchFamily="34" charset="0"/>
              <a:ea typeface="Source Sans Pro Light" panose="020B0503030403020204" pitchFamily="34" charset="0"/>
              <a:sym typeface="Gill Sans"/>
            </a:endParaRPr>
          </a:p>
        </p:txBody>
      </p:sp>
      <p:sp>
        <p:nvSpPr>
          <p:cNvPr id="32" name="Rectangle 31">
            <a:extLst>
              <a:ext uri="{FF2B5EF4-FFF2-40B4-BE49-F238E27FC236}">
                <a16:creationId xmlns:a16="http://schemas.microsoft.com/office/drawing/2014/main" id="{A4A74FA3-92AB-25E8-F7C6-C4A9B94449B4}"/>
              </a:ext>
            </a:extLst>
          </p:cNvPr>
          <p:cNvSpPr/>
          <p:nvPr/>
        </p:nvSpPr>
        <p:spPr>
          <a:xfrm>
            <a:off x="2602749" y="5006150"/>
            <a:ext cx="6348415" cy="946413"/>
          </a:xfrm>
          <a:prstGeom prst="rect">
            <a:avLst/>
          </a:prstGeom>
          <a:ln>
            <a:noFill/>
          </a:ln>
        </p:spPr>
        <p:txBody>
          <a:bodyPr wrap="square" lIns="45720" rIns="45720" bIns="22860">
            <a:spAutoFit/>
          </a:bodyPr>
          <a:lstStyle/>
          <a:p>
            <a:pPr defTabSz="351830" eaLnBrk="0" hangingPunct="0"/>
            <a:r>
              <a:rPr lang="lv-LV" sz="2100" b="1" kern="0" dirty="0">
                <a:solidFill>
                  <a:schemeClr val="accent1">
                    <a:lumMod val="75000"/>
                  </a:schemeClr>
                </a:solidFill>
                <a:latin typeface="Source Sans Pro" panose="020B0503030403020204" pitchFamily="34" charset="0"/>
                <a:ea typeface="Source Sans Pro" panose="020B0503030403020204" pitchFamily="34" charset="0"/>
                <a:sym typeface="Gill Sans"/>
              </a:rPr>
              <a:t>4. </a:t>
            </a:r>
            <a:r>
              <a:rPr lang="lv-LV" sz="2100" b="1" dirty="0">
                <a:solidFill>
                  <a:schemeClr val="accent1">
                    <a:lumMod val="75000"/>
                  </a:schemeClr>
                </a:solidFill>
                <a:latin typeface="Source Sans Pro" panose="020B0503030403020204" pitchFamily="34" charset="0"/>
                <a:ea typeface="Source Sans Pro" panose="020B0503030403020204" pitchFamily="34" charset="0"/>
              </a:rPr>
              <a:t>Organizatoriska inovācija </a:t>
            </a:r>
          </a:p>
          <a:p>
            <a:pPr defTabSz="351830" eaLnBrk="0" hangingPunct="0"/>
            <a:r>
              <a:rPr lang="lv-LV" sz="1800" dirty="0">
                <a:solidFill>
                  <a:schemeClr val="accent1">
                    <a:lumMod val="75000"/>
                  </a:schemeClr>
                </a:solidFill>
                <a:ea typeface="Calibri" panose="020F0502020204030204" pitchFamily="34" charset="0"/>
              </a:rPr>
              <a:t>Jauns organizatoriskais risinājums, kas uzlabo komersanta (projekta pieteicēja) darbības efektivitāti vai organizācijas struktūru</a:t>
            </a:r>
            <a:endParaRPr lang="lv-LV" sz="1800" b="1" kern="0" dirty="0">
              <a:solidFill>
                <a:schemeClr val="accent1">
                  <a:lumMod val="75000"/>
                </a:schemeClr>
              </a:solidFill>
              <a:latin typeface="Source Sans Pro" panose="020B0503030403020204" pitchFamily="34" charset="0"/>
              <a:ea typeface="Source Sans Pro" panose="020B0503030403020204" pitchFamily="34" charset="0"/>
              <a:sym typeface="Gill Sans"/>
            </a:endParaRPr>
          </a:p>
        </p:txBody>
      </p:sp>
      <p:sp>
        <p:nvSpPr>
          <p:cNvPr id="35" name="Freeform 31">
            <a:extLst>
              <a:ext uri="{FF2B5EF4-FFF2-40B4-BE49-F238E27FC236}">
                <a16:creationId xmlns:a16="http://schemas.microsoft.com/office/drawing/2014/main" id="{184A9869-E7DB-DAB5-45AD-AD7835EB2649}"/>
              </a:ext>
            </a:extLst>
          </p:cNvPr>
          <p:cNvSpPr>
            <a:spLocks/>
          </p:cNvSpPr>
          <p:nvPr/>
        </p:nvSpPr>
        <p:spPr bwMode="auto">
          <a:xfrm rot="10800000" flipV="1">
            <a:off x="954840" y="4901644"/>
            <a:ext cx="496253" cy="257090"/>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36" name="Freeform 31">
            <a:extLst>
              <a:ext uri="{FF2B5EF4-FFF2-40B4-BE49-F238E27FC236}">
                <a16:creationId xmlns:a16="http://schemas.microsoft.com/office/drawing/2014/main" id="{685FA803-DA14-5725-9E32-277A96CC7E23}"/>
              </a:ext>
            </a:extLst>
          </p:cNvPr>
          <p:cNvSpPr>
            <a:spLocks/>
          </p:cNvSpPr>
          <p:nvPr/>
        </p:nvSpPr>
        <p:spPr bwMode="auto">
          <a:xfrm rot="10800000" flipV="1">
            <a:off x="1617049" y="4909070"/>
            <a:ext cx="496253" cy="278757"/>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37" name="Freeform 15">
            <a:extLst>
              <a:ext uri="{FF2B5EF4-FFF2-40B4-BE49-F238E27FC236}">
                <a16:creationId xmlns:a16="http://schemas.microsoft.com/office/drawing/2014/main" id="{C12F0CEE-EA0F-6766-A262-2BF26B3AF9AE}"/>
              </a:ext>
            </a:extLst>
          </p:cNvPr>
          <p:cNvSpPr>
            <a:spLocks/>
          </p:cNvSpPr>
          <p:nvPr/>
        </p:nvSpPr>
        <p:spPr bwMode="auto">
          <a:xfrm rot="10800000" flipV="1">
            <a:off x="1269357" y="3308815"/>
            <a:ext cx="595819" cy="278756"/>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38" name="Freeform 15">
            <a:extLst>
              <a:ext uri="{FF2B5EF4-FFF2-40B4-BE49-F238E27FC236}">
                <a16:creationId xmlns:a16="http://schemas.microsoft.com/office/drawing/2014/main" id="{D5D64F98-CF8D-F490-D683-A2A04AB6B3EC}"/>
              </a:ext>
            </a:extLst>
          </p:cNvPr>
          <p:cNvSpPr>
            <a:spLocks/>
          </p:cNvSpPr>
          <p:nvPr/>
        </p:nvSpPr>
        <p:spPr bwMode="auto">
          <a:xfrm rot="10800000" flipV="1">
            <a:off x="1540894" y="3303871"/>
            <a:ext cx="595819" cy="282863"/>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39" name="Freeform 7">
            <a:extLst>
              <a:ext uri="{FF2B5EF4-FFF2-40B4-BE49-F238E27FC236}">
                <a16:creationId xmlns:a16="http://schemas.microsoft.com/office/drawing/2014/main" id="{06BEF5F8-6E94-2B9A-5A67-1904D69576A5}"/>
              </a:ext>
            </a:extLst>
          </p:cNvPr>
          <p:cNvSpPr>
            <a:spLocks/>
          </p:cNvSpPr>
          <p:nvPr/>
        </p:nvSpPr>
        <p:spPr bwMode="auto">
          <a:xfrm>
            <a:off x="1527429" y="2464277"/>
            <a:ext cx="622748" cy="244050"/>
          </a:xfrm>
          <a:custGeom>
            <a:avLst/>
            <a:gdLst>
              <a:gd name="T0" fmla="*/ 740 w 740"/>
              <a:gd name="T1" fmla="*/ 290 h 290"/>
              <a:gd name="T2" fmla="*/ 0 w 740"/>
              <a:gd name="T3" fmla="*/ 290 h 290"/>
              <a:gd name="T4" fmla="*/ 290 w 740"/>
              <a:gd name="T5" fmla="*/ 0 h 290"/>
              <a:gd name="T6" fmla="*/ 740 w 740"/>
              <a:gd name="T7" fmla="*/ 0 h 290"/>
              <a:gd name="T8" fmla="*/ 740 w 740"/>
              <a:gd name="T9" fmla="*/ 290 h 290"/>
            </a:gdLst>
            <a:ahLst/>
            <a:cxnLst>
              <a:cxn ang="0">
                <a:pos x="T0" y="T1"/>
              </a:cxn>
              <a:cxn ang="0">
                <a:pos x="T2" y="T3"/>
              </a:cxn>
              <a:cxn ang="0">
                <a:pos x="T4" y="T5"/>
              </a:cxn>
              <a:cxn ang="0">
                <a:pos x="T6" y="T7"/>
              </a:cxn>
              <a:cxn ang="0">
                <a:pos x="T8" y="T9"/>
              </a:cxn>
            </a:cxnLst>
            <a:rect l="0" t="0" r="r" b="b"/>
            <a:pathLst>
              <a:path w="740" h="290">
                <a:moveTo>
                  <a:pt x="740" y="290"/>
                </a:moveTo>
                <a:lnTo>
                  <a:pt x="0" y="290"/>
                </a:lnTo>
                <a:lnTo>
                  <a:pt x="290" y="0"/>
                </a:lnTo>
                <a:lnTo>
                  <a:pt x="740" y="0"/>
                </a:lnTo>
                <a:lnTo>
                  <a:pt x="740" y="29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Tree>
    <p:extLst>
      <p:ext uri="{BB962C8B-B14F-4D97-AF65-F5344CB8AC3E}">
        <p14:creationId xmlns:p14="http://schemas.microsoft.com/office/powerpoint/2010/main" val="3984002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598B27B4-8641-7CB3-476A-F135E6017F9B}"/>
              </a:ext>
            </a:extLst>
          </p:cNvPr>
          <p:cNvSpPr/>
          <p:nvPr/>
        </p:nvSpPr>
        <p:spPr bwMode="auto">
          <a:xfrm rot="16200000">
            <a:off x="3829193" y="-4006225"/>
            <a:ext cx="1531339" cy="9264535"/>
          </a:xfrm>
          <a:prstGeom prst="rect">
            <a:avLst/>
          </a:prstGeom>
          <a:gradFill flip="none" rotWithShape="1">
            <a:gsLst>
              <a:gs pos="0">
                <a:schemeClr val="tx1">
                  <a:alpha val="0"/>
                </a:schemeClr>
              </a:gs>
              <a:gs pos="51000">
                <a:srgbClr val="02058F"/>
              </a:gs>
              <a:gs pos="79000">
                <a:schemeClr val="accent4">
                  <a:alpha val="61647"/>
                </a:schemeClr>
              </a:gs>
              <a:gs pos="100000">
                <a:schemeClr val="bg2"/>
              </a:gs>
            </a:gsLst>
            <a:path path="circle">
              <a:fillToRect l="100000" t="100000"/>
            </a:path>
            <a:tileRect r="-100000" b="-100000"/>
          </a:gradFill>
          <a:ln>
            <a:noFill/>
          </a:ln>
        </p:spPr>
        <p:txBody>
          <a:bodyPr spcFirstLastPara="1" vert="horz" wrap="square" lIns="68580" tIns="34290" rIns="68580" bIns="34290" numCol="1" rtlCol="0" anchor="ctr" anchorCtr="0" compatLnSpc="1">
            <a:prstTxWarp prst="textArchDown">
              <a:avLst>
                <a:gd name="adj" fmla="val 16680161"/>
              </a:avLst>
            </a:prstTxWarp>
          </a:bodyPr>
          <a:lstStyle/>
          <a:p>
            <a:pPr algn="ctr"/>
            <a:endParaRPr lang="en-LV" sz="1275"/>
          </a:p>
        </p:txBody>
      </p:sp>
      <p:grpSp>
        <p:nvGrpSpPr>
          <p:cNvPr id="2" name="Group 1">
            <a:extLst>
              <a:ext uri="{FF2B5EF4-FFF2-40B4-BE49-F238E27FC236}">
                <a16:creationId xmlns:a16="http://schemas.microsoft.com/office/drawing/2014/main" id="{72E54C36-BE2D-909F-7E0B-1858DBD8E058}"/>
              </a:ext>
            </a:extLst>
          </p:cNvPr>
          <p:cNvGrpSpPr/>
          <p:nvPr/>
        </p:nvGrpSpPr>
        <p:grpSpPr>
          <a:xfrm>
            <a:off x="2948802" y="2502299"/>
            <a:ext cx="2156369" cy="4281988"/>
            <a:chOff x="4694946" y="1807643"/>
            <a:chExt cx="2875159" cy="5709317"/>
          </a:xfrm>
        </p:grpSpPr>
        <p:grpSp>
          <p:nvGrpSpPr>
            <p:cNvPr id="3" name="Group 2">
              <a:extLst>
                <a:ext uri="{FF2B5EF4-FFF2-40B4-BE49-F238E27FC236}">
                  <a16:creationId xmlns:a16="http://schemas.microsoft.com/office/drawing/2014/main" id="{B7BD2B4F-802D-03FD-E372-8A02E743A1AE}"/>
                </a:ext>
              </a:extLst>
            </p:cNvPr>
            <p:cNvGrpSpPr/>
            <p:nvPr/>
          </p:nvGrpSpPr>
          <p:grpSpPr>
            <a:xfrm>
              <a:off x="6078047" y="2293801"/>
              <a:ext cx="325400" cy="4565925"/>
              <a:chOff x="6078047" y="2293801"/>
              <a:chExt cx="325400" cy="4565925"/>
            </a:xfrm>
          </p:grpSpPr>
          <p:sp>
            <p:nvSpPr>
              <p:cNvPr id="26" name="Freeform 5">
                <a:extLst>
                  <a:ext uri="{FF2B5EF4-FFF2-40B4-BE49-F238E27FC236}">
                    <a16:creationId xmlns:a16="http://schemas.microsoft.com/office/drawing/2014/main" id="{981DE27F-9DD2-BF5B-79AC-DAC3B83B5ADD}"/>
                  </a:ext>
                </a:extLst>
              </p:cNvPr>
              <p:cNvSpPr>
                <a:spLocks/>
              </p:cNvSpPr>
              <p:nvPr/>
            </p:nvSpPr>
            <p:spPr bwMode="auto">
              <a:xfrm>
                <a:off x="6078047" y="2293801"/>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7" name="Freeform 5">
                <a:extLst>
                  <a:ext uri="{FF2B5EF4-FFF2-40B4-BE49-F238E27FC236}">
                    <a16:creationId xmlns:a16="http://schemas.microsoft.com/office/drawing/2014/main" id="{552CA2F4-3AB2-A9ED-47D0-376DD65A94C2}"/>
                  </a:ext>
                </a:extLst>
              </p:cNvPr>
              <p:cNvSpPr>
                <a:spLocks/>
              </p:cNvSpPr>
              <p:nvPr/>
            </p:nvSpPr>
            <p:spPr bwMode="auto">
              <a:xfrm>
                <a:off x="6078047" y="3554111"/>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4" name="Group 3">
              <a:extLst>
                <a:ext uri="{FF2B5EF4-FFF2-40B4-BE49-F238E27FC236}">
                  <a16:creationId xmlns:a16="http://schemas.microsoft.com/office/drawing/2014/main" id="{EA80E9F4-37FE-BCFB-F916-380B2AA45B7D}"/>
                </a:ext>
              </a:extLst>
            </p:cNvPr>
            <p:cNvGrpSpPr/>
            <p:nvPr/>
          </p:nvGrpSpPr>
          <p:grpSpPr>
            <a:xfrm>
              <a:off x="6073020" y="2140042"/>
              <a:ext cx="1134951" cy="641823"/>
              <a:chOff x="6073020" y="2140042"/>
              <a:chExt cx="1134951" cy="641823"/>
            </a:xfrm>
          </p:grpSpPr>
          <p:sp>
            <p:nvSpPr>
              <p:cNvPr id="24" name="Freeform 7">
                <a:extLst>
                  <a:ext uri="{FF2B5EF4-FFF2-40B4-BE49-F238E27FC236}">
                    <a16:creationId xmlns:a16="http://schemas.microsoft.com/office/drawing/2014/main" id="{72477851-61D4-18C1-8CD3-E6F15989C5FB}"/>
                  </a:ext>
                </a:extLst>
              </p:cNvPr>
              <p:cNvSpPr>
                <a:spLocks/>
              </p:cNvSpPr>
              <p:nvPr/>
            </p:nvSpPr>
            <p:spPr bwMode="auto">
              <a:xfrm>
                <a:off x="6073020" y="2293801"/>
                <a:ext cx="830331" cy="325400"/>
              </a:xfrm>
              <a:custGeom>
                <a:avLst/>
                <a:gdLst>
                  <a:gd name="T0" fmla="*/ 740 w 740"/>
                  <a:gd name="T1" fmla="*/ 290 h 290"/>
                  <a:gd name="T2" fmla="*/ 0 w 740"/>
                  <a:gd name="T3" fmla="*/ 290 h 290"/>
                  <a:gd name="T4" fmla="*/ 290 w 740"/>
                  <a:gd name="T5" fmla="*/ 0 h 290"/>
                  <a:gd name="T6" fmla="*/ 740 w 740"/>
                  <a:gd name="T7" fmla="*/ 0 h 290"/>
                  <a:gd name="T8" fmla="*/ 740 w 740"/>
                  <a:gd name="T9" fmla="*/ 290 h 290"/>
                </a:gdLst>
                <a:ahLst/>
                <a:cxnLst>
                  <a:cxn ang="0">
                    <a:pos x="T0" y="T1"/>
                  </a:cxn>
                  <a:cxn ang="0">
                    <a:pos x="T2" y="T3"/>
                  </a:cxn>
                  <a:cxn ang="0">
                    <a:pos x="T4" y="T5"/>
                  </a:cxn>
                  <a:cxn ang="0">
                    <a:pos x="T6" y="T7"/>
                  </a:cxn>
                  <a:cxn ang="0">
                    <a:pos x="T8" y="T9"/>
                  </a:cxn>
                </a:cxnLst>
                <a:rect l="0" t="0" r="r" b="b"/>
                <a:pathLst>
                  <a:path w="740" h="290">
                    <a:moveTo>
                      <a:pt x="740" y="290"/>
                    </a:moveTo>
                    <a:lnTo>
                      <a:pt x="0" y="290"/>
                    </a:lnTo>
                    <a:lnTo>
                      <a:pt x="290" y="0"/>
                    </a:lnTo>
                    <a:lnTo>
                      <a:pt x="740" y="0"/>
                    </a:lnTo>
                    <a:lnTo>
                      <a:pt x="740" y="29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5" name="Freeform 9">
                <a:extLst>
                  <a:ext uri="{FF2B5EF4-FFF2-40B4-BE49-F238E27FC236}">
                    <a16:creationId xmlns:a16="http://schemas.microsoft.com/office/drawing/2014/main" id="{8893B234-8822-EBB9-0BAA-554578AF104F}"/>
                  </a:ext>
                </a:extLst>
              </p:cNvPr>
              <p:cNvSpPr>
                <a:spLocks/>
              </p:cNvSpPr>
              <p:nvPr/>
            </p:nvSpPr>
            <p:spPr bwMode="auto">
              <a:xfrm>
                <a:off x="6860130" y="2140042"/>
                <a:ext cx="347841" cy="641823"/>
              </a:xfrm>
              <a:custGeom>
                <a:avLst/>
                <a:gdLst>
                  <a:gd name="T0" fmla="*/ 310 w 310"/>
                  <a:gd name="T1" fmla="*/ 286 h 572"/>
                  <a:gd name="T2" fmla="*/ 0 w 310"/>
                  <a:gd name="T3" fmla="*/ 0 h 572"/>
                  <a:gd name="T4" fmla="*/ 0 w 310"/>
                  <a:gd name="T5" fmla="*/ 286 h 572"/>
                  <a:gd name="T6" fmla="*/ 0 w 310"/>
                  <a:gd name="T7" fmla="*/ 572 h 572"/>
                  <a:gd name="T8" fmla="*/ 310 w 310"/>
                  <a:gd name="T9" fmla="*/ 286 h 572"/>
                </a:gdLst>
                <a:ahLst/>
                <a:cxnLst>
                  <a:cxn ang="0">
                    <a:pos x="T0" y="T1"/>
                  </a:cxn>
                  <a:cxn ang="0">
                    <a:pos x="T2" y="T3"/>
                  </a:cxn>
                  <a:cxn ang="0">
                    <a:pos x="T4" y="T5"/>
                  </a:cxn>
                  <a:cxn ang="0">
                    <a:pos x="T6" y="T7"/>
                  </a:cxn>
                  <a:cxn ang="0">
                    <a:pos x="T8" y="T9"/>
                  </a:cxn>
                </a:cxnLst>
                <a:rect l="0" t="0" r="r" b="b"/>
                <a:pathLst>
                  <a:path w="310" h="572">
                    <a:moveTo>
                      <a:pt x="310" y="286"/>
                    </a:moveTo>
                    <a:lnTo>
                      <a:pt x="0" y="0"/>
                    </a:lnTo>
                    <a:lnTo>
                      <a:pt x="0" y="286"/>
                    </a:lnTo>
                    <a:lnTo>
                      <a:pt x="0" y="572"/>
                    </a:lnTo>
                    <a:lnTo>
                      <a:pt x="310" y="28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sp>
          <p:nvSpPr>
            <p:cNvPr id="5" name="Freeform 18">
              <a:extLst>
                <a:ext uri="{FF2B5EF4-FFF2-40B4-BE49-F238E27FC236}">
                  <a16:creationId xmlns:a16="http://schemas.microsoft.com/office/drawing/2014/main" id="{97918385-54B6-80CA-1BC3-5759FD706EE6}"/>
                </a:ext>
              </a:extLst>
            </p:cNvPr>
            <p:cNvSpPr>
              <a:spLocks/>
            </p:cNvSpPr>
            <p:nvPr/>
          </p:nvSpPr>
          <p:spPr bwMode="auto">
            <a:xfrm>
              <a:off x="4899875" y="2393892"/>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nvGrpSpPr>
            <p:cNvPr id="6" name="Group 5">
              <a:extLst>
                <a:ext uri="{FF2B5EF4-FFF2-40B4-BE49-F238E27FC236}">
                  <a16:creationId xmlns:a16="http://schemas.microsoft.com/office/drawing/2014/main" id="{3CB154BB-715D-9058-72AC-2DD251DB66FD}"/>
                </a:ext>
              </a:extLst>
            </p:cNvPr>
            <p:cNvGrpSpPr/>
            <p:nvPr/>
          </p:nvGrpSpPr>
          <p:grpSpPr>
            <a:xfrm>
              <a:off x="6475260" y="3553189"/>
              <a:ext cx="326522" cy="3963771"/>
              <a:chOff x="6475260" y="3553189"/>
              <a:chExt cx="326522" cy="3963771"/>
            </a:xfrm>
          </p:grpSpPr>
          <p:sp>
            <p:nvSpPr>
              <p:cNvPr id="22" name="Freeform 21">
                <a:extLst>
                  <a:ext uri="{FF2B5EF4-FFF2-40B4-BE49-F238E27FC236}">
                    <a16:creationId xmlns:a16="http://schemas.microsoft.com/office/drawing/2014/main" id="{C87725E6-61B7-BABB-4EF2-DAF6B25054EA}"/>
                  </a:ext>
                </a:extLst>
              </p:cNvPr>
              <p:cNvSpPr>
                <a:spLocks/>
              </p:cNvSpPr>
              <p:nvPr/>
            </p:nvSpPr>
            <p:spPr bwMode="auto">
              <a:xfrm>
                <a:off x="6475260" y="3553189"/>
                <a:ext cx="326522" cy="2248626"/>
              </a:xfrm>
              <a:custGeom>
                <a:avLst/>
                <a:gdLst>
                  <a:gd name="T0" fmla="*/ 291 w 291"/>
                  <a:gd name="T1" fmla="*/ 0 h 2004"/>
                  <a:gd name="T2" fmla="*/ 291 w 291"/>
                  <a:gd name="T3" fmla="*/ 2004 h 2004"/>
                  <a:gd name="T4" fmla="*/ 0 w 291"/>
                  <a:gd name="T5" fmla="*/ 2004 h 2004"/>
                  <a:gd name="T6" fmla="*/ 0 w 291"/>
                  <a:gd name="T7" fmla="*/ 291 h 2004"/>
                  <a:gd name="T8" fmla="*/ 291 w 291"/>
                  <a:gd name="T9" fmla="*/ 0 h 2004"/>
                </a:gdLst>
                <a:ahLst/>
                <a:cxnLst>
                  <a:cxn ang="0">
                    <a:pos x="T0" y="T1"/>
                  </a:cxn>
                  <a:cxn ang="0">
                    <a:pos x="T2" y="T3"/>
                  </a:cxn>
                  <a:cxn ang="0">
                    <a:pos x="T4" y="T5"/>
                  </a:cxn>
                  <a:cxn ang="0">
                    <a:pos x="T6" y="T7"/>
                  </a:cxn>
                  <a:cxn ang="0">
                    <a:pos x="T8" y="T9"/>
                  </a:cxn>
                </a:cxnLst>
                <a:rect l="0" t="0" r="r" b="b"/>
                <a:pathLst>
                  <a:path w="291" h="2004">
                    <a:moveTo>
                      <a:pt x="291" y="0"/>
                    </a:moveTo>
                    <a:lnTo>
                      <a:pt x="291" y="2004"/>
                    </a:lnTo>
                    <a:lnTo>
                      <a:pt x="0" y="2004"/>
                    </a:lnTo>
                    <a:lnTo>
                      <a:pt x="0" y="291"/>
                    </a:lnTo>
                    <a:lnTo>
                      <a:pt x="291" y="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3" name="Freeform 21">
                <a:extLst>
                  <a:ext uri="{FF2B5EF4-FFF2-40B4-BE49-F238E27FC236}">
                    <a16:creationId xmlns:a16="http://schemas.microsoft.com/office/drawing/2014/main" id="{B7034A19-806C-5B7E-212D-68143F64A6FB}"/>
                  </a:ext>
                </a:extLst>
              </p:cNvPr>
              <p:cNvSpPr>
                <a:spLocks/>
              </p:cNvSpPr>
              <p:nvPr/>
            </p:nvSpPr>
            <p:spPr bwMode="auto">
              <a:xfrm>
                <a:off x="6475260" y="5268334"/>
                <a:ext cx="326522" cy="2248626"/>
              </a:xfrm>
              <a:custGeom>
                <a:avLst/>
                <a:gdLst>
                  <a:gd name="T0" fmla="*/ 291 w 291"/>
                  <a:gd name="T1" fmla="*/ 0 h 2004"/>
                  <a:gd name="T2" fmla="*/ 291 w 291"/>
                  <a:gd name="T3" fmla="*/ 2004 h 2004"/>
                  <a:gd name="T4" fmla="*/ 0 w 291"/>
                  <a:gd name="T5" fmla="*/ 2004 h 2004"/>
                  <a:gd name="T6" fmla="*/ 0 w 291"/>
                  <a:gd name="T7" fmla="*/ 291 h 2004"/>
                  <a:gd name="T8" fmla="*/ 291 w 291"/>
                  <a:gd name="T9" fmla="*/ 0 h 2004"/>
                </a:gdLst>
                <a:ahLst/>
                <a:cxnLst>
                  <a:cxn ang="0">
                    <a:pos x="T0" y="T1"/>
                  </a:cxn>
                  <a:cxn ang="0">
                    <a:pos x="T2" y="T3"/>
                  </a:cxn>
                  <a:cxn ang="0">
                    <a:pos x="T4" y="T5"/>
                  </a:cxn>
                  <a:cxn ang="0">
                    <a:pos x="T6" y="T7"/>
                  </a:cxn>
                  <a:cxn ang="0">
                    <a:pos x="T8" y="T9"/>
                  </a:cxn>
                </a:cxnLst>
                <a:rect l="0" t="0" r="r" b="b"/>
                <a:pathLst>
                  <a:path w="291" h="2004">
                    <a:moveTo>
                      <a:pt x="291" y="0"/>
                    </a:moveTo>
                    <a:lnTo>
                      <a:pt x="291" y="2004"/>
                    </a:lnTo>
                    <a:lnTo>
                      <a:pt x="0" y="2004"/>
                    </a:lnTo>
                    <a:lnTo>
                      <a:pt x="0" y="291"/>
                    </a:lnTo>
                    <a:lnTo>
                      <a:pt x="291" y="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7" name="Group 6">
              <a:extLst>
                <a:ext uri="{FF2B5EF4-FFF2-40B4-BE49-F238E27FC236}">
                  <a16:creationId xmlns:a16="http://schemas.microsoft.com/office/drawing/2014/main" id="{947BC849-C577-0A90-9501-BF6695FC87C5}"/>
                </a:ext>
              </a:extLst>
            </p:cNvPr>
            <p:cNvGrpSpPr/>
            <p:nvPr/>
          </p:nvGrpSpPr>
          <p:grpSpPr>
            <a:xfrm>
              <a:off x="5680835" y="1973677"/>
              <a:ext cx="325400" cy="4892719"/>
              <a:chOff x="5680835" y="1973677"/>
              <a:chExt cx="325400" cy="4892719"/>
            </a:xfrm>
          </p:grpSpPr>
          <p:sp>
            <p:nvSpPr>
              <p:cNvPr id="20" name="Freeform 13">
                <a:extLst>
                  <a:ext uri="{FF2B5EF4-FFF2-40B4-BE49-F238E27FC236}">
                    <a16:creationId xmlns:a16="http://schemas.microsoft.com/office/drawing/2014/main" id="{24AE153E-9588-B07E-A75B-639C22284403}"/>
                  </a:ext>
                </a:extLst>
              </p:cNvPr>
              <p:cNvSpPr>
                <a:spLocks/>
              </p:cNvSpPr>
              <p:nvPr/>
            </p:nvSpPr>
            <p:spPr bwMode="auto">
              <a:xfrm>
                <a:off x="5680835" y="1973677"/>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dirty="0">
                  <a:latin typeface="Source Sans Pro" charset="0"/>
                </a:endParaRPr>
              </a:p>
            </p:txBody>
          </p:sp>
          <p:sp>
            <p:nvSpPr>
              <p:cNvPr id="21" name="Freeform 13">
                <a:extLst>
                  <a:ext uri="{FF2B5EF4-FFF2-40B4-BE49-F238E27FC236}">
                    <a16:creationId xmlns:a16="http://schemas.microsoft.com/office/drawing/2014/main" id="{1A42956C-8A14-E2F8-2612-DDE5E02B4761}"/>
                  </a:ext>
                </a:extLst>
              </p:cNvPr>
              <p:cNvSpPr>
                <a:spLocks/>
              </p:cNvSpPr>
              <p:nvPr/>
            </p:nvSpPr>
            <p:spPr bwMode="auto">
              <a:xfrm>
                <a:off x="5680835" y="4256463"/>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8" name="Group 7">
              <a:extLst>
                <a:ext uri="{FF2B5EF4-FFF2-40B4-BE49-F238E27FC236}">
                  <a16:creationId xmlns:a16="http://schemas.microsoft.com/office/drawing/2014/main" id="{0DD8A0A9-E503-1791-C1CF-08362CDAAFC7}"/>
                </a:ext>
              </a:extLst>
            </p:cNvPr>
            <p:cNvGrpSpPr/>
            <p:nvPr/>
          </p:nvGrpSpPr>
          <p:grpSpPr>
            <a:xfrm>
              <a:off x="5293451" y="4153945"/>
              <a:ext cx="329758" cy="2318300"/>
              <a:chOff x="5293451" y="4153945"/>
              <a:chExt cx="329758" cy="2318300"/>
            </a:xfrm>
          </p:grpSpPr>
          <p:sp>
            <p:nvSpPr>
              <p:cNvPr id="18" name="Freeform 29">
                <a:extLst>
                  <a:ext uri="{FF2B5EF4-FFF2-40B4-BE49-F238E27FC236}">
                    <a16:creationId xmlns:a16="http://schemas.microsoft.com/office/drawing/2014/main" id="{237B2537-73C0-E847-B34F-1894814DA23F}"/>
                  </a:ext>
                </a:extLst>
              </p:cNvPr>
              <p:cNvSpPr>
                <a:spLocks/>
              </p:cNvSpPr>
              <p:nvPr/>
            </p:nvSpPr>
            <p:spPr bwMode="auto">
              <a:xfrm>
                <a:off x="5297809" y="4153945"/>
                <a:ext cx="325400"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9" name="Freeform 29">
                <a:extLst>
                  <a:ext uri="{FF2B5EF4-FFF2-40B4-BE49-F238E27FC236}">
                    <a16:creationId xmlns:a16="http://schemas.microsoft.com/office/drawing/2014/main" id="{A8D71F74-6C1F-7C1A-50CA-46A75415BB07}"/>
                  </a:ext>
                </a:extLst>
              </p:cNvPr>
              <p:cNvSpPr>
                <a:spLocks/>
              </p:cNvSpPr>
              <p:nvPr/>
            </p:nvSpPr>
            <p:spPr bwMode="auto">
              <a:xfrm>
                <a:off x="5293451" y="4638523"/>
                <a:ext cx="325400" cy="1833722"/>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9" name="Group 8">
              <a:extLst>
                <a:ext uri="{FF2B5EF4-FFF2-40B4-BE49-F238E27FC236}">
                  <a16:creationId xmlns:a16="http://schemas.microsoft.com/office/drawing/2014/main" id="{03C7F10B-CDF7-DF46-7694-C23CA7E2F2E8}"/>
                </a:ext>
              </a:extLst>
            </p:cNvPr>
            <p:cNvGrpSpPr/>
            <p:nvPr/>
          </p:nvGrpSpPr>
          <p:grpSpPr>
            <a:xfrm>
              <a:off x="4860302" y="1807643"/>
              <a:ext cx="1148827" cy="642946"/>
              <a:chOff x="4860302" y="1807643"/>
              <a:chExt cx="1148827" cy="642946"/>
            </a:xfrm>
          </p:grpSpPr>
          <p:sp>
            <p:nvSpPr>
              <p:cNvPr id="16" name="Freeform 15">
                <a:extLst>
                  <a:ext uri="{FF2B5EF4-FFF2-40B4-BE49-F238E27FC236}">
                    <a16:creationId xmlns:a16="http://schemas.microsoft.com/office/drawing/2014/main" id="{F3D9306B-22B6-CF7D-4FA6-D61F3C57FFE8}"/>
                  </a:ext>
                </a:extLst>
              </p:cNvPr>
              <p:cNvSpPr>
                <a:spLocks/>
              </p:cNvSpPr>
              <p:nvPr/>
            </p:nvSpPr>
            <p:spPr bwMode="auto">
              <a:xfrm>
                <a:off x="5214704" y="1967279"/>
                <a:ext cx="794425" cy="326522"/>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7" name="Freeform 17">
                <a:extLst>
                  <a:ext uri="{FF2B5EF4-FFF2-40B4-BE49-F238E27FC236}">
                    <a16:creationId xmlns:a16="http://schemas.microsoft.com/office/drawing/2014/main" id="{0DED1416-CDA5-46E0-9608-39E16A06605D}"/>
                  </a:ext>
                </a:extLst>
              </p:cNvPr>
              <p:cNvSpPr>
                <a:spLocks/>
              </p:cNvSpPr>
              <p:nvPr/>
            </p:nvSpPr>
            <p:spPr bwMode="auto">
              <a:xfrm>
                <a:off x="4860302" y="1807643"/>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0" name="Group 9">
              <a:extLst>
                <a:ext uri="{FF2B5EF4-FFF2-40B4-BE49-F238E27FC236}">
                  <a16:creationId xmlns:a16="http://schemas.microsoft.com/office/drawing/2014/main" id="{5838DBF1-8622-10B5-FA41-47F200796C69}"/>
                </a:ext>
              </a:extLst>
            </p:cNvPr>
            <p:cNvGrpSpPr/>
            <p:nvPr/>
          </p:nvGrpSpPr>
          <p:grpSpPr>
            <a:xfrm>
              <a:off x="4694946" y="3995733"/>
              <a:ext cx="948264" cy="641823"/>
              <a:chOff x="4694946" y="3995733"/>
              <a:chExt cx="948264" cy="641823"/>
            </a:xfrm>
          </p:grpSpPr>
          <p:sp>
            <p:nvSpPr>
              <p:cNvPr id="14" name="Freeform 31">
                <a:extLst>
                  <a:ext uri="{FF2B5EF4-FFF2-40B4-BE49-F238E27FC236}">
                    <a16:creationId xmlns:a16="http://schemas.microsoft.com/office/drawing/2014/main" id="{D78645EB-5D54-3F9B-FC39-086E5E95A2FD}"/>
                  </a:ext>
                </a:extLst>
              </p:cNvPr>
              <p:cNvSpPr>
                <a:spLocks/>
              </p:cNvSpPr>
              <p:nvPr/>
            </p:nvSpPr>
            <p:spPr bwMode="auto">
              <a:xfrm>
                <a:off x="5009241" y="4153945"/>
                <a:ext cx="633969" cy="325400"/>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5" name="Freeform 33">
                <a:extLst>
                  <a:ext uri="{FF2B5EF4-FFF2-40B4-BE49-F238E27FC236}">
                    <a16:creationId xmlns:a16="http://schemas.microsoft.com/office/drawing/2014/main" id="{BF3FCB26-09F6-F51E-3293-433C2354A99A}"/>
                  </a:ext>
                </a:extLst>
              </p:cNvPr>
              <p:cNvSpPr>
                <a:spLocks/>
              </p:cNvSpPr>
              <p:nvPr/>
            </p:nvSpPr>
            <p:spPr bwMode="auto">
              <a:xfrm>
                <a:off x="4694946" y="3995733"/>
                <a:ext cx="352330" cy="641823"/>
              </a:xfrm>
              <a:custGeom>
                <a:avLst/>
                <a:gdLst>
                  <a:gd name="T0" fmla="*/ 0 w 314"/>
                  <a:gd name="T1" fmla="*/ 286 h 572"/>
                  <a:gd name="T2" fmla="*/ 314 w 314"/>
                  <a:gd name="T3" fmla="*/ 0 h 572"/>
                  <a:gd name="T4" fmla="*/ 314 w 314"/>
                  <a:gd name="T5" fmla="*/ 286 h 572"/>
                  <a:gd name="T6" fmla="*/ 314 w 314"/>
                  <a:gd name="T7" fmla="*/ 572 h 572"/>
                  <a:gd name="T8" fmla="*/ 0 w 314"/>
                  <a:gd name="T9" fmla="*/ 286 h 572"/>
                </a:gdLst>
                <a:ahLst/>
                <a:cxnLst>
                  <a:cxn ang="0">
                    <a:pos x="T0" y="T1"/>
                  </a:cxn>
                  <a:cxn ang="0">
                    <a:pos x="T2" y="T3"/>
                  </a:cxn>
                  <a:cxn ang="0">
                    <a:pos x="T4" y="T5"/>
                  </a:cxn>
                  <a:cxn ang="0">
                    <a:pos x="T6" y="T7"/>
                  </a:cxn>
                  <a:cxn ang="0">
                    <a:pos x="T8" y="T9"/>
                  </a:cxn>
                </a:cxnLst>
                <a:rect l="0" t="0" r="r" b="b"/>
                <a:pathLst>
                  <a:path w="314" h="572">
                    <a:moveTo>
                      <a:pt x="0" y="286"/>
                    </a:moveTo>
                    <a:lnTo>
                      <a:pt x="314" y="0"/>
                    </a:lnTo>
                    <a:lnTo>
                      <a:pt x="314" y="286"/>
                    </a:lnTo>
                    <a:lnTo>
                      <a:pt x="314" y="572"/>
                    </a:lnTo>
                    <a:lnTo>
                      <a:pt x="0" y="2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1" name="Group 10">
              <a:extLst>
                <a:ext uri="{FF2B5EF4-FFF2-40B4-BE49-F238E27FC236}">
                  <a16:creationId xmlns:a16="http://schemas.microsoft.com/office/drawing/2014/main" id="{759AE549-F5AF-0AC1-C29E-C163E0342A28}"/>
                </a:ext>
              </a:extLst>
            </p:cNvPr>
            <p:cNvGrpSpPr/>
            <p:nvPr/>
          </p:nvGrpSpPr>
          <p:grpSpPr>
            <a:xfrm>
              <a:off x="6485064" y="3396481"/>
              <a:ext cx="1085041" cy="642946"/>
              <a:chOff x="6485064" y="3396481"/>
              <a:chExt cx="1085041" cy="642946"/>
            </a:xfrm>
          </p:grpSpPr>
          <p:sp>
            <p:nvSpPr>
              <p:cNvPr id="12" name="Freeform 23">
                <a:extLst>
                  <a:ext uri="{FF2B5EF4-FFF2-40B4-BE49-F238E27FC236}">
                    <a16:creationId xmlns:a16="http://schemas.microsoft.com/office/drawing/2014/main" id="{A9FC419A-03FD-FC00-24AC-7B4B07E2860E}"/>
                  </a:ext>
                </a:extLst>
              </p:cNvPr>
              <p:cNvSpPr>
                <a:spLocks/>
              </p:cNvSpPr>
              <p:nvPr/>
            </p:nvSpPr>
            <p:spPr bwMode="auto">
              <a:xfrm>
                <a:off x="6485064" y="3557132"/>
                <a:ext cx="732711" cy="326522"/>
              </a:xfrm>
              <a:custGeom>
                <a:avLst/>
                <a:gdLst>
                  <a:gd name="T0" fmla="*/ 653 w 653"/>
                  <a:gd name="T1" fmla="*/ 291 h 291"/>
                  <a:gd name="T2" fmla="*/ 0 w 653"/>
                  <a:gd name="T3" fmla="*/ 291 h 291"/>
                  <a:gd name="T4" fmla="*/ 291 w 653"/>
                  <a:gd name="T5" fmla="*/ 0 h 291"/>
                  <a:gd name="T6" fmla="*/ 653 w 653"/>
                  <a:gd name="T7" fmla="*/ 0 h 291"/>
                  <a:gd name="T8" fmla="*/ 653 w 653"/>
                  <a:gd name="T9" fmla="*/ 291 h 291"/>
                </a:gdLst>
                <a:ahLst/>
                <a:cxnLst>
                  <a:cxn ang="0">
                    <a:pos x="T0" y="T1"/>
                  </a:cxn>
                  <a:cxn ang="0">
                    <a:pos x="T2" y="T3"/>
                  </a:cxn>
                  <a:cxn ang="0">
                    <a:pos x="T4" y="T5"/>
                  </a:cxn>
                  <a:cxn ang="0">
                    <a:pos x="T6" y="T7"/>
                  </a:cxn>
                  <a:cxn ang="0">
                    <a:pos x="T8" y="T9"/>
                  </a:cxn>
                </a:cxnLst>
                <a:rect l="0" t="0" r="r" b="b"/>
                <a:pathLst>
                  <a:path w="653" h="291">
                    <a:moveTo>
                      <a:pt x="653" y="291"/>
                    </a:moveTo>
                    <a:lnTo>
                      <a:pt x="0" y="291"/>
                    </a:lnTo>
                    <a:lnTo>
                      <a:pt x="291" y="0"/>
                    </a:lnTo>
                    <a:lnTo>
                      <a:pt x="653" y="0"/>
                    </a:lnTo>
                    <a:lnTo>
                      <a:pt x="653" y="291"/>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3" name="Freeform 25">
                <a:extLst>
                  <a:ext uri="{FF2B5EF4-FFF2-40B4-BE49-F238E27FC236}">
                    <a16:creationId xmlns:a16="http://schemas.microsoft.com/office/drawing/2014/main" id="{4BF5D829-7A5E-234C-9C19-41FE717B29C9}"/>
                  </a:ext>
                </a:extLst>
              </p:cNvPr>
              <p:cNvSpPr>
                <a:spLocks/>
              </p:cNvSpPr>
              <p:nvPr/>
            </p:nvSpPr>
            <p:spPr bwMode="auto">
              <a:xfrm>
                <a:off x="7217775" y="3396481"/>
                <a:ext cx="352330" cy="642946"/>
              </a:xfrm>
              <a:custGeom>
                <a:avLst/>
                <a:gdLst>
                  <a:gd name="T0" fmla="*/ 314 w 314"/>
                  <a:gd name="T1" fmla="*/ 286 h 573"/>
                  <a:gd name="T2" fmla="*/ 0 w 314"/>
                  <a:gd name="T3" fmla="*/ 0 h 573"/>
                  <a:gd name="T4" fmla="*/ 0 w 314"/>
                  <a:gd name="T5" fmla="*/ 286 h 573"/>
                  <a:gd name="T6" fmla="*/ 0 w 314"/>
                  <a:gd name="T7" fmla="*/ 573 h 573"/>
                  <a:gd name="T8" fmla="*/ 314 w 314"/>
                  <a:gd name="T9" fmla="*/ 286 h 573"/>
                </a:gdLst>
                <a:ahLst/>
                <a:cxnLst>
                  <a:cxn ang="0">
                    <a:pos x="T0" y="T1"/>
                  </a:cxn>
                  <a:cxn ang="0">
                    <a:pos x="T2" y="T3"/>
                  </a:cxn>
                  <a:cxn ang="0">
                    <a:pos x="T4" y="T5"/>
                  </a:cxn>
                  <a:cxn ang="0">
                    <a:pos x="T6" y="T7"/>
                  </a:cxn>
                  <a:cxn ang="0">
                    <a:pos x="T8" y="T9"/>
                  </a:cxn>
                </a:cxnLst>
                <a:rect l="0" t="0" r="r" b="b"/>
                <a:pathLst>
                  <a:path w="314" h="573">
                    <a:moveTo>
                      <a:pt x="314" y="286"/>
                    </a:moveTo>
                    <a:lnTo>
                      <a:pt x="0" y="0"/>
                    </a:lnTo>
                    <a:lnTo>
                      <a:pt x="0" y="286"/>
                    </a:lnTo>
                    <a:lnTo>
                      <a:pt x="0" y="573"/>
                    </a:lnTo>
                    <a:lnTo>
                      <a:pt x="314" y="286"/>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sp>
        <p:nvSpPr>
          <p:cNvPr id="28" name="Rectangle 27">
            <a:extLst>
              <a:ext uri="{FF2B5EF4-FFF2-40B4-BE49-F238E27FC236}">
                <a16:creationId xmlns:a16="http://schemas.microsoft.com/office/drawing/2014/main" id="{6B1D937F-86C2-F352-6BD5-3889626766BF}"/>
              </a:ext>
            </a:extLst>
          </p:cNvPr>
          <p:cNvSpPr/>
          <p:nvPr/>
        </p:nvSpPr>
        <p:spPr>
          <a:xfrm>
            <a:off x="4947616" y="1416659"/>
            <a:ext cx="4041446" cy="1795363"/>
          </a:xfrm>
          <a:prstGeom prst="rect">
            <a:avLst/>
          </a:prstGeom>
          <a:ln>
            <a:noFill/>
          </a:ln>
        </p:spPr>
        <p:txBody>
          <a:bodyPr wrap="square" lIns="45720" rIns="45720" bIns="22860">
            <a:spAutoFit/>
          </a:bodyPr>
          <a:lstStyle/>
          <a:p>
            <a:pPr defTabSz="351830" eaLnBrk="0" hangingPunct="0">
              <a:spcAft>
                <a:spcPts val="450"/>
              </a:spcAft>
            </a:pPr>
            <a:r>
              <a:rPr lang="lv-LV" sz="1800" b="1" kern="0" dirty="0">
                <a:solidFill>
                  <a:schemeClr val="tx2"/>
                </a:solidFill>
                <a:latin typeface="Source Sans Pro Light" panose="020B0503030403020204" pitchFamily="34" charset="0"/>
                <a:ea typeface="Source Sans Pro Light" panose="020B0503030403020204" pitchFamily="34" charset="0"/>
                <a:sym typeface="Gill Sans"/>
              </a:rPr>
              <a:t>Pirms projektu vērtēšanas eksperts: </a:t>
            </a:r>
          </a:p>
          <a:p>
            <a:pPr marL="214313" indent="-214313" defTabSz="351830" eaLnBrk="0" hangingPunct="0">
              <a:buFont typeface="Arial" panose="020B0604020202020204" pitchFamily="34" charset="0"/>
              <a:buChar char="•"/>
            </a:pPr>
            <a:r>
              <a:rPr lang="lv-LV" sz="1800" b="1" kern="0" dirty="0">
                <a:solidFill>
                  <a:schemeClr val="tx2"/>
                </a:solidFill>
                <a:latin typeface="Source Sans Pro Light" panose="020B0503030403020204" pitchFamily="34" charset="0"/>
                <a:ea typeface="Source Sans Pro Light" panose="020B0503030403020204" pitchFamily="34" charset="0"/>
                <a:sym typeface="Gill Sans"/>
              </a:rPr>
              <a:t>Apliecina, ka viņam nav interešu konflikta un apņemas ievērot konfidencialitāti,</a:t>
            </a:r>
          </a:p>
          <a:p>
            <a:pPr marL="214313" indent="-214313" defTabSz="351830" eaLnBrk="0" hangingPunct="0">
              <a:buFont typeface="Arial" panose="020B0604020202020204" pitchFamily="34" charset="0"/>
              <a:buChar char="•"/>
            </a:pPr>
            <a:r>
              <a:rPr lang="lv-LV" sz="1800" b="1" kern="0" dirty="0">
                <a:solidFill>
                  <a:schemeClr val="tx2"/>
                </a:solidFill>
                <a:latin typeface="Source Sans Pro Light" panose="020B0503030403020204" pitchFamily="34" charset="0"/>
                <a:ea typeface="Source Sans Pro Light" panose="020B0503030403020204" pitchFamily="34" charset="0"/>
                <a:sym typeface="Gill Sans"/>
              </a:rPr>
              <a:t>Noslēdz ar LZP līgumu par ekspertīzes veikšanu.</a:t>
            </a:r>
            <a:endParaRPr lang="en-US" sz="1800" b="1" kern="0" dirty="0">
              <a:solidFill>
                <a:schemeClr val="tx2"/>
              </a:solidFill>
              <a:latin typeface="Source Sans Pro Light" panose="020B0503030403020204" pitchFamily="34" charset="0"/>
              <a:ea typeface="Source Sans Pro Light" panose="020B0503030403020204" pitchFamily="34" charset="0"/>
              <a:sym typeface="Gill Sans"/>
            </a:endParaRPr>
          </a:p>
        </p:txBody>
      </p:sp>
      <p:sp>
        <p:nvSpPr>
          <p:cNvPr id="29" name="Title 1">
            <a:extLst>
              <a:ext uri="{FF2B5EF4-FFF2-40B4-BE49-F238E27FC236}">
                <a16:creationId xmlns:a16="http://schemas.microsoft.com/office/drawing/2014/main" id="{1DFCCBC1-0DCD-4B76-39D6-0072AF63D0F6}"/>
              </a:ext>
            </a:extLst>
          </p:cNvPr>
          <p:cNvSpPr txBox="1"/>
          <p:nvPr/>
        </p:nvSpPr>
        <p:spPr>
          <a:xfrm>
            <a:off x="1129554" y="391664"/>
            <a:ext cx="6723528" cy="1304734"/>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34289" tIns="34289" rIns="34289" bIns="34289">
            <a:noAutofit/>
          </a:bodyPr>
          <a:lstStyle/>
          <a:p>
            <a:pPr defTabSz="582930">
              <a:lnSpc>
                <a:spcPct val="72000"/>
              </a:lnSpc>
              <a:defRPr sz="4100">
                <a:solidFill>
                  <a:srgbClr val="FFFFFF"/>
                </a:solidFill>
                <a:latin typeface="Montserrat ExtraLight"/>
                <a:ea typeface="Montserrat ExtraLight"/>
                <a:cs typeface="Montserrat ExtraLight"/>
                <a:sym typeface="Montserrat ExtraLight"/>
              </a:defRPr>
            </a:pPr>
            <a:r>
              <a:rPr lang="lv-LV" sz="3200" b="1" dirty="0">
                <a:latin typeface="Source Sans Pro Light" panose="020B0503030403020204" pitchFamily="34" charset="0"/>
                <a:ea typeface="Source Sans Pro Light" panose="020B0503030403020204" pitchFamily="34" charset="0"/>
              </a:rPr>
              <a:t>Biznesa projektu zinātniskā ekspertīze</a:t>
            </a:r>
            <a:endParaRPr sz="3200" b="1" dirty="0">
              <a:latin typeface="Source Sans Pro Light" panose="020B0503030403020204" pitchFamily="34" charset="0"/>
              <a:ea typeface="Source Sans Pro Light" panose="020B0503030403020204" pitchFamily="34" charset="0"/>
            </a:endParaRPr>
          </a:p>
        </p:txBody>
      </p:sp>
      <p:sp>
        <p:nvSpPr>
          <p:cNvPr id="30" name="Rectangle 29">
            <a:extLst>
              <a:ext uri="{FF2B5EF4-FFF2-40B4-BE49-F238E27FC236}">
                <a16:creationId xmlns:a16="http://schemas.microsoft.com/office/drawing/2014/main" id="{5781BBCC-1684-E622-1E70-9AE2ADEC150D}"/>
              </a:ext>
            </a:extLst>
          </p:cNvPr>
          <p:cNvSpPr/>
          <p:nvPr/>
        </p:nvSpPr>
        <p:spPr>
          <a:xfrm>
            <a:off x="149147" y="4035049"/>
            <a:ext cx="2683607" cy="2008242"/>
          </a:xfrm>
          <a:prstGeom prst="rect">
            <a:avLst/>
          </a:prstGeom>
          <a:ln>
            <a:noFill/>
          </a:ln>
        </p:spPr>
        <p:txBody>
          <a:bodyPr wrap="square" lIns="45720" rIns="45720" bIns="22860">
            <a:spAutoFit/>
          </a:bodyPr>
          <a:lstStyle/>
          <a:p>
            <a:pPr algn="r" defTabSz="351830" eaLnBrk="0" hangingPunct="0"/>
            <a:r>
              <a:rPr lang="lv-LV" sz="1800" b="1" dirty="0">
                <a:solidFill>
                  <a:schemeClr val="accent2">
                    <a:lumMod val="50000"/>
                  </a:schemeClr>
                </a:solidFill>
                <a:latin typeface="Source Sans Pro Light" panose="020B0403030403020204" pitchFamily="34" charset="0"/>
                <a:ea typeface="Source Sans Pro Light" panose="020B0403030403020204" pitchFamily="34" charset="0"/>
              </a:rPr>
              <a:t>Eksperts projekta iesnieguma zinātnisko ekspertīzi veic, pielietojot savas zināšanas attiecīgajā nozarē un argumentējot vērtējumu ar zinātniskiem pamatojumiem</a:t>
            </a:r>
            <a:endParaRPr lang="en-US" sz="1800" b="1" kern="0" dirty="0">
              <a:solidFill>
                <a:schemeClr val="accent2">
                  <a:lumMod val="50000"/>
                </a:schemeClr>
              </a:solidFill>
              <a:latin typeface="Source Sans Pro Light" panose="020B0403030403020204" pitchFamily="34" charset="0"/>
              <a:ea typeface="Source Sans Pro Light" panose="020B0403030403020204" pitchFamily="34" charset="0"/>
              <a:sym typeface="Gill Sans"/>
            </a:endParaRPr>
          </a:p>
        </p:txBody>
      </p:sp>
      <p:sp>
        <p:nvSpPr>
          <p:cNvPr id="31" name="Rectangle 30">
            <a:extLst>
              <a:ext uri="{FF2B5EF4-FFF2-40B4-BE49-F238E27FC236}">
                <a16:creationId xmlns:a16="http://schemas.microsoft.com/office/drawing/2014/main" id="{2050490F-F02F-BC3D-F139-7B56C13915A2}"/>
              </a:ext>
            </a:extLst>
          </p:cNvPr>
          <p:cNvSpPr/>
          <p:nvPr/>
        </p:nvSpPr>
        <p:spPr>
          <a:xfrm>
            <a:off x="5078461" y="3283747"/>
            <a:ext cx="4041446" cy="3294876"/>
          </a:xfrm>
          <a:prstGeom prst="rect">
            <a:avLst/>
          </a:prstGeom>
          <a:ln>
            <a:noFill/>
          </a:ln>
        </p:spPr>
        <p:txBody>
          <a:bodyPr wrap="square" lIns="45720" rIns="45720" bIns="22860">
            <a:spAutoFit/>
          </a:bodyPr>
          <a:lstStyle/>
          <a:p>
            <a:pPr>
              <a:lnSpc>
                <a:spcPct val="115000"/>
              </a:lnSpc>
              <a:spcAft>
                <a:spcPts val="450"/>
              </a:spcAft>
            </a:pPr>
            <a:r>
              <a:rPr lang="lv-LV" sz="1600" b="1" dirty="0">
                <a:solidFill>
                  <a:schemeClr val="accent2">
                    <a:lumMod val="50000"/>
                  </a:schemeClr>
                </a:solidFill>
                <a:latin typeface="Source Sans Pro Light" panose="020B0403030403020204" pitchFamily="34" charset="0"/>
                <a:ea typeface="Source Sans Pro Light" panose="020B0403030403020204" pitchFamily="34" charset="0"/>
              </a:rPr>
              <a:t>Projekta zinātnisko ekspertīzi veic divos posmos:</a:t>
            </a:r>
            <a:endParaRPr lang="en-GB" sz="1600" b="1" dirty="0">
              <a:solidFill>
                <a:schemeClr val="accent2">
                  <a:lumMod val="50000"/>
                </a:schemeClr>
              </a:solidFill>
              <a:latin typeface="Source Sans Pro Light" panose="020B0403030403020204" pitchFamily="34" charset="0"/>
              <a:ea typeface="Source Sans Pro Light" panose="020B0403030403020204" pitchFamily="34" charset="0"/>
            </a:endParaRPr>
          </a:p>
          <a:p>
            <a:pPr marL="214313" indent="-214313" algn="just">
              <a:lnSpc>
                <a:spcPct val="115000"/>
              </a:lnSpc>
              <a:spcAft>
                <a:spcPts val="450"/>
              </a:spcAft>
              <a:buFont typeface="Arial" panose="020B0604020202020204" pitchFamily="34" charset="0"/>
              <a:buChar char="•"/>
            </a:pPr>
            <a:r>
              <a:rPr lang="lv-LV" sz="1600" b="1" dirty="0">
                <a:solidFill>
                  <a:schemeClr val="accent2">
                    <a:lumMod val="50000"/>
                  </a:schemeClr>
                </a:solidFill>
                <a:latin typeface="Source Sans Pro Light" panose="020B0403030403020204" pitchFamily="34" charset="0"/>
                <a:ea typeface="Source Sans Pro Light" panose="020B0403030403020204" pitchFamily="34" charset="0"/>
              </a:rPr>
              <a:t>sākotnēji eksperts veic projekta iesnieguma individuālo vērtējumu;</a:t>
            </a:r>
            <a:endParaRPr lang="en-GB" sz="1600" b="1" dirty="0">
              <a:solidFill>
                <a:schemeClr val="accent2">
                  <a:lumMod val="50000"/>
                </a:schemeClr>
              </a:solidFill>
              <a:latin typeface="Source Sans Pro Light" panose="020B0403030403020204" pitchFamily="34" charset="0"/>
              <a:ea typeface="Source Sans Pro Light" panose="020B0403030403020204" pitchFamily="34" charset="0"/>
            </a:endParaRPr>
          </a:p>
          <a:p>
            <a:pPr marL="214313" indent="-214313" algn="just">
              <a:lnSpc>
                <a:spcPct val="115000"/>
              </a:lnSpc>
              <a:spcAft>
                <a:spcPts val="450"/>
              </a:spcAft>
              <a:buFont typeface="Arial" panose="020B0604020202020204" pitchFamily="34" charset="0"/>
              <a:buChar char="•"/>
            </a:pPr>
            <a:r>
              <a:rPr lang="lv-LV" sz="1600" b="1" dirty="0">
                <a:solidFill>
                  <a:schemeClr val="accent2">
                    <a:lumMod val="50000"/>
                  </a:schemeClr>
                </a:solidFill>
                <a:latin typeface="Source Sans Pro Light" panose="020B0403030403020204" pitchFamily="34" charset="0"/>
                <a:ea typeface="Source Sans Pro Light" panose="020B0403030403020204" pitchFamily="34" charset="0"/>
              </a:rPr>
              <a:t>viens no projekta iesnieguma zinātniskās ekspertīzes veikšanai pieaicinātajiem ekspertiem (turpmāk – eksperts-konsolidētājs) pēc padomes uzaicinājuma izstrādā konsolidēto vērtējumu, pamatojoties uz projekta iesnieguma individuālajiem vērtējumiem.</a:t>
            </a:r>
            <a:endParaRPr lang="en-US" sz="1600" b="1" kern="0" dirty="0">
              <a:solidFill>
                <a:schemeClr val="accent2">
                  <a:lumMod val="50000"/>
                </a:schemeClr>
              </a:solidFill>
              <a:latin typeface="Source Sans Pro Light" panose="020B0403030403020204" pitchFamily="34" charset="0"/>
              <a:ea typeface="Source Sans Pro Light" panose="020B0403030403020204" pitchFamily="34" charset="0"/>
              <a:sym typeface="Gill Sans"/>
            </a:endParaRPr>
          </a:p>
        </p:txBody>
      </p:sp>
      <p:sp>
        <p:nvSpPr>
          <p:cNvPr id="32" name="Rectangle 31">
            <a:extLst>
              <a:ext uri="{FF2B5EF4-FFF2-40B4-BE49-F238E27FC236}">
                <a16:creationId xmlns:a16="http://schemas.microsoft.com/office/drawing/2014/main" id="{3B319D0A-50DD-86D5-344F-D4448E231E37}"/>
              </a:ext>
            </a:extLst>
          </p:cNvPr>
          <p:cNvSpPr/>
          <p:nvPr/>
        </p:nvSpPr>
        <p:spPr>
          <a:xfrm>
            <a:off x="182686" y="2101712"/>
            <a:ext cx="2661668" cy="1356782"/>
          </a:xfrm>
          <a:prstGeom prst="rect">
            <a:avLst/>
          </a:prstGeom>
          <a:ln>
            <a:noFill/>
          </a:ln>
        </p:spPr>
        <p:txBody>
          <a:bodyPr wrap="square" lIns="45720" rIns="45720" bIns="22860">
            <a:spAutoFit/>
          </a:bodyPr>
          <a:lstStyle/>
          <a:p>
            <a:pPr algn="r" defTabSz="351830" eaLnBrk="0" hangingPunct="0">
              <a:spcAft>
                <a:spcPts val="450"/>
              </a:spcAft>
            </a:pPr>
            <a:r>
              <a:rPr lang="lv-LV" sz="1800" b="1" kern="0" dirty="0">
                <a:solidFill>
                  <a:schemeClr val="tx2"/>
                </a:solidFill>
                <a:latin typeface="Source Sans Pro Light" panose="020B0503030403020204" pitchFamily="34" charset="0"/>
                <a:ea typeface="Source Sans Pro Light" panose="020B0503030403020204" pitchFamily="34" charset="0"/>
                <a:sym typeface="Gill Sans"/>
              </a:rPr>
              <a:t>Projektu ideju zinātnisko ekspertīzi organizē LZP pieaicinot piemērotus Latvijas ekspertus</a:t>
            </a:r>
            <a:endParaRPr lang="en-US" sz="1800" b="1" kern="0" dirty="0">
              <a:solidFill>
                <a:schemeClr val="tx2"/>
              </a:solidFill>
              <a:latin typeface="Source Sans Pro Light" panose="020B0503030403020204" pitchFamily="34" charset="0"/>
              <a:ea typeface="Source Sans Pro Light" panose="020B0503030403020204" pitchFamily="34" charset="0"/>
              <a:sym typeface="Gill Sans"/>
            </a:endParaRPr>
          </a:p>
          <a:p>
            <a:pPr algn="r" defTabSz="351830" eaLnBrk="0" hangingPunct="0"/>
            <a:endParaRPr lang="lv-LV" sz="750" b="1" kern="0" dirty="0">
              <a:solidFill>
                <a:schemeClr val="tx2"/>
              </a:solidFill>
              <a:latin typeface="Source Sans Pro Light" panose="020B0503030403020204" pitchFamily="34" charset="0"/>
              <a:ea typeface="Source Sans Pro Light" panose="020B0503030403020204" pitchFamily="34" charset="0"/>
              <a:sym typeface="Gill Sans"/>
            </a:endParaRPr>
          </a:p>
        </p:txBody>
      </p:sp>
    </p:spTree>
    <p:extLst>
      <p:ext uri="{BB962C8B-B14F-4D97-AF65-F5344CB8AC3E}">
        <p14:creationId xmlns:p14="http://schemas.microsoft.com/office/powerpoint/2010/main" val="203359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CD763-C905-309C-B0D6-AC2E759D92A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88910006-8A4B-DC8A-DEEF-863FB20E9301}"/>
              </a:ext>
            </a:extLst>
          </p:cNvPr>
          <p:cNvSpPr txBox="1"/>
          <p:nvPr/>
        </p:nvSpPr>
        <p:spPr>
          <a:xfrm>
            <a:off x="1457739" y="1339894"/>
            <a:ext cx="7421217" cy="4728474"/>
          </a:xfrm>
          <a:prstGeom prst="rect">
            <a:avLst/>
          </a:prstGeom>
          <a:noFill/>
        </p:spPr>
        <p:txBody>
          <a:bodyPr wrap="square">
            <a:spAutoFit/>
          </a:bodyPr>
          <a:lstStyle/>
          <a:p>
            <a:pPr marL="342900" indent="-342900" algn="just">
              <a:lnSpc>
                <a:spcPct val="107000"/>
              </a:lnSpc>
              <a:spcAft>
                <a:spcPts val="800"/>
              </a:spcAft>
              <a:buFont typeface="Symbol" panose="05050102010706020507" pitchFamily="18" charset="2"/>
              <a:buChar char=""/>
            </a:pPr>
            <a:r>
              <a:rPr lang="lv-LV" sz="2400" b="1" dirty="0">
                <a:solidFill>
                  <a:schemeClr val="accent1">
                    <a:lumMod val="75000"/>
                  </a:schemeClr>
                </a:solidFill>
                <a:latin typeface="Source Sans Pro Light" panose="020B0403030403020204" pitchFamily="34" charset="0"/>
                <a:ea typeface="Source Sans Pro Light" panose="020B0403030403020204" pitchFamily="34" charset="0"/>
              </a:rPr>
              <a:t>Komersants iesniedz Zinātnes padomei iesniegumu un biznesa projektu</a:t>
            </a:r>
            <a:endParaRPr lang="en-US" sz="2400" b="1" dirty="0">
              <a:solidFill>
                <a:schemeClr val="accent1">
                  <a:lumMod val="75000"/>
                </a:schemeClr>
              </a:solidFill>
              <a:latin typeface="Source Sans Pro Light" panose="020B0403030403020204" pitchFamily="34" charset="0"/>
              <a:ea typeface="Source Sans Pro Light" panose="020B0403030403020204" pitchFamily="34" charset="0"/>
            </a:endParaRPr>
          </a:p>
          <a:p>
            <a:pPr marL="342900" lvl="0" indent="-342900" algn="just">
              <a:lnSpc>
                <a:spcPct val="107000"/>
              </a:lnSpc>
              <a:spcAft>
                <a:spcPts val="800"/>
              </a:spcAft>
              <a:buFont typeface="Symbol" panose="05050102010706020507" pitchFamily="18" charset="2"/>
              <a:buChar char=""/>
            </a:pPr>
            <a:r>
              <a:rPr lang="lv-LV" sz="2400" b="1" dirty="0">
                <a:solidFill>
                  <a:schemeClr val="accent1">
                    <a:lumMod val="75000"/>
                  </a:schemeClr>
                </a:solidFill>
                <a:latin typeface="Source Sans Pro Light" panose="020B0403030403020204" pitchFamily="34" charset="0"/>
                <a:ea typeface="Source Sans Pro Light" panose="020B0403030403020204" pitchFamily="34" charset="0"/>
              </a:rPr>
              <a:t>LZP organizē zinātnisko ekspertīzi, piesaista divus ekspertus, kas katrs veic individuālo un tad konsolidēto vērtējumu</a:t>
            </a:r>
            <a:endParaRPr lang="en-GB" sz="2400" noProof="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lv-LV" sz="2400" b="1" dirty="0">
                <a:solidFill>
                  <a:schemeClr val="accent1">
                    <a:lumMod val="75000"/>
                  </a:schemeClr>
                </a:solidFill>
                <a:latin typeface="Source Sans Pro Light" panose="020B0403030403020204" pitchFamily="34" charset="0"/>
                <a:ea typeface="Source Sans Pro Light" panose="020B0403030403020204" pitchFamily="34" charset="0"/>
              </a:rPr>
              <a:t>LZP apkopo ekspertu vērtējumus, izveido atzinumu, kurā norāda ekspertu vērtējumus pa kritērijiem un atzinumu izsniedz komersantam un arī  Ekonomikas ministrija</a:t>
            </a:r>
          </a:p>
          <a:p>
            <a:pPr marL="342900" indent="-342900" algn="just">
              <a:lnSpc>
                <a:spcPct val="107000"/>
              </a:lnSpc>
              <a:spcAft>
                <a:spcPts val="800"/>
              </a:spcAft>
              <a:buFont typeface="Symbol" panose="05050102010706020507" pitchFamily="18" charset="2"/>
              <a:buChar char=""/>
            </a:pPr>
            <a:r>
              <a:rPr lang="lv-LV" sz="2400" b="1" dirty="0">
                <a:solidFill>
                  <a:schemeClr val="accent1">
                    <a:lumMod val="75000"/>
                  </a:schemeClr>
                </a:solidFill>
                <a:latin typeface="Source Sans Pro Light" panose="020B0403030403020204" pitchFamily="34" charset="0"/>
                <a:ea typeface="Source Sans Pro Light" panose="020B0403030403020204" pitchFamily="34" charset="0"/>
              </a:rPr>
              <a:t>Ja visos trīs kritērijos vērtējums ir «Atbilst», tad komersants sniedz biznesa projektu «</a:t>
            </a:r>
            <a:r>
              <a:rPr lang="lv-LV" sz="2400" b="1" dirty="0" err="1">
                <a:solidFill>
                  <a:schemeClr val="accent1">
                    <a:lumMod val="75000"/>
                  </a:schemeClr>
                </a:solidFill>
                <a:latin typeface="Source Sans Pro Light" panose="020B0403030403020204" pitchFamily="34" charset="0"/>
                <a:ea typeface="Source Sans Pro Light" panose="020B0403030403020204" pitchFamily="34" charset="0"/>
              </a:rPr>
              <a:t>Altum</a:t>
            </a:r>
            <a:r>
              <a:rPr lang="lv-LV" sz="2400" b="1" dirty="0">
                <a:solidFill>
                  <a:schemeClr val="accent1">
                    <a:lumMod val="75000"/>
                  </a:schemeClr>
                </a:solidFill>
                <a:latin typeface="Source Sans Pro Light" panose="020B0403030403020204" pitchFamily="34" charset="0"/>
                <a:ea typeface="Source Sans Pro Light" panose="020B0403030403020204" pitchFamily="34" charset="0"/>
              </a:rPr>
              <a:t>»</a:t>
            </a:r>
            <a:endParaRPr lang="en-US" sz="2400" b="1" dirty="0">
              <a:solidFill>
                <a:schemeClr val="accent1">
                  <a:lumMod val="75000"/>
                </a:schemeClr>
              </a:solidFill>
              <a:latin typeface="Source Sans Pro Light" panose="020B0403030403020204" pitchFamily="34" charset="0"/>
              <a:ea typeface="Source Sans Pro Light" panose="020B0403030403020204" pitchFamily="34" charset="0"/>
            </a:endParaRPr>
          </a:p>
        </p:txBody>
      </p:sp>
      <p:sp>
        <p:nvSpPr>
          <p:cNvPr id="6" name="TextBox 5">
            <a:extLst>
              <a:ext uri="{FF2B5EF4-FFF2-40B4-BE49-F238E27FC236}">
                <a16:creationId xmlns:a16="http://schemas.microsoft.com/office/drawing/2014/main" id="{A4C7FA0F-A9A0-DDE2-80A0-8F484BDEB103}"/>
              </a:ext>
            </a:extLst>
          </p:cNvPr>
          <p:cNvSpPr txBox="1"/>
          <p:nvPr/>
        </p:nvSpPr>
        <p:spPr>
          <a:xfrm>
            <a:off x="1743669" y="167116"/>
            <a:ext cx="7135287" cy="846386"/>
          </a:xfrm>
          <a:prstGeom prst="rect">
            <a:avLst/>
          </a:prstGeom>
          <a:noFill/>
        </p:spPr>
        <p:txBody>
          <a:bodyPr wrap="square" rtlCol="0">
            <a:spAutoFit/>
          </a:bodyPr>
          <a:lstStyle/>
          <a:p>
            <a:r>
              <a:rPr lang="lv-LV" sz="3200" b="1" dirty="0">
                <a:solidFill>
                  <a:schemeClr val="accent4"/>
                </a:solidFill>
                <a:effectLst/>
                <a:latin typeface="Verdana" panose="020B0604030504040204" pitchFamily="34" charset="0"/>
                <a:ea typeface="Verdana" panose="020B0604030504040204" pitchFamily="34" charset="0"/>
              </a:rPr>
              <a:t>Vērtēšanas kārtība</a:t>
            </a:r>
            <a:endParaRPr lang="en-GB" sz="3200" dirty="0">
              <a:solidFill>
                <a:schemeClr val="accent4"/>
              </a:solidFill>
              <a:effectLst/>
              <a:latin typeface="Verdana" panose="020B0604030504040204" pitchFamily="34" charset="0"/>
              <a:ea typeface="Verdana" panose="020B060403050404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5703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598B27B4-8641-7CB3-476A-F135E6017F9B}"/>
              </a:ext>
            </a:extLst>
          </p:cNvPr>
          <p:cNvSpPr/>
          <p:nvPr/>
        </p:nvSpPr>
        <p:spPr bwMode="auto">
          <a:xfrm rot="16200000">
            <a:off x="3585443" y="-3671102"/>
            <a:ext cx="1973114" cy="9264535"/>
          </a:xfrm>
          <a:prstGeom prst="rect">
            <a:avLst/>
          </a:prstGeom>
          <a:gradFill flip="none" rotWithShape="1">
            <a:gsLst>
              <a:gs pos="0">
                <a:schemeClr val="tx1">
                  <a:alpha val="0"/>
                </a:schemeClr>
              </a:gs>
              <a:gs pos="51000">
                <a:srgbClr val="02058F"/>
              </a:gs>
              <a:gs pos="79000">
                <a:schemeClr val="accent4">
                  <a:alpha val="61647"/>
                </a:schemeClr>
              </a:gs>
              <a:gs pos="100000">
                <a:schemeClr val="bg2"/>
              </a:gs>
            </a:gsLst>
            <a:path path="circle">
              <a:fillToRect l="100000" t="100000"/>
            </a:path>
            <a:tileRect r="-100000" b="-100000"/>
          </a:gradFill>
          <a:ln>
            <a:noFill/>
          </a:ln>
        </p:spPr>
        <p:txBody>
          <a:bodyPr spcFirstLastPara="1" vert="horz" wrap="square" lIns="68580" tIns="34290" rIns="68580" bIns="34290" numCol="1" rtlCol="0" anchor="ctr" anchorCtr="0" compatLnSpc="1">
            <a:prstTxWarp prst="textArchDown">
              <a:avLst>
                <a:gd name="adj" fmla="val 16680161"/>
              </a:avLst>
            </a:prstTxWarp>
          </a:bodyPr>
          <a:lstStyle/>
          <a:p>
            <a:pPr algn="ctr"/>
            <a:endParaRPr lang="en-LV" sz="1275"/>
          </a:p>
        </p:txBody>
      </p:sp>
      <p:grpSp>
        <p:nvGrpSpPr>
          <p:cNvPr id="2" name="Group 1">
            <a:extLst>
              <a:ext uri="{FF2B5EF4-FFF2-40B4-BE49-F238E27FC236}">
                <a16:creationId xmlns:a16="http://schemas.microsoft.com/office/drawing/2014/main" id="{72E54C36-BE2D-909F-7E0B-1858DBD8E058}"/>
              </a:ext>
            </a:extLst>
          </p:cNvPr>
          <p:cNvGrpSpPr/>
          <p:nvPr/>
        </p:nvGrpSpPr>
        <p:grpSpPr>
          <a:xfrm>
            <a:off x="3841334" y="2520241"/>
            <a:ext cx="1922487" cy="3876140"/>
            <a:chOff x="4893754" y="1698209"/>
            <a:chExt cx="2563316" cy="5168187"/>
          </a:xfrm>
        </p:grpSpPr>
        <p:grpSp>
          <p:nvGrpSpPr>
            <p:cNvPr id="3" name="Group 2">
              <a:extLst>
                <a:ext uri="{FF2B5EF4-FFF2-40B4-BE49-F238E27FC236}">
                  <a16:creationId xmlns:a16="http://schemas.microsoft.com/office/drawing/2014/main" id="{B7BD2B4F-802D-03FD-E372-8A02E743A1AE}"/>
                </a:ext>
              </a:extLst>
            </p:cNvPr>
            <p:cNvGrpSpPr/>
            <p:nvPr/>
          </p:nvGrpSpPr>
          <p:grpSpPr>
            <a:xfrm>
              <a:off x="6078047" y="1859293"/>
              <a:ext cx="325400" cy="5000433"/>
              <a:chOff x="6078047" y="1859293"/>
              <a:chExt cx="325400" cy="5000433"/>
            </a:xfrm>
          </p:grpSpPr>
          <p:sp>
            <p:nvSpPr>
              <p:cNvPr id="26" name="Freeform 5">
                <a:extLst>
                  <a:ext uri="{FF2B5EF4-FFF2-40B4-BE49-F238E27FC236}">
                    <a16:creationId xmlns:a16="http://schemas.microsoft.com/office/drawing/2014/main" id="{981DE27F-9DD2-BF5B-79AC-DAC3B83B5ADD}"/>
                  </a:ext>
                </a:extLst>
              </p:cNvPr>
              <p:cNvSpPr>
                <a:spLocks/>
              </p:cNvSpPr>
              <p:nvPr/>
            </p:nvSpPr>
            <p:spPr bwMode="auto">
              <a:xfrm>
                <a:off x="6078047" y="1859293"/>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7" name="Freeform 5">
                <a:extLst>
                  <a:ext uri="{FF2B5EF4-FFF2-40B4-BE49-F238E27FC236}">
                    <a16:creationId xmlns:a16="http://schemas.microsoft.com/office/drawing/2014/main" id="{552CA2F4-3AB2-A9ED-47D0-376DD65A94C2}"/>
                  </a:ext>
                </a:extLst>
              </p:cNvPr>
              <p:cNvSpPr>
                <a:spLocks/>
              </p:cNvSpPr>
              <p:nvPr/>
            </p:nvSpPr>
            <p:spPr bwMode="auto">
              <a:xfrm>
                <a:off x="6078047" y="3554111"/>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4" name="Group 3">
              <a:extLst>
                <a:ext uri="{FF2B5EF4-FFF2-40B4-BE49-F238E27FC236}">
                  <a16:creationId xmlns:a16="http://schemas.microsoft.com/office/drawing/2014/main" id="{EA80E9F4-37FE-BCFB-F916-380B2AA45B7D}"/>
                </a:ext>
              </a:extLst>
            </p:cNvPr>
            <p:cNvGrpSpPr/>
            <p:nvPr/>
          </p:nvGrpSpPr>
          <p:grpSpPr>
            <a:xfrm>
              <a:off x="6078047" y="1698209"/>
              <a:ext cx="1177654" cy="641823"/>
              <a:chOff x="6078047" y="1698209"/>
              <a:chExt cx="1177654" cy="641823"/>
            </a:xfrm>
          </p:grpSpPr>
          <p:sp>
            <p:nvSpPr>
              <p:cNvPr id="24" name="Freeform 7">
                <a:extLst>
                  <a:ext uri="{FF2B5EF4-FFF2-40B4-BE49-F238E27FC236}">
                    <a16:creationId xmlns:a16="http://schemas.microsoft.com/office/drawing/2014/main" id="{72477851-61D4-18C1-8CD3-E6F15989C5FB}"/>
                  </a:ext>
                </a:extLst>
              </p:cNvPr>
              <p:cNvSpPr>
                <a:spLocks/>
              </p:cNvSpPr>
              <p:nvPr/>
            </p:nvSpPr>
            <p:spPr bwMode="auto">
              <a:xfrm>
                <a:off x="6078047" y="1859293"/>
                <a:ext cx="830331" cy="325400"/>
              </a:xfrm>
              <a:custGeom>
                <a:avLst/>
                <a:gdLst>
                  <a:gd name="T0" fmla="*/ 740 w 740"/>
                  <a:gd name="T1" fmla="*/ 290 h 290"/>
                  <a:gd name="T2" fmla="*/ 0 w 740"/>
                  <a:gd name="T3" fmla="*/ 290 h 290"/>
                  <a:gd name="T4" fmla="*/ 290 w 740"/>
                  <a:gd name="T5" fmla="*/ 0 h 290"/>
                  <a:gd name="T6" fmla="*/ 740 w 740"/>
                  <a:gd name="T7" fmla="*/ 0 h 290"/>
                  <a:gd name="T8" fmla="*/ 740 w 740"/>
                  <a:gd name="T9" fmla="*/ 290 h 290"/>
                </a:gdLst>
                <a:ahLst/>
                <a:cxnLst>
                  <a:cxn ang="0">
                    <a:pos x="T0" y="T1"/>
                  </a:cxn>
                  <a:cxn ang="0">
                    <a:pos x="T2" y="T3"/>
                  </a:cxn>
                  <a:cxn ang="0">
                    <a:pos x="T4" y="T5"/>
                  </a:cxn>
                  <a:cxn ang="0">
                    <a:pos x="T6" y="T7"/>
                  </a:cxn>
                  <a:cxn ang="0">
                    <a:pos x="T8" y="T9"/>
                  </a:cxn>
                </a:cxnLst>
                <a:rect l="0" t="0" r="r" b="b"/>
                <a:pathLst>
                  <a:path w="740" h="290">
                    <a:moveTo>
                      <a:pt x="740" y="290"/>
                    </a:moveTo>
                    <a:lnTo>
                      <a:pt x="0" y="290"/>
                    </a:lnTo>
                    <a:lnTo>
                      <a:pt x="290" y="0"/>
                    </a:lnTo>
                    <a:lnTo>
                      <a:pt x="740" y="0"/>
                    </a:lnTo>
                    <a:lnTo>
                      <a:pt x="740" y="29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5" name="Freeform 9">
                <a:extLst>
                  <a:ext uri="{FF2B5EF4-FFF2-40B4-BE49-F238E27FC236}">
                    <a16:creationId xmlns:a16="http://schemas.microsoft.com/office/drawing/2014/main" id="{8893B234-8822-EBB9-0BAA-554578AF104F}"/>
                  </a:ext>
                </a:extLst>
              </p:cNvPr>
              <p:cNvSpPr>
                <a:spLocks/>
              </p:cNvSpPr>
              <p:nvPr/>
            </p:nvSpPr>
            <p:spPr bwMode="auto">
              <a:xfrm>
                <a:off x="6907860" y="1698209"/>
                <a:ext cx="347841" cy="641823"/>
              </a:xfrm>
              <a:custGeom>
                <a:avLst/>
                <a:gdLst>
                  <a:gd name="T0" fmla="*/ 310 w 310"/>
                  <a:gd name="T1" fmla="*/ 286 h 572"/>
                  <a:gd name="T2" fmla="*/ 0 w 310"/>
                  <a:gd name="T3" fmla="*/ 0 h 572"/>
                  <a:gd name="T4" fmla="*/ 0 w 310"/>
                  <a:gd name="T5" fmla="*/ 286 h 572"/>
                  <a:gd name="T6" fmla="*/ 0 w 310"/>
                  <a:gd name="T7" fmla="*/ 572 h 572"/>
                  <a:gd name="T8" fmla="*/ 310 w 310"/>
                  <a:gd name="T9" fmla="*/ 286 h 572"/>
                </a:gdLst>
                <a:ahLst/>
                <a:cxnLst>
                  <a:cxn ang="0">
                    <a:pos x="T0" y="T1"/>
                  </a:cxn>
                  <a:cxn ang="0">
                    <a:pos x="T2" y="T3"/>
                  </a:cxn>
                  <a:cxn ang="0">
                    <a:pos x="T4" y="T5"/>
                  </a:cxn>
                  <a:cxn ang="0">
                    <a:pos x="T6" y="T7"/>
                  </a:cxn>
                  <a:cxn ang="0">
                    <a:pos x="T8" y="T9"/>
                  </a:cxn>
                </a:cxnLst>
                <a:rect l="0" t="0" r="r" b="b"/>
                <a:pathLst>
                  <a:path w="310" h="572">
                    <a:moveTo>
                      <a:pt x="310" y="286"/>
                    </a:moveTo>
                    <a:lnTo>
                      <a:pt x="0" y="0"/>
                    </a:lnTo>
                    <a:lnTo>
                      <a:pt x="0" y="286"/>
                    </a:lnTo>
                    <a:lnTo>
                      <a:pt x="0" y="572"/>
                    </a:lnTo>
                    <a:lnTo>
                      <a:pt x="310" y="28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sp>
          <p:nvSpPr>
            <p:cNvPr id="5" name="Freeform 18">
              <a:extLst>
                <a:ext uri="{FF2B5EF4-FFF2-40B4-BE49-F238E27FC236}">
                  <a16:creationId xmlns:a16="http://schemas.microsoft.com/office/drawing/2014/main" id="{97918385-54B6-80CA-1BC3-5759FD706EE6}"/>
                </a:ext>
              </a:extLst>
            </p:cNvPr>
            <p:cNvSpPr>
              <a:spLocks/>
            </p:cNvSpPr>
            <p:nvPr/>
          </p:nvSpPr>
          <p:spPr bwMode="auto">
            <a:xfrm>
              <a:off x="4899875" y="2393892"/>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nvGrpSpPr>
            <p:cNvPr id="7" name="Group 6">
              <a:extLst>
                <a:ext uri="{FF2B5EF4-FFF2-40B4-BE49-F238E27FC236}">
                  <a16:creationId xmlns:a16="http://schemas.microsoft.com/office/drawing/2014/main" id="{947BC849-C577-0A90-9501-BF6695FC87C5}"/>
                </a:ext>
              </a:extLst>
            </p:cNvPr>
            <p:cNvGrpSpPr/>
            <p:nvPr/>
          </p:nvGrpSpPr>
          <p:grpSpPr>
            <a:xfrm>
              <a:off x="5680835" y="3036838"/>
              <a:ext cx="325400" cy="3829558"/>
              <a:chOff x="5680835" y="3036838"/>
              <a:chExt cx="325400" cy="3829558"/>
            </a:xfrm>
          </p:grpSpPr>
          <p:sp>
            <p:nvSpPr>
              <p:cNvPr id="20" name="Freeform 13">
                <a:extLst>
                  <a:ext uri="{FF2B5EF4-FFF2-40B4-BE49-F238E27FC236}">
                    <a16:creationId xmlns:a16="http://schemas.microsoft.com/office/drawing/2014/main" id="{24AE153E-9588-B07E-A75B-639C22284403}"/>
                  </a:ext>
                </a:extLst>
              </p:cNvPr>
              <p:cNvSpPr>
                <a:spLocks/>
              </p:cNvSpPr>
              <p:nvPr/>
            </p:nvSpPr>
            <p:spPr bwMode="auto">
              <a:xfrm>
                <a:off x="5680835" y="3036838"/>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1" name="Freeform 13">
                <a:extLst>
                  <a:ext uri="{FF2B5EF4-FFF2-40B4-BE49-F238E27FC236}">
                    <a16:creationId xmlns:a16="http://schemas.microsoft.com/office/drawing/2014/main" id="{1A42956C-8A14-E2F8-2612-DDE5E02B4761}"/>
                  </a:ext>
                </a:extLst>
              </p:cNvPr>
              <p:cNvSpPr>
                <a:spLocks/>
              </p:cNvSpPr>
              <p:nvPr/>
            </p:nvSpPr>
            <p:spPr bwMode="auto">
              <a:xfrm>
                <a:off x="5680835" y="4256463"/>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8" name="Group 7">
              <a:extLst>
                <a:ext uri="{FF2B5EF4-FFF2-40B4-BE49-F238E27FC236}">
                  <a16:creationId xmlns:a16="http://schemas.microsoft.com/office/drawing/2014/main" id="{0DD8A0A9-E503-1791-C1CF-08362CDAAFC7}"/>
                </a:ext>
              </a:extLst>
            </p:cNvPr>
            <p:cNvGrpSpPr/>
            <p:nvPr/>
          </p:nvGrpSpPr>
          <p:grpSpPr>
            <a:xfrm>
              <a:off x="6475259" y="3955748"/>
              <a:ext cx="325400" cy="2507439"/>
              <a:chOff x="6475259" y="3955748"/>
              <a:chExt cx="325400" cy="2507439"/>
            </a:xfrm>
          </p:grpSpPr>
          <p:sp>
            <p:nvSpPr>
              <p:cNvPr id="18" name="Freeform 29">
                <a:extLst>
                  <a:ext uri="{FF2B5EF4-FFF2-40B4-BE49-F238E27FC236}">
                    <a16:creationId xmlns:a16="http://schemas.microsoft.com/office/drawing/2014/main" id="{237B2537-73C0-E847-B34F-1894814DA23F}"/>
                  </a:ext>
                </a:extLst>
              </p:cNvPr>
              <p:cNvSpPr>
                <a:spLocks/>
              </p:cNvSpPr>
              <p:nvPr/>
            </p:nvSpPr>
            <p:spPr bwMode="auto">
              <a:xfrm>
                <a:off x="6475259" y="4857506"/>
                <a:ext cx="325400"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9" name="Freeform 29">
                <a:extLst>
                  <a:ext uri="{FF2B5EF4-FFF2-40B4-BE49-F238E27FC236}">
                    <a16:creationId xmlns:a16="http://schemas.microsoft.com/office/drawing/2014/main" id="{A8D71F74-6C1F-7C1A-50CA-46A75415BB07}"/>
                  </a:ext>
                </a:extLst>
              </p:cNvPr>
              <p:cNvSpPr>
                <a:spLocks/>
              </p:cNvSpPr>
              <p:nvPr/>
            </p:nvSpPr>
            <p:spPr bwMode="auto">
              <a:xfrm flipH="1">
                <a:off x="6475259" y="3955748"/>
                <a:ext cx="325400"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9" name="Group 8">
              <a:extLst>
                <a:ext uri="{FF2B5EF4-FFF2-40B4-BE49-F238E27FC236}">
                  <a16:creationId xmlns:a16="http://schemas.microsoft.com/office/drawing/2014/main" id="{03C7F10B-CDF7-DF46-7694-C23CA7E2F2E8}"/>
                </a:ext>
              </a:extLst>
            </p:cNvPr>
            <p:cNvGrpSpPr/>
            <p:nvPr/>
          </p:nvGrpSpPr>
          <p:grpSpPr>
            <a:xfrm>
              <a:off x="4893754" y="2869154"/>
              <a:ext cx="1122580" cy="642946"/>
              <a:chOff x="4893754" y="2869154"/>
              <a:chExt cx="1122580" cy="642946"/>
            </a:xfrm>
          </p:grpSpPr>
          <p:sp>
            <p:nvSpPr>
              <p:cNvPr id="16" name="Freeform 15">
                <a:extLst>
                  <a:ext uri="{FF2B5EF4-FFF2-40B4-BE49-F238E27FC236}">
                    <a16:creationId xmlns:a16="http://schemas.microsoft.com/office/drawing/2014/main" id="{F3D9306B-22B6-CF7D-4FA6-D61F3C57FFE8}"/>
                  </a:ext>
                </a:extLst>
              </p:cNvPr>
              <p:cNvSpPr>
                <a:spLocks/>
              </p:cNvSpPr>
              <p:nvPr/>
            </p:nvSpPr>
            <p:spPr bwMode="auto">
              <a:xfrm>
                <a:off x="5221909" y="3026516"/>
                <a:ext cx="794425" cy="326522"/>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7" name="Freeform 17">
                <a:extLst>
                  <a:ext uri="{FF2B5EF4-FFF2-40B4-BE49-F238E27FC236}">
                    <a16:creationId xmlns:a16="http://schemas.microsoft.com/office/drawing/2014/main" id="{0DED1416-CDA5-46E0-9608-39E16A06605D}"/>
                  </a:ext>
                </a:extLst>
              </p:cNvPr>
              <p:cNvSpPr>
                <a:spLocks/>
              </p:cNvSpPr>
              <p:nvPr/>
            </p:nvSpPr>
            <p:spPr bwMode="auto">
              <a:xfrm>
                <a:off x="4893754" y="2869154"/>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0" name="Group 9">
              <a:extLst>
                <a:ext uri="{FF2B5EF4-FFF2-40B4-BE49-F238E27FC236}">
                  <a16:creationId xmlns:a16="http://schemas.microsoft.com/office/drawing/2014/main" id="{5838DBF1-8622-10B5-FA41-47F200796C69}"/>
                </a:ext>
              </a:extLst>
            </p:cNvPr>
            <p:cNvGrpSpPr/>
            <p:nvPr/>
          </p:nvGrpSpPr>
          <p:grpSpPr>
            <a:xfrm>
              <a:off x="6470771" y="3821642"/>
              <a:ext cx="986299" cy="641823"/>
              <a:chOff x="6470771" y="3821642"/>
              <a:chExt cx="986299" cy="641823"/>
            </a:xfrm>
          </p:grpSpPr>
          <p:sp>
            <p:nvSpPr>
              <p:cNvPr id="14" name="Freeform 31">
                <a:extLst>
                  <a:ext uri="{FF2B5EF4-FFF2-40B4-BE49-F238E27FC236}">
                    <a16:creationId xmlns:a16="http://schemas.microsoft.com/office/drawing/2014/main" id="{D78645EB-5D54-3F9B-FC39-086E5E95A2FD}"/>
                  </a:ext>
                </a:extLst>
              </p:cNvPr>
              <p:cNvSpPr>
                <a:spLocks/>
              </p:cNvSpPr>
              <p:nvPr/>
            </p:nvSpPr>
            <p:spPr bwMode="auto">
              <a:xfrm rot="10800000" flipV="1">
                <a:off x="6470771" y="3955748"/>
                <a:ext cx="633969" cy="325400"/>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5" name="Freeform 33">
                <a:extLst>
                  <a:ext uri="{FF2B5EF4-FFF2-40B4-BE49-F238E27FC236}">
                    <a16:creationId xmlns:a16="http://schemas.microsoft.com/office/drawing/2014/main" id="{BF3FCB26-09F6-F51E-3293-433C2354A99A}"/>
                  </a:ext>
                </a:extLst>
              </p:cNvPr>
              <p:cNvSpPr>
                <a:spLocks/>
              </p:cNvSpPr>
              <p:nvPr/>
            </p:nvSpPr>
            <p:spPr bwMode="auto">
              <a:xfrm rot="10800000">
                <a:off x="7104740" y="3821642"/>
                <a:ext cx="352330" cy="641823"/>
              </a:xfrm>
              <a:custGeom>
                <a:avLst/>
                <a:gdLst>
                  <a:gd name="T0" fmla="*/ 0 w 314"/>
                  <a:gd name="T1" fmla="*/ 286 h 572"/>
                  <a:gd name="T2" fmla="*/ 314 w 314"/>
                  <a:gd name="T3" fmla="*/ 0 h 572"/>
                  <a:gd name="T4" fmla="*/ 314 w 314"/>
                  <a:gd name="T5" fmla="*/ 286 h 572"/>
                  <a:gd name="T6" fmla="*/ 314 w 314"/>
                  <a:gd name="T7" fmla="*/ 572 h 572"/>
                  <a:gd name="T8" fmla="*/ 0 w 314"/>
                  <a:gd name="T9" fmla="*/ 286 h 572"/>
                </a:gdLst>
                <a:ahLst/>
                <a:cxnLst>
                  <a:cxn ang="0">
                    <a:pos x="T0" y="T1"/>
                  </a:cxn>
                  <a:cxn ang="0">
                    <a:pos x="T2" y="T3"/>
                  </a:cxn>
                  <a:cxn ang="0">
                    <a:pos x="T4" y="T5"/>
                  </a:cxn>
                  <a:cxn ang="0">
                    <a:pos x="T6" y="T7"/>
                  </a:cxn>
                  <a:cxn ang="0">
                    <a:pos x="T8" y="T9"/>
                  </a:cxn>
                </a:cxnLst>
                <a:rect l="0" t="0" r="r" b="b"/>
                <a:pathLst>
                  <a:path w="314" h="572">
                    <a:moveTo>
                      <a:pt x="0" y="286"/>
                    </a:moveTo>
                    <a:lnTo>
                      <a:pt x="314" y="0"/>
                    </a:lnTo>
                    <a:lnTo>
                      <a:pt x="314" y="286"/>
                    </a:lnTo>
                    <a:lnTo>
                      <a:pt x="314" y="572"/>
                    </a:lnTo>
                    <a:lnTo>
                      <a:pt x="0" y="2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sp>
        <p:nvSpPr>
          <p:cNvPr id="28" name="Rectangle 27">
            <a:extLst>
              <a:ext uri="{FF2B5EF4-FFF2-40B4-BE49-F238E27FC236}">
                <a16:creationId xmlns:a16="http://schemas.microsoft.com/office/drawing/2014/main" id="{6B1D937F-86C2-F352-6BD5-3889626766BF}"/>
              </a:ext>
            </a:extLst>
          </p:cNvPr>
          <p:cNvSpPr/>
          <p:nvPr/>
        </p:nvSpPr>
        <p:spPr>
          <a:xfrm>
            <a:off x="990957" y="3286897"/>
            <a:ext cx="2587645" cy="715581"/>
          </a:xfrm>
          <a:prstGeom prst="rect">
            <a:avLst/>
          </a:prstGeom>
          <a:ln>
            <a:noFill/>
          </a:ln>
        </p:spPr>
        <p:txBody>
          <a:bodyPr wrap="square" lIns="45720" rIns="45720" bIns="22860">
            <a:spAutoFit/>
          </a:bodyPr>
          <a:lstStyle/>
          <a:p>
            <a:pPr algn="r" defTabSz="351830" eaLnBrk="0" hangingPunct="0"/>
            <a:r>
              <a:rPr lang="lv-LV" sz="2100" b="1" kern="0" dirty="0">
                <a:solidFill>
                  <a:schemeClr val="tx2"/>
                </a:solidFill>
                <a:latin typeface="Source Sans Pro Light" panose="020B0503030403020204" pitchFamily="34" charset="0"/>
                <a:ea typeface="Source Sans Pro Light" panose="020B0503030403020204" pitchFamily="34" charset="0"/>
                <a:sym typeface="Gill Sans"/>
              </a:rPr>
              <a:t>2. </a:t>
            </a:r>
            <a:r>
              <a:rPr lang="lv-LV" sz="2100" b="1" kern="0" dirty="0">
                <a:solidFill>
                  <a:schemeClr val="accent2">
                    <a:lumMod val="50000"/>
                  </a:schemeClr>
                </a:solidFill>
                <a:latin typeface="Source Sans Pro Light" panose="020B0503030403020204" pitchFamily="34" charset="0"/>
                <a:ea typeface="Source Sans Pro Light" panose="020B0503030403020204" pitchFamily="34" charset="0"/>
                <a:sym typeface="Gill Sans"/>
              </a:rPr>
              <a:t>Produkta</a:t>
            </a:r>
            <a:r>
              <a:rPr lang="lv-LV" sz="2100" b="1" kern="0" dirty="0">
                <a:solidFill>
                  <a:schemeClr val="tx2"/>
                </a:solidFill>
                <a:latin typeface="Source Sans Pro Light" panose="020B0503030403020204" pitchFamily="34" charset="0"/>
                <a:ea typeface="Source Sans Pro Light" panose="020B0503030403020204" pitchFamily="34" charset="0"/>
                <a:sym typeface="Gill Sans"/>
              </a:rPr>
              <a:t> gatavības līmenis</a:t>
            </a:r>
          </a:p>
        </p:txBody>
      </p:sp>
      <p:sp>
        <p:nvSpPr>
          <p:cNvPr id="29" name="Title 1">
            <a:extLst>
              <a:ext uri="{FF2B5EF4-FFF2-40B4-BE49-F238E27FC236}">
                <a16:creationId xmlns:a16="http://schemas.microsoft.com/office/drawing/2014/main" id="{1DFCCBC1-0DCD-4B76-39D6-0072AF63D0F6}"/>
              </a:ext>
            </a:extLst>
          </p:cNvPr>
          <p:cNvSpPr txBox="1"/>
          <p:nvPr/>
        </p:nvSpPr>
        <p:spPr>
          <a:xfrm>
            <a:off x="623944" y="783027"/>
            <a:ext cx="8003689" cy="548262"/>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34289" tIns="34289" rIns="34289" bIns="34289">
            <a:normAutofit fontScale="92500"/>
          </a:bodyPr>
          <a:lstStyle/>
          <a:p>
            <a:pPr defTabSz="582930">
              <a:lnSpc>
                <a:spcPct val="72000"/>
              </a:lnSpc>
              <a:defRPr sz="4100">
                <a:solidFill>
                  <a:srgbClr val="FFFFFF"/>
                </a:solidFill>
                <a:latin typeface="Montserrat ExtraLight"/>
                <a:ea typeface="Montserrat ExtraLight"/>
                <a:cs typeface="Montserrat ExtraLight"/>
                <a:sym typeface="Montserrat ExtraLight"/>
              </a:defRPr>
            </a:pPr>
            <a:r>
              <a:rPr lang="lv-LV" sz="2700" b="1" dirty="0">
                <a:latin typeface="Verdana" panose="020B0604030504040204" pitchFamily="34" charset="0"/>
                <a:ea typeface="Verdana" panose="020B0604030504040204" pitchFamily="34" charset="0"/>
              </a:rPr>
              <a:t>Projekta iesniegumu vērtē trijos  kritērijos</a:t>
            </a:r>
            <a:r>
              <a:rPr lang="lv-LV" sz="2700" b="1" dirty="0">
                <a:latin typeface="Source Sans Pro Light" panose="020B0503030403020204" pitchFamily="34" charset="0"/>
                <a:ea typeface="Source Sans Pro Light" panose="020B0503030403020204" pitchFamily="34" charset="0"/>
              </a:rPr>
              <a:t>:</a:t>
            </a:r>
            <a:endParaRPr sz="2700" b="1" dirty="0">
              <a:latin typeface="Source Sans Pro Light" panose="020B0503030403020204" pitchFamily="34" charset="0"/>
              <a:ea typeface="Source Sans Pro Light" panose="020B0503030403020204" pitchFamily="34" charset="0"/>
            </a:endParaRPr>
          </a:p>
        </p:txBody>
      </p:sp>
      <p:sp>
        <p:nvSpPr>
          <p:cNvPr id="30" name="Rectangle 29">
            <a:extLst>
              <a:ext uri="{FF2B5EF4-FFF2-40B4-BE49-F238E27FC236}">
                <a16:creationId xmlns:a16="http://schemas.microsoft.com/office/drawing/2014/main" id="{5781BBCC-1684-E622-1E70-9AE2ADEC150D}"/>
              </a:ext>
            </a:extLst>
          </p:cNvPr>
          <p:cNvSpPr/>
          <p:nvPr/>
        </p:nvSpPr>
        <p:spPr>
          <a:xfrm>
            <a:off x="5870448" y="2503327"/>
            <a:ext cx="2647189" cy="715581"/>
          </a:xfrm>
          <a:prstGeom prst="rect">
            <a:avLst/>
          </a:prstGeom>
          <a:ln>
            <a:noFill/>
          </a:ln>
        </p:spPr>
        <p:txBody>
          <a:bodyPr wrap="square" lIns="45720" rIns="45720" bIns="22860">
            <a:spAutoFit/>
          </a:bodyPr>
          <a:lstStyle/>
          <a:p>
            <a:pPr defTabSz="351830" eaLnBrk="0" hangingPunct="0"/>
            <a:r>
              <a:rPr lang="lv-LV" sz="2100" b="1" kern="0" dirty="0">
                <a:solidFill>
                  <a:schemeClr val="accent2">
                    <a:lumMod val="50000"/>
                  </a:schemeClr>
                </a:solidFill>
                <a:latin typeface="Source Sans Pro Light" panose="020B0503030403020204" pitchFamily="34" charset="0"/>
                <a:ea typeface="Source Sans Pro Light" panose="020B0503030403020204" pitchFamily="34" charset="0"/>
                <a:sym typeface="Gill Sans"/>
              </a:rPr>
              <a:t>1. Inovatīva produkta zinātniskā kvalitāte</a:t>
            </a:r>
            <a:endParaRPr lang="en-US" sz="1500" b="1" kern="0" dirty="0">
              <a:solidFill>
                <a:schemeClr val="accent2">
                  <a:lumMod val="50000"/>
                </a:schemeClr>
              </a:solidFill>
              <a:latin typeface="Source Sans Pro Light" panose="020B0503030403020204" pitchFamily="34" charset="0"/>
              <a:ea typeface="Source Sans Pro Light" panose="020B0503030403020204" pitchFamily="34" charset="0"/>
              <a:sym typeface="Gill Sans"/>
            </a:endParaRPr>
          </a:p>
        </p:txBody>
      </p:sp>
      <p:sp>
        <p:nvSpPr>
          <p:cNvPr id="6" name="Rectangle 5">
            <a:extLst>
              <a:ext uri="{FF2B5EF4-FFF2-40B4-BE49-F238E27FC236}">
                <a16:creationId xmlns:a16="http://schemas.microsoft.com/office/drawing/2014/main" id="{1594E7E5-BB37-DE09-1128-2D95699B44AA}"/>
              </a:ext>
            </a:extLst>
          </p:cNvPr>
          <p:cNvSpPr/>
          <p:nvPr/>
        </p:nvSpPr>
        <p:spPr>
          <a:xfrm>
            <a:off x="5870447" y="4260696"/>
            <a:ext cx="3107544" cy="715581"/>
          </a:xfrm>
          <a:prstGeom prst="rect">
            <a:avLst/>
          </a:prstGeom>
          <a:ln>
            <a:noFill/>
          </a:ln>
        </p:spPr>
        <p:txBody>
          <a:bodyPr wrap="square" lIns="45720" rIns="45720" bIns="22860">
            <a:spAutoFit/>
          </a:bodyPr>
          <a:lstStyle/>
          <a:p>
            <a:pPr defTabSz="351830" eaLnBrk="0" hangingPunct="0"/>
            <a:r>
              <a:rPr lang="lv-LV" sz="2100" b="1" kern="0" dirty="0">
                <a:solidFill>
                  <a:schemeClr val="accent2">
                    <a:lumMod val="50000"/>
                  </a:schemeClr>
                </a:solidFill>
                <a:latin typeface="Source Sans Pro Light" panose="020B0503030403020204" pitchFamily="34" charset="0"/>
                <a:ea typeface="Source Sans Pro Light" panose="020B0503030403020204" pitchFamily="34" charset="0"/>
                <a:sym typeface="Gill Sans"/>
              </a:rPr>
              <a:t>3. Projekta īstenošanas iespējas un nodrošinājums</a:t>
            </a:r>
            <a:endParaRPr lang="lv-LV" sz="750" b="1" kern="0" dirty="0">
              <a:solidFill>
                <a:schemeClr val="accent2">
                  <a:lumMod val="50000"/>
                </a:schemeClr>
              </a:solidFill>
              <a:latin typeface="Source Sans Pro Light" panose="020B0503030403020204" pitchFamily="34" charset="0"/>
              <a:ea typeface="Source Sans Pro Light" panose="020B0503030403020204" pitchFamily="34" charset="0"/>
              <a:sym typeface="Gill Sans"/>
            </a:endParaRPr>
          </a:p>
        </p:txBody>
      </p:sp>
    </p:spTree>
    <p:extLst>
      <p:ext uri="{BB962C8B-B14F-4D97-AF65-F5344CB8AC3E}">
        <p14:creationId xmlns:p14="http://schemas.microsoft.com/office/powerpoint/2010/main" val="161525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598B27B4-8641-7CB3-476A-F135E6017F9B}"/>
              </a:ext>
            </a:extLst>
          </p:cNvPr>
          <p:cNvSpPr/>
          <p:nvPr/>
        </p:nvSpPr>
        <p:spPr bwMode="auto">
          <a:xfrm rot="16200000">
            <a:off x="3608305" y="-3785337"/>
            <a:ext cx="1973114" cy="9264535"/>
          </a:xfrm>
          <a:prstGeom prst="rect">
            <a:avLst/>
          </a:prstGeom>
          <a:gradFill flip="none" rotWithShape="1">
            <a:gsLst>
              <a:gs pos="0">
                <a:schemeClr val="tx1">
                  <a:alpha val="0"/>
                </a:schemeClr>
              </a:gs>
              <a:gs pos="51000">
                <a:srgbClr val="02058F"/>
              </a:gs>
              <a:gs pos="79000">
                <a:schemeClr val="accent4">
                  <a:alpha val="61647"/>
                </a:schemeClr>
              </a:gs>
              <a:gs pos="100000">
                <a:schemeClr val="bg2"/>
              </a:gs>
            </a:gsLst>
            <a:path path="circle">
              <a:fillToRect l="100000" t="100000"/>
            </a:path>
            <a:tileRect r="-100000" b="-100000"/>
          </a:gradFill>
          <a:ln>
            <a:noFill/>
          </a:ln>
        </p:spPr>
        <p:txBody>
          <a:bodyPr spcFirstLastPara="1" vert="horz" wrap="square" lIns="68580" tIns="34290" rIns="68580" bIns="34290" numCol="1" rtlCol="0" anchor="ctr" anchorCtr="0" compatLnSpc="1">
            <a:prstTxWarp prst="textArchDown">
              <a:avLst>
                <a:gd name="adj" fmla="val 16680161"/>
              </a:avLst>
            </a:prstTxWarp>
          </a:bodyPr>
          <a:lstStyle/>
          <a:p>
            <a:pPr algn="ctr"/>
            <a:endParaRPr lang="en-LV" sz="1275"/>
          </a:p>
        </p:txBody>
      </p:sp>
      <p:grpSp>
        <p:nvGrpSpPr>
          <p:cNvPr id="2" name="Group 1">
            <a:extLst>
              <a:ext uri="{FF2B5EF4-FFF2-40B4-BE49-F238E27FC236}">
                <a16:creationId xmlns:a16="http://schemas.microsoft.com/office/drawing/2014/main" id="{72E54C36-BE2D-909F-7E0B-1858DBD8E058}"/>
              </a:ext>
            </a:extLst>
          </p:cNvPr>
          <p:cNvGrpSpPr/>
          <p:nvPr/>
        </p:nvGrpSpPr>
        <p:grpSpPr>
          <a:xfrm>
            <a:off x="385957" y="2503327"/>
            <a:ext cx="1922487" cy="3876140"/>
            <a:chOff x="4893754" y="1698209"/>
            <a:chExt cx="2563316" cy="5168187"/>
          </a:xfrm>
        </p:grpSpPr>
        <p:grpSp>
          <p:nvGrpSpPr>
            <p:cNvPr id="3" name="Group 2">
              <a:extLst>
                <a:ext uri="{FF2B5EF4-FFF2-40B4-BE49-F238E27FC236}">
                  <a16:creationId xmlns:a16="http://schemas.microsoft.com/office/drawing/2014/main" id="{B7BD2B4F-802D-03FD-E372-8A02E743A1AE}"/>
                </a:ext>
              </a:extLst>
            </p:cNvPr>
            <p:cNvGrpSpPr/>
            <p:nvPr/>
          </p:nvGrpSpPr>
          <p:grpSpPr>
            <a:xfrm>
              <a:off x="6078047" y="1859293"/>
              <a:ext cx="325400" cy="5000433"/>
              <a:chOff x="6078047" y="1859293"/>
              <a:chExt cx="325400" cy="5000433"/>
            </a:xfrm>
          </p:grpSpPr>
          <p:sp>
            <p:nvSpPr>
              <p:cNvPr id="26" name="Freeform 5">
                <a:extLst>
                  <a:ext uri="{FF2B5EF4-FFF2-40B4-BE49-F238E27FC236}">
                    <a16:creationId xmlns:a16="http://schemas.microsoft.com/office/drawing/2014/main" id="{981DE27F-9DD2-BF5B-79AC-DAC3B83B5ADD}"/>
                  </a:ext>
                </a:extLst>
              </p:cNvPr>
              <p:cNvSpPr>
                <a:spLocks/>
              </p:cNvSpPr>
              <p:nvPr/>
            </p:nvSpPr>
            <p:spPr bwMode="auto">
              <a:xfrm>
                <a:off x="6078047" y="1859293"/>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7" name="Freeform 5">
                <a:extLst>
                  <a:ext uri="{FF2B5EF4-FFF2-40B4-BE49-F238E27FC236}">
                    <a16:creationId xmlns:a16="http://schemas.microsoft.com/office/drawing/2014/main" id="{552CA2F4-3AB2-A9ED-47D0-376DD65A94C2}"/>
                  </a:ext>
                </a:extLst>
              </p:cNvPr>
              <p:cNvSpPr>
                <a:spLocks/>
              </p:cNvSpPr>
              <p:nvPr/>
            </p:nvSpPr>
            <p:spPr bwMode="auto">
              <a:xfrm>
                <a:off x="6078047" y="3554111"/>
                <a:ext cx="325400" cy="3305615"/>
              </a:xfrm>
              <a:custGeom>
                <a:avLst/>
                <a:gdLst>
                  <a:gd name="T0" fmla="*/ 290 w 290"/>
                  <a:gd name="T1" fmla="*/ 0 h 2946"/>
                  <a:gd name="T2" fmla="*/ 290 w 290"/>
                  <a:gd name="T3" fmla="*/ 2946 h 2946"/>
                  <a:gd name="T4" fmla="*/ 0 w 290"/>
                  <a:gd name="T5" fmla="*/ 2946 h 2946"/>
                  <a:gd name="T6" fmla="*/ 0 w 290"/>
                  <a:gd name="T7" fmla="*/ 290 h 2946"/>
                  <a:gd name="T8" fmla="*/ 290 w 290"/>
                  <a:gd name="T9" fmla="*/ 0 h 2946"/>
                </a:gdLst>
                <a:ahLst/>
                <a:cxnLst>
                  <a:cxn ang="0">
                    <a:pos x="T0" y="T1"/>
                  </a:cxn>
                  <a:cxn ang="0">
                    <a:pos x="T2" y="T3"/>
                  </a:cxn>
                  <a:cxn ang="0">
                    <a:pos x="T4" y="T5"/>
                  </a:cxn>
                  <a:cxn ang="0">
                    <a:pos x="T6" y="T7"/>
                  </a:cxn>
                  <a:cxn ang="0">
                    <a:pos x="T8" y="T9"/>
                  </a:cxn>
                </a:cxnLst>
                <a:rect l="0" t="0" r="r" b="b"/>
                <a:pathLst>
                  <a:path w="290" h="2946">
                    <a:moveTo>
                      <a:pt x="290" y="0"/>
                    </a:moveTo>
                    <a:lnTo>
                      <a:pt x="290" y="2946"/>
                    </a:lnTo>
                    <a:lnTo>
                      <a:pt x="0" y="2946"/>
                    </a:lnTo>
                    <a:lnTo>
                      <a:pt x="0" y="290"/>
                    </a:lnTo>
                    <a:lnTo>
                      <a:pt x="290"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4" name="Group 3">
              <a:extLst>
                <a:ext uri="{FF2B5EF4-FFF2-40B4-BE49-F238E27FC236}">
                  <a16:creationId xmlns:a16="http://schemas.microsoft.com/office/drawing/2014/main" id="{EA80E9F4-37FE-BCFB-F916-380B2AA45B7D}"/>
                </a:ext>
              </a:extLst>
            </p:cNvPr>
            <p:cNvGrpSpPr/>
            <p:nvPr/>
          </p:nvGrpSpPr>
          <p:grpSpPr>
            <a:xfrm>
              <a:off x="6078047" y="1698209"/>
              <a:ext cx="1177654" cy="641823"/>
              <a:chOff x="6078047" y="1698209"/>
              <a:chExt cx="1177654" cy="641823"/>
            </a:xfrm>
          </p:grpSpPr>
          <p:sp>
            <p:nvSpPr>
              <p:cNvPr id="24" name="Freeform 7">
                <a:extLst>
                  <a:ext uri="{FF2B5EF4-FFF2-40B4-BE49-F238E27FC236}">
                    <a16:creationId xmlns:a16="http://schemas.microsoft.com/office/drawing/2014/main" id="{72477851-61D4-18C1-8CD3-E6F15989C5FB}"/>
                  </a:ext>
                </a:extLst>
              </p:cNvPr>
              <p:cNvSpPr>
                <a:spLocks/>
              </p:cNvSpPr>
              <p:nvPr/>
            </p:nvSpPr>
            <p:spPr bwMode="auto">
              <a:xfrm>
                <a:off x="6078047" y="1859293"/>
                <a:ext cx="830331" cy="325400"/>
              </a:xfrm>
              <a:custGeom>
                <a:avLst/>
                <a:gdLst>
                  <a:gd name="T0" fmla="*/ 740 w 740"/>
                  <a:gd name="T1" fmla="*/ 290 h 290"/>
                  <a:gd name="T2" fmla="*/ 0 w 740"/>
                  <a:gd name="T3" fmla="*/ 290 h 290"/>
                  <a:gd name="T4" fmla="*/ 290 w 740"/>
                  <a:gd name="T5" fmla="*/ 0 h 290"/>
                  <a:gd name="T6" fmla="*/ 740 w 740"/>
                  <a:gd name="T7" fmla="*/ 0 h 290"/>
                  <a:gd name="T8" fmla="*/ 740 w 740"/>
                  <a:gd name="T9" fmla="*/ 290 h 290"/>
                </a:gdLst>
                <a:ahLst/>
                <a:cxnLst>
                  <a:cxn ang="0">
                    <a:pos x="T0" y="T1"/>
                  </a:cxn>
                  <a:cxn ang="0">
                    <a:pos x="T2" y="T3"/>
                  </a:cxn>
                  <a:cxn ang="0">
                    <a:pos x="T4" y="T5"/>
                  </a:cxn>
                  <a:cxn ang="0">
                    <a:pos x="T6" y="T7"/>
                  </a:cxn>
                  <a:cxn ang="0">
                    <a:pos x="T8" y="T9"/>
                  </a:cxn>
                </a:cxnLst>
                <a:rect l="0" t="0" r="r" b="b"/>
                <a:pathLst>
                  <a:path w="740" h="290">
                    <a:moveTo>
                      <a:pt x="740" y="290"/>
                    </a:moveTo>
                    <a:lnTo>
                      <a:pt x="0" y="290"/>
                    </a:lnTo>
                    <a:lnTo>
                      <a:pt x="290" y="0"/>
                    </a:lnTo>
                    <a:lnTo>
                      <a:pt x="740" y="0"/>
                    </a:lnTo>
                    <a:lnTo>
                      <a:pt x="740" y="29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5" name="Freeform 9">
                <a:extLst>
                  <a:ext uri="{FF2B5EF4-FFF2-40B4-BE49-F238E27FC236}">
                    <a16:creationId xmlns:a16="http://schemas.microsoft.com/office/drawing/2014/main" id="{8893B234-8822-EBB9-0BAA-554578AF104F}"/>
                  </a:ext>
                </a:extLst>
              </p:cNvPr>
              <p:cNvSpPr>
                <a:spLocks/>
              </p:cNvSpPr>
              <p:nvPr/>
            </p:nvSpPr>
            <p:spPr bwMode="auto">
              <a:xfrm>
                <a:off x="6907860" y="1698209"/>
                <a:ext cx="347841" cy="641823"/>
              </a:xfrm>
              <a:custGeom>
                <a:avLst/>
                <a:gdLst>
                  <a:gd name="T0" fmla="*/ 310 w 310"/>
                  <a:gd name="T1" fmla="*/ 286 h 572"/>
                  <a:gd name="T2" fmla="*/ 0 w 310"/>
                  <a:gd name="T3" fmla="*/ 0 h 572"/>
                  <a:gd name="T4" fmla="*/ 0 w 310"/>
                  <a:gd name="T5" fmla="*/ 286 h 572"/>
                  <a:gd name="T6" fmla="*/ 0 w 310"/>
                  <a:gd name="T7" fmla="*/ 572 h 572"/>
                  <a:gd name="T8" fmla="*/ 310 w 310"/>
                  <a:gd name="T9" fmla="*/ 286 h 572"/>
                </a:gdLst>
                <a:ahLst/>
                <a:cxnLst>
                  <a:cxn ang="0">
                    <a:pos x="T0" y="T1"/>
                  </a:cxn>
                  <a:cxn ang="0">
                    <a:pos x="T2" y="T3"/>
                  </a:cxn>
                  <a:cxn ang="0">
                    <a:pos x="T4" y="T5"/>
                  </a:cxn>
                  <a:cxn ang="0">
                    <a:pos x="T6" y="T7"/>
                  </a:cxn>
                  <a:cxn ang="0">
                    <a:pos x="T8" y="T9"/>
                  </a:cxn>
                </a:cxnLst>
                <a:rect l="0" t="0" r="r" b="b"/>
                <a:pathLst>
                  <a:path w="310" h="572">
                    <a:moveTo>
                      <a:pt x="310" y="286"/>
                    </a:moveTo>
                    <a:lnTo>
                      <a:pt x="0" y="0"/>
                    </a:lnTo>
                    <a:lnTo>
                      <a:pt x="0" y="286"/>
                    </a:lnTo>
                    <a:lnTo>
                      <a:pt x="0" y="572"/>
                    </a:lnTo>
                    <a:lnTo>
                      <a:pt x="310" y="28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sp>
          <p:nvSpPr>
            <p:cNvPr id="5" name="Freeform 18">
              <a:extLst>
                <a:ext uri="{FF2B5EF4-FFF2-40B4-BE49-F238E27FC236}">
                  <a16:creationId xmlns:a16="http://schemas.microsoft.com/office/drawing/2014/main" id="{97918385-54B6-80CA-1BC3-5759FD706EE6}"/>
                </a:ext>
              </a:extLst>
            </p:cNvPr>
            <p:cNvSpPr>
              <a:spLocks/>
            </p:cNvSpPr>
            <p:nvPr/>
          </p:nvSpPr>
          <p:spPr bwMode="auto">
            <a:xfrm>
              <a:off x="4899875" y="2393892"/>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nvGrpSpPr>
            <p:cNvPr id="7" name="Group 6">
              <a:extLst>
                <a:ext uri="{FF2B5EF4-FFF2-40B4-BE49-F238E27FC236}">
                  <a16:creationId xmlns:a16="http://schemas.microsoft.com/office/drawing/2014/main" id="{947BC849-C577-0A90-9501-BF6695FC87C5}"/>
                </a:ext>
              </a:extLst>
            </p:cNvPr>
            <p:cNvGrpSpPr/>
            <p:nvPr/>
          </p:nvGrpSpPr>
          <p:grpSpPr>
            <a:xfrm>
              <a:off x="5680835" y="3036838"/>
              <a:ext cx="325400" cy="3829558"/>
              <a:chOff x="5680835" y="3036838"/>
              <a:chExt cx="325400" cy="3829558"/>
            </a:xfrm>
          </p:grpSpPr>
          <p:sp>
            <p:nvSpPr>
              <p:cNvPr id="20" name="Freeform 13">
                <a:extLst>
                  <a:ext uri="{FF2B5EF4-FFF2-40B4-BE49-F238E27FC236}">
                    <a16:creationId xmlns:a16="http://schemas.microsoft.com/office/drawing/2014/main" id="{24AE153E-9588-B07E-A75B-639C22284403}"/>
                  </a:ext>
                </a:extLst>
              </p:cNvPr>
              <p:cNvSpPr>
                <a:spLocks/>
              </p:cNvSpPr>
              <p:nvPr/>
            </p:nvSpPr>
            <p:spPr bwMode="auto">
              <a:xfrm>
                <a:off x="5680835" y="3036838"/>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21" name="Freeform 13">
                <a:extLst>
                  <a:ext uri="{FF2B5EF4-FFF2-40B4-BE49-F238E27FC236}">
                    <a16:creationId xmlns:a16="http://schemas.microsoft.com/office/drawing/2014/main" id="{1A42956C-8A14-E2F8-2612-DDE5E02B4761}"/>
                  </a:ext>
                </a:extLst>
              </p:cNvPr>
              <p:cNvSpPr>
                <a:spLocks/>
              </p:cNvSpPr>
              <p:nvPr/>
            </p:nvSpPr>
            <p:spPr bwMode="auto">
              <a:xfrm>
                <a:off x="5680835" y="4256463"/>
                <a:ext cx="325400" cy="2609933"/>
              </a:xfrm>
              <a:custGeom>
                <a:avLst/>
                <a:gdLst>
                  <a:gd name="T0" fmla="*/ 0 w 290"/>
                  <a:gd name="T1" fmla="*/ 0 h 2326"/>
                  <a:gd name="T2" fmla="*/ 0 w 290"/>
                  <a:gd name="T3" fmla="*/ 2326 h 2326"/>
                  <a:gd name="T4" fmla="*/ 290 w 290"/>
                  <a:gd name="T5" fmla="*/ 2326 h 2326"/>
                  <a:gd name="T6" fmla="*/ 290 w 290"/>
                  <a:gd name="T7" fmla="*/ 291 h 2326"/>
                  <a:gd name="T8" fmla="*/ 0 w 290"/>
                  <a:gd name="T9" fmla="*/ 0 h 2326"/>
                </a:gdLst>
                <a:ahLst/>
                <a:cxnLst>
                  <a:cxn ang="0">
                    <a:pos x="T0" y="T1"/>
                  </a:cxn>
                  <a:cxn ang="0">
                    <a:pos x="T2" y="T3"/>
                  </a:cxn>
                  <a:cxn ang="0">
                    <a:pos x="T4" y="T5"/>
                  </a:cxn>
                  <a:cxn ang="0">
                    <a:pos x="T6" y="T7"/>
                  </a:cxn>
                  <a:cxn ang="0">
                    <a:pos x="T8" y="T9"/>
                  </a:cxn>
                </a:cxnLst>
                <a:rect l="0" t="0" r="r" b="b"/>
                <a:pathLst>
                  <a:path w="290" h="2326">
                    <a:moveTo>
                      <a:pt x="0" y="0"/>
                    </a:moveTo>
                    <a:lnTo>
                      <a:pt x="0" y="2326"/>
                    </a:lnTo>
                    <a:lnTo>
                      <a:pt x="290" y="2326"/>
                    </a:lnTo>
                    <a:lnTo>
                      <a:pt x="290" y="291"/>
                    </a:lnTo>
                    <a:lnTo>
                      <a:pt x="0" y="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8" name="Group 7">
              <a:extLst>
                <a:ext uri="{FF2B5EF4-FFF2-40B4-BE49-F238E27FC236}">
                  <a16:creationId xmlns:a16="http://schemas.microsoft.com/office/drawing/2014/main" id="{0DD8A0A9-E503-1791-C1CF-08362CDAAFC7}"/>
                </a:ext>
              </a:extLst>
            </p:cNvPr>
            <p:cNvGrpSpPr/>
            <p:nvPr/>
          </p:nvGrpSpPr>
          <p:grpSpPr>
            <a:xfrm>
              <a:off x="6475259" y="3955748"/>
              <a:ext cx="325400" cy="2507439"/>
              <a:chOff x="6475259" y="3955748"/>
              <a:chExt cx="325400" cy="2507439"/>
            </a:xfrm>
          </p:grpSpPr>
          <p:sp>
            <p:nvSpPr>
              <p:cNvPr id="18" name="Freeform 29">
                <a:extLst>
                  <a:ext uri="{FF2B5EF4-FFF2-40B4-BE49-F238E27FC236}">
                    <a16:creationId xmlns:a16="http://schemas.microsoft.com/office/drawing/2014/main" id="{237B2537-73C0-E847-B34F-1894814DA23F}"/>
                  </a:ext>
                </a:extLst>
              </p:cNvPr>
              <p:cNvSpPr>
                <a:spLocks/>
              </p:cNvSpPr>
              <p:nvPr/>
            </p:nvSpPr>
            <p:spPr bwMode="auto">
              <a:xfrm>
                <a:off x="6475259" y="4857506"/>
                <a:ext cx="325400"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9" name="Freeform 29">
                <a:extLst>
                  <a:ext uri="{FF2B5EF4-FFF2-40B4-BE49-F238E27FC236}">
                    <a16:creationId xmlns:a16="http://schemas.microsoft.com/office/drawing/2014/main" id="{A8D71F74-6C1F-7C1A-50CA-46A75415BB07}"/>
                  </a:ext>
                </a:extLst>
              </p:cNvPr>
              <p:cNvSpPr>
                <a:spLocks/>
              </p:cNvSpPr>
              <p:nvPr/>
            </p:nvSpPr>
            <p:spPr bwMode="auto">
              <a:xfrm flipH="1">
                <a:off x="6475259" y="3955748"/>
                <a:ext cx="325400" cy="1605681"/>
              </a:xfrm>
              <a:custGeom>
                <a:avLst/>
                <a:gdLst>
                  <a:gd name="T0" fmla="*/ 0 w 290"/>
                  <a:gd name="T1" fmla="*/ 0 h 1431"/>
                  <a:gd name="T2" fmla="*/ 0 w 290"/>
                  <a:gd name="T3" fmla="*/ 1431 h 1431"/>
                  <a:gd name="T4" fmla="*/ 290 w 290"/>
                  <a:gd name="T5" fmla="*/ 1431 h 1431"/>
                  <a:gd name="T6" fmla="*/ 290 w 290"/>
                  <a:gd name="T7" fmla="*/ 290 h 1431"/>
                  <a:gd name="T8" fmla="*/ 0 w 290"/>
                  <a:gd name="T9" fmla="*/ 0 h 1431"/>
                </a:gdLst>
                <a:ahLst/>
                <a:cxnLst>
                  <a:cxn ang="0">
                    <a:pos x="T0" y="T1"/>
                  </a:cxn>
                  <a:cxn ang="0">
                    <a:pos x="T2" y="T3"/>
                  </a:cxn>
                  <a:cxn ang="0">
                    <a:pos x="T4" y="T5"/>
                  </a:cxn>
                  <a:cxn ang="0">
                    <a:pos x="T6" y="T7"/>
                  </a:cxn>
                  <a:cxn ang="0">
                    <a:pos x="T8" y="T9"/>
                  </a:cxn>
                </a:cxnLst>
                <a:rect l="0" t="0" r="r" b="b"/>
                <a:pathLst>
                  <a:path w="290" h="1431">
                    <a:moveTo>
                      <a:pt x="0" y="0"/>
                    </a:moveTo>
                    <a:lnTo>
                      <a:pt x="0" y="1431"/>
                    </a:lnTo>
                    <a:lnTo>
                      <a:pt x="290" y="1431"/>
                    </a:lnTo>
                    <a:lnTo>
                      <a:pt x="290" y="290"/>
                    </a:lnTo>
                    <a:lnTo>
                      <a:pt x="0" y="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9" name="Group 8">
              <a:extLst>
                <a:ext uri="{FF2B5EF4-FFF2-40B4-BE49-F238E27FC236}">
                  <a16:creationId xmlns:a16="http://schemas.microsoft.com/office/drawing/2014/main" id="{03C7F10B-CDF7-DF46-7694-C23CA7E2F2E8}"/>
                </a:ext>
              </a:extLst>
            </p:cNvPr>
            <p:cNvGrpSpPr/>
            <p:nvPr/>
          </p:nvGrpSpPr>
          <p:grpSpPr>
            <a:xfrm>
              <a:off x="4893754" y="2869154"/>
              <a:ext cx="1122580" cy="642946"/>
              <a:chOff x="4893754" y="2869154"/>
              <a:chExt cx="1122580" cy="642946"/>
            </a:xfrm>
          </p:grpSpPr>
          <p:sp>
            <p:nvSpPr>
              <p:cNvPr id="16" name="Freeform 15">
                <a:extLst>
                  <a:ext uri="{FF2B5EF4-FFF2-40B4-BE49-F238E27FC236}">
                    <a16:creationId xmlns:a16="http://schemas.microsoft.com/office/drawing/2014/main" id="{F3D9306B-22B6-CF7D-4FA6-D61F3C57FFE8}"/>
                  </a:ext>
                </a:extLst>
              </p:cNvPr>
              <p:cNvSpPr>
                <a:spLocks/>
              </p:cNvSpPr>
              <p:nvPr/>
            </p:nvSpPr>
            <p:spPr bwMode="auto">
              <a:xfrm>
                <a:off x="5221909" y="3026516"/>
                <a:ext cx="794425" cy="326522"/>
              </a:xfrm>
              <a:custGeom>
                <a:avLst/>
                <a:gdLst>
                  <a:gd name="T0" fmla="*/ 0 w 708"/>
                  <a:gd name="T1" fmla="*/ 291 h 291"/>
                  <a:gd name="T2" fmla="*/ 708 w 708"/>
                  <a:gd name="T3" fmla="*/ 291 h 291"/>
                  <a:gd name="T4" fmla="*/ 418 w 708"/>
                  <a:gd name="T5" fmla="*/ 0 h 291"/>
                  <a:gd name="T6" fmla="*/ 0 w 708"/>
                  <a:gd name="T7" fmla="*/ 0 h 291"/>
                  <a:gd name="T8" fmla="*/ 0 w 708"/>
                  <a:gd name="T9" fmla="*/ 291 h 291"/>
                </a:gdLst>
                <a:ahLst/>
                <a:cxnLst>
                  <a:cxn ang="0">
                    <a:pos x="T0" y="T1"/>
                  </a:cxn>
                  <a:cxn ang="0">
                    <a:pos x="T2" y="T3"/>
                  </a:cxn>
                  <a:cxn ang="0">
                    <a:pos x="T4" y="T5"/>
                  </a:cxn>
                  <a:cxn ang="0">
                    <a:pos x="T6" y="T7"/>
                  </a:cxn>
                  <a:cxn ang="0">
                    <a:pos x="T8" y="T9"/>
                  </a:cxn>
                </a:cxnLst>
                <a:rect l="0" t="0" r="r" b="b"/>
                <a:pathLst>
                  <a:path w="708" h="291">
                    <a:moveTo>
                      <a:pt x="0" y="291"/>
                    </a:moveTo>
                    <a:lnTo>
                      <a:pt x="708" y="291"/>
                    </a:lnTo>
                    <a:lnTo>
                      <a:pt x="418" y="0"/>
                    </a:lnTo>
                    <a:lnTo>
                      <a:pt x="0" y="0"/>
                    </a:lnTo>
                    <a:lnTo>
                      <a:pt x="0" y="291"/>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7" name="Freeform 17">
                <a:extLst>
                  <a:ext uri="{FF2B5EF4-FFF2-40B4-BE49-F238E27FC236}">
                    <a16:creationId xmlns:a16="http://schemas.microsoft.com/office/drawing/2014/main" id="{0DED1416-CDA5-46E0-9608-39E16A06605D}"/>
                  </a:ext>
                </a:extLst>
              </p:cNvPr>
              <p:cNvSpPr>
                <a:spLocks/>
              </p:cNvSpPr>
              <p:nvPr/>
            </p:nvSpPr>
            <p:spPr bwMode="auto">
              <a:xfrm>
                <a:off x="4893754" y="2869154"/>
                <a:ext cx="347841" cy="642946"/>
              </a:xfrm>
              <a:custGeom>
                <a:avLst/>
                <a:gdLst>
                  <a:gd name="T0" fmla="*/ 0 w 310"/>
                  <a:gd name="T1" fmla="*/ 286 h 573"/>
                  <a:gd name="T2" fmla="*/ 310 w 310"/>
                  <a:gd name="T3" fmla="*/ 0 h 573"/>
                  <a:gd name="T4" fmla="*/ 310 w 310"/>
                  <a:gd name="T5" fmla="*/ 286 h 573"/>
                  <a:gd name="T6" fmla="*/ 310 w 310"/>
                  <a:gd name="T7" fmla="*/ 573 h 573"/>
                  <a:gd name="T8" fmla="*/ 0 w 310"/>
                  <a:gd name="T9" fmla="*/ 286 h 573"/>
                </a:gdLst>
                <a:ahLst/>
                <a:cxnLst>
                  <a:cxn ang="0">
                    <a:pos x="T0" y="T1"/>
                  </a:cxn>
                  <a:cxn ang="0">
                    <a:pos x="T2" y="T3"/>
                  </a:cxn>
                  <a:cxn ang="0">
                    <a:pos x="T4" y="T5"/>
                  </a:cxn>
                  <a:cxn ang="0">
                    <a:pos x="T6" y="T7"/>
                  </a:cxn>
                  <a:cxn ang="0">
                    <a:pos x="T8" y="T9"/>
                  </a:cxn>
                </a:cxnLst>
                <a:rect l="0" t="0" r="r" b="b"/>
                <a:pathLst>
                  <a:path w="310" h="573">
                    <a:moveTo>
                      <a:pt x="0" y="286"/>
                    </a:moveTo>
                    <a:lnTo>
                      <a:pt x="310" y="0"/>
                    </a:lnTo>
                    <a:lnTo>
                      <a:pt x="310" y="286"/>
                    </a:lnTo>
                    <a:lnTo>
                      <a:pt x="310" y="573"/>
                    </a:lnTo>
                    <a:lnTo>
                      <a:pt x="0" y="286"/>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nvGrpSpPr>
            <p:cNvPr id="10" name="Group 9">
              <a:extLst>
                <a:ext uri="{FF2B5EF4-FFF2-40B4-BE49-F238E27FC236}">
                  <a16:creationId xmlns:a16="http://schemas.microsoft.com/office/drawing/2014/main" id="{5838DBF1-8622-10B5-FA41-47F200796C69}"/>
                </a:ext>
              </a:extLst>
            </p:cNvPr>
            <p:cNvGrpSpPr/>
            <p:nvPr/>
          </p:nvGrpSpPr>
          <p:grpSpPr>
            <a:xfrm>
              <a:off x="6470771" y="3821642"/>
              <a:ext cx="986299" cy="641823"/>
              <a:chOff x="6470771" y="3821642"/>
              <a:chExt cx="986299" cy="641823"/>
            </a:xfrm>
          </p:grpSpPr>
          <p:sp>
            <p:nvSpPr>
              <p:cNvPr id="14" name="Freeform 31">
                <a:extLst>
                  <a:ext uri="{FF2B5EF4-FFF2-40B4-BE49-F238E27FC236}">
                    <a16:creationId xmlns:a16="http://schemas.microsoft.com/office/drawing/2014/main" id="{D78645EB-5D54-3F9B-FC39-086E5E95A2FD}"/>
                  </a:ext>
                </a:extLst>
              </p:cNvPr>
              <p:cNvSpPr>
                <a:spLocks/>
              </p:cNvSpPr>
              <p:nvPr/>
            </p:nvSpPr>
            <p:spPr bwMode="auto">
              <a:xfrm rot="10800000" flipV="1">
                <a:off x="6470771" y="3955748"/>
                <a:ext cx="633969" cy="325400"/>
              </a:xfrm>
              <a:custGeom>
                <a:avLst/>
                <a:gdLst>
                  <a:gd name="T0" fmla="*/ 0 w 565"/>
                  <a:gd name="T1" fmla="*/ 290 h 290"/>
                  <a:gd name="T2" fmla="*/ 565 w 565"/>
                  <a:gd name="T3" fmla="*/ 290 h 290"/>
                  <a:gd name="T4" fmla="*/ 275 w 565"/>
                  <a:gd name="T5" fmla="*/ 0 h 290"/>
                  <a:gd name="T6" fmla="*/ 0 w 565"/>
                  <a:gd name="T7" fmla="*/ 0 h 290"/>
                  <a:gd name="T8" fmla="*/ 0 w 565"/>
                  <a:gd name="T9" fmla="*/ 290 h 290"/>
                </a:gdLst>
                <a:ahLst/>
                <a:cxnLst>
                  <a:cxn ang="0">
                    <a:pos x="T0" y="T1"/>
                  </a:cxn>
                  <a:cxn ang="0">
                    <a:pos x="T2" y="T3"/>
                  </a:cxn>
                  <a:cxn ang="0">
                    <a:pos x="T4" y="T5"/>
                  </a:cxn>
                  <a:cxn ang="0">
                    <a:pos x="T6" y="T7"/>
                  </a:cxn>
                  <a:cxn ang="0">
                    <a:pos x="T8" y="T9"/>
                  </a:cxn>
                </a:cxnLst>
                <a:rect l="0" t="0" r="r" b="b"/>
                <a:pathLst>
                  <a:path w="565" h="290">
                    <a:moveTo>
                      <a:pt x="0" y="290"/>
                    </a:moveTo>
                    <a:lnTo>
                      <a:pt x="565" y="290"/>
                    </a:lnTo>
                    <a:lnTo>
                      <a:pt x="275" y="0"/>
                    </a:lnTo>
                    <a:lnTo>
                      <a:pt x="0" y="0"/>
                    </a:lnTo>
                    <a:lnTo>
                      <a:pt x="0" y="29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sp>
            <p:nvSpPr>
              <p:cNvPr id="15" name="Freeform 33">
                <a:extLst>
                  <a:ext uri="{FF2B5EF4-FFF2-40B4-BE49-F238E27FC236}">
                    <a16:creationId xmlns:a16="http://schemas.microsoft.com/office/drawing/2014/main" id="{BF3FCB26-09F6-F51E-3293-433C2354A99A}"/>
                  </a:ext>
                </a:extLst>
              </p:cNvPr>
              <p:cNvSpPr>
                <a:spLocks/>
              </p:cNvSpPr>
              <p:nvPr/>
            </p:nvSpPr>
            <p:spPr bwMode="auto">
              <a:xfrm rot="10800000">
                <a:off x="7104740" y="3821642"/>
                <a:ext cx="352330" cy="641823"/>
              </a:xfrm>
              <a:custGeom>
                <a:avLst/>
                <a:gdLst>
                  <a:gd name="T0" fmla="*/ 0 w 314"/>
                  <a:gd name="T1" fmla="*/ 286 h 572"/>
                  <a:gd name="T2" fmla="*/ 314 w 314"/>
                  <a:gd name="T3" fmla="*/ 0 h 572"/>
                  <a:gd name="T4" fmla="*/ 314 w 314"/>
                  <a:gd name="T5" fmla="*/ 286 h 572"/>
                  <a:gd name="T6" fmla="*/ 314 w 314"/>
                  <a:gd name="T7" fmla="*/ 572 h 572"/>
                  <a:gd name="T8" fmla="*/ 0 w 314"/>
                  <a:gd name="T9" fmla="*/ 286 h 572"/>
                </a:gdLst>
                <a:ahLst/>
                <a:cxnLst>
                  <a:cxn ang="0">
                    <a:pos x="T0" y="T1"/>
                  </a:cxn>
                  <a:cxn ang="0">
                    <a:pos x="T2" y="T3"/>
                  </a:cxn>
                  <a:cxn ang="0">
                    <a:pos x="T4" y="T5"/>
                  </a:cxn>
                  <a:cxn ang="0">
                    <a:pos x="T6" y="T7"/>
                  </a:cxn>
                  <a:cxn ang="0">
                    <a:pos x="T8" y="T9"/>
                  </a:cxn>
                </a:cxnLst>
                <a:rect l="0" t="0" r="r" b="b"/>
                <a:pathLst>
                  <a:path w="314" h="572">
                    <a:moveTo>
                      <a:pt x="0" y="286"/>
                    </a:moveTo>
                    <a:lnTo>
                      <a:pt x="314" y="0"/>
                    </a:lnTo>
                    <a:lnTo>
                      <a:pt x="314" y="286"/>
                    </a:lnTo>
                    <a:lnTo>
                      <a:pt x="314" y="572"/>
                    </a:lnTo>
                    <a:lnTo>
                      <a:pt x="0" y="286"/>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275">
                  <a:latin typeface="Source Sans Pro" charset="0"/>
                </a:endParaRPr>
              </a:p>
            </p:txBody>
          </p:sp>
        </p:grpSp>
      </p:grpSp>
      <p:sp>
        <p:nvSpPr>
          <p:cNvPr id="29" name="Title 1">
            <a:extLst>
              <a:ext uri="{FF2B5EF4-FFF2-40B4-BE49-F238E27FC236}">
                <a16:creationId xmlns:a16="http://schemas.microsoft.com/office/drawing/2014/main" id="{1DFCCBC1-0DCD-4B76-39D6-0072AF63D0F6}"/>
              </a:ext>
            </a:extLst>
          </p:cNvPr>
          <p:cNvSpPr txBox="1"/>
          <p:nvPr/>
        </p:nvSpPr>
        <p:spPr>
          <a:xfrm>
            <a:off x="632073" y="768845"/>
            <a:ext cx="8092379" cy="46336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34289" tIns="34289" rIns="34289" bIns="34289">
            <a:noAutofit/>
          </a:bodyPr>
          <a:lstStyle/>
          <a:p>
            <a:pPr defTabSz="582930">
              <a:lnSpc>
                <a:spcPct val="72000"/>
              </a:lnSpc>
              <a:defRPr sz="4100">
                <a:solidFill>
                  <a:srgbClr val="FFFFFF"/>
                </a:solidFill>
                <a:latin typeface="Montserrat ExtraLight"/>
                <a:ea typeface="Montserrat ExtraLight"/>
                <a:cs typeface="Montserrat ExtraLight"/>
                <a:sym typeface="Montserrat ExtraLight"/>
              </a:defRPr>
            </a:pPr>
            <a:r>
              <a:rPr lang="lv-LV" sz="2400" b="1" dirty="0">
                <a:latin typeface="Verdana" panose="020B0604030504040204" pitchFamily="34" charset="0"/>
                <a:ea typeface="Verdana" panose="020B0604030504040204" pitchFamily="34" charset="0"/>
              </a:rPr>
              <a:t>Projekta iesniegumu katra kritērija vērtēšana:</a:t>
            </a:r>
            <a:endParaRPr sz="2400" b="1" dirty="0">
              <a:latin typeface="Verdana" panose="020B0604030504040204" pitchFamily="34" charset="0"/>
              <a:ea typeface="Verdana" panose="020B0604030504040204" pitchFamily="34" charset="0"/>
            </a:endParaRPr>
          </a:p>
        </p:txBody>
      </p:sp>
      <p:sp>
        <p:nvSpPr>
          <p:cNvPr id="30" name="Rectangle 29">
            <a:extLst>
              <a:ext uri="{FF2B5EF4-FFF2-40B4-BE49-F238E27FC236}">
                <a16:creationId xmlns:a16="http://schemas.microsoft.com/office/drawing/2014/main" id="{5781BBCC-1684-E622-1E70-9AE2ADEC150D}"/>
              </a:ext>
            </a:extLst>
          </p:cNvPr>
          <p:cNvSpPr/>
          <p:nvPr/>
        </p:nvSpPr>
        <p:spPr>
          <a:xfrm>
            <a:off x="2779777" y="2379881"/>
            <a:ext cx="5732150" cy="992579"/>
          </a:xfrm>
          <a:prstGeom prst="rect">
            <a:avLst/>
          </a:prstGeom>
          <a:ln>
            <a:noFill/>
          </a:ln>
        </p:spPr>
        <p:txBody>
          <a:bodyPr wrap="square" lIns="45720" rIns="45720" bIns="22860">
            <a:spAutoFit/>
          </a:bodyPr>
          <a:lstStyle/>
          <a:p>
            <a:pPr defTabSz="351830" eaLnBrk="0" hangingPunct="0"/>
            <a:r>
              <a:rPr lang="lv-LV" sz="2000" b="1" dirty="0">
                <a:solidFill>
                  <a:schemeClr val="accent2">
                    <a:lumMod val="50000"/>
                  </a:schemeClr>
                </a:solidFill>
                <a:latin typeface="Source Sans Pro Light" panose="020B0403030403020204" pitchFamily="34" charset="0"/>
                <a:ea typeface="Source Sans Pro Light" panose="020B0403030403020204" pitchFamily="34" charset="0"/>
              </a:rPr>
              <a:t>“Atbilst” </a:t>
            </a:r>
            <a:r>
              <a:rPr lang="lv-LV" sz="2000" dirty="0">
                <a:solidFill>
                  <a:schemeClr val="accent2">
                    <a:lumMod val="50000"/>
                  </a:schemeClr>
                </a:solidFill>
                <a:latin typeface="Source Sans Pro Light" panose="020B0403030403020204" pitchFamily="34" charset="0"/>
                <a:ea typeface="Source Sans Pro Light" panose="020B0403030403020204" pitchFamily="34" charset="0"/>
              </a:rPr>
              <a:t>– Biznesa projekts atbilst augstākajām prasībām vai pat pārsniedz tās kritērijā, jebkura projekta iesnieguma nepilnība ir nenozīmīga</a:t>
            </a:r>
            <a:endParaRPr lang="en-US" sz="2000" b="1" kern="0" dirty="0">
              <a:solidFill>
                <a:schemeClr val="accent2">
                  <a:lumMod val="50000"/>
                </a:schemeClr>
              </a:solidFill>
              <a:latin typeface="Source Sans Pro Light" panose="020B0403030403020204" pitchFamily="34" charset="0"/>
              <a:ea typeface="Source Sans Pro Light" panose="020B0403030403020204" pitchFamily="34" charset="0"/>
              <a:sym typeface="Gill Sans"/>
            </a:endParaRPr>
          </a:p>
        </p:txBody>
      </p:sp>
      <p:sp>
        <p:nvSpPr>
          <p:cNvPr id="6" name="Rectangle 5">
            <a:extLst>
              <a:ext uri="{FF2B5EF4-FFF2-40B4-BE49-F238E27FC236}">
                <a16:creationId xmlns:a16="http://schemas.microsoft.com/office/drawing/2014/main" id="{1594E7E5-BB37-DE09-1128-2D95699B44AA}"/>
              </a:ext>
            </a:extLst>
          </p:cNvPr>
          <p:cNvSpPr/>
          <p:nvPr/>
        </p:nvSpPr>
        <p:spPr>
          <a:xfrm>
            <a:off x="2770208" y="4132916"/>
            <a:ext cx="5732150" cy="992579"/>
          </a:xfrm>
          <a:prstGeom prst="rect">
            <a:avLst/>
          </a:prstGeom>
          <a:ln>
            <a:noFill/>
          </a:ln>
        </p:spPr>
        <p:txBody>
          <a:bodyPr wrap="square" lIns="45720" rIns="45720" bIns="22860">
            <a:spAutoFit/>
          </a:bodyPr>
          <a:lstStyle/>
          <a:p>
            <a:pPr defTabSz="351830" eaLnBrk="0" hangingPunct="0"/>
            <a:r>
              <a:rPr lang="lv-LV" sz="2000" b="1" dirty="0">
                <a:solidFill>
                  <a:schemeClr val="accent2">
                    <a:lumMod val="50000"/>
                  </a:schemeClr>
                </a:solidFill>
                <a:latin typeface="Source Sans Pro Light" panose="020B0403030403020204" pitchFamily="34" charset="0"/>
                <a:ea typeface="Source Sans Pro Light" panose="020B0403030403020204" pitchFamily="34" charset="0"/>
              </a:rPr>
              <a:t>“Neatbilst” </a:t>
            </a:r>
            <a:r>
              <a:rPr lang="lv-LV" sz="2000" dirty="0">
                <a:solidFill>
                  <a:schemeClr val="accent2">
                    <a:lumMod val="50000"/>
                  </a:schemeClr>
                </a:solidFill>
                <a:latin typeface="Source Sans Pro Light" panose="020B0403030403020204" pitchFamily="34" charset="0"/>
                <a:ea typeface="Source Sans Pro Light" panose="020B0403030403020204" pitchFamily="34" charset="0"/>
              </a:rPr>
              <a:t>– Biznesa projekts neatbilst prasībām kritērijā, kas padara apšaubāmu projekta sekmīgu realizāciju un mērķu sasniegšanu</a:t>
            </a:r>
            <a:r>
              <a:rPr lang="lv-LV" sz="2000" dirty="0">
                <a:solidFill>
                  <a:schemeClr val="accent2">
                    <a:lumMod val="50000"/>
                  </a:schemeClr>
                </a:solidFill>
                <a:ea typeface="Times New Roman" panose="02020603050405020304" pitchFamily="18" charset="0"/>
              </a:rPr>
              <a:t>.</a:t>
            </a:r>
            <a:endParaRPr lang="lv-LV" sz="2000" b="1" kern="0" dirty="0">
              <a:solidFill>
                <a:schemeClr val="accent2">
                  <a:lumMod val="50000"/>
                </a:schemeClr>
              </a:solidFill>
              <a:latin typeface="Source Sans Pro Light" panose="020B0503030403020204" pitchFamily="34" charset="0"/>
              <a:ea typeface="Source Sans Pro Light" panose="020B0503030403020204" pitchFamily="34" charset="0"/>
              <a:sym typeface="Gill Sans"/>
            </a:endParaRPr>
          </a:p>
        </p:txBody>
      </p:sp>
    </p:spTree>
    <p:extLst>
      <p:ext uri="{BB962C8B-B14F-4D97-AF65-F5344CB8AC3E}">
        <p14:creationId xmlns:p14="http://schemas.microsoft.com/office/powerpoint/2010/main" val="161147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2B0B8-FC85-A8BB-FE6C-F0AEE4D1D9BF}"/>
              </a:ext>
            </a:extLst>
          </p:cNvPr>
          <p:cNvSpPr>
            <a:spLocks noGrp="1"/>
          </p:cNvSpPr>
          <p:nvPr>
            <p:ph type="title"/>
          </p:nvPr>
        </p:nvSpPr>
        <p:spPr/>
        <p:txBody>
          <a:bodyPr>
            <a:noAutofit/>
          </a:bodyPr>
          <a:lstStyle/>
          <a:p>
            <a:r>
              <a:rPr lang="lv-LV" b="1" kern="1400" spc="-50" dirty="0">
                <a:solidFill>
                  <a:schemeClr val="accent4"/>
                </a:solidFill>
                <a:effectLst/>
                <a:cs typeface="Times New Roman" panose="02020603050405020304" pitchFamily="18" charset="0"/>
              </a:rPr>
              <a:t>Inovāciju projekti: ekspertu vērtējums un ieteikumi projektu iesniedzējiem</a:t>
            </a:r>
            <a:endParaRPr lang="en-GB" dirty="0">
              <a:solidFill>
                <a:schemeClr val="accent4"/>
              </a:solidFill>
            </a:endParaRPr>
          </a:p>
        </p:txBody>
      </p:sp>
      <p:pic>
        <p:nvPicPr>
          <p:cNvPr id="8" name="Content Placeholder 7">
            <a:extLst>
              <a:ext uri="{FF2B5EF4-FFF2-40B4-BE49-F238E27FC236}">
                <a16:creationId xmlns:a16="http://schemas.microsoft.com/office/drawing/2014/main" id="{8FA61C0F-B418-C4F3-FEC0-4F7DCB60BCA0}"/>
              </a:ext>
            </a:extLst>
          </p:cNvPr>
          <p:cNvPicPr>
            <a:picLocks noGrp="1" noChangeAspect="1"/>
          </p:cNvPicPr>
          <p:nvPr>
            <p:ph sz="half" idx="1"/>
          </p:nvPr>
        </p:nvPicPr>
        <p:blipFill>
          <a:blip r:embed="rId2"/>
          <a:stretch>
            <a:fillRect/>
          </a:stretch>
        </p:blipFill>
        <p:spPr>
          <a:xfrm>
            <a:off x="1324708" y="1752600"/>
            <a:ext cx="2971800" cy="4265970"/>
          </a:xfrm>
        </p:spPr>
      </p:pic>
      <p:sp>
        <p:nvSpPr>
          <p:cNvPr id="4" name="Content Placeholder 3">
            <a:extLst>
              <a:ext uri="{FF2B5EF4-FFF2-40B4-BE49-F238E27FC236}">
                <a16:creationId xmlns:a16="http://schemas.microsoft.com/office/drawing/2014/main" id="{8A33CF1B-4488-5504-BF0B-072758AFB2CE}"/>
              </a:ext>
            </a:extLst>
          </p:cNvPr>
          <p:cNvSpPr>
            <a:spLocks noGrp="1"/>
          </p:cNvSpPr>
          <p:nvPr>
            <p:ph sz="half" idx="2"/>
          </p:nvPr>
        </p:nvSpPr>
        <p:spPr>
          <a:xfrm>
            <a:off x="4689230" y="1752600"/>
            <a:ext cx="3997569" cy="4373573"/>
          </a:xfrm>
        </p:spPr>
        <p:txBody>
          <a:bodyPr>
            <a:normAutofit/>
          </a:bodyPr>
          <a:lstStyle/>
          <a:p>
            <a:pPr marL="0" indent="0">
              <a:buNone/>
            </a:pPr>
            <a:r>
              <a:rPr lang="lv-LV" dirty="0">
                <a:solidFill>
                  <a:schemeClr val="accent4"/>
                </a:solidFill>
              </a:rPr>
              <a:t>E</a:t>
            </a:r>
            <a:r>
              <a:rPr lang="lv-LV" dirty="0">
                <a:solidFill>
                  <a:schemeClr val="accent4"/>
                </a:solidFill>
                <a:effectLst/>
              </a:rPr>
              <a:t>kspertu vērtējumi </a:t>
            </a:r>
            <a:r>
              <a:rPr lang="lv-LV" dirty="0">
                <a:solidFill>
                  <a:schemeClr val="accent4"/>
                </a:solidFill>
              </a:rPr>
              <a:t>pamatojas uz:</a:t>
            </a:r>
          </a:p>
          <a:p>
            <a:pPr>
              <a:buFont typeface="Wingdings" panose="05000000000000000000" pitchFamily="2" charset="2"/>
              <a:buChar char="Ø"/>
            </a:pPr>
            <a:r>
              <a:rPr lang="lv-LV" dirty="0">
                <a:solidFill>
                  <a:schemeClr val="accent4"/>
                </a:solidFill>
                <a:effectLst/>
              </a:rPr>
              <a:t>VARAM 5.1.1.4. pasākuma “Viedās pašvaldības” (2024)</a:t>
            </a:r>
          </a:p>
          <a:p>
            <a:pPr>
              <a:buFont typeface="Wingdings" panose="05000000000000000000" pitchFamily="2" charset="2"/>
              <a:buChar char="Ø"/>
            </a:pPr>
            <a:r>
              <a:rPr lang="lv-LV" dirty="0">
                <a:solidFill>
                  <a:schemeClr val="accent4"/>
                </a:solidFill>
                <a:effectLst/>
              </a:rPr>
              <a:t>Lauku atbalsta dienesta (LAD)  (2023 un 2024)</a:t>
            </a:r>
            <a:r>
              <a:rPr lang="lv-LV" b="1" dirty="0">
                <a:solidFill>
                  <a:schemeClr val="accent4"/>
                </a:solidFill>
                <a:effectLst/>
              </a:rPr>
              <a:t>” </a:t>
            </a:r>
            <a:r>
              <a:rPr lang="lv-LV" dirty="0">
                <a:solidFill>
                  <a:schemeClr val="accent4"/>
                </a:solidFill>
                <a:effectLst/>
              </a:rPr>
              <a:t>pasākumiem “Inovācija, pilotprojekti, sadarbība ar zinātni akvakultūrā”</a:t>
            </a:r>
            <a:endParaRPr lang="en-GB" dirty="0">
              <a:solidFill>
                <a:schemeClr val="accent4"/>
              </a:solidFill>
              <a:effectLst/>
            </a:endParaRPr>
          </a:p>
          <a:p>
            <a:pPr marL="0" indent="0">
              <a:buNone/>
            </a:pPr>
            <a:endParaRPr lang="en-GB" dirty="0"/>
          </a:p>
        </p:txBody>
      </p:sp>
      <p:sp>
        <p:nvSpPr>
          <p:cNvPr id="6" name="Text Placeholder 5">
            <a:extLst>
              <a:ext uri="{FF2B5EF4-FFF2-40B4-BE49-F238E27FC236}">
                <a16:creationId xmlns:a16="http://schemas.microsoft.com/office/drawing/2014/main" id="{64110888-2252-2861-F20F-DB087AEDE669}"/>
              </a:ext>
            </a:extLst>
          </p:cNvPr>
          <p:cNvSpPr>
            <a:spLocks noGrp="1"/>
          </p:cNvSpPr>
          <p:nvPr>
            <p:ph type="body" sz="quarter" idx="12"/>
          </p:nvPr>
        </p:nvSpPr>
        <p:spPr>
          <a:xfrm>
            <a:off x="937847" y="6324600"/>
            <a:ext cx="7596554" cy="304800"/>
          </a:xfrm>
        </p:spPr>
        <p:txBody>
          <a:bodyPr>
            <a:noAutofit/>
          </a:bodyPr>
          <a:lstStyle/>
          <a:p>
            <a:r>
              <a:rPr lang="en-GB" sz="1800" dirty="0">
                <a:solidFill>
                  <a:schemeClr val="accent4"/>
                </a:solidFill>
              </a:rPr>
              <a:t>https://www.lzp.gov.lv/lv/media/9903/download?attachment</a:t>
            </a:r>
          </a:p>
        </p:txBody>
      </p:sp>
    </p:spTree>
    <p:extLst>
      <p:ext uri="{BB962C8B-B14F-4D97-AF65-F5344CB8AC3E}">
        <p14:creationId xmlns:p14="http://schemas.microsoft.com/office/powerpoint/2010/main" val="116664283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366d9fb-0c0a-44fa-9ab1-8bc2022a177a" xsi:nil="true"/>
    <lcf76f155ced4ddcb4097134ff3c332f xmlns="42ca82fe-85d3-4aff-805d-036b054872d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s" ma:contentTypeID="0x0101004869BA7551A46E4392619E872C1FF755" ma:contentTypeVersion="10" ma:contentTypeDescription="Izveidot jaunu dokumentu." ma:contentTypeScope="" ma:versionID="e74d010861c2db323a0b0aa5d07548ce">
  <xsd:schema xmlns:xsd="http://www.w3.org/2001/XMLSchema" xmlns:xs="http://www.w3.org/2001/XMLSchema" xmlns:p="http://schemas.microsoft.com/office/2006/metadata/properties" xmlns:ns2="42ca82fe-85d3-4aff-805d-036b054872d1" xmlns:ns3="3366d9fb-0c0a-44fa-9ab1-8bc2022a177a" targetNamespace="http://schemas.microsoft.com/office/2006/metadata/properties" ma:root="true" ma:fieldsID="63d591a42bb5cc125b6ad349c8f77a48" ns2:_="" ns3:_="">
    <xsd:import namespace="42ca82fe-85d3-4aff-805d-036b054872d1"/>
    <xsd:import namespace="3366d9fb-0c0a-44fa-9ab1-8bc2022a177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ca82fe-85d3-4aff-805d-036b054872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ttēlu atzīmes" ma:readOnly="false" ma:fieldId="{5cf76f15-5ced-4ddc-b409-7134ff3c332f}" ma:taxonomyMulti="true" ma:sspId="0249d25f-f95e-4c4d-a144-e59fc8911dd1"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66d9fb-0c0a-44fa-9ab1-8bc2022a177a"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element name="TaxCatchAll" ma:index="14" nillable="true" ma:displayName="Taxonomy Catch All Column" ma:hidden="true" ma:list="{2b8a2ef5-26fd-48ae-ad1d-b1f79a2704d5}" ma:internalName="TaxCatchAll" ma:showField="CatchAllData" ma:web="3366d9fb-0c0a-44fa-9ab1-8bc2022a17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D65BEE-874F-4245-AC24-84C8DCC85B13}">
  <ds:schemaRefs>
    <ds:schemaRef ds:uri="http://www.w3.org/XML/1998/namespace"/>
    <ds:schemaRef ds:uri="http://purl.org/dc/terms/"/>
    <ds:schemaRef ds:uri="http://schemas.microsoft.com/office/2006/metadata/properties"/>
    <ds:schemaRef ds:uri="http://purl.org/dc/elements/1.1/"/>
    <ds:schemaRef ds:uri="42ca82fe-85d3-4aff-805d-036b054872d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3366d9fb-0c0a-44fa-9ab1-8bc2022a177a"/>
  </ds:schemaRefs>
</ds:datastoreItem>
</file>

<file path=customXml/itemProps2.xml><?xml version="1.0" encoding="utf-8"?>
<ds:datastoreItem xmlns:ds="http://schemas.openxmlformats.org/officeDocument/2006/customXml" ds:itemID="{CE8EA029-D05D-4813-BE73-15BF3DDAFA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ca82fe-85d3-4aff-805d-036b054872d1"/>
    <ds:schemaRef ds:uri="3366d9fb-0c0a-44fa-9ab1-8bc2022a17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DCFA8-FC87-4267-BBA5-B7F20CE93B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9024</TotalTime>
  <Words>1031</Words>
  <Application>Microsoft Office PowerPoint</Application>
  <PresentationFormat>On-screen Show (4:3)</PresentationFormat>
  <Paragraphs>86</Paragraphs>
  <Slides>13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Symbol</vt:lpstr>
      <vt:lpstr>Source Sans Pro</vt:lpstr>
      <vt:lpstr>Source Sans Pro Light</vt:lpstr>
      <vt:lpstr>Times New Roman</vt:lpstr>
      <vt:lpstr>Verdana</vt:lpstr>
      <vt:lpstr>Wingdings</vt:lpstr>
      <vt:lpstr>89_Prezentacija_templateLV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Inovāciju projekti: ekspertu vērtējums un ieteikumi projektu iesniedzējiem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Indra Dedze</cp:lastModifiedBy>
  <cp:revision>359</cp:revision>
  <cp:lastPrinted>2023-04-18T10:49:40Z</cp:lastPrinted>
  <dcterms:created xsi:type="dcterms:W3CDTF">2014-11-20T14:46:47Z</dcterms:created>
  <dcterms:modified xsi:type="dcterms:W3CDTF">2025-03-14T15:30:32Z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0x010100E136CC152EB1D245A5FDECA292492C8A</vt:lpwstr>
  </property>
</Properties>
</file>