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8"/>
  </p:notesMasterIdLst>
  <p:sldIdLst>
    <p:sldId id="256" r:id="rId5"/>
    <p:sldId id="274" r:id="rId6"/>
    <p:sldId id="647" r:id="rId7"/>
    <p:sldId id="654" r:id="rId8"/>
    <p:sldId id="642" r:id="rId9"/>
    <p:sldId id="656" r:id="rId10"/>
    <p:sldId id="649" r:id="rId11"/>
    <p:sldId id="652" r:id="rId12"/>
    <p:sldId id="296" r:id="rId13"/>
    <p:sldId id="655" r:id="rId14"/>
    <p:sldId id="297" r:id="rId15"/>
    <p:sldId id="298" r:id="rId16"/>
    <p:sldId id="264" r:id="rId17"/>
  </p:sldIdLst>
  <p:sldSz cx="9144000" cy="6858000" type="screen4x3"/>
  <p:notesSz cx="7010400" cy="9296400"/>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9pPr>
  </p:defaultTextStyle>
  <p:extLst>
    <p:ext uri="{521415D9-36F7-43E2-AB2F-B90AF26B5E84}">
      <p14:sectionLst xmlns:p14="http://schemas.microsoft.com/office/powerpoint/2010/main">
        <p14:section name="Default Section" id="{BD9CBEB7-B210-42EA-B1B5-C8F6FF9670F3}">
          <p14:sldIdLst>
            <p14:sldId id="256"/>
            <p14:sldId id="274"/>
            <p14:sldId id="647"/>
            <p14:sldId id="654"/>
            <p14:sldId id="642"/>
            <p14:sldId id="656"/>
            <p14:sldId id="649"/>
            <p14:sldId id="652"/>
            <p14:sldId id="296"/>
            <p14:sldId id="655"/>
            <p14:sldId id="297"/>
            <p14:sldId id="298"/>
            <p14:sldId id="26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a:srgbClr val="339933"/>
    <a:srgbClr val="3333CC"/>
    <a:srgbClr val="FF9900"/>
    <a:srgbClr val="CC3300"/>
    <a:srgbClr val="0099FF"/>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26" autoAdjust="0"/>
    <p:restoredTop sz="95032" autoAdjust="0"/>
  </p:normalViewPr>
  <p:slideViewPr>
    <p:cSldViewPr snapToGrid="0" snapToObjects="1">
      <p:cViewPr varScale="1">
        <p:scale>
          <a:sx n="71" d="100"/>
          <a:sy n="71" d="100"/>
        </p:scale>
        <p:origin x="960"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defTabSz="957427" fontAlgn="auto">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algn="r">
              <a:defRPr sz="1200" smtClean="0">
                <a:latin typeface="Calibri" pitchFamily="34" charset="0"/>
              </a:defRPr>
            </a:lvl1pPr>
          </a:lstStyle>
          <a:p>
            <a:pPr>
              <a:defRPr/>
            </a:pPr>
            <a:fld id="{9A854E35-A7A4-431C-A825-7AD4ED84DFE8}" type="datetimeFigureOut">
              <a:rPr lang="lv-LV" altLang="lv-LV"/>
              <a:pPr>
                <a:defRPr/>
              </a:pPr>
              <a:t>14.03.2025</a:t>
            </a:fld>
            <a:endParaRPr lang="lv-LV" altLang="lv-LV"/>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lv-LV"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defTabSz="957427" fontAlgn="auto">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anose="020F0502020204030204" pitchFamily="34" charset="0"/>
              </a:defRPr>
            </a:lvl1pPr>
          </a:lstStyle>
          <a:p>
            <a:fld id="{7C0C5635-619F-4398-8614-605C03EF5C27}" type="slidenum">
              <a:rPr lang="lv-LV" altLang="lv-LV"/>
              <a:pPr/>
              <a:t>‹#›</a:t>
            </a:fld>
            <a:endParaRPr lang="lv-LV" altLang="lv-LV"/>
          </a:p>
        </p:txBody>
      </p:sp>
    </p:spTree>
    <p:extLst>
      <p:ext uri="{BB962C8B-B14F-4D97-AF65-F5344CB8AC3E}">
        <p14:creationId xmlns:p14="http://schemas.microsoft.com/office/powerpoint/2010/main" val="2590443640"/>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C0C5635-619F-4398-8614-605C03EF5C27}" type="slidenum">
              <a:rPr lang="lv-LV" altLang="lv-LV" smtClean="0"/>
              <a:pPr/>
              <a:t>1</a:t>
            </a:fld>
            <a:endParaRPr lang="lv-LV" altLang="lv-LV"/>
          </a:p>
        </p:txBody>
      </p:sp>
    </p:spTree>
    <p:extLst>
      <p:ext uri="{BB962C8B-B14F-4D97-AF65-F5344CB8AC3E}">
        <p14:creationId xmlns:p14="http://schemas.microsoft.com/office/powerpoint/2010/main" val="2299091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9107" eaLnBrk="0" fontAlgn="base" hangingPunct="0">
              <a:spcBef>
                <a:spcPct val="0"/>
              </a:spcBef>
              <a:spcAft>
                <a:spcPct val="0"/>
              </a:spcAft>
            </a:pPr>
            <a:r>
              <a:rPr lang="lv-LV" sz="1400" b="1" dirty="0">
                <a:solidFill>
                  <a:schemeClr val="accent1">
                    <a:lumMod val="75000"/>
                  </a:schemeClr>
                </a:solidFill>
                <a:effectLst/>
                <a:latin typeface="Source Sans Pro" panose="020B0503030403020204" pitchFamily="34" charset="0"/>
                <a:ea typeface="Source Sans Pro" panose="020B0503030403020204" pitchFamily="34" charset="0"/>
              </a:rPr>
              <a:t>1.2.1.2. un 1.2.3.7. pasākumu izpratnē inovācija ir:</a:t>
            </a:r>
          </a:p>
          <a:p>
            <a:pPr defTabSz="469107" eaLnBrk="0" fontAlgn="base" hangingPunct="0">
              <a:spcBef>
                <a:spcPct val="0"/>
              </a:spcBef>
              <a:spcAft>
                <a:spcPct val="0"/>
              </a:spcAft>
            </a:pPr>
            <a:r>
              <a:rPr lang="lv-LV" sz="1400" b="1" dirty="0">
                <a:solidFill>
                  <a:schemeClr val="accent1">
                    <a:lumMod val="75000"/>
                  </a:schemeClr>
                </a:solidFill>
                <a:effectLst/>
                <a:latin typeface="Source Sans Pro" panose="020B0503030403020204" pitchFamily="34" charset="0"/>
                <a:ea typeface="Source Sans Pro" panose="020B0503030403020204" pitchFamily="34" charset="0"/>
              </a:rPr>
              <a:t> </a:t>
            </a:r>
            <a:r>
              <a:rPr lang="lv-LV" sz="1200" b="1" dirty="0">
                <a:solidFill>
                  <a:schemeClr val="accent1">
                    <a:lumMod val="75000"/>
                  </a:schemeClr>
                </a:solidFill>
                <a:effectLst/>
                <a:latin typeface="Source Sans Pro" panose="020B0503030403020204" pitchFamily="34" charset="0"/>
                <a:ea typeface="Source Sans Pro" panose="020B0503030403020204" pitchFamily="34" charset="0"/>
              </a:rPr>
              <a:t>• </a:t>
            </a:r>
            <a:r>
              <a:rPr lang="lv-LV" sz="1200" dirty="0">
                <a:solidFill>
                  <a:schemeClr val="accent1">
                    <a:lumMod val="75000"/>
                  </a:schemeClr>
                </a:solidFill>
                <a:effectLst/>
                <a:latin typeface="Source Sans Pro" panose="020B0503030403020204" pitchFamily="34" charset="0"/>
                <a:ea typeface="Source Sans Pro" panose="020B0503030403020204" pitchFamily="34" charset="0"/>
              </a:rPr>
              <a:t>jaunu zinātnisko un tehnisko ideju, izstrādņu un tehnoloģiju īstenošana komersanta (projekta pieteicēja) produktā vai procesā. Produkta inovācija ir uzskatāma par īstenotu, kad tā ir nonākusi tirgū. Procesa, mārketinga vai organizatoriska inovācija ir īstenota tikai tad, kad tā ir praktiski ieviesta un tiek lietota attiecīgajā organizācijā;</a:t>
            </a:r>
          </a:p>
          <a:p>
            <a:pPr marL="742950" lvl="1" indent="-285750" algn="just">
              <a:lnSpc>
                <a:spcPct val="107000"/>
              </a:lnSpc>
              <a:spcBef>
                <a:spcPts val="1200"/>
              </a:spcBef>
              <a:spcAft>
                <a:spcPts val="800"/>
              </a:spcAft>
              <a:buFont typeface="+mj-lt"/>
              <a:buAutoNum type="arabicPeriod"/>
              <a:tabLst>
                <a:tab pos="1530350" algn="l"/>
              </a:tabLst>
            </a:pPr>
            <a:r>
              <a:rPr lang="lv-LV" sz="1200" b="1" dirty="0">
                <a:solidFill>
                  <a:schemeClr val="accent1">
                    <a:lumMod val="75000"/>
                  </a:schemeClr>
                </a:solidFill>
                <a:effectLst/>
                <a:latin typeface="Source Sans Pro" panose="020B0503030403020204" pitchFamily="34" charset="0"/>
                <a:ea typeface="Source Sans Pro" panose="020B0503030403020204" pitchFamily="34" charset="0"/>
              </a:rPr>
              <a:t> • </a:t>
            </a:r>
            <a:r>
              <a:rPr lang="lv-LV" sz="1200" dirty="0">
                <a:solidFill>
                  <a:schemeClr val="accent1">
                    <a:lumMod val="75000"/>
                  </a:schemeClr>
                </a:solidFill>
                <a:effectLst/>
                <a:latin typeface="Source Sans Pro" panose="020B0503030403020204" pitchFamily="34" charset="0"/>
                <a:ea typeface="Source Sans Pro" panose="020B0503030403020204" pitchFamily="34" charset="0"/>
              </a:rPr>
              <a:t>jauns vai uzlabots produkts – prece, metode vai pakalpojums, kas ir pilnīgi jauns vai kam ir uzlabotas funkcionālās īpašības vai mainīts paredzamais lietošanas veids, tostarp mainīti vai uzlaboti tehniskie parametri, sastāvdaļas, materiāli, pievienotā programmatūra vai lietotājam ērtas īpašības, </a:t>
            </a:r>
            <a:r>
              <a:rPr lang="lv-LV" sz="1200" kern="100" dirty="0">
                <a:effectLst/>
                <a:latin typeface="Times New Roman" panose="02020603050405020304" pitchFamily="18" charset="0"/>
                <a:ea typeface="Calibri" panose="020F0502020204030204" pitchFamily="34" charset="0"/>
                <a:cs typeface="Arial" panose="020B0604020202020204" pitchFamily="34" charset="0"/>
              </a:rPr>
              <a:t>Jaunām iekārtām vai paplašinājumiem jābūt ar specifikācijas uzlabojumiem. Būtiski uzlabojumi tiek identificēti kā:</a:t>
            </a:r>
            <a:endParaRPr lang="en-GB" sz="1100" kern="100" dirty="0">
              <a:effectLst/>
              <a:latin typeface="Calibri" panose="020F0502020204030204" pitchFamily="34" charset="0"/>
              <a:ea typeface="Calibri" panose="020F0502020204030204" pitchFamily="34" charset="0"/>
              <a:cs typeface="Arial" panose="020B0604020202020204" pitchFamily="34" charset="0"/>
            </a:endParaRPr>
          </a:p>
          <a:p>
            <a:pPr marL="1143000" lvl="2" indent="-228600" algn="just">
              <a:lnSpc>
                <a:spcPct val="107000"/>
              </a:lnSpc>
              <a:buFont typeface="+mj-lt"/>
              <a:buAutoNum type="arabicPeriod"/>
            </a:pPr>
            <a:r>
              <a:rPr lang="lv-LV" sz="1200" kern="100" dirty="0">
                <a:effectLst/>
                <a:latin typeface="Times New Roman" panose="02020603050405020304" pitchFamily="18" charset="0"/>
                <a:ea typeface="Calibri" panose="020F0502020204030204" pitchFamily="34" charset="0"/>
                <a:cs typeface="Arial" panose="020B0604020202020204" pitchFamily="34" charset="0"/>
              </a:rPr>
              <a:t>jaunu funkciju pievienošana, </a:t>
            </a:r>
            <a:endParaRPr lang="en-GB" sz="1100" kern="100" dirty="0">
              <a:effectLst/>
              <a:latin typeface="Calibri" panose="020F0502020204030204" pitchFamily="34" charset="0"/>
              <a:ea typeface="Calibri" panose="020F0502020204030204" pitchFamily="34" charset="0"/>
              <a:cs typeface="Arial" panose="020B0604020202020204" pitchFamily="34" charset="0"/>
            </a:endParaRPr>
          </a:p>
          <a:p>
            <a:pPr marL="1143000" lvl="2" indent="-228600" algn="just">
              <a:lnSpc>
                <a:spcPct val="107000"/>
              </a:lnSpc>
              <a:buFont typeface="+mj-lt"/>
              <a:buAutoNum type="arabicPeriod"/>
            </a:pPr>
            <a:r>
              <a:rPr lang="lv-LV" sz="1200" kern="100" dirty="0">
                <a:effectLst/>
                <a:latin typeface="Times New Roman" panose="02020603050405020304" pitchFamily="18" charset="0"/>
                <a:ea typeface="Calibri" panose="020F0502020204030204" pitchFamily="34" charset="0"/>
                <a:cs typeface="Arial" panose="020B0604020202020204" pitchFamily="34" charset="0"/>
              </a:rPr>
              <a:t>funkcionālo īpašību un lietojuma uzlabošana, tai skaitā;</a:t>
            </a:r>
            <a:endParaRPr lang="en-GB" sz="1100" kern="100" dirty="0">
              <a:effectLst/>
              <a:latin typeface="Calibri" panose="020F0502020204030204" pitchFamily="34" charset="0"/>
              <a:ea typeface="Calibri" panose="020F0502020204030204" pitchFamily="34" charset="0"/>
              <a:cs typeface="Arial" panose="020B0604020202020204" pitchFamily="34" charset="0"/>
            </a:endParaRPr>
          </a:p>
          <a:p>
            <a:pPr marL="1600200" lvl="3" indent="-228600" algn="just">
              <a:lnSpc>
                <a:spcPct val="107000"/>
              </a:lnSpc>
              <a:buFont typeface="+mj-lt"/>
              <a:buAutoNum type="arabicPeriod"/>
            </a:pPr>
            <a:r>
              <a:rPr lang="lv-LV" sz="1200" kern="100" dirty="0">
                <a:effectLst/>
                <a:latin typeface="Times New Roman" panose="02020603050405020304" pitchFamily="18" charset="0"/>
                <a:ea typeface="Calibri" panose="020F0502020204030204" pitchFamily="34" charset="0"/>
                <a:cs typeface="Arial" panose="020B0604020202020204" pitchFamily="34" charset="0"/>
              </a:rPr>
              <a:t>kvalitātes paaugstināšana, </a:t>
            </a:r>
            <a:endParaRPr lang="en-GB" sz="1100" kern="100" dirty="0">
              <a:effectLst/>
              <a:latin typeface="Calibri" panose="020F0502020204030204" pitchFamily="34" charset="0"/>
              <a:ea typeface="Calibri" panose="020F0502020204030204" pitchFamily="34" charset="0"/>
              <a:cs typeface="Arial" panose="020B0604020202020204" pitchFamily="34" charset="0"/>
            </a:endParaRPr>
          </a:p>
          <a:p>
            <a:pPr marL="1600200" lvl="3" indent="-228600" algn="just">
              <a:lnSpc>
                <a:spcPct val="107000"/>
              </a:lnSpc>
              <a:buFont typeface="+mj-lt"/>
              <a:buAutoNum type="arabicPeriod"/>
            </a:pPr>
            <a:r>
              <a:rPr lang="lv-LV" sz="1200" kern="100" dirty="0">
                <a:effectLst/>
                <a:latin typeface="Times New Roman" panose="02020603050405020304" pitchFamily="18" charset="0"/>
                <a:ea typeface="Calibri" panose="020F0502020204030204" pitchFamily="34" charset="0"/>
                <a:cs typeface="Arial" panose="020B0604020202020204" pitchFamily="34" charset="0"/>
              </a:rPr>
              <a:t>finansiālā pieejamība, </a:t>
            </a:r>
            <a:endParaRPr lang="en-GB" sz="1100" kern="100" dirty="0">
              <a:effectLst/>
              <a:latin typeface="Calibri" panose="020F0502020204030204" pitchFamily="34" charset="0"/>
              <a:ea typeface="Calibri" panose="020F0502020204030204" pitchFamily="34" charset="0"/>
              <a:cs typeface="Arial" panose="020B0604020202020204" pitchFamily="34" charset="0"/>
            </a:endParaRPr>
          </a:p>
          <a:p>
            <a:pPr marL="1600200" lvl="3" indent="-228600" algn="just">
              <a:lnSpc>
                <a:spcPct val="107000"/>
              </a:lnSpc>
              <a:buFont typeface="+mj-lt"/>
              <a:buAutoNum type="arabicPeriod"/>
            </a:pPr>
            <a:r>
              <a:rPr lang="lv-LV" sz="1200" kern="100" dirty="0">
                <a:effectLst/>
                <a:latin typeface="Times New Roman" panose="02020603050405020304" pitchFamily="18" charset="0"/>
                <a:ea typeface="Calibri" panose="020F0502020204030204" pitchFamily="34" charset="0"/>
                <a:cs typeface="Arial" panose="020B0604020202020204" pitchFamily="34" charset="0"/>
              </a:rPr>
              <a:t>lietojamības, ērtuma uzlabošana, </a:t>
            </a:r>
            <a:endParaRPr lang="en-GB" sz="1100" kern="100" dirty="0">
              <a:effectLst/>
              <a:latin typeface="Calibri" panose="020F0502020204030204" pitchFamily="34" charset="0"/>
              <a:ea typeface="Calibri" panose="020F0502020204030204" pitchFamily="34" charset="0"/>
              <a:cs typeface="Arial" panose="020B0604020202020204" pitchFamily="34" charset="0"/>
            </a:endParaRPr>
          </a:p>
          <a:p>
            <a:pPr marL="1600200" lvl="3" indent="-228600" algn="just">
              <a:lnSpc>
                <a:spcPct val="107000"/>
              </a:lnSpc>
              <a:buFont typeface="+mj-lt"/>
              <a:buAutoNum type="arabicPeriod"/>
            </a:pPr>
            <a:r>
              <a:rPr lang="lv-LV" sz="1200" kern="100" dirty="0">
                <a:effectLst/>
                <a:latin typeface="Times New Roman" panose="02020603050405020304" pitchFamily="18" charset="0"/>
                <a:ea typeface="Calibri" panose="020F0502020204030204" pitchFamily="34" charset="0"/>
                <a:cs typeface="Arial" panose="020B0604020202020204" pitchFamily="34" charset="0"/>
              </a:rPr>
              <a:t>ekonomiskāka izmantošana, </a:t>
            </a:r>
            <a:endParaRPr lang="en-GB" sz="1100" kern="100" dirty="0">
              <a:effectLst/>
              <a:latin typeface="Calibri" panose="020F0502020204030204" pitchFamily="34" charset="0"/>
              <a:ea typeface="Calibri" panose="020F0502020204030204" pitchFamily="34" charset="0"/>
              <a:cs typeface="Arial" panose="020B0604020202020204" pitchFamily="34" charset="0"/>
            </a:endParaRPr>
          </a:p>
          <a:p>
            <a:pPr marL="1600200" lvl="3" indent="-228600" algn="just">
              <a:lnSpc>
                <a:spcPct val="107000"/>
              </a:lnSpc>
              <a:buFont typeface="+mj-lt"/>
              <a:buAutoNum type="arabicPeriod"/>
            </a:pPr>
            <a:r>
              <a:rPr lang="lv-LV" sz="1200" kern="100" dirty="0">
                <a:effectLst/>
                <a:latin typeface="Times New Roman" panose="02020603050405020304" pitchFamily="18" charset="0"/>
                <a:ea typeface="Calibri" panose="020F0502020204030204" pitchFamily="34" charset="0"/>
                <a:cs typeface="Arial" panose="020B0604020202020204" pitchFamily="34" charset="0"/>
              </a:rPr>
              <a:t>izturības palielināšana, </a:t>
            </a:r>
            <a:endParaRPr lang="en-GB" sz="1100" kern="100" dirty="0">
              <a:effectLst/>
              <a:latin typeface="Calibri" panose="020F0502020204030204" pitchFamily="34" charset="0"/>
              <a:ea typeface="Calibri" panose="020F0502020204030204" pitchFamily="34" charset="0"/>
              <a:cs typeface="Arial" panose="020B0604020202020204" pitchFamily="34" charset="0"/>
            </a:endParaRPr>
          </a:p>
          <a:p>
            <a:pPr marL="1600200" lvl="3" indent="-228600" algn="just">
              <a:lnSpc>
                <a:spcPct val="107000"/>
              </a:lnSpc>
              <a:spcAft>
                <a:spcPts val="600"/>
              </a:spcAft>
              <a:buFont typeface="+mj-lt"/>
              <a:buAutoNum type="arabicPeriod"/>
            </a:pPr>
            <a:r>
              <a:rPr lang="lv-LV" sz="1200" kern="100" dirty="0">
                <a:effectLst/>
                <a:latin typeface="Times New Roman" panose="02020603050405020304" pitchFamily="18" charset="0"/>
                <a:ea typeface="Calibri" panose="020F0502020204030204" pitchFamily="34" charset="0"/>
                <a:cs typeface="Arial" panose="020B0604020202020204" pitchFamily="34" charset="0"/>
              </a:rPr>
              <a:t>produkta dzīves ilguma pagarināšana, u.c. </a:t>
            </a:r>
            <a:endParaRPr lang="en-GB" sz="1100" kern="100" dirty="0">
              <a:effectLst/>
              <a:latin typeface="Calibri" panose="020F0502020204030204" pitchFamily="34" charset="0"/>
              <a:ea typeface="Calibri" panose="020F0502020204030204" pitchFamily="34" charset="0"/>
              <a:cs typeface="Arial" panose="020B0604020202020204" pitchFamily="34" charset="0"/>
            </a:endParaRPr>
          </a:p>
          <a:p>
            <a:pPr defTabSz="469107" eaLnBrk="0" fontAlgn="base" hangingPunct="0">
              <a:spcBef>
                <a:spcPct val="0"/>
              </a:spcBef>
              <a:spcAft>
                <a:spcPct val="0"/>
              </a:spcAft>
            </a:pPr>
            <a:endParaRPr lang="en-GB" dirty="0"/>
          </a:p>
        </p:txBody>
      </p:sp>
      <p:sp>
        <p:nvSpPr>
          <p:cNvPr id="4" name="Slide Number Placeholder 3"/>
          <p:cNvSpPr>
            <a:spLocks noGrp="1"/>
          </p:cNvSpPr>
          <p:nvPr>
            <p:ph type="sldNum" sz="quarter" idx="5"/>
          </p:nvPr>
        </p:nvSpPr>
        <p:spPr/>
        <p:txBody>
          <a:bodyPr/>
          <a:lstStyle/>
          <a:p>
            <a:fld id="{CB449327-3B2F-EA4B-902F-85ED6D917E13}" type="slidenum">
              <a:rPr lang="en-US" smtClean="0"/>
              <a:t>3</a:t>
            </a:fld>
            <a:endParaRPr lang="en-US"/>
          </a:p>
        </p:txBody>
      </p:sp>
    </p:spTree>
    <p:extLst>
      <p:ext uri="{BB962C8B-B14F-4D97-AF65-F5344CB8AC3E}">
        <p14:creationId xmlns:p14="http://schemas.microsoft.com/office/powerpoint/2010/main" val="1587311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B449327-3B2F-EA4B-902F-85ED6D917E13}" type="slidenum">
              <a:rPr lang="en-US" smtClean="0"/>
              <a:t>4</a:t>
            </a:fld>
            <a:endParaRPr lang="en-US"/>
          </a:p>
        </p:txBody>
      </p:sp>
    </p:spTree>
    <p:extLst>
      <p:ext uri="{BB962C8B-B14F-4D97-AF65-F5344CB8AC3E}">
        <p14:creationId xmlns:p14="http://schemas.microsoft.com/office/powerpoint/2010/main" val="30569912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744036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50_Title Slide">
    <p:spTree>
      <p:nvGrpSpPr>
        <p:cNvPr id="1" name=""/>
        <p:cNvGrpSpPr/>
        <p:nvPr/>
      </p:nvGrpSpPr>
      <p:grpSpPr>
        <a:xfrm>
          <a:off x="0" y="0"/>
          <a:ext cx="0" cy="0"/>
          <a:chOff x="0" y="0"/>
          <a:chExt cx="0" cy="0"/>
        </a:xfrm>
      </p:grpSpPr>
      <p:sp>
        <p:nvSpPr>
          <p:cNvPr id="2" name="Rectangle 1"/>
          <p:cNvSpPr/>
          <p:nvPr userDrawn="1"/>
        </p:nvSpPr>
        <p:spPr>
          <a:xfrm>
            <a:off x="0" y="1"/>
            <a:ext cx="9144000" cy="68579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75"/>
          </a:p>
        </p:txBody>
      </p:sp>
    </p:spTree>
    <p:extLst>
      <p:ext uri="{BB962C8B-B14F-4D97-AF65-F5344CB8AC3E}">
        <p14:creationId xmlns:p14="http://schemas.microsoft.com/office/powerpoint/2010/main" val="3658284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42946E5A-BBED-4218-981B-333F83EE957B}" type="slidenum">
              <a:rPr lang="en-US" altLang="lv-LV"/>
              <a:pPr/>
              <a:t>‹#›</a:t>
            </a:fld>
            <a:endParaRPr lang="en-US" altLang="lv-LV"/>
          </a:p>
        </p:txBody>
      </p:sp>
    </p:spTree>
    <p:extLst>
      <p:ext uri="{BB962C8B-B14F-4D97-AF65-F5344CB8AC3E}">
        <p14:creationId xmlns:p14="http://schemas.microsoft.com/office/powerpoint/2010/main" val="696825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4C5A49C-EBE2-4BEA-B73B-7AC8FD5DDD66}" type="slidenum">
              <a:rPr lang="en-US" altLang="lv-LV"/>
              <a:pPr/>
              <a:t>‹#›</a:t>
            </a:fld>
            <a:endParaRPr lang="en-US" altLang="lv-LV"/>
          </a:p>
        </p:txBody>
      </p:sp>
    </p:spTree>
    <p:extLst>
      <p:ext uri="{BB962C8B-B14F-4D97-AF65-F5344CB8AC3E}">
        <p14:creationId xmlns:p14="http://schemas.microsoft.com/office/powerpoint/2010/main" val="37361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ED2C4E4-78E8-4814-8E80-88192C39BA48}" type="slidenum">
              <a:rPr lang="en-US" altLang="lv-LV"/>
              <a:pPr/>
              <a:t>‹#›</a:t>
            </a:fld>
            <a:endParaRPr lang="en-US" altLang="lv-LV"/>
          </a:p>
        </p:txBody>
      </p:sp>
    </p:spTree>
    <p:extLst>
      <p:ext uri="{BB962C8B-B14F-4D97-AF65-F5344CB8AC3E}">
        <p14:creationId xmlns:p14="http://schemas.microsoft.com/office/powerpoint/2010/main" val="4058059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32310182-7320-45BF-A513-C3BE84D4C81C}" type="slidenum">
              <a:rPr lang="en-US" altLang="lv-LV"/>
              <a:pPr/>
              <a:t>‹#›</a:t>
            </a:fld>
            <a:endParaRPr lang="en-US" altLang="lv-LV"/>
          </a:p>
        </p:txBody>
      </p:sp>
    </p:spTree>
    <p:extLst>
      <p:ext uri="{BB962C8B-B14F-4D97-AF65-F5344CB8AC3E}">
        <p14:creationId xmlns:p14="http://schemas.microsoft.com/office/powerpoint/2010/main" val="3416017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5374C58-29BA-4833-81C9-1E55DA96EF6A}" type="slidenum">
              <a:rPr lang="en-US" altLang="lv-LV"/>
              <a:pPr/>
              <a:t>‹#›</a:t>
            </a:fld>
            <a:endParaRPr lang="en-US" altLang="lv-LV"/>
          </a:p>
        </p:txBody>
      </p:sp>
    </p:spTree>
    <p:extLst>
      <p:ext uri="{BB962C8B-B14F-4D97-AF65-F5344CB8AC3E}">
        <p14:creationId xmlns:p14="http://schemas.microsoft.com/office/powerpoint/2010/main" val="3866355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87A82987-0D2F-4B65-8E41-A1B3FBDD2CF2}" type="slidenum">
              <a:rPr lang="en-US" altLang="lv-LV"/>
              <a:pPr/>
              <a:t>‹#›</a:t>
            </a:fld>
            <a:endParaRPr lang="en-US" altLang="lv-LV"/>
          </a:p>
        </p:txBody>
      </p:sp>
    </p:spTree>
    <p:extLst>
      <p:ext uri="{BB962C8B-B14F-4D97-AF65-F5344CB8AC3E}">
        <p14:creationId xmlns:p14="http://schemas.microsoft.com/office/powerpoint/2010/main" val="4188768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70C9E78-A642-4421-918F-624A0AA194E3}" type="slidenum">
              <a:rPr lang="en-US" altLang="lv-LV"/>
              <a:pPr/>
              <a:t>‹#›</a:t>
            </a:fld>
            <a:endParaRPr lang="en-US" altLang="lv-LV"/>
          </a:p>
        </p:txBody>
      </p:sp>
    </p:spTree>
    <p:extLst>
      <p:ext uri="{BB962C8B-B14F-4D97-AF65-F5344CB8AC3E}">
        <p14:creationId xmlns:p14="http://schemas.microsoft.com/office/powerpoint/2010/main" val="2770308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67239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a:defRPr sz="1200" smtClean="0">
                <a:solidFill>
                  <a:srgbClr val="898989"/>
                </a:solidFill>
              </a:defRPr>
            </a:lvl1pPr>
          </a:lstStyle>
          <a:p>
            <a:pPr>
              <a:defRPr/>
            </a:pPr>
            <a:r>
              <a:rPr lang="lv-LV" altLang="lv-LV"/>
              <a:t>13.06.2019.</a:t>
            </a:r>
            <a:endParaRPr lang="en-US" alt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b="1">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E3D5101D-DD3B-4E58-9C27-C75BE7F84F75}" type="slidenum">
              <a:rPr lang="en-US" altLang="lv-LV"/>
              <a:pPr/>
              <a:t>‹#›</a:t>
            </a:fld>
            <a:endParaRPr lang="en-US" altLang="lv-LV"/>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Lst>
  <p:hf sldNum="0" hdr="0" ftr="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A727F2E-F502-4897-9B4C-5A6DCFB7B95B}"/>
              </a:ext>
            </a:extLst>
          </p:cNvPr>
          <p:cNvSpPr>
            <a:spLocks noGrp="1"/>
          </p:cNvSpPr>
          <p:nvPr>
            <p:ph type="body" sz="quarter" idx="11"/>
          </p:nvPr>
        </p:nvSpPr>
        <p:spPr>
          <a:xfrm>
            <a:off x="695434" y="3177209"/>
            <a:ext cx="7958325" cy="1056443"/>
          </a:xfrm>
        </p:spPr>
        <p:txBody>
          <a:bodyPr>
            <a:noAutofit/>
          </a:bodyPr>
          <a:lstStyle/>
          <a:p>
            <a:r>
              <a:rPr lang="en-GB" sz="2400" dirty="0">
                <a:solidFill>
                  <a:schemeClr val="accent4"/>
                </a:solidFill>
              </a:rPr>
              <a:t>Pro</a:t>
            </a:r>
            <a:r>
              <a:rPr lang="lv-LV" sz="2400" dirty="0" err="1">
                <a:solidFill>
                  <a:schemeClr val="accent4"/>
                </a:solidFill>
              </a:rPr>
              <a:t>duktivitātes</a:t>
            </a:r>
            <a:r>
              <a:rPr lang="lv-LV" sz="2400" dirty="0">
                <a:solidFill>
                  <a:schemeClr val="accent4"/>
                </a:solidFill>
              </a:rPr>
              <a:t> aizdevumi uzņēmumu inovācijām</a:t>
            </a:r>
          </a:p>
          <a:p>
            <a:pPr>
              <a:lnSpc>
                <a:spcPct val="80000"/>
              </a:lnSpc>
            </a:pPr>
            <a:r>
              <a:rPr lang="lv-LV" sz="2400" b="1" dirty="0">
                <a:solidFill>
                  <a:schemeClr val="accent4"/>
                </a:solidFill>
                <a:effectLst/>
                <a:latin typeface="Source Sans Pro Light" panose="020B0403030403020204" pitchFamily="34" charset="0"/>
                <a:ea typeface="Source Sans Pro Light" panose="020B0403030403020204" pitchFamily="34" charset="0"/>
              </a:rPr>
              <a:t>Zinātniskās ekspertīzes vadlīnijas </a:t>
            </a:r>
          </a:p>
          <a:p>
            <a:pPr>
              <a:lnSpc>
                <a:spcPct val="80000"/>
              </a:lnSpc>
            </a:pPr>
            <a:r>
              <a:rPr lang="lv-LV" sz="2400" b="1" dirty="0">
                <a:solidFill>
                  <a:schemeClr val="accent4"/>
                </a:solidFill>
                <a:effectLst/>
                <a:latin typeface="Source Sans Pro Light" panose="020B0403030403020204" pitchFamily="34" charset="0"/>
                <a:ea typeface="Source Sans Pro Light" panose="020B0403030403020204" pitchFamily="34" charset="0"/>
              </a:rPr>
              <a:t>un vērtēšanas kritēriji</a:t>
            </a:r>
            <a:endParaRPr lang="en-US" sz="2400" b="1" dirty="0">
              <a:solidFill>
                <a:schemeClr val="accent4"/>
              </a:solidFill>
              <a:latin typeface="Source Sans Pro Light" panose="020B0403030403020204" pitchFamily="34" charset="0"/>
              <a:ea typeface="Source Sans Pro Light" panose="020B0403030403020204" pitchFamily="34" charset="0"/>
            </a:endParaRPr>
          </a:p>
          <a:p>
            <a:endParaRPr lang="lv-LV" sz="2400" dirty="0">
              <a:solidFill>
                <a:srgbClr val="7030A0"/>
              </a:solidFill>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DA7B4A44-CEA5-4529-AB84-ED2285EE6D5B}"/>
              </a:ext>
            </a:extLst>
          </p:cNvPr>
          <p:cNvSpPr txBox="1"/>
          <p:nvPr/>
        </p:nvSpPr>
        <p:spPr>
          <a:xfrm>
            <a:off x="644136" y="4542349"/>
            <a:ext cx="7855727" cy="1091068"/>
          </a:xfrm>
          <a:prstGeom prst="rect">
            <a:avLst/>
          </a:prstGeom>
          <a:noFill/>
        </p:spPr>
        <p:txBody>
          <a:bodyPr wrap="square" rtlCol="0">
            <a:spAutoFit/>
          </a:bodyPr>
          <a:lstStyle/>
          <a:p>
            <a:pPr algn="ctr">
              <a:lnSpc>
                <a:spcPct val="110000"/>
              </a:lnSpc>
            </a:pPr>
            <a:r>
              <a:rPr lang="lv-LV" sz="2000" dirty="0">
                <a:solidFill>
                  <a:schemeClr val="accent4"/>
                </a:solidFill>
                <a:latin typeface="Calibri" panose="020F0502020204030204" pitchFamily="34" charset="0"/>
                <a:ea typeface="Source Sans Pro Light" panose="020B0503030403020204" pitchFamily="34" charset="0"/>
                <a:cs typeface="Calibri" panose="020F0502020204030204" pitchFamily="34" charset="0"/>
              </a:rPr>
              <a:t>Indra Dedze</a:t>
            </a:r>
            <a:br>
              <a:rPr lang="lv-LV" sz="1200" dirty="0">
                <a:solidFill>
                  <a:schemeClr val="accent4"/>
                </a:solidFill>
                <a:latin typeface="Calibri" panose="020F0502020204030204" pitchFamily="34" charset="0"/>
                <a:ea typeface="Source Sans Pro Light" panose="020B0503030403020204" pitchFamily="34" charset="0"/>
                <a:cs typeface="Calibri" panose="020F0502020204030204" pitchFamily="34" charset="0"/>
              </a:rPr>
            </a:br>
            <a:r>
              <a:rPr lang="lv-LV" sz="2000" dirty="0">
                <a:solidFill>
                  <a:schemeClr val="accent4"/>
                </a:solidFill>
                <a:latin typeface="Calibri" panose="020F0502020204030204" pitchFamily="34" charset="0"/>
                <a:ea typeface="Source Sans Pro Light" panose="020B0503030403020204" pitchFamily="34" charset="0"/>
                <a:cs typeface="Calibri" panose="020F0502020204030204" pitchFamily="34" charset="0"/>
              </a:rPr>
              <a:t>Latvijas Zinātnes padome, Zinātniskās ekspertīzes nodaļas vadītāja</a:t>
            </a:r>
          </a:p>
          <a:p>
            <a:pPr algn="ctr">
              <a:lnSpc>
                <a:spcPct val="110000"/>
              </a:lnSpc>
            </a:pPr>
            <a:r>
              <a:rPr lang="lv-LV" sz="2000" dirty="0">
                <a:solidFill>
                  <a:schemeClr val="accent4"/>
                </a:solidFill>
                <a:latin typeface="Calibri" panose="020F0502020204030204" pitchFamily="34" charset="0"/>
                <a:ea typeface="Source Sans Pro Light" panose="020B0503030403020204" pitchFamily="34" charset="0"/>
                <a:cs typeface="Calibri" panose="020F0502020204030204" pitchFamily="34" charset="0"/>
              </a:rPr>
              <a:t>indra.dedze@lzp.gov.lv</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26952-7E44-1432-371C-09958FE0835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B84EF37-B8D8-8492-7615-163A0872C929}"/>
              </a:ext>
            </a:extLst>
          </p:cNvPr>
          <p:cNvSpPr txBox="1"/>
          <p:nvPr/>
        </p:nvSpPr>
        <p:spPr>
          <a:xfrm>
            <a:off x="1457739" y="802012"/>
            <a:ext cx="7421217" cy="5622437"/>
          </a:xfrm>
          <a:prstGeom prst="rect">
            <a:avLst/>
          </a:prstGeom>
          <a:noFill/>
        </p:spPr>
        <p:txBody>
          <a:bodyPr wrap="square">
            <a:spAutoFit/>
          </a:bodyPr>
          <a:lstStyle/>
          <a:p>
            <a:pPr lvl="0" algn="just">
              <a:lnSpc>
                <a:spcPct val="107000"/>
              </a:lnSpc>
              <a:spcAft>
                <a:spcPts val="800"/>
              </a:spcAft>
            </a:pPr>
            <a:r>
              <a:rPr lang="lv-LV" sz="2400" dirty="0">
                <a:solidFill>
                  <a:srgbClr val="242424"/>
                </a:solidFill>
                <a:effectLst/>
                <a:latin typeface="Calibri" panose="020F0502020204030204" pitchFamily="34" charset="0"/>
                <a:ea typeface="Times New Roman" panose="02020603050405020304" pitchFamily="18" charset="0"/>
              </a:rPr>
              <a:t>Eksperti norādīja uz šādām nepilnībām:</a:t>
            </a:r>
          </a:p>
          <a:p>
            <a:pPr marL="342900" lvl="0" indent="-342900" algn="just">
              <a:lnSpc>
                <a:spcPct val="107000"/>
              </a:lnSpc>
              <a:spcAft>
                <a:spcPts val="800"/>
              </a:spcAft>
              <a:buFont typeface="Symbol" panose="05050102010706020507" pitchFamily="18" charset="2"/>
              <a:buChar char=""/>
            </a:pPr>
            <a:r>
              <a:rPr lang="lv-LV" sz="2400" dirty="0">
                <a:solidFill>
                  <a:srgbClr val="242424"/>
                </a:solidFill>
                <a:effectLst/>
                <a:latin typeface="Calibri" panose="020F0502020204030204" pitchFamily="34" charset="0"/>
                <a:ea typeface="Times New Roman" panose="02020603050405020304" pitchFamily="18" charset="0"/>
              </a:rPr>
              <a:t>Projekta pieteikumā netiek skaidri aprakstīta piedāvātā risinājuma inovācija, un esošais apraksts nesniedz pietiekamu pārliecību par to, ka piedāvātais risinājums ir Latvijas mēroga inovācija</a:t>
            </a:r>
            <a:r>
              <a:rPr lang="en-GB" sz="2400" noProof="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a:lnSpc>
                <a:spcPct val="107000"/>
              </a:lnSpc>
              <a:spcAft>
                <a:spcPts val="800"/>
              </a:spcAft>
              <a:buFont typeface="Symbol" panose="05050102010706020507" pitchFamily="18" charset="2"/>
              <a:buChar char=""/>
            </a:pPr>
            <a:r>
              <a:rPr lang="lv-LV" sz="2400" dirty="0">
                <a:solidFill>
                  <a:srgbClr val="242424"/>
                </a:solidFill>
                <a:effectLst/>
                <a:latin typeface="Calibri" panose="020F0502020204030204" pitchFamily="34" charset="0"/>
                <a:ea typeface="Times New Roman" panose="02020603050405020304" pitchFamily="18" charset="0"/>
              </a:rPr>
              <a:t>Nepilnīgs projekta ieviešanas stratēģijas apraksts (resursi, laika grafiks, partneru iesaiste)</a:t>
            </a:r>
            <a:r>
              <a:rPr lang="en-GB" sz="2400" noProof="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a:lnSpc>
                <a:spcPct val="107000"/>
              </a:lnSpc>
              <a:spcAft>
                <a:spcPts val="800"/>
              </a:spcAft>
              <a:buFont typeface="Symbol" panose="05050102010706020507" pitchFamily="18" charset="2"/>
              <a:buChar char=""/>
            </a:pPr>
            <a:r>
              <a:rPr lang="lv-LV" sz="2400" dirty="0">
                <a:solidFill>
                  <a:srgbClr val="242424"/>
                </a:solidFill>
                <a:effectLst/>
                <a:latin typeface="Calibri" panose="020F0502020204030204" pitchFamily="34" charset="0"/>
                <a:ea typeface="Times New Roman" panose="02020603050405020304" pitchFamily="18" charset="0"/>
              </a:rPr>
              <a:t>Trūkst pietiekama zinātniskā pamatojuma un zinātniskās kvalitātes, piemēram, attiecībā uz skaitītāju datu/mērījumu ieguves, pārraides un apstrādes pieejām, kā arī to veiktspēju un uzticamību</a:t>
            </a:r>
            <a:r>
              <a:rPr lang="en-GB" sz="2400" noProof="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a:lnSpc>
                <a:spcPct val="107000"/>
              </a:lnSpc>
              <a:spcAft>
                <a:spcPts val="800"/>
              </a:spcAft>
              <a:buFont typeface="Symbol" panose="05050102010706020507" pitchFamily="18" charset="2"/>
              <a:buChar char=""/>
            </a:pPr>
            <a:r>
              <a:rPr lang="lv-LV" sz="2400" dirty="0">
                <a:solidFill>
                  <a:srgbClr val="242424"/>
                </a:solidFill>
                <a:effectLst/>
                <a:latin typeface="Calibri" panose="020F0502020204030204" pitchFamily="34" charset="0"/>
                <a:ea typeface="Times New Roman" panose="02020603050405020304" pitchFamily="18" charset="0"/>
              </a:rPr>
              <a:t>Nav skaidri aprakstīts, kā klientu </a:t>
            </a:r>
            <a:r>
              <a:rPr lang="lv-LV" sz="2400" dirty="0" err="1">
                <a:solidFill>
                  <a:srgbClr val="242424"/>
                </a:solidFill>
                <a:effectLst/>
                <a:latin typeface="Calibri" panose="020F0502020204030204" pitchFamily="34" charset="0"/>
                <a:ea typeface="Times New Roman" panose="02020603050405020304" pitchFamily="18" charset="0"/>
              </a:rPr>
              <a:t>sensitīvie</a:t>
            </a:r>
            <a:r>
              <a:rPr lang="lv-LV" sz="2400" dirty="0">
                <a:solidFill>
                  <a:srgbClr val="242424"/>
                </a:solidFill>
                <a:effectLst/>
                <a:latin typeface="Calibri" panose="020F0502020204030204" pitchFamily="34" charset="0"/>
                <a:ea typeface="Times New Roman" panose="02020603050405020304" pitchFamily="18" charset="0"/>
              </a:rPr>
              <a:t> dati tiks apstrādāti, glabāti un aizsargāti.</a:t>
            </a:r>
            <a:endParaRPr lang="en-GB" sz="2400" noProof="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extBox 5">
            <a:extLst>
              <a:ext uri="{FF2B5EF4-FFF2-40B4-BE49-F238E27FC236}">
                <a16:creationId xmlns:a16="http://schemas.microsoft.com/office/drawing/2014/main" id="{8BA19127-D417-F7D2-7067-51193EBAC6B9}"/>
              </a:ext>
            </a:extLst>
          </p:cNvPr>
          <p:cNvSpPr txBox="1"/>
          <p:nvPr/>
        </p:nvSpPr>
        <p:spPr>
          <a:xfrm>
            <a:off x="1743669" y="167116"/>
            <a:ext cx="7135287" cy="846386"/>
          </a:xfrm>
          <a:prstGeom prst="rect">
            <a:avLst/>
          </a:prstGeom>
          <a:noFill/>
        </p:spPr>
        <p:txBody>
          <a:bodyPr wrap="square" rtlCol="0">
            <a:spAutoFit/>
          </a:bodyPr>
          <a:lstStyle/>
          <a:p>
            <a:r>
              <a:rPr lang="lv-LV" sz="3200" b="1" dirty="0">
                <a:solidFill>
                  <a:schemeClr val="accent4"/>
                </a:solidFill>
                <a:effectLst/>
                <a:latin typeface="Verdana" panose="020B0604030504040204" pitchFamily="34" charset="0"/>
                <a:ea typeface="Verdana" panose="020B0604030504040204" pitchFamily="34" charset="0"/>
              </a:rPr>
              <a:t>Zinātniskā kvalitāte (izcilība)</a:t>
            </a:r>
            <a:r>
              <a:rPr lang="lv-LV" sz="3200" dirty="0">
                <a:solidFill>
                  <a:schemeClr val="accent4"/>
                </a:solidFill>
                <a:effectLst/>
                <a:latin typeface="Verdana" panose="020B0604030504040204" pitchFamily="34" charset="0"/>
                <a:ea typeface="Verdana" panose="020B0604030504040204" pitchFamily="34" charset="0"/>
                <a:cs typeface="Arial" panose="020B0604020202020204" pitchFamily="34" charset="0"/>
              </a:rPr>
              <a:t>:</a:t>
            </a:r>
            <a:endParaRPr lang="en-GB" sz="3200" dirty="0">
              <a:solidFill>
                <a:schemeClr val="accent4"/>
              </a:solidFill>
              <a:effectLst/>
              <a:latin typeface="Verdana" panose="020B0604030504040204" pitchFamily="34" charset="0"/>
              <a:ea typeface="Verdana" panose="020B060403050404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1537148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70B96-1791-FD9E-9EE0-846C1E92081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DA215CF-C938-0BB6-11A7-6ED9BA14B489}"/>
              </a:ext>
            </a:extLst>
          </p:cNvPr>
          <p:cNvSpPr txBox="1"/>
          <p:nvPr/>
        </p:nvSpPr>
        <p:spPr>
          <a:xfrm>
            <a:off x="1457739" y="802012"/>
            <a:ext cx="7421217" cy="5725029"/>
          </a:xfrm>
          <a:prstGeom prst="rect">
            <a:avLst/>
          </a:prstGeom>
          <a:noFill/>
        </p:spPr>
        <p:txBody>
          <a:bodyPr wrap="square">
            <a:spAutoFit/>
          </a:bodyPr>
          <a:lstStyle/>
          <a:p>
            <a:pPr lvl="0" algn="just">
              <a:lnSpc>
                <a:spcPct val="107000"/>
              </a:lnSpc>
              <a:spcAft>
                <a:spcPts val="800"/>
              </a:spcAft>
            </a:pPr>
            <a:r>
              <a:rPr lang="lv-LV" sz="2400" dirty="0">
                <a:solidFill>
                  <a:srgbClr val="242424"/>
                </a:solidFill>
                <a:effectLst/>
                <a:latin typeface="Calibri" panose="020F0502020204030204" pitchFamily="34" charset="0"/>
                <a:ea typeface="Times New Roman" panose="02020603050405020304" pitchFamily="18" charset="0"/>
              </a:rPr>
              <a:t>Eksperti norādīja uz šādām nepilnībām:</a:t>
            </a:r>
          </a:p>
          <a:p>
            <a:pPr marL="342900" lvl="0" indent="-342900" algn="just">
              <a:lnSpc>
                <a:spcPct val="107000"/>
              </a:lnSpc>
              <a:spcAft>
                <a:spcPts val="800"/>
              </a:spcAft>
              <a:buFont typeface="Symbol" panose="05050102010706020507" pitchFamily="18" charset="2"/>
              <a:buChar char=""/>
            </a:pPr>
            <a:r>
              <a:rPr lang="lv-LV" sz="2400" dirty="0">
                <a:solidFill>
                  <a:srgbClr val="242424"/>
                </a:solidFill>
                <a:effectLst/>
                <a:latin typeface="Calibri" panose="020F0502020204030204" pitchFamily="34" charset="0"/>
                <a:ea typeface="Times New Roman" panose="02020603050405020304" pitchFamily="18" charset="0"/>
              </a:rPr>
              <a:t>Nepietiekami tiek aprakstīts, kā tiek plānots nodrošināt risinājuma ilgtspēju</a:t>
            </a:r>
            <a:r>
              <a:rPr lang="en-GB" sz="2400" noProof="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a:lnSpc>
                <a:spcPct val="107000"/>
              </a:lnSpc>
              <a:spcAft>
                <a:spcPts val="800"/>
              </a:spcAft>
              <a:buFont typeface="Symbol" panose="05050102010706020507" pitchFamily="18" charset="2"/>
              <a:buChar char=""/>
            </a:pPr>
            <a:r>
              <a:rPr lang="lv-LV" sz="2400" dirty="0">
                <a:solidFill>
                  <a:srgbClr val="242424"/>
                </a:solidFill>
                <a:effectLst/>
                <a:latin typeface="Calibri" panose="020F0502020204030204" pitchFamily="34" charset="0"/>
                <a:ea typeface="Times New Roman" panose="02020603050405020304" pitchFamily="18" charset="0"/>
              </a:rPr>
              <a:t>Trūkst datu par izmērāmiem ieguvumiem iedzīvotājiem, piemēram, uzlabotu dzīves un darba vidi;</a:t>
            </a:r>
            <a:endParaRPr lang="en-GB" sz="2400" noProof="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07000"/>
              </a:lnSpc>
              <a:spcAft>
                <a:spcPts val="800"/>
              </a:spcAft>
              <a:buFont typeface="Symbol" panose="05050102010706020507" pitchFamily="18" charset="2"/>
              <a:buChar char=""/>
            </a:pPr>
            <a:r>
              <a:rPr lang="lv-LV" sz="2400" dirty="0">
                <a:solidFill>
                  <a:srgbClr val="242424"/>
                </a:solidFill>
                <a:effectLst/>
                <a:latin typeface="Calibri" panose="020F0502020204030204" pitchFamily="34" charset="0"/>
                <a:ea typeface="Times New Roman" panose="02020603050405020304" pitchFamily="18" charset="0"/>
              </a:rPr>
              <a:t>Nenoteikta ietekme uz iesaistītā personāla kapacitāti un pieredzi inovāciju ieviešanā</a:t>
            </a:r>
            <a:r>
              <a:rPr lang="en-GB" sz="2400" noProof="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a:lnSpc>
                <a:spcPct val="107000"/>
              </a:lnSpc>
              <a:spcAft>
                <a:spcPts val="800"/>
              </a:spcAft>
              <a:buFont typeface="Symbol" panose="05050102010706020507" pitchFamily="18" charset="2"/>
              <a:buChar char=""/>
            </a:pPr>
            <a:r>
              <a:rPr lang="lv-LV" sz="2400" dirty="0">
                <a:solidFill>
                  <a:srgbClr val="242424"/>
                </a:solidFill>
                <a:effectLst/>
                <a:latin typeface="Calibri" panose="020F0502020204030204" pitchFamily="34" charset="0"/>
                <a:ea typeface="Times New Roman" panose="02020603050405020304" pitchFamily="18" charset="0"/>
              </a:rPr>
              <a:t>Nepilnīgi apsvērti ietekmes aprēķini un nav pietiekami pamatoti ar matemātiskiem aprēķiniem vai statistikas datiem;</a:t>
            </a:r>
          </a:p>
          <a:p>
            <a:pPr marL="342900" lvl="0" indent="-342900" algn="just">
              <a:lnSpc>
                <a:spcPct val="107000"/>
              </a:lnSpc>
              <a:spcAft>
                <a:spcPts val="800"/>
              </a:spcAft>
              <a:buFont typeface="Symbol" panose="05050102010706020507" pitchFamily="18" charset="2"/>
              <a:buChar char=""/>
            </a:pPr>
            <a:r>
              <a:rPr lang="lv-LV" sz="2400" dirty="0">
                <a:solidFill>
                  <a:srgbClr val="242424"/>
                </a:solidFill>
                <a:effectLst/>
                <a:latin typeface="Calibri" panose="020F0502020204030204" pitchFamily="34" charset="0"/>
                <a:ea typeface="Times New Roman" panose="02020603050405020304" pitchFamily="18" charset="0"/>
              </a:rPr>
              <a:t>Investīciju raksturojums nesniedz ieskatu izmaksu, enerģijas vai laika patēriņa ietaupījumā, uzturēšanas izmaksas vispārīgi aprakstītas.</a:t>
            </a:r>
            <a:endParaRPr lang="en-GB" sz="2400" noProof="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extBox 5">
            <a:extLst>
              <a:ext uri="{FF2B5EF4-FFF2-40B4-BE49-F238E27FC236}">
                <a16:creationId xmlns:a16="http://schemas.microsoft.com/office/drawing/2014/main" id="{7EDDE25A-2864-6284-19BA-36434EAD85F4}"/>
              </a:ext>
            </a:extLst>
          </p:cNvPr>
          <p:cNvSpPr txBox="1"/>
          <p:nvPr/>
        </p:nvSpPr>
        <p:spPr>
          <a:xfrm>
            <a:off x="1743669" y="167116"/>
            <a:ext cx="7135287" cy="846386"/>
          </a:xfrm>
          <a:prstGeom prst="rect">
            <a:avLst/>
          </a:prstGeom>
          <a:noFill/>
        </p:spPr>
        <p:txBody>
          <a:bodyPr wrap="square" rtlCol="0">
            <a:spAutoFit/>
          </a:bodyPr>
          <a:lstStyle/>
          <a:p>
            <a:r>
              <a:rPr lang="lv-LV" sz="3200" b="1" dirty="0">
                <a:solidFill>
                  <a:schemeClr val="accent4"/>
                </a:solidFill>
                <a:effectLst/>
                <a:latin typeface="Verdana" panose="020B0604030504040204" pitchFamily="34" charset="0"/>
                <a:ea typeface="Verdana" panose="020B0604030504040204" pitchFamily="34" charset="0"/>
              </a:rPr>
              <a:t>Projekta ietekme</a:t>
            </a:r>
            <a:endParaRPr lang="en-GB" sz="3200" dirty="0">
              <a:solidFill>
                <a:schemeClr val="accent4"/>
              </a:solidFill>
              <a:effectLst/>
              <a:latin typeface="Verdana" panose="020B0604030504040204" pitchFamily="34" charset="0"/>
              <a:ea typeface="Verdana" panose="020B060403050404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1769273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7F7B5-9135-1C4A-453E-79B466FBE30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7D08488-CCC5-14D9-3972-742B72E5FA94}"/>
              </a:ext>
            </a:extLst>
          </p:cNvPr>
          <p:cNvSpPr txBox="1"/>
          <p:nvPr/>
        </p:nvSpPr>
        <p:spPr>
          <a:xfrm>
            <a:off x="1457739" y="802012"/>
            <a:ext cx="7421217" cy="5725029"/>
          </a:xfrm>
          <a:prstGeom prst="rect">
            <a:avLst/>
          </a:prstGeom>
          <a:noFill/>
        </p:spPr>
        <p:txBody>
          <a:bodyPr wrap="square">
            <a:spAutoFit/>
          </a:bodyPr>
          <a:lstStyle/>
          <a:p>
            <a:pPr lvl="0" algn="just">
              <a:lnSpc>
                <a:spcPct val="107000"/>
              </a:lnSpc>
              <a:spcAft>
                <a:spcPts val="800"/>
              </a:spcAft>
            </a:pPr>
            <a:r>
              <a:rPr lang="lv-LV" sz="2400" dirty="0">
                <a:solidFill>
                  <a:srgbClr val="242424"/>
                </a:solidFill>
                <a:effectLst/>
                <a:latin typeface="Calibri" panose="020F0502020204030204" pitchFamily="34" charset="0"/>
                <a:ea typeface="Times New Roman" panose="02020603050405020304" pitchFamily="18" charset="0"/>
              </a:rPr>
              <a:t>Eksperti norādīja uz šādām nepilnībām:</a:t>
            </a:r>
          </a:p>
          <a:p>
            <a:pPr marL="342900" lvl="0" indent="-342900" algn="just">
              <a:lnSpc>
                <a:spcPct val="107000"/>
              </a:lnSpc>
              <a:spcAft>
                <a:spcPts val="800"/>
              </a:spcAft>
              <a:buFont typeface="Symbol" panose="05050102010706020507" pitchFamily="18" charset="2"/>
              <a:buChar char=""/>
            </a:pPr>
            <a:r>
              <a:rPr lang="lv-LV" sz="2400" dirty="0">
                <a:solidFill>
                  <a:srgbClr val="242424"/>
                </a:solidFill>
                <a:effectLst/>
                <a:latin typeface="Calibri" panose="020F0502020204030204" pitchFamily="34" charset="0"/>
                <a:ea typeface="Times New Roman" panose="02020603050405020304" pitchFamily="18" charset="0"/>
              </a:rPr>
              <a:t>Darba plāna detalizācijas un ticamības trūkumi – neskaidri definētas aktivitātes, darba posmi, uzdevumi un to laika grafiks</a:t>
            </a:r>
            <a:r>
              <a:rPr lang="en-GB" sz="2400" noProof="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a:lnSpc>
                <a:spcPct val="107000"/>
              </a:lnSpc>
              <a:spcAft>
                <a:spcPts val="800"/>
              </a:spcAft>
              <a:buFont typeface="Symbol" panose="05050102010706020507" pitchFamily="18" charset="2"/>
              <a:buChar char=""/>
            </a:pPr>
            <a:r>
              <a:rPr lang="lv-LV" sz="2400" dirty="0">
                <a:solidFill>
                  <a:srgbClr val="242424"/>
                </a:solidFill>
                <a:effectLst/>
                <a:latin typeface="Calibri" panose="020F0502020204030204" pitchFamily="34" charset="0"/>
                <a:ea typeface="Times New Roman" panose="02020603050405020304" pitchFamily="18" charset="0"/>
              </a:rPr>
              <a:t>Nepietiekami skaidri aprakstīts paredzētais finansējums risinājumu izstrādei</a:t>
            </a:r>
            <a:r>
              <a:rPr lang="en-GB" sz="2400" noProof="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a:lnSpc>
                <a:spcPct val="107000"/>
              </a:lnSpc>
              <a:spcAft>
                <a:spcPts val="800"/>
              </a:spcAft>
              <a:buFont typeface="Symbol" panose="05050102010706020507" pitchFamily="18" charset="2"/>
              <a:buChar char=""/>
            </a:pPr>
            <a:r>
              <a:rPr lang="lv-LV" sz="2400" dirty="0">
                <a:solidFill>
                  <a:srgbClr val="242424"/>
                </a:solidFill>
                <a:effectLst/>
                <a:latin typeface="Calibri" panose="020F0502020204030204" pitchFamily="34" charset="0"/>
                <a:ea typeface="Times New Roman" panose="02020603050405020304" pitchFamily="18" charset="0"/>
              </a:rPr>
              <a:t>Netiek pietiekami paredzēta piedāvātā risinājuma testēšana, kā arī netiek pamatota testēšanas nozīme risinājuma ieviešanā</a:t>
            </a:r>
            <a:r>
              <a:rPr lang="en-GB" sz="2400" noProof="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a:lnSpc>
                <a:spcPct val="107000"/>
              </a:lnSpc>
              <a:spcAft>
                <a:spcPts val="800"/>
              </a:spcAft>
              <a:buFont typeface="Symbol" panose="05050102010706020507" pitchFamily="18" charset="2"/>
              <a:buChar char=""/>
            </a:pPr>
            <a:r>
              <a:rPr lang="lv-LV" sz="2400" dirty="0">
                <a:solidFill>
                  <a:srgbClr val="242424"/>
                </a:solidFill>
                <a:effectLst/>
                <a:latin typeface="Calibri" panose="020F0502020204030204" pitchFamily="34" charset="0"/>
                <a:ea typeface="Times New Roman" panose="02020603050405020304" pitchFamily="18" charset="0"/>
              </a:rPr>
              <a:t>Trūkst detalizēta apraksta par iesaistītā personāla kvalifikāciju, tā skaitu un iesaistīšanos projektā</a:t>
            </a:r>
            <a:r>
              <a:rPr lang="lv-LV" sz="2400" dirty="0">
                <a:solidFill>
                  <a:srgbClr val="242424"/>
                </a:solidFill>
                <a:latin typeface="Calibri" panose="020F0502020204030204" pitchFamily="34" charset="0"/>
                <a:ea typeface="Times New Roman" panose="02020603050405020304" pitchFamily="18" charset="0"/>
              </a:rPr>
              <a:t>;</a:t>
            </a:r>
          </a:p>
          <a:p>
            <a:pPr marL="342900" lvl="0" indent="-342900" algn="just">
              <a:lnSpc>
                <a:spcPct val="107000"/>
              </a:lnSpc>
              <a:spcAft>
                <a:spcPts val="800"/>
              </a:spcAft>
              <a:buFont typeface="Symbol" panose="05050102010706020507" pitchFamily="18" charset="2"/>
              <a:buChar char=""/>
            </a:pPr>
            <a:r>
              <a:rPr lang="lv-LV" sz="2400" dirty="0">
                <a:solidFill>
                  <a:srgbClr val="242424"/>
                </a:solidFill>
                <a:effectLst/>
                <a:latin typeface="Calibri" panose="020F0502020204030204" pitchFamily="34" charset="0"/>
                <a:ea typeface="Times New Roman" panose="02020603050405020304" pitchFamily="18" charset="0"/>
              </a:rPr>
              <a:t>Netiek plānotas aktivitātes, kas novērtētu rezultātu ietekmi.</a:t>
            </a:r>
            <a:endParaRPr lang="en-GB" sz="2400" noProof="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extBox 5">
            <a:extLst>
              <a:ext uri="{FF2B5EF4-FFF2-40B4-BE49-F238E27FC236}">
                <a16:creationId xmlns:a16="http://schemas.microsoft.com/office/drawing/2014/main" id="{B4BDF732-42FC-647B-16BD-A37BC361FD3E}"/>
              </a:ext>
            </a:extLst>
          </p:cNvPr>
          <p:cNvSpPr txBox="1"/>
          <p:nvPr/>
        </p:nvSpPr>
        <p:spPr>
          <a:xfrm>
            <a:off x="1743669" y="167116"/>
            <a:ext cx="7135287" cy="846386"/>
          </a:xfrm>
          <a:prstGeom prst="rect">
            <a:avLst/>
          </a:prstGeom>
          <a:noFill/>
        </p:spPr>
        <p:txBody>
          <a:bodyPr wrap="square" rtlCol="0">
            <a:spAutoFit/>
          </a:bodyPr>
          <a:lstStyle/>
          <a:p>
            <a:r>
              <a:rPr lang="lv-LV" sz="3200" b="1" dirty="0">
                <a:solidFill>
                  <a:schemeClr val="accent4"/>
                </a:solidFill>
                <a:effectLst/>
                <a:latin typeface="Verdana" panose="020B0604030504040204" pitchFamily="34" charset="0"/>
                <a:ea typeface="Verdana" panose="020B0604030504040204" pitchFamily="34" charset="0"/>
              </a:rPr>
              <a:t>Projekta ieviešana</a:t>
            </a:r>
            <a:endParaRPr lang="en-GB" sz="3200" dirty="0">
              <a:solidFill>
                <a:schemeClr val="accent4"/>
              </a:solidFill>
              <a:effectLst/>
              <a:latin typeface="Verdana" panose="020B0604030504040204" pitchFamily="34" charset="0"/>
              <a:ea typeface="Verdana" panose="020B060403050404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3654481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1D23AA8-15F6-B687-9756-90D276B694DD}"/>
              </a:ext>
            </a:extLst>
          </p:cNvPr>
          <p:cNvSpPr>
            <a:spLocks noGrp="1"/>
          </p:cNvSpPr>
          <p:nvPr>
            <p:ph type="body" sz="quarter" idx="11"/>
          </p:nvPr>
        </p:nvSpPr>
        <p:spPr>
          <a:xfrm>
            <a:off x="644134" y="4208870"/>
            <a:ext cx="7958325" cy="647216"/>
          </a:xfrm>
        </p:spPr>
        <p:txBody>
          <a:bodyPr>
            <a:noAutofit/>
          </a:bodyPr>
          <a:lstStyle/>
          <a:p>
            <a:r>
              <a:rPr lang="lv-LV" sz="3600" dirty="0">
                <a:solidFill>
                  <a:srgbClr val="002060"/>
                </a:solidFill>
                <a:latin typeface="Calibri" panose="020F0502020204030204" pitchFamily="34" charset="0"/>
                <a:cs typeface="Calibri" panose="020F0502020204030204" pitchFamily="34" charset="0"/>
              </a:rPr>
              <a:t>Paldies!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FA0A0D3-88CE-F989-2355-8291F2AD911B}"/>
              </a:ext>
            </a:extLst>
          </p:cNvPr>
          <p:cNvSpPr txBox="1"/>
          <p:nvPr/>
        </p:nvSpPr>
        <p:spPr>
          <a:xfrm>
            <a:off x="1457739" y="1459935"/>
            <a:ext cx="7421217" cy="3938129"/>
          </a:xfrm>
          <a:prstGeom prst="rect">
            <a:avLst/>
          </a:prstGeom>
          <a:noFill/>
        </p:spPr>
        <p:txBody>
          <a:bodyPr wrap="square">
            <a:spAutoFit/>
          </a:bodyPr>
          <a:lstStyle/>
          <a:p>
            <a:pPr marL="342900" indent="-342900" algn="just">
              <a:lnSpc>
                <a:spcPct val="107000"/>
              </a:lnSpc>
              <a:spcAft>
                <a:spcPts val="800"/>
              </a:spcAft>
              <a:buFont typeface="Wingdings" panose="05000000000000000000" pitchFamily="2" charset="2"/>
              <a:buChar char="Ø"/>
            </a:pPr>
            <a:r>
              <a:rPr lang="lv-LV" sz="2400" b="1" dirty="0">
                <a:solidFill>
                  <a:schemeClr val="accent4"/>
                </a:solidFill>
                <a:latin typeface="Source Sans Pro Light" panose="020B0503030403020204" pitchFamily="34" charset="0"/>
                <a:ea typeface="Source Sans Pro Light" panose="020B0503030403020204" pitchFamily="34" charset="0"/>
              </a:rPr>
              <a:t>ZINĀTNISKĀS EKSPERTĪZES NODROŠINĀŠANA PUBLISKĀ UN PRIVĀTĀ SEKTORA VAJADZĪBĀM</a:t>
            </a:r>
          </a:p>
          <a:p>
            <a:pPr marL="342900" indent="-342900" algn="just">
              <a:lnSpc>
                <a:spcPct val="107000"/>
              </a:lnSpc>
              <a:spcAft>
                <a:spcPts val="800"/>
              </a:spcAft>
              <a:buFont typeface="Wingdings" panose="05000000000000000000" pitchFamily="2" charset="2"/>
              <a:buChar char="Ø"/>
            </a:pPr>
            <a:r>
              <a:rPr lang="lv-LV" sz="2400" b="1" dirty="0">
                <a:solidFill>
                  <a:schemeClr val="accent4"/>
                </a:solidFill>
                <a:latin typeface="Source Sans Pro Light" panose="020B0503030403020204" pitchFamily="34" charset="0"/>
                <a:ea typeface="Source Sans Pro Light" panose="020B0503030403020204" pitchFamily="34" charset="0"/>
              </a:rPr>
              <a:t>ATBALSTA NODROŠINĀŠANA DATOS BALSTĪTAS ZINĀTNES POLITIKAS PLĀNOŠANAI ZINĀTNES PROGRAMMU UN PROJEKTU VEIDOŠANĀ, FINANSĒŠANĀ  UN PĀRVALDĪŠANĀ </a:t>
            </a:r>
          </a:p>
          <a:p>
            <a:pPr marL="342900" indent="-342900" algn="just">
              <a:lnSpc>
                <a:spcPct val="107000"/>
              </a:lnSpc>
              <a:spcAft>
                <a:spcPts val="800"/>
              </a:spcAft>
              <a:buFont typeface="Wingdings" panose="05000000000000000000" pitchFamily="2" charset="2"/>
              <a:buChar char="Ø"/>
            </a:pPr>
            <a:r>
              <a:rPr lang="lv-LV" sz="2400" b="1" dirty="0">
                <a:solidFill>
                  <a:schemeClr val="accent4"/>
                </a:solidFill>
                <a:latin typeface="Source Sans Pro Light" panose="020B0503030403020204" pitchFamily="34" charset="0"/>
                <a:ea typeface="Source Sans Pro Light" panose="020B0503030403020204" pitchFamily="34" charset="0"/>
              </a:rPr>
              <a:t>STRATĒĢISKĀ ZINĀTNES KOMUNIKĀCIJA</a:t>
            </a:r>
            <a:endParaRPr lang="en-GB" sz="2400" b="1" noProof="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lgn="just">
              <a:lnSpc>
                <a:spcPct val="107000"/>
              </a:lnSpc>
              <a:spcAft>
                <a:spcPts val="800"/>
              </a:spcAft>
              <a:buFont typeface="Wingdings" panose="05000000000000000000" pitchFamily="2" charset="2"/>
              <a:buChar char="Ø"/>
            </a:pPr>
            <a:r>
              <a:rPr lang="lv-LV" sz="2400" b="1" dirty="0">
                <a:solidFill>
                  <a:schemeClr val="accent4"/>
                </a:solidFill>
                <a:latin typeface="Source Sans Pro Light" panose="020B0503030403020204" pitchFamily="34" charset="0"/>
                <a:ea typeface="Source Sans Pro Light" panose="020B0503030403020204" pitchFamily="34" charset="0"/>
              </a:rPr>
              <a:t>STARPTAUTISKĀS ZINĀTNISKĀS SADARBĪBAS VEICINĀŠANA</a:t>
            </a:r>
          </a:p>
        </p:txBody>
      </p:sp>
      <p:sp>
        <p:nvSpPr>
          <p:cNvPr id="6" name="TextBox 5">
            <a:extLst>
              <a:ext uri="{FF2B5EF4-FFF2-40B4-BE49-F238E27FC236}">
                <a16:creationId xmlns:a16="http://schemas.microsoft.com/office/drawing/2014/main" id="{B5EACE5E-24A5-4BA4-5895-0CC4E68B019A}"/>
              </a:ext>
            </a:extLst>
          </p:cNvPr>
          <p:cNvSpPr txBox="1"/>
          <p:nvPr/>
        </p:nvSpPr>
        <p:spPr>
          <a:xfrm>
            <a:off x="1743669" y="167116"/>
            <a:ext cx="7135287" cy="846386"/>
          </a:xfrm>
          <a:prstGeom prst="rect">
            <a:avLst/>
          </a:prstGeom>
          <a:noFill/>
        </p:spPr>
        <p:txBody>
          <a:bodyPr wrap="square" rtlCol="0">
            <a:spAutoFit/>
          </a:bodyPr>
          <a:lstStyle/>
          <a:p>
            <a:r>
              <a:rPr lang="lv-LV" sz="3200" b="1" dirty="0">
                <a:solidFill>
                  <a:schemeClr val="accent4"/>
                </a:solidFill>
                <a:effectLst/>
                <a:latin typeface="Verdana" panose="020B0604030504040204" pitchFamily="34" charset="0"/>
                <a:ea typeface="Verdana" panose="020B0604030504040204" pitchFamily="34" charset="0"/>
              </a:rPr>
              <a:t>LZP Darbības virzieni</a:t>
            </a:r>
            <a:endParaRPr lang="en-GB" sz="3200" dirty="0">
              <a:solidFill>
                <a:schemeClr val="accent4"/>
              </a:solidFill>
              <a:effectLst/>
              <a:latin typeface="Verdana" panose="020B0604030504040204" pitchFamily="34" charset="0"/>
              <a:ea typeface="Verdana" panose="020B060403050404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2646185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598B27B4-8641-7CB3-476A-F135E6017F9B}"/>
              </a:ext>
            </a:extLst>
          </p:cNvPr>
          <p:cNvSpPr/>
          <p:nvPr/>
        </p:nvSpPr>
        <p:spPr bwMode="auto">
          <a:xfrm rot="16200000">
            <a:off x="3935605" y="-4112637"/>
            <a:ext cx="1318515" cy="9264535"/>
          </a:xfrm>
          <a:prstGeom prst="rect">
            <a:avLst/>
          </a:prstGeom>
          <a:gradFill flip="none" rotWithShape="1">
            <a:gsLst>
              <a:gs pos="0">
                <a:schemeClr val="tx1">
                  <a:alpha val="0"/>
                </a:schemeClr>
              </a:gs>
              <a:gs pos="51000">
                <a:srgbClr val="02058F"/>
              </a:gs>
              <a:gs pos="79000">
                <a:schemeClr val="accent4">
                  <a:alpha val="61647"/>
                </a:schemeClr>
              </a:gs>
              <a:gs pos="100000">
                <a:schemeClr val="bg2"/>
              </a:gs>
            </a:gsLst>
            <a:path path="circle">
              <a:fillToRect l="100000" t="100000"/>
            </a:path>
            <a:tileRect r="-100000" b="-100000"/>
          </a:gradFill>
          <a:ln>
            <a:noFill/>
          </a:ln>
        </p:spPr>
        <p:txBody>
          <a:bodyPr spcFirstLastPara="1" vert="horz" wrap="square" lIns="68580" tIns="34290" rIns="68580" bIns="34290" numCol="1" rtlCol="0" anchor="ctr" anchorCtr="0" compatLnSpc="1">
            <a:prstTxWarp prst="textArchDown">
              <a:avLst>
                <a:gd name="adj" fmla="val 16680161"/>
              </a:avLst>
            </a:prstTxWarp>
          </a:bodyPr>
          <a:lstStyle/>
          <a:p>
            <a:pPr algn="ctr"/>
            <a:endParaRPr lang="en-LV" sz="1275"/>
          </a:p>
        </p:txBody>
      </p:sp>
      <p:grpSp>
        <p:nvGrpSpPr>
          <p:cNvPr id="2" name="Group 1">
            <a:extLst>
              <a:ext uri="{FF2B5EF4-FFF2-40B4-BE49-F238E27FC236}">
                <a16:creationId xmlns:a16="http://schemas.microsoft.com/office/drawing/2014/main" id="{72E54C36-BE2D-909F-7E0B-1858DBD8E058}"/>
              </a:ext>
            </a:extLst>
          </p:cNvPr>
          <p:cNvGrpSpPr/>
          <p:nvPr/>
        </p:nvGrpSpPr>
        <p:grpSpPr>
          <a:xfrm>
            <a:off x="3211327" y="2857752"/>
            <a:ext cx="1743359" cy="3360092"/>
            <a:chOff x="4899875" y="2393892"/>
            <a:chExt cx="2324478" cy="4480122"/>
          </a:xfrm>
        </p:grpSpPr>
        <p:sp>
          <p:nvSpPr>
            <p:cNvPr id="5" name="Freeform 18">
              <a:extLst>
                <a:ext uri="{FF2B5EF4-FFF2-40B4-BE49-F238E27FC236}">
                  <a16:creationId xmlns:a16="http://schemas.microsoft.com/office/drawing/2014/main" id="{97918385-54B6-80CA-1BC3-5759FD706EE6}"/>
                </a:ext>
              </a:extLst>
            </p:cNvPr>
            <p:cNvSpPr>
              <a:spLocks/>
            </p:cNvSpPr>
            <p:nvPr/>
          </p:nvSpPr>
          <p:spPr bwMode="auto">
            <a:xfrm>
              <a:off x="4899875" y="2393892"/>
              <a:ext cx="347841" cy="642946"/>
            </a:xfrm>
            <a:custGeom>
              <a:avLst/>
              <a:gdLst>
                <a:gd name="T0" fmla="*/ 0 w 310"/>
                <a:gd name="T1" fmla="*/ 286 h 573"/>
                <a:gd name="T2" fmla="*/ 310 w 310"/>
                <a:gd name="T3" fmla="*/ 0 h 573"/>
                <a:gd name="T4" fmla="*/ 310 w 310"/>
                <a:gd name="T5" fmla="*/ 286 h 573"/>
                <a:gd name="T6" fmla="*/ 310 w 310"/>
                <a:gd name="T7" fmla="*/ 573 h 573"/>
                <a:gd name="T8" fmla="*/ 0 w 310"/>
                <a:gd name="T9" fmla="*/ 286 h 573"/>
              </a:gdLst>
              <a:ahLst/>
              <a:cxnLst>
                <a:cxn ang="0">
                  <a:pos x="T0" y="T1"/>
                </a:cxn>
                <a:cxn ang="0">
                  <a:pos x="T2" y="T3"/>
                </a:cxn>
                <a:cxn ang="0">
                  <a:pos x="T4" y="T5"/>
                </a:cxn>
                <a:cxn ang="0">
                  <a:pos x="T6" y="T7"/>
                </a:cxn>
                <a:cxn ang="0">
                  <a:pos x="T8" y="T9"/>
                </a:cxn>
              </a:cxnLst>
              <a:rect l="0" t="0" r="r" b="b"/>
              <a:pathLst>
                <a:path w="310" h="573">
                  <a:moveTo>
                    <a:pt x="0" y="286"/>
                  </a:moveTo>
                  <a:lnTo>
                    <a:pt x="310" y="0"/>
                  </a:lnTo>
                  <a:lnTo>
                    <a:pt x="310" y="286"/>
                  </a:lnTo>
                  <a:lnTo>
                    <a:pt x="310" y="573"/>
                  </a:lnTo>
                  <a:lnTo>
                    <a:pt x="0" y="28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nvGrpSpPr>
            <p:cNvPr id="6" name="Group 5">
              <a:extLst>
                <a:ext uri="{FF2B5EF4-FFF2-40B4-BE49-F238E27FC236}">
                  <a16:creationId xmlns:a16="http://schemas.microsoft.com/office/drawing/2014/main" id="{3CB154BB-715D-9058-72AC-2DD251DB66FD}"/>
                </a:ext>
              </a:extLst>
            </p:cNvPr>
            <p:cNvGrpSpPr/>
            <p:nvPr/>
          </p:nvGrpSpPr>
          <p:grpSpPr>
            <a:xfrm>
              <a:off x="6175218" y="3907077"/>
              <a:ext cx="326522" cy="2966937"/>
              <a:chOff x="6175218" y="3907077"/>
              <a:chExt cx="326522" cy="2966937"/>
            </a:xfrm>
          </p:grpSpPr>
          <p:sp>
            <p:nvSpPr>
              <p:cNvPr id="22" name="Freeform 21">
                <a:extLst>
                  <a:ext uri="{FF2B5EF4-FFF2-40B4-BE49-F238E27FC236}">
                    <a16:creationId xmlns:a16="http://schemas.microsoft.com/office/drawing/2014/main" id="{C87725E6-61B7-BABB-4EF2-DAF6B25054EA}"/>
                  </a:ext>
                </a:extLst>
              </p:cNvPr>
              <p:cNvSpPr>
                <a:spLocks/>
              </p:cNvSpPr>
              <p:nvPr/>
            </p:nvSpPr>
            <p:spPr bwMode="auto">
              <a:xfrm>
                <a:off x="6175218" y="3907077"/>
                <a:ext cx="326522" cy="2248626"/>
              </a:xfrm>
              <a:custGeom>
                <a:avLst/>
                <a:gdLst>
                  <a:gd name="T0" fmla="*/ 291 w 291"/>
                  <a:gd name="T1" fmla="*/ 0 h 2004"/>
                  <a:gd name="T2" fmla="*/ 291 w 291"/>
                  <a:gd name="T3" fmla="*/ 2004 h 2004"/>
                  <a:gd name="T4" fmla="*/ 0 w 291"/>
                  <a:gd name="T5" fmla="*/ 2004 h 2004"/>
                  <a:gd name="T6" fmla="*/ 0 w 291"/>
                  <a:gd name="T7" fmla="*/ 291 h 2004"/>
                  <a:gd name="T8" fmla="*/ 291 w 291"/>
                  <a:gd name="T9" fmla="*/ 0 h 2004"/>
                </a:gdLst>
                <a:ahLst/>
                <a:cxnLst>
                  <a:cxn ang="0">
                    <a:pos x="T0" y="T1"/>
                  </a:cxn>
                  <a:cxn ang="0">
                    <a:pos x="T2" y="T3"/>
                  </a:cxn>
                  <a:cxn ang="0">
                    <a:pos x="T4" y="T5"/>
                  </a:cxn>
                  <a:cxn ang="0">
                    <a:pos x="T6" y="T7"/>
                  </a:cxn>
                  <a:cxn ang="0">
                    <a:pos x="T8" y="T9"/>
                  </a:cxn>
                </a:cxnLst>
                <a:rect l="0" t="0" r="r" b="b"/>
                <a:pathLst>
                  <a:path w="291" h="2004">
                    <a:moveTo>
                      <a:pt x="291" y="0"/>
                    </a:moveTo>
                    <a:lnTo>
                      <a:pt x="291" y="2004"/>
                    </a:lnTo>
                    <a:lnTo>
                      <a:pt x="0" y="2004"/>
                    </a:lnTo>
                    <a:lnTo>
                      <a:pt x="0" y="291"/>
                    </a:lnTo>
                    <a:lnTo>
                      <a:pt x="291" y="0"/>
                    </a:lnTo>
                    <a:close/>
                  </a:path>
                </a:pathLst>
              </a:custGeom>
              <a:solidFill>
                <a:schemeClr val="accent3">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23" name="Freeform 21">
                <a:extLst>
                  <a:ext uri="{FF2B5EF4-FFF2-40B4-BE49-F238E27FC236}">
                    <a16:creationId xmlns:a16="http://schemas.microsoft.com/office/drawing/2014/main" id="{B7034A19-806C-5B7E-212D-68143F64A6FB}"/>
                  </a:ext>
                </a:extLst>
              </p:cNvPr>
              <p:cNvSpPr>
                <a:spLocks/>
              </p:cNvSpPr>
              <p:nvPr/>
            </p:nvSpPr>
            <p:spPr bwMode="auto">
              <a:xfrm>
                <a:off x="6175218" y="4625388"/>
                <a:ext cx="326522" cy="2248626"/>
              </a:xfrm>
              <a:custGeom>
                <a:avLst/>
                <a:gdLst>
                  <a:gd name="T0" fmla="*/ 291 w 291"/>
                  <a:gd name="T1" fmla="*/ 0 h 2004"/>
                  <a:gd name="T2" fmla="*/ 291 w 291"/>
                  <a:gd name="T3" fmla="*/ 2004 h 2004"/>
                  <a:gd name="T4" fmla="*/ 0 w 291"/>
                  <a:gd name="T5" fmla="*/ 2004 h 2004"/>
                  <a:gd name="T6" fmla="*/ 0 w 291"/>
                  <a:gd name="T7" fmla="*/ 291 h 2004"/>
                  <a:gd name="T8" fmla="*/ 291 w 291"/>
                  <a:gd name="T9" fmla="*/ 0 h 2004"/>
                </a:gdLst>
                <a:ahLst/>
                <a:cxnLst>
                  <a:cxn ang="0">
                    <a:pos x="T0" y="T1"/>
                  </a:cxn>
                  <a:cxn ang="0">
                    <a:pos x="T2" y="T3"/>
                  </a:cxn>
                  <a:cxn ang="0">
                    <a:pos x="T4" y="T5"/>
                  </a:cxn>
                  <a:cxn ang="0">
                    <a:pos x="T6" y="T7"/>
                  </a:cxn>
                  <a:cxn ang="0">
                    <a:pos x="T8" y="T9"/>
                  </a:cxn>
                </a:cxnLst>
                <a:rect l="0" t="0" r="r" b="b"/>
                <a:pathLst>
                  <a:path w="291" h="2004">
                    <a:moveTo>
                      <a:pt x="291" y="0"/>
                    </a:moveTo>
                    <a:lnTo>
                      <a:pt x="291" y="2004"/>
                    </a:lnTo>
                    <a:lnTo>
                      <a:pt x="0" y="2004"/>
                    </a:lnTo>
                    <a:lnTo>
                      <a:pt x="0" y="291"/>
                    </a:lnTo>
                    <a:lnTo>
                      <a:pt x="291" y="0"/>
                    </a:lnTo>
                    <a:close/>
                  </a:path>
                </a:pathLst>
              </a:custGeom>
              <a:solidFill>
                <a:schemeClr val="accent3">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7" name="Group 6">
              <a:extLst>
                <a:ext uri="{FF2B5EF4-FFF2-40B4-BE49-F238E27FC236}">
                  <a16:creationId xmlns:a16="http://schemas.microsoft.com/office/drawing/2014/main" id="{947BC849-C577-0A90-9501-BF6695FC87C5}"/>
                </a:ext>
              </a:extLst>
            </p:cNvPr>
            <p:cNvGrpSpPr/>
            <p:nvPr/>
          </p:nvGrpSpPr>
          <p:grpSpPr>
            <a:xfrm>
              <a:off x="5680835" y="2556014"/>
              <a:ext cx="325400" cy="4310382"/>
              <a:chOff x="5680835" y="2556014"/>
              <a:chExt cx="325400" cy="4310382"/>
            </a:xfrm>
          </p:grpSpPr>
          <p:sp>
            <p:nvSpPr>
              <p:cNvPr id="20" name="Freeform 13">
                <a:extLst>
                  <a:ext uri="{FF2B5EF4-FFF2-40B4-BE49-F238E27FC236}">
                    <a16:creationId xmlns:a16="http://schemas.microsoft.com/office/drawing/2014/main" id="{24AE153E-9588-B07E-A75B-639C22284403}"/>
                  </a:ext>
                </a:extLst>
              </p:cNvPr>
              <p:cNvSpPr>
                <a:spLocks/>
              </p:cNvSpPr>
              <p:nvPr/>
            </p:nvSpPr>
            <p:spPr bwMode="auto">
              <a:xfrm>
                <a:off x="5680835" y="2556014"/>
                <a:ext cx="325400" cy="2609933"/>
              </a:xfrm>
              <a:custGeom>
                <a:avLst/>
                <a:gdLst>
                  <a:gd name="T0" fmla="*/ 0 w 290"/>
                  <a:gd name="T1" fmla="*/ 0 h 2326"/>
                  <a:gd name="T2" fmla="*/ 0 w 290"/>
                  <a:gd name="T3" fmla="*/ 2326 h 2326"/>
                  <a:gd name="T4" fmla="*/ 290 w 290"/>
                  <a:gd name="T5" fmla="*/ 2326 h 2326"/>
                  <a:gd name="T6" fmla="*/ 290 w 290"/>
                  <a:gd name="T7" fmla="*/ 291 h 2326"/>
                  <a:gd name="T8" fmla="*/ 0 w 290"/>
                  <a:gd name="T9" fmla="*/ 0 h 2326"/>
                </a:gdLst>
                <a:ahLst/>
                <a:cxnLst>
                  <a:cxn ang="0">
                    <a:pos x="T0" y="T1"/>
                  </a:cxn>
                  <a:cxn ang="0">
                    <a:pos x="T2" y="T3"/>
                  </a:cxn>
                  <a:cxn ang="0">
                    <a:pos x="T4" y="T5"/>
                  </a:cxn>
                  <a:cxn ang="0">
                    <a:pos x="T6" y="T7"/>
                  </a:cxn>
                  <a:cxn ang="0">
                    <a:pos x="T8" y="T9"/>
                  </a:cxn>
                </a:cxnLst>
                <a:rect l="0" t="0" r="r" b="b"/>
                <a:pathLst>
                  <a:path w="290" h="2326">
                    <a:moveTo>
                      <a:pt x="0" y="0"/>
                    </a:moveTo>
                    <a:lnTo>
                      <a:pt x="0" y="2326"/>
                    </a:lnTo>
                    <a:lnTo>
                      <a:pt x="290" y="2326"/>
                    </a:lnTo>
                    <a:lnTo>
                      <a:pt x="290" y="291"/>
                    </a:lnTo>
                    <a:lnTo>
                      <a:pt x="0" y="0"/>
                    </a:lnTo>
                    <a:close/>
                  </a:path>
                </a:pathLst>
              </a:custGeom>
              <a:solidFill>
                <a:schemeClr val="accent2">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21" name="Freeform 13">
                <a:extLst>
                  <a:ext uri="{FF2B5EF4-FFF2-40B4-BE49-F238E27FC236}">
                    <a16:creationId xmlns:a16="http://schemas.microsoft.com/office/drawing/2014/main" id="{1A42956C-8A14-E2F8-2612-DDE5E02B4761}"/>
                  </a:ext>
                </a:extLst>
              </p:cNvPr>
              <p:cNvSpPr>
                <a:spLocks/>
              </p:cNvSpPr>
              <p:nvPr/>
            </p:nvSpPr>
            <p:spPr bwMode="auto">
              <a:xfrm>
                <a:off x="5680835" y="4256463"/>
                <a:ext cx="325400" cy="2609933"/>
              </a:xfrm>
              <a:custGeom>
                <a:avLst/>
                <a:gdLst>
                  <a:gd name="T0" fmla="*/ 0 w 290"/>
                  <a:gd name="T1" fmla="*/ 0 h 2326"/>
                  <a:gd name="T2" fmla="*/ 0 w 290"/>
                  <a:gd name="T3" fmla="*/ 2326 h 2326"/>
                  <a:gd name="T4" fmla="*/ 290 w 290"/>
                  <a:gd name="T5" fmla="*/ 2326 h 2326"/>
                  <a:gd name="T6" fmla="*/ 290 w 290"/>
                  <a:gd name="T7" fmla="*/ 291 h 2326"/>
                  <a:gd name="T8" fmla="*/ 0 w 290"/>
                  <a:gd name="T9" fmla="*/ 0 h 2326"/>
                </a:gdLst>
                <a:ahLst/>
                <a:cxnLst>
                  <a:cxn ang="0">
                    <a:pos x="T0" y="T1"/>
                  </a:cxn>
                  <a:cxn ang="0">
                    <a:pos x="T2" y="T3"/>
                  </a:cxn>
                  <a:cxn ang="0">
                    <a:pos x="T4" y="T5"/>
                  </a:cxn>
                  <a:cxn ang="0">
                    <a:pos x="T6" y="T7"/>
                  </a:cxn>
                  <a:cxn ang="0">
                    <a:pos x="T8" y="T9"/>
                  </a:cxn>
                </a:cxnLst>
                <a:rect l="0" t="0" r="r" b="b"/>
                <a:pathLst>
                  <a:path w="290" h="2326">
                    <a:moveTo>
                      <a:pt x="0" y="0"/>
                    </a:moveTo>
                    <a:lnTo>
                      <a:pt x="0" y="2326"/>
                    </a:lnTo>
                    <a:lnTo>
                      <a:pt x="290" y="2326"/>
                    </a:lnTo>
                    <a:lnTo>
                      <a:pt x="290" y="291"/>
                    </a:lnTo>
                    <a:lnTo>
                      <a:pt x="0" y="0"/>
                    </a:lnTo>
                    <a:close/>
                  </a:path>
                </a:pathLst>
              </a:custGeom>
              <a:solidFill>
                <a:schemeClr val="accent2">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9" name="Group 8">
              <a:extLst>
                <a:ext uri="{FF2B5EF4-FFF2-40B4-BE49-F238E27FC236}">
                  <a16:creationId xmlns:a16="http://schemas.microsoft.com/office/drawing/2014/main" id="{03C7F10B-CDF7-DF46-7694-C23CA7E2F2E8}"/>
                </a:ext>
              </a:extLst>
            </p:cNvPr>
            <p:cNvGrpSpPr/>
            <p:nvPr/>
          </p:nvGrpSpPr>
          <p:grpSpPr>
            <a:xfrm>
              <a:off x="4899875" y="2393892"/>
              <a:ext cx="1106360" cy="642946"/>
              <a:chOff x="4899875" y="2393892"/>
              <a:chExt cx="1106360" cy="642946"/>
            </a:xfrm>
          </p:grpSpPr>
          <p:sp>
            <p:nvSpPr>
              <p:cNvPr id="16" name="Freeform 15">
                <a:extLst>
                  <a:ext uri="{FF2B5EF4-FFF2-40B4-BE49-F238E27FC236}">
                    <a16:creationId xmlns:a16="http://schemas.microsoft.com/office/drawing/2014/main" id="{F3D9306B-22B6-CF7D-4FA6-D61F3C57FFE8}"/>
                  </a:ext>
                </a:extLst>
              </p:cNvPr>
              <p:cNvSpPr>
                <a:spLocks/>
              </p:cNvSpPr>
              <p:nvPr/>
            </p:nvSpPr>
            <p:spPr bwMode="auto">
              <a:xfrm>
                <a:off x="5211810" y="2556014"/>
                <a:ext cx="794425" cy="326522"/>
              </a:xfrm>
              <a:custGeom>
                <a:avLst/>
                <a:gdLst>
                  <a:gd name="T0" fmla="*/ 0 w 708"/>
                  <a:gd name="T1" fmla="*/ 291 h 291"/>
                  <a:gd name="T2" fmla="*/ 708 w 708"/>
                  <a:gd name="T3" fmla="*/ 291 h 291"/>
                  <a:gd name="T4" fmla="*/ 418 w 708"/>
                  <a:gd name="T5" fmla="*/ 0 h 291"/>
                  <a:gd name="T6" fmla="*/ 0 w 708"/>
                  <a:gd name="T7" fmla="*/ 0 h 291"/>
                  <a:gd name="T8" fmla="*/ 0 w 708"/>
                  <a:gd name="T9" fmla="*/ 291 h 291"/>
                </a:gdLst>
                <a:ahLst/>
                <a:cxnLst>
                  <a:cxn ang="0">
                    <a:pos x="T0" y="T1"/>
                  </a:cxn>
                  <a:cxn ang="0">
                    <a:pos x="T2" y="T3"/>
                  </a:cxn>
                  <a:cxn ang="0">
                    <a:pos x="T4" y="T5"/>
                  </a:cxn>
                  <a:cxn ang="0">
                    <a:pos x="T6" y="T7"/>
                  </a:cxn>
                  <a:cxn ang="0">
                    <a:pos x="T8" y="T9"/>
                  </a:cxn>
                </a:cxnLst>
                <a:rect l="0" t="0" r="r" b="b"/>
                <a:pathLst>
                  <a:path w="708" h="291">
                    <a:moveTo>
                      <a:pt x="0" y="291"/>
                    </a:moveTo>
                    <a:lnTo>
                      <a:pt x="708" y="291"/>
                    </a:lnTo>
                    <a:lnTo>
                      <a:pt x="418" y="0"/>
                    </a:lnTo>
                    <a:lnTo>
                      <a:pt x="0" y="0"/>
                    </a:lnTo>
                    <a:lnTo>
                      <a:pt x="0" y="291"/>
                    </a:lnTo>
                    <a:close/>
                  </a:path>
                </a:pathLst>
              </a:custGeom>
              <a:solidFill>
                <a:schemeClr val="accent2"/>
              </a:solidFill>
              <a:ln>
                <a:noFill/>
              </a:ln>
            </p:spPr>
            <p:txBody>
              <a:bodyPr vert="horz" wrap="square" lIns="68580" tIns="34290" rIns="68580" bIns="34290" numCol="1" anchor="t" anchorCtr="0" compatLnSpc="1">
                <a:prstTxWarp prst="textNoShape">
                  <a:avLst/>
                </a:prstTxWarp>
              </a:bodyPr>
              <a:lstStyle/>
              <a:p>
                <a:endParaRPr lang="en-US" sz="1275" dirty="0">
                  <a:latin typeface="Source Sans Pro" charset="0"/>
                </a:endParaRPr>
              </a:p>
            </p:txBody>
          </p:sp>
          <p:sp>
            <p:nvSpPr>
              <p:cNvPr id="17" name="Freeform 17">
                <a:extLst>
                  <a:ext uri="{FF2B5EF4-FFF2-40B4-BE49-F238E27FC236}">
                    <a16:creationId xmlns:a16="http://schemas.microsoft.com/office/drawing/2014/main" id="{0DED1416-CDA5-46E0-9608-39E16A06605D}"/>
                  </a:ext>
                </a:extLst>
              </p:cNvPr>
              <p:cNvSpPr>
                <a:spLocks/>
              </p:cNvSpPr>
              <p:nvPr/>
            </p:nvSpPr>
            <p:spPr bwMode="auto">
              <a:xfrm>
                <a:off x="4899875" y="2393892"/>
                <a:ext cx="347841" cy="642946"/>
              </a:xfrm>
              <a:custGeom>
                <a:avLst/>
                <a:gdLst>
                  <a:gd name="T0" fmla="*/ 0 w 310"/>
                  <a:gd name="T1" fmla="*/ 286 h 573"/>
                  <a:gd name="T2" fmla="*/ 310 w 310"/>
                  <a:gd name="T3" fmla="*/ 0 h 573"/>
                  <a:gd name="T4" fmla="*/ 310 w 310"/>
                  <a:gd name="T5" fmla="*/ 286 h 573"/>
                  <a:gd name="T6" fmla="*/ 310 w 310"/>
                  <a:gd name="T7" fmla="*/ 573 h 573"/>
                  <a:gd name="T8" fmla="*/ 0 w 310"/>
                  <a:gd name="T9" fmla="*/ 286 h 573"/>
                </a:gdLst>
                <a:ahLst/>
                <a:cxnLst>
                  <a:cxn ang="0">
                    <a:pos x="T0" y="T1"/>
                  </a:cxn>
                  <a:cxn ang="0">
                    <a:pos x="T2" y="T3"/>
                  </a:cxn>
                  <a:cxn ang="0">
                    <a:pos x="T4" y="T5"/>
                  </a:cxn>
                  <a:cxn ang="0">
                    <a:pos x="T6" y="T7"/>
                  </a:cxn>
                  <a:cxn ang="0">
                    <a:pos x="T8" y="T9"/>
                  </a:cxn>
                </a:cxnLst>
                <a:rect l="0" t="0" r="r" b="b"/>
                <a:pathLst>
                  <a:path w="310" h="573">
                    <a:moveTo>
                      <a:pt x="0" y="286"/>
                    </a:moveTo>
                    <a:lnTo>
                      <a:pt x="310" y="0"/>
                    </a:lnTo>
                    <a:lnTo>
                      <a:pt x="310" y="286"/>
                    </a:lnTo>
                    <a:lnTo>
                      <a:pt x="310" y="573"/>
                    </a:lnTo>
                    <a:lnTo>
                      <a:pt x="0" y="286"/>
                    </a:lnTo>
                    <a:close/>
                  </a:path>
                </a:pathLst>
              </a:custGeom>
              <a:solidFill>
                <a:schemeClr val="accent2"/>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11" name="Group 10">
              <a:extLst>
                <a:ext uri="{FF2B5EF4-FFF2-40B4-BE49-F238E27FC236}">
                  <a16:creationId xmlns:a16="http://schemas.microsoft.com/office/drawing/2014/main" id="{759AE549-F5AF-0AC1-C29E-C163E0342A28}"/>
                </a:ext>
              </a:extLst>
            </p:cNvPr>
            <p:cNvGrpSpPr/>
            <p:nvPr/>
          </p:nvGrpSpPr>
          <p:grpSpPr>
            <a:xfrm>
              <a:off x="6175218" y="3740112"/>
              <a:ext cx="1049135" cy="642946"/>
              <a:chOff x="6175218" y="3740112"/>
              <a:chExt cx="1049135" cy="642946"/>
            </a:xfrm>
          </p:grpSpPr>
          <p:sp>
            <p:nvSpPr>
              <p:cNvPr id="12" name="Freeform 23">
                <a:extLst>
                  <a:ext uri="{FF2B5EF4-FFF2-40B4-BE49-F238E27FC236}">
                    <a16:creationId xmlns:a16="http://schemas.microsoft.com/office/drawing/2014/main" id="{A9FC419A-03FD-FC00-24AC-7B4B07E2860E}"/>
                  </a:ext>
                </a:extLst>
              </p:cNvPr>
              <p:cNvSpPr>
                <a:spLocks/>
              </p:cNvSpPr>
              <p:nvPr/>
            </p:nvSpPr>
            <p:spPr bwMode="auto">
              <a:xfrm>
                <a:off x="6175218" y="3907077"/>
                <a:ext cx="732711" cy="326522"/>
              </a:xfrm>
              <a:custGeom>
                <a:avLst/>
                <a:gdLst>
                  <a:gd name="T0" fmla="*/ 653 w 653"/>
                  <a:gd name="T1" fmla="*/ 291 h 291"/>
                  <a:gd name="T2" fmla="*/ 0 w 653"/>
                  <a:gd name="T3" fmla="*/ 291 h 291"/>
                  <a:gd name="T4" fmla="*/ 291 w 653"/>
                  <a:gd name="T5" fmla="*/ 0 h 291"/>
                  <a:gd name="T6" fmla="*/ 653 w 653"/>
                  <a:gd name="T7" fmla="*/ 0 h 291"/>
                  <a:gd name="T8" fmla="*/ 653 w 653"/>
                  <a:gd name="T9" fmla="*/ 291 h 291"/>
                </a:gdLst>
                <a:ahLst/>
                <a:cxnLst>
                  <a:cxn ang="0">
                    <a:pos x="T0" y="T1"/>
                  </a:cxn>
                  <a:cxn ang="0">
                    <a:pos x="T2" y="T3"/>
                  </a:cxn>
                  <a:cxn ang="0">
                    <a:pos x="T4" y="T5"/>
                  </a:cxn>
                  <a:cxn ang="0">
                    <a:pos x="T6" y="T7"/>
                  </a:cxn>
                  <a:cxn ang="0">
                    <a:pos x="T8" y="T9"/>
                  </a:cxn>
                </a:cxnLst>
                <a:rect l="0" t="0" r="r" b="b"/>
                <a:pathLst>
                  <a:path w="653" h="291">
                    <a:moveTo>
                      <a:pt x="653" y="291"/>
                    </a:moveTo>
                    <a:lnTo>
                      <a:pt x="0" y="291"/>
                    </a:lnTo>
                    <a:lnTo>
                      <a:pt x="291" y="0"/>
                    </a:lnTo>
                    <a:lnTo>
                      <a:pt x="653" y="0"/>
                    </a:lnTo>
                    <a:lnTo>
                      <a:pt x="653" y="291"/>
                    </a:lnTo>
                    <a:close/>
                  </a:path>
                </a:pathLst>
              </a:custGeom>
              <a:solidFill>
                <a:schemeClr val="accent3"/>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13" name="Freeform 25">
                <a:extLst>
                  <a:ext uri="{FF2B5EF4-FFF2-40B4-BE49-F238E27FC236}">
                    <a16:creationId xmlns:a16="http://schemas.microsoft.com/office/drawing/2014/main" id="{4BF5D829-7A5E-234C-9C19-41FE717B29C9}"/>
                  </a:ext>
                </a:extLst>
              </p:cNvPr>
              <p:cNvSpPr>
                <a:spLocks/>
              </p:cNvSpPr>
              <p:nvPr/>
            </p:nvSpPr>
            <p:spPr bwMode="auto">
              <a:xfrm>
                <a:off x="6872023" y="3740112"/>
                <a:ext cx="352330" cy="642946"/>
              </a:xfrm>
              <a:custGeom>
                <a:avLst/>
                <a:gdLst>
                  <a:gd name="T0" fmla="*/ 314 w 314"/>
                  <a:gd name="T1" fmla="*/ 286 h 573"/>
                  <a:gd name="T2" fmla="*/ 0 w 314"/>
                  <a:gd name="T3" fmla="*/ 0 h 573"/>
                  <a:gd name="T4" fmla="*/ 0 w 314"/>
                  <a:gd name="T5" fmla="*/ 286 h 573"/>
                  <a:gd name="T6" fmla="*/ 0 w 314"/>
                  <a:gd name="T7" fmla="*/ 573 h 573"/>
                  <a:gd name="T8" fmla="*/ 314 w 314"/>
                  <a:gd name="T9" fmla="*/ 286 h 573"/>
                </a:gdLst>
                <a:ahLst/>
                <a:cxnLst>
                  <a:cxn ang="0">
                    <a:pos x="T0" y="T1"/>
                  </a:cxn>
                  <a:cxn ang="0">
                    <a:pos x="T2" y="T3"/>
                  </a:cxn>
                  <a:cxn ang="0">
                    <a:pos x="T4" y="T5"/>
                  </a:cxn>
                  <a:cxn ang="0">
                    <a:pos x="T6" y="T7"/>
                  </a:cxn>
                  <a:cxn ang="0">
                    <a:pos x="T8" y="T9"/>
                  </a:cxn>
                </a:cxnLst>
                <a:rect l="0" t="0" r="r" b="b"/>
                <a:pathLst>
                  <a:path w="314" h="573">
                    <a:moveTo>
                      <a:pt x="314" y="286"/>
                    </a:moveTo>
                    <a:lnTo>
                      <a:pt x="0" y="0"/>
                    </a:lnTo>
                    <a:lnTo>
                      <a:pt x="0" y="286"/>
                    </a:lnTo>
                    <a:lnTo>
                      <a:pt x="0" y="573"/>
                    </a:lnTo>
                    <a:lnTo>
                      <a:pt x="314" y="286"/>
                    </a:lnTo>
                    <a:close/>
                  </a:path>
                </a:pathLst>
              </a:custGeom>
              <a:solidFill>
                <a:schemeClr val="accent3"/>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sp>
        <p:nvSpPr>
          <p:cNvPr id="29" name="Title 1">
            <a:extLst>
              <a:ext uri="{FF2B5EF4-FFF2-40B4-BE49-F238E27FC236}">
                <a16:creationId xmlns:a16="http://schemas.microsoft.com/office/drawing/2014/main" id="{1DFCCBC1-0DCD-4B76-39D6-0072AF63D0F6}"/>
              </a:ext>
            </a:extLst>
          </p:cNvPr>
          <p:cNvSpPr txBox="1"/>
          <p:nvPr/>
        </p:nvSpPr>
        <p:spPr>
          <a:xfrm>
            <a:off x="2490832" y="273815"/>
            <a:ext cx="4453071" cy="44505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34289" tIns="34289" rIns="34289" bIns="34289">
            <a:normAutofit/>
          </a:bodyPr>
          <a:lstStyle/>
          <a:p>
            <a:pPr defTabSz="582930">
              <a:lnSpc>
                <a:spcPct val="72000"/>
              </a:lnSpc>
              <a:defRPr sz="4100">
                <a:solidFill>
                  <a:srgbClr val="FFFFFF"/>
                </a:solidFill>
                <a:latin typeface="Montserrat ExtraLight"/>
                <a:ea typeface="Montserrat ExtraLight"/>
                <a:cs typeface="Montserrat ExtraLight"/>
                <a:sym typeface="Montserrat ExtraLight"/>
              </a:defRPr>
            </a:pPr>
            <a:r>
              <a:rPr lang="lv-LV" sz="2700" b="1" dirty="0">
                <a:latin typeface="Source Sans Pro Light" panose="020B0503030403020204" pitchFamily="34" charset="0"/>
                <a:ea typeface="Source Sans Pro Light" panose="020B0503030403020204" pitchFamily="34" charset="0"/>
              </a:rPr>
              <a:t>Inovācijas definīcija</a:t>
            </a:r>
            <a:endParaRPr sz="2700" b="1" dirty="0">
              <a:latin typeface="Source Sans Pro Light" panose="020B0503030403020204" pitchFamily="34" charset="0"/>
              <a:ea typeface="Source Sans Pro Light" panose="020B0503030403020204" pitchFamily="34" charset="0"/>
            </a:endParaRPr>
          </a:p>
        </p:txBody>
      </p:sp>
      <p:sp>
        <p:nvSpPr>
          <p:cNvPr id="32" name="Rectangle 31">
            <a:extLst>
              <a:ext uri="{FF2B5EF4-FFF2-40B4-BE49-F238E27FC236}">
                <a16:creationId xmlns:a16="http://schemas.microsoft.com/office/drawing/2014/main" id="{3B319D0A-50DD-86D5-344F-D4448E231E37}"/>
              </a:ext>
            </a:extLst>
          </p:cNvPr>
          <p:cNvSpPr/>
          <p:nvPr/>
        </p:nvSpPr>
        <p:spPr>
          <a:xfrm>
            <a:off x="5078210" y="2376010"/>
            <a:ext cx="4148920" cy="3947234"/>
          </a:xfrm>
          <a:prstGeom prst="rect">
            <a:avLst/>
          </a:prstGeom>
          <a:ln>
            <a:noFill/>
          </a:ln>
        </p:spPr>
        <p:txBody>
          <a:bodyPr wrap="square" lIns="45720" rIns="45720" bIns="22860">
            <a:spAutoFit/>
          </a:bodyPr>
          <a:lstStyle/>
          <a:p>
            <a:pPr defTabSz="351830" eaLnBrk="0" hangingPunct="0"/>
            <a:r>
              <a:rPr lang="lv-LV" sz="1800" b="1" dirty="0">
                <a:solidFill>
                  <a:schemeClr val="accent1">
                    <a:lumMod val="75000"/>
                  </a:schemeClr>
                </a:solidFill>
                <a:latin typeface="Source Sans Pro" panose="020B0503030403020204" pitchFamily="34" charset="0"/>
                <a:ea typeface="Source Sans Pro" panose="020B0503030403020204" pitchFamily="34" charset="0"/>
              </a:rPr>
              <a:t>1.2.1.2. un 1.2.3.7. pasākumu izpratnē inovācija ir:</a:t>
            </a:r>
          </a:p>
          <a:p>
            <a:pPr defTabSz="351830" eaLnBrk="0" hangingPunct="0"/>
            <a:r>
              <a:rPr lang="lv-LV" sz="1800" b="1" dirty="0">
                <a:solidFill>
                  <a:schemeClr val="accent1">
                    <a:lumMod val="75000"/>
                  </a:schemeClr>
                </a:solidFill>
                <a:latin typeface="Source Sans Pro" panose="020B0503030403020204" pitchFamily="34" charset="0"/>
                <a:ea typeface="Source Sans Pro" panose="020B0503030403020204" pitchFamily="34" charset="0"/>
              </a:rPr>
              <a:t> • </a:t>
            </a:r>
            <a:r>
              <a:rPr lang="lv-LV" sz="1800" dirty="0">
                <a:solidFill>
                  <a:schemeClr val="accent1">
                    <a:lumMod val="75000"/>
                  </a:schemeClr>
                </a:solidFill>
                <a:latin typeface="Source Sans Pro" panose="020B0503030403020204" pitchFamily="34" charset="0"/>
                <a:ea typeface="Source Sans Pro" panose="020B0503030403020204" pitchFamily="34" charset="0"/>
              </a:rPr>
              <a:t>jaunu zinātnisko un tehnisko ideju, izstrādņu un tehnoloģiju īstenošana komersanta (projekta pieteicēja) produktā vai procesā;</a:t>
            </a:r>
          </a:p>
          <a:p>
            <a:pPr defTabSz="351830" eaLnBrk="0" hangingPunct="0"/>
            <a:r>
              <a:rPr lang="lv-LV" sz="1800" b="1" dirty="0">
                <a:solidFill>
                  <a:schemeClr val="accent1">
                    <a:lumMod val="75000"/>
                  </a:schemeClr>
                </a:solidFill>
                <a:latin typeface="Source Sans Pro" panose="020B0503030403020204" pitchFamily="34" charset="0"/>
                <a:ea typeface="Source Sans Pro" panose="020B0503030403020204" pitchFamily="34" charset="0"/>
              </a:rPr>
              <a:t> • </a:t>
            </a:r>
            <a:r>
              <a:rPr lang="lv-LV" sz="1800" dirty="0">
                <a:solidFill>
                  <a:schemeClr val="accent1">
                    <a:lumMod val="75000"/>
                  </a:schemeClr>
                </a:solidFill>
                <a:latin typeface="Source Sans Pro" panose="020B0503030403020204" pitchFamily="34" charset="0"/>
                <a:ea typeface="Source Sans Pro" panose="020B0503030403020204" pitchFamily="34" charset="0"/>
              </a:rPr>
              <a:t>jauns vai uzlabots produkts – prece, metode vai pakalpojums, kas ir pilnīgi jauns vai kam ir uzlabotas funkcionālās īpašības vai mainīts paredzamais lietošanas veids, tostarp mainīti vai uzlaboti tehniskie parametri, sastāvdaļas, materiāli, pievienotā programmatūra vai lietotājam ērtas īpašības</a:t>
            </a:r>
            <a:r>
              <a:rPr lang="lv-LV" sz="1500" dirty="0">
                <a:solidFill>
                  <a:schemeClr val="accent1">
                    <a:lumMod val="75000"/>
                  </a:schemeClr>
                </a:solidFill>
                <a:latin typeface="Source Sans Pro" panose="020B0503030403020204" pitchFamily="34" charset="0"/>
                <a:ea typeface="Source Sans Pro" panose="020B0503030403020204" pitchFamily="34" charset="0"/>
              </a:rPr>
              <a:t>. </a:t>
            </a:r>
            <a:endParaRPr lang="en-US" sz="1500" b="1" kern="0" dirty="0">
              <a:solidFill>
                <a:schemeClr val="accent1">
                  <a:lumMod val="75000"/>
                </a:schemeClr>
              </a:solidFill>
              <a:latin typeface="Source Sans Pro" panose="020B0503030403020204" pitchFamily="34" charset="0"/>
              <a:ea typeface="Source Sans Pro" panose="020B0503030403020204" pitchFamily="34" charset="0"/>
              <a:sym typeface="Gill Sans"/>
            </a:endParaRPr>
          </a:p>
        </p:txBody>
      </p:sp>
      <p:sp>
        <p:nvSpPr>
          <p:cNvPr id="34" name="Rectangle 33">
            <a:extLst>
              <a:ext uri="{FF2B5EF4-FFF2-40B4-BE49-F238E27FC236}">
                <a16:creationId xmlns:a16="http://schemas.microsoft.com/office/drawing/2014/main" id="{BA561139-EC35-336F-AE3F-01518D68E4A6}"/>
              </a:ext>
            </a:extLst>
          </p:cNvPr>
          <p:cNvSpPr/>
          <p:nvPr/>
        </p:nvSpPr>
        <p:spPr>
          <a:xfrm>
            <a:off x="255127" y="1865584"/>
            <a:ext cx="3237616" cy="3393237"/>
          </a:xfrm>
          <a:prstGeom prst="rect">
            <a:avLst/>
          </a:prstGeom>
          <a:ln>
            <a:noFill/>
          </a:ln>
        </p:spPr>
        <p:txBody>
          <a:bodyPr wrap="square" lIns="45720" rIns="45720" bIns="22860">
            <a:spAutoFit/>
          </a:bodyPr>
          <a:lstStyle/>
          <a:p>
            <a:pPr defTabSz="351830" eaLnBrk="0" hangingPunct="0"/>
            <a:r>
              <a:rPr lang="lv-LV" sz="1800" b="1" dirty="0">
                <a:solidFill>
                  <a:schemeClr val="accent1">
                    <a:lumMod val="75000"/>
                  </a:schemeClr>
                </a:solidFill>
                <a:latin typeface="Source Sans Pro" panose="020B0503030403020204" pitchFamily="34" charset="0"/>
                <a:ea typeface="Source Sans Pro" panose="020B0503030403020204" pitchFamily="34" charset="0"/>
              </a:rPr>
              <a:t>OECD </a:t>
            </a:r>
            <a:r>
              <a:rPr lang="lv-LV" sz="1800" dirty="0">
                <a:solidFill>
                  <a:schemeClr val="accent1">
                    <a:lumMod val="75000"/>
                  </a:schemeClr>
                </a:solidFill>
                <a:latin typeface="Source Sans Pro" panose="020B0503030403020204" pitchFamily="34" charset="0"/>
                <a:ea typeface="Source Sans Pro" panose="020B0503030403020204" pitchFamily="34" charset="0"/>
              </a:rPr>
              <a:t>izpratnē inovācija ir jauns vai uzlabots produkts vai process (vai to kombinācija), kas būtiski atšķiras no komersanta (projekta pieteicēja) iepriekšējiem produktiem vai procesiem, un tas ir darīts pieejams potenciālajiem lietotājiem (produkts) vai nodots lietošanā komersanta (projekta pieteicēja) saimnieciskajā darbībā (process)</a:t>
            </a:r>
            <a:r>
              <a:rPr lang="lv-LV" sz="1800" b="1" dirty="0">
                <a:solidFill>
                  <a:schemeClr val="accent1">
                    <a:lumMod val="75000"/>
                  </a:schemeClr>
                </a:solidFill>
                <a:latin typeface="Source Sans Pro" panose="020B0503030403020204" pitchFamily="34" charset="0"/>
                <a:ea typeface="Source Sans Pro" panose="020B0503030403020204" pitchFamily="34" charset="0"/>
              </a:rPr>
              <a:t>. </a:t>
            </a:r>
            <a:r>
              <a:rPr lang="lv-LV" sz="1800" b="1" baseline="30000" dirty="0">
                <a:solidFill>
                  <a:schemeClr val="accent2">
                    <a:lumMod val="50000"/>
                  </a:schemeClr>
                </a:solidFill>
                <a:latin typeface="Source Sans Pro Light" panose="020B0403030403020204" pitchFamily="34" charset="0"/>
                <a:ea typeface="Source Sans Pro Light" panose="020B0403030403020204" pitchFamily="34" charset="0"/>
              </a:rPr>
              <a:t>1</a:t>
            </a:r>
            <a:endParaRPr lang="en-US" sz="1800" b="1" kern="0" baseline="30000" dirty="0">
              <a:solidFill>
                <a:schemeClr val="accent2">
                  <a:lumMod val="50000"/>
                </a:schemeClr>
              </a:solidFill>
              <a:latin typeface="Source Sans Pro Light" panose="020B0403030403020204" pitchFamily="34" charset="0"/>
              <a:ea typeface="Source Sans Pro Light" panose="020B0403030403020204" pitchFamily="34" charset="0"/>
              <a:sym typeface="Gill Sans"/>
            </a:endParaRPr>
          </a:p>
        </p:txBody>
      </p:sp>
      <p:sp>
        <p:nvSpPr>
          <p:cNvPr id="3" name="TextBox 2">
            <a:extLst>
              <a:ext uri="{FF2B5EF4-FFF2-40B4-BE49-F238E27FC236}">
                <a16:creationId xmlns:a16="http://schemas.microsoft.com/office/drawing/2014/main" id="{DB6A6FD3-F968-5B68-4442-280CCB4375E4}"/>
              </a:ext>
            </a:extLst>
          </p:cNvPr>
          <p:cNvSpPr txBox="1"/>
          <p:nvPr/>
        </p:nvSpPr>
        <p:spPr>
          <a:xfrm>
            <a:off x="255127" y="5401308"/>
            <a:ext cx="3197222" cy="288541"/>
          </a:xfrm>
          <a:prstGeom prst="rect">
            <a:avLst/>
          </a:prstGeom>
          <a:noFill/>
        </p:spPr>
        <p:txBody>
          <a:bodyPr wrap="square" rtlCol="0">
            <a:spAutoFit/>
          </a:bodyPr>
          <a:lstStyle/>
          <a:p>
            <a:r>
              <a:rPr lang="lv-LV" sz="1275" b="1" baseline="30000" dirty="0">
                <a:solidFill>
                  <a:schemeClr val="accent2">
                    <a:lumMod val="50000"/>
                  </a:schemeClr>
                </a:solidFill>
                <a:latin typeface="Source Sans Pro" panose="020B0503030403020204" pitchFamily="34" charset="0"/>
                <a:ea typeface="Source Sans Pro" panose="020B0503030403020204" pitchFamily="34" charset="0"/>
              </a:rPr>
              <a:t>1 </a:t>
            </a:r>
            <a:r>
              <a:rPr lang="lv-LV" sz="1275" dirty="0">
                <a:solidFill>
                  <a:schemeClr val="accent1">
                    <a:lumMod val="75000"/>
                  </a:schemeClr>
                </a:solidFill>
                <a:latin typeface="Source Sans Pro" panose="020B0503030403020204" pitchFamily="34" charset="0"/>
                <a:ea typeface="Source Sans Pro" panose="020B0503030403020204" pitchFamily="34" charset="0"/>
              </a:rPr>
              <a:t>OECD/</a:t>
            </a:r>
            <a:r>
              <a:rPr lang="lv-LV" sz="1275" dirty="0" err="1">
                <a:solidFill>
                  <a:schemeClr val="accent1">
                    <a:lumMod val="75000"/>
                  </a:schemeClr>
                </a:solidFill>
                <a:latin typeface="Source Sans Pro" panose="020B0503030403020204" pitchFamily="34" charset="0"/>
                <a:ea typeface="Source Sans Pro" panose="020B0503030403020204" pitchFamily="34" charset="0"/>
              </a:rPr>
              <a:t>Eurostat</a:t>
            </a:r>
            <a:r>
              <a:rPr lang="lv-LV" sz="1275" dirty="0">
                <a:solidFill>
                  <a:schemeClr val="accent1">
                    <a:lumMod val="75000"/>
                  </a:schemeClr>
                </a:solidFill>
                <a:latin typeface="Source Sans Pro" panose="020B0503030403020204" pitchFamily="34" charset="0"/>
                <a:ea typeface="Source Sans Pro" panose="020B0503030403020204" pitchFamily="34" charset="0"/>
              </a:rPr>
              <a:t> (2018), Oslo </a:t>
            </a:r>
            <a:r>
              <a:rPr lang="lv-LV" sz="1275" dirty="0" err="1">
                <a:solidFill>
                  <a:schemeClr val="accent1">
                    <a:lumMod val="75000"/>
                  </a:schemeClr>
                </a:solidFill>
                <a:latin typeface="Source Sans Pro" panose="020B0503030403020204" pitchFamily="34" charset="0"/>
                <a:ea typeface="Source Sans Pro" panose="020B0503030403020204" pitchFamily="34" charset="0"/>
              </a:rPr>
              <a:t>Manual</a:t>
            </a:r>
            <a:r>
              <a:rPr lang="lv-LV" sz="1275" dirty="0">
                <a:solidFill>
                  <a:schemeClr val="accent1">
                    <a:lumMod val="75000"/>
                  </a:schemeClr>
                </a:solidFill>
                <a:latin typeface="Source Sans Pro" panose="020B0503030403020204" pitchFamily="34" charset="0"/>
                <a:ea typeface="Source Sans Pro" panose="020B0503030403020204" pitchFamily="34" charset="0"/>
              </a:rPr>
              <a:t> 2018</a:t>
            </a:r>
            <a:endParaRPr lang="en-GB" sz="1275" dirty="0">
              <a:solidFill>
                <a:schemeClr val="accent1">
                  <a:lumMod val="75000"/>
                </a:schemeClr>
              </a:solidFill>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2948498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87ADD-DE82-A243-F289-EF111812CD7C}"/>
            </a:ext>
          </a:extLst>
        </p:cNvPr>
        <p:cNvGrpSpPr/>
        <p:nvPr/>
      </p:nvGrpSpPr>
      <p:grpSpPr>
        <a:xfrm>
          <a:off x="0" y="0"/>
          <a:ext cx="0" cy="0"/>
          <a:chOff x="0" y="0"/>
          <a:chExt cx="0" cy="0"/>
        </a:xfrm>
      </p:grpSpPr>
      <p:sp>
        <p:nvSpPr>
          <p:cNvPr id="33" name="Rectangle 32">
            <a:extLst>
              <a:ext uri="{FF2B5EF4-FFF2-40B4-BE49-F238E27FC236}">
                <a16:creationId xmlns:a16="http://schemas.microsoft.com/office/drawing/2014/main" id="{CEB020A5-0CF6-5DFA-3C1A-5693D7FC7331}"/>
              </a:ext>
            </a:extLst>
          </p:cNvPr>
          <p:cNvSpPr/>
          <p:nvPr/>
        </p:nvSpPr>
        <p:spPr bwMode="auto">
          <a:xfrm rot="16200000">
            <a:off x="3608305" y="-3785337"/>
            <a:ext cx="1973114" cy="9264535"/>
          </a:xfrm>
          <a:prstGeom prst="rect">
            <a:avLst/>
          </a:prstGeom>
          <a:gradFill flip="none" rotWithShape="1">
            <a:gsLst>
              <a:gs pos="0">
                <a:schemeClr val="tx1">
                  <a:alpha val="0"/>
                </a:schemeClr>
              </a:gs>
              <a:gs pos="51000">
                <a:srgbClr val="02058F"/>
              </a:gs>
              <a:gs pos="79000">
                <a:schemeClr val="accent4">
                  <a:alpha val="61647"/>
                </a:schemeClr>
              </a:gs>
              <a:gs pos="100000">
                <a:schemeClr val="bg2"/>
              </a:gs>
            </a:gsLst>
            <a:path path="circle">
              <a:fillToRect l="100000" t="100000"/>
            </a:path>
            <a:tileRect r="-100000" b="-100000"/>
          </a:gradFill>
          <a:ln>
            <a:noFill/>
          </a:ln>
        </p:spPr>
        <p:txBody>
          <a:bodyPr spcFirstLastPara="1" vert="horz" wrap="square" lIns="68580" tIns="34290" rIns="68580" bIns="34290" numCol="1" rtlCol="0" anchor="ctr" anchorCtr="0" compatLnSpc="1">
            <a:prstTxWarp prst="textArchDown">
              <a:avLst>
                <a:gd name="adj" fmla="val 16680161"/>
              </a:avLst>
            </a:prstTxWarp>
          </a:bodyPr>
          <a:lstStyle/>
          <a:p>
            <a:pPr algn="ctr"/>
            <a:endParaRPr lang="en-LV" sz="1275"/>
          </a:p>
        </p:txBody>
      </p:sp>
      <p:grpSp>
        <p:nvGrpSpPr>
          <p:cNvPr id="2" name="Group 1">
            <a:extLst>
              <a:ext uri="{FF2B5EF4-FFF2-40B4-BE49-F238E27FC236}">
                <a16:creationId xmlns:a16="http://schemas.microsoft.com/office/drawing/2014/main" id="{FD25FE0F-C50F-A128-391B-EA8CCB395E60}"/>
              </a:ext>
            </a:extLst>
          </p:cNvPr>
          <p:cNvGrpSpPr/>
          <p:nvPr/>
        </p:nvGrpSpPr>
        <p:grpSpPr>
          <a:xfrm>
            <a:off x="458146" y="2367883"/>
            <a:ext cx="1968390" cy="4091810"/>
            <a:chOff x="4899875" y="1729651"/>
            <a:chExt cx="2624520" cy="5455746"/>
          </a:xfrm>
        </p:grpSpPr>
        <p:grpSp>
          <p:nvGrpSpPr>
            <p:cNvPr id="3" name="Group 2">
              <a:extLst>
                <a:ext uri="{FF2B5EF4-FFF2-40B4-BE49-F238E27FC236}">
                  <a16:creationId xmlns:a16="http://schemas.microsoft.com/office/drawing/2014/main" id="{93B3D2C8-76B8-5BEA-9C70-418E55E40831}"/>
                </a:ext>
              </a:extLst>
            </p:cNvPr>
            <p:cNvGrpSpPr/>
            <p:nvPr/>
          </p:nvGrpSpPr>
          <p:grpSpPr>
            <a:xfrm>
              <a:off x="6078047" y="1859293"/>
              <a:ext cx="325400" cy="5000433"/>
              <a:chOff x="6078047" y="1859293"/>
              <a:chExt cx="325400" cy="5000433"/>
            </a:xfrm>
          </p:grpSpPr>
          <p:sp>
            <p:nvSpPr>
              <p:cNvPr id="26" name="Freeform 5">
                <a:extLst>
                  <a:ext uri="{FF2B5EF4-FFF2-40B4-BE49-F238E27FC236}">
                    <a16:creationId xmlns:a16="http://schemas.microsoft.com/office/drawing/2014/main" id="{503F2AEB-F2C2-3125-2FE4-024BBDA9CBD0}"/>
                  </a:ext>
                </a:extLst>
              </p:cNvPr>
              <p:cNvSpPr>
                <a:spLocks/>
              </p:cNvSpPr>
              <p:nvPr/>
            </p:nvSpPr>
            <p:spPr bwMode="auto">
              <a:xfrm>
                <a:off x="6078047" y="1859293"/>
                <a:ext cx="325400" cy="3305615"/>
              </a:xfrm>
              <a:custGeom>
                <a:avLst/>
                <a:gdLst>
                  <a:gd name="T0" fmla="*/ 290 w 290"/>
                  <a:gd name="T1" fmla="*/ 0 h 2946"/>
                  <a:gd name="T2" fmla="*/ 290 w 290"/>
                  <a:gd name="T3" fmla="*/ 2946 h 2946"/>
                  <a:gd name="T4" fmla="*/ 0 w 290"/>
                  <a:gd name="T5" fmla="*/ 2946 h 2946"/>
                  <a:gd name="T6" fmla="*/ 0 w 290"/>
                  <a:gd name="T7" fmla="*/ 290 h 2946"/>
                  <a:gd name="T8" fmla="*/ 290 w 290"/>
                  <a:gd name="T9" fmla="*/ 0 h 2946"/>
                </a:gdLst>
                <a:ahLst/>
                <a:cxnLst>
                  <a:cxn ang="0">
                    <a:pos x="T0" y="T1"/>
                  </a:cxn>
                  <a:cxn ang="0">
                    <a:pos x="T2" y="T3"/>
                  </a:cxn>
                  <a:cxn ang="0">
                    <a:pos x="T4" y="T5"/>
                  </a:cxn>
                  <a:cxn ang="0">
                    <a:pos x="T6" y="T7"/>
                  </a:cxn>
                  <a:cxn ang="0">
                    <a:pos x="T8" y="T9"/>
                  </a:cxn>
                </a:cxnLst>
                <a:rect l="0" t="0" r="r" b="b"/>
                <a:pathLst>
                  <a:path w="290" h="2946">
                    <a:moveTo>
                      <a:pt x="290" y="0"/>
                    </a:moveTo>
                    <a:lnTo>
                      <a:pt x="290" y="2946"/>
                    </a:lnTo>
                    <a:lnTo>
                      <a:pt x="0" y="2946"/>
                    </a:lnTo>
                    <a:lnTo>
                      <a:pt x="0" y="290"/>
                    </a:lnTo>
                    <a:lnTo>
                      <a:pt x="290" y="0"/>
                    </a:lnTo>
                    <a:close/>
                  </a:path>
                </a:pathLst>
              </a:custGeom>
              <a:solidFill>
                <a:schemeClr val="accent1">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27" name="Freeform 5">
                <a:extLst>
                  <a:ext uri="{FF2B5EF4-FFF2-40B4-BE49-F238E27FC236}">
                    <a16:creationId xmlns:a16="http://schemas.microsoft.com/office/drawing/2014/main" id="{FDA7316B-3C4B-CE76-3D18-9567F7C0FED8}"/>
                  </a:ext>
                </a:extLst>
              </p:cNvPr>
              <p:cNvSpPr>
                <a:spLocks/>
              </p:cNvSpPr>
              <p:nvPr/>
            </p:nvSpPr>
            <p:spPr bwMode="auto">
              <a:xfrm>
                <a:off x="6078047" y="3554111"/>
                <a:ext cx="325400" cy="3305615"/>
              </a:xfrm>
              <a:custGeom>
                <a:avLst/>
                <a:gdLst>
                  <a:gd name="T0" fmla="*/ 290 w 290"/>
                  <a:gd name="T1" fmla="*/ 0 h 2946"/>
                  <a:gd name="T2" fmla="*/ 290 w 290"/>
                  <a:gd name="T3" fmla="*/ 2946 h 2946"/>
                  <a:gd name="T4" fmla="*/ 0 w 290"/>
                  <a:gd name="T5" fmla="*/ 2946 h 2946"/>
                  <a:gd name="T6" fmla="*/ 0 w 290"/>
                  <a:gd name="T7" fmla="*/ 290 h 2946"/>
                  <a:gd name="T8" fmla="*/ 290 w 290"/>
                  <a:gd name="T9" fmla="*/ 0 h 2946"/>
                </a:gdLst>
                <a:ahLst/>
                <a:cxnLst>
                  <a:cxn ang="0">
                    <a:pos x="T0" y="T1"/>
                  </a:cxn>
                  <a:cxn ang="0">
                    <a:pos x="T2" y="T3"/>
                  </a:cxn>
                  <a:cxn ang="0">
                    <a:pos x="T4" y="T5"/>
                  </a:cxn>
                  <a:cxn ang="0">
                    <a:pos x="T6" y="T7"/>
                  </a:cxn>
                  <a:cxn ang="0">
                    <a:pos x="T8" y="T9"/>
                  </a:cxn>
                </a:cxnLst>
                <a:rect l="0" t="0" r="r" b="b"/>
                <a:pathLst>
                  <a:path w="290" h="2946">
                    <a:moveTo>
                      <a:pt x="290" y="0"/>
                    </a:moveTo>
                    <a:lnTo>
                      <a:pt x="290" y="2946"/>
                    </a:lnTo>
                    <a:lnTo>
                      <a:pt x="0" y="2946"/>
                    </a:lnTo>
                    <a:lnTo>
                      <a:pt x="0" y="290"/>
                    </a:lnTo>
                    <a:lnTo>
                      <a:pt x="290" y="0"/>
                    </a:lnTo>
                    <a:close/>
                  </a:path>
                </a:pathLst>
              </a:custGeom>
              <a:solidFill>
                <a:schemeClr val="accent1">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4" name="Group 3">
              <a:extLst>
                <a:ext uri="{FF2B5EF4-FFF2-40B4-BE49-F238E27FC236}">
                  <a16:creationId xmlns:a16="http://schemas.microsoft.com/office/drawing/2014/main" id="{392B7C50-10DE-BECE-6748-7C78B3D21461}"/>
                </a:ext>
              </a:extLst>
            </p:cNvPr>
            <p:cNvGrpSpPr/>
            <p:nvPr/>
          </p:nvGrpSpPr>
          <p:grpSpPr>
            <a:xfrm>
              <a:off x="6078047" y="1729651"/>
              <a:ext cx="1401463" cy="641823"/>
              <a:chOff x="6078047" y="1729651"/>
              <a:chExt cx="1401463" cy="641823"/>
            </a:xfrm>
          </p:grpSpPr>
          <p:sp>
            <p:nvSpPr>
              <p:cNvPr id="24" name="Freeform 7">
                <a:extLst>
                  <a:ext uri="{FF2B5EF4-FFF2-40B4-BE49-F238E27FC236}">
                    <a16:creationId xmlns:a16="http://schemas.microsoft.com/office/drawing/2014/main" id="{4BE81F6F-17A1-8E3A-47E9-6F6FA7B65666}"/>
                  </a:ext>
                </a:extLst>
              </p:cNvPr>
              <p:cNvSpPr>
                <a:spLocks/>
              </p:cNvSpPr>
              <p:nvPr/>
            </p:nvSpPr>
            <p:spPr bwMode="auto">
              <a:xfrm>
                <a:off x="6078047" y="1859293"/>
                <a:ext cx="830331" cy="325400"/>
              </a:xfrm>
              <a:custGeom>
                <a:avLst/>
                <a:gdLst>
                  <a:gd name="T0" fmla="*/ 740 w 740"/>
                  <a:gd name="T1" fmla="*/ 290 h 290"/>
                  <a:gd name="T2" fmla="*/ 0 w 740"/>
                  <a:gd name="T3" fmla="*/ 290 h 290"/>
                  <a:gd name="T4" fmla="*/ 290 w 740"/>
                  <a:gd name="T5" fmla="*/ 0 h 290"/>
                  <a:gd name="T6" fmla="*/ 740 w 740"/>
                  <a:gd name="T7" fmla="*/ 0 h 290"/>
                  <a:gd name="T8" fmla="*/ 740 w 740"/>
                  <a:gd name="T9" fmla="*/ 290 h 290"/>
                </a:gdLst>
                <a:ahLst/>
                <a:cxnLst>
                  <a:cxn ang="0">
                    <a:pos x="T0" y="T1"/>
                  </a:cxn>
                  <a:cxn ang="0">
                    <a:pos x="T2" y="T3"/>
                  </a:cxn>
                  <a:cxn ang="0">
                    <a:pos x="T4" y="T5"/>
                  </a:cxn>
                  <a:cxn ang="0">
                    <a:pos x="T6" y="T7"/>
                  </a:cxn>
                  <a:cxn ang="0">
                    <a:pos x="T8" y="T9"/>
                  </a:cxn>
                </a:cxnLst>
                <a:rect l="0" t="0" r="r" b="b"/>
                <a:pathLst>
                  <a:path w="740" h="290">
                    <a:moveTo>
                      <a:pt x="740" y="290"/>
                    </a:moveTo>
                    <a:lnTo>
                      <a:pt x="0" y="290"/>
                    </a:lnTo>
                    <a:lnTo>
                      <a:pt x="290" y="0"/>
                    </a:lnTo>
                    <a:lnTo>
                      <a:pt x="740" y="0"/>
                    </a:lnTo>
                    <a:lnTo>
                      <a:pt x="740" y="290"/>
                    </a:lnTo>
                    <a:close/>
                  </a:path>
                </a:pathLst>
              </a:custGeom>
              <a:solidFill>
                <a:schemeClr val="accent1"/>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25" name="Freeform 9">
                <a:extLst>
                  <a:ext uri="{FF2B5EF4-FFF2-40B4-BE49-F238E27FC236}">
                    <a16:creationId xmlns:a16="http://schemas.microsoft.com/office/drawing/2014/main" id="{C4AA1D12-A4D2-C21A-0C82-441DACAA7C5A}"/>
                  </a:ext>
                </a:extLst>
              </p:cNvPr>
              <p:cNvSpPr>
                <a:spLocks/>
              </p:cNvSpPr>
              <p:nvPr/>
            </p:nvSpPr>
            <p:spPr bwMode="auto">
              <a:xfrm>
                <a:off x="7131669" y="1729651"/>
                <a:ext cx="347841" cy="641823"/>
              </a:xfrm>
              <a:custGeom>
                <a:avLst/>
                <a:gdLst>
                  <a:gd name="T0" fmla="*/ 310 w 310"/>
                  <a:gd name="T1" fmla="*/ 286 h 572"/>
                  <a:gd name="T2" fmla="*/ 0 w 310"/>
                  <a:gd name="T3" fmla="*/ 0 h 572"/>
                  <a:gd name="T4" fmla="*/ 0 w 310"/>
                  <a:gd name="T5" fmla="*/ 286 h 572"/>
                  <a:gd name="T6" fmla="*/ 0 w 310"/>
                  <a:gd name="T7" fmla="*/ 572 h 572"/>
                  <a:gd name="T8" fmla="*/ 310 w 310"/>
                  <a:gd name="T9" fmla="*/ 286 h 572"/>
                </a:gdLst>
                <a:ahLst/>
                <a:cxnLst>
                  <a:cxn ang="0">
                    <a:pos x="T0" y="T1"/>
                  </a:cxn>
                  <a:cxn ang="0">
                    <a:pos x="T2" y="T3"/>
                  </a:cxn>
                  <a:cxn ang="0">
                    <a:pos x="T4" y="T5"/>
                  </a:cxn>
                  <a:cxn ang="0">
                    <a:pos x="T6" y="T7"/>
                  </a:cxn>
                  <a:cxn ang="0">
                    <a:pos x="T8" y="T9"/>
                  </a:cxn>
                </a:cxnLst>
                <a:rect l="0" t="0" r="r" b="b"/>
                <a:pathLst>
                  <a:path w="310" h="572">
                    <a:moveTo>
                      <a:pt x="310" y="286"/>
                    </a:moveTo>
                    <a:lnTo>
                      <a:pt x="0" y="0"/>
                    </a:lnTo>
                    <a:lnTo>
                      <a:pt x="0" y="286"/>
                    </a:lnTo>
                    <a:lnTo>
                      <a:pt x="0" y="572"/>
                    </a:lnTo>
                    <a:lnTo>
                      <a:pt x="310" y="286"/>
                    </a:lnTo>
                    <a:close/>
                  </a:path>
                </a:pathLst>
              </a:custGeom>
              <a:solidFill>
                <a:schemeClr val="accent1"/>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sp>
          <p:nvSpPr>
            <p:cNvPr id="5" name="Freeform 18">
              <a:extLst>
                <a:ext uri="{FF2B5EF4-FFF2-40B4-BE49-F238E27FC236}">
                  <a16:creationId xmlns:a16="http://schemas.microsoft.com/office/drawing/2014/main" id="{BD798C61-F73C-55FB-1439-5CEE0174EF4F}"/>
                </a:ext>
              </a:extLst>
            </p:cNvPr>
            <p:cNvSpPr>
              <a:spLocks/>
            </p:cNvSpPr>
            <p:nvPr/>
          </p:nvSpPr>
          <p:spPr bwMode="auto">
            <a:xfrm>
              <a:off x="4899875" y="2393892"/>
              <a:ext cx="347841" cy="642946"/>
            </a:xfrm>
            <a:custGeom>
              <a:avLst/>
              <a:gdLst>
                <a:gd name="T0" fmla="*/ 0 w 310"/>
                <a:gd name="T1" fmla="*/ 286 h 573"/>
                <a:gd name="T2" fmla="*/ 310 w 310"/>
                <a:gd name="T3" fmla="*/ 0 h 573"/>
                <a:gd name="T4" fmla="*/ 310 w 310"/>
                <a:gd name="T5" fmla="*/ 286 h 573"/>
                <a:gd name="T6" fmla="*/ 310 w 310"/>
                <a:gd name="T7" fmla="*/ 573 h 573"/>
                <a:gd name="T8" fmla="*/ 0 w 310"/>
                <a:gd name="T9" fmla="*/ 286 h 573"/>
              </a:gdLst>
              <a:ahLst/>
              <a:cxnLst>
                <a:cxn ang="0">
                  <a:pos x="T0" y="T1"/>
                </a:cxn>
                <a:cxn ang="0">
                  <a:pos x="T2" y="T3"/>
                </a:cxn>
                <a:cxn ang="0">
                  <a:pos x="T4" y="T5"/>
                </a:cxn>
                <a:cxn ang="0">
                  <a:pos x="T6" y="T7"/>
                </a:cxn>
                <a:cxn ang="0">
                  <a:pos x="T8" y="T9"/>
                </a:cxn>
              </a:cxnLst>
              <a:rect l="0" t="0" r="r" b="b"/>
              <a:pathLst>
                <a:path w="310" h="573">
                  <a:moveTo>
                    <a:pt x="0" y="286"/>
                  </a:moveTo>
                  <a:lnTo>
                    <a:pt x="310" y="0"/>
                  </a:lnTo>
                  <a:lnTo>
                    <a:pt x="310" y="286"/>
                  </a:lnTo>
                  <a:lnTo>
                    <a:pt x="310" y="573"/>
                  </a:lnTo>
                  <a:lnTo>
                    <a:pt x="0" y="28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nvGrpSpPr>
            <p:cNvPr id="6" name="Group 5">
              <a:extLst>
                <a:ext uri="{FF2B5EF4-FFF2-40B4-BE49-F238E27FC236}">
                  <a16:creationId xmlns:a16="http://schemas.microsoft.com/office/drawing/2014/main" id="{3D726AD6-70A1-7B30-0E9F-FC8C80A0830C}"/>
                </a:ext>
              </a:extLst>
            </p:cNvPr>
            <p:cNvGrpSpPr/>
            <p:nvPr/>
          </p:nvGrpSpPr>
          <p:grpSpPr>
            <a:xfrm>
              <a:off x="6475260" y="3892789"/>
              <a:ext cx="326522" cy="2966937"/>
              <a:chOff x="6475260" y="3892789"/>
              <a:chExt cx="326522" cy="2966937"/>
            </a:xfrm>
          </p:grpSpPr>
          <p:sp>
            <p:nvSpPr>
              <p:cNvPr id="22" name="Freeform 21">
                <a:extLst>
                  <a:ext uri="{FF2B5EF4-FFF2-40B4-BE49-F238E27FC236}">
                    <a16:creationId xmlns:a16="http://schemas.microsoft.com/office/drawing/2014/main" id="{90E90B0F-2BDF-8112-650C-39D144B76437}"/>
                  </a:ext>
                </a:extLst>
              </p:cNvPr>
              <p:cNvSpPr>
                <a:spLocks/>
              </p:cNvSpPr>
              <p:nvPr/>
            </p:nvSpPr>
            <p:spPr bwMode="auto">
              <a:xfrm>
                <a:off x="6475260" y="3892789"/>
                <a:ext cx="326522" cy="2248626"/>
              </a:xfrm>
              <a:custGeom>
                <a:avLst/>
                <a:gdLst>
                  <a:gd name="T0" fmla="*/ 291 w 291"/>
                  <a:gd name="T1" fmla="*/ 0 h 2004"/>
                  <a:gd name="T2" fmla="*/ 291 w 291"/>
                  <a:gd name="T3" fmla="*/ 2004 h 2004"/>
                  <a:gd name="T4" fmla="*/ 0 w 291"/>
                  <a:gd name="T5" fmla="*/ 2004 h 2004"/>
                  <a:gd name="T6" fmla="*/ 0 w 291"/>
                  <a:gd name="T7" fmla="*/ 291 h 2004"/>
                  <a:gd name="T8" fmla="*/ 291 w 291"/>
                  <a:gd name="T9" fmla="*/ 0 h 2004"/>
                </a:gdLst>
                <a:ahLst/>
                <a:cxnLst>
                  <a:cxn ang="0">
                    <a:pos x="T0" y="T1"/>
                  </a:cxn>
                  <a:cxn ang="0">
                    <a:pos x="T2" y="T3"/>
                  </a:cxn>
                  <a:cxn ang="0">
                    <a:pos x="T4" y="T5"/>
                  </a:cxn>
                  <a:cxn ang="0">
                    <a:pos x="T6" y="T7"/>
                  </a:cxn>
                  <a:cxn ang="0">
                    <a:pos x="T8" y="T9"/>
                  </a:cxn>
                </a:cxnLst>
                <a:rect l="0" t="0" r="r" b="b"/>
                <a:pathLst>
                  <a:path w="291" h="2004">
                    <a:moveTo>
                      <a:pt x="291" y="0"/>
                    </a:moveTo>
                    <a:lnTo>
                      <a:pt x="291" y="2004"/>
                    </a:lnTo>
                    <a:lnTo>
                      <a:pt x="0" y="2004"/>
                    </a:lnTo>
                    <a:lnTo>
                      <a:pt x="0" y="291"/>
                    </a:lnTo>
                    <a:lnTo>
                      <a:pt x="291" y="0"/>
                    </a:lnTo>
                    <a:close/>
                  </a:path>
                </a:pathLst>
              </a:custGeom>
              <a:solidFill>
                <a:schemeClr val="accent3">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23" name="Freeform 21">
                <a:extLst>
                  <a:ext uri="{FF2B5EF4-FFF2-40B4-BE49-F238E27FC236}">
                    <a16:creationId xmlns:a16="http://schemas.microsoft.com/office/drawing/2014/main" id="{E228183B-8BE3-CC1D-1175-C57CF4DF023F}"/>
                  </a:ext>
                </a:extLst>
              </p:cNvPr>
              <p:cNvSpPr>
                <a:spLocks/>
              </p:cNvSpPr>
              <p:nvPr/>
            </p:nvSpPr>
            <p:spPr bwMode="auto">
              <a:xfrm>
                <a:off x="6475260" y="4611100"/>
                <a:ext cx="326522" cy="2248626"/>
              </a:xfrm>
              <a:custGeom>
                <a:avLst/>
                <a:gdLst>
                  <a:gd name="T0" fmla="*/ 291 w 291"/>
                  <a:gd name="T1" fmla="*/ 0 h 2004"/>
                  <a:gd name="T2" fmla="*/ 291 w 291"/>
                  <a:gd name="T3" fmla="*/ 2004 h 2004"/>
                  <a:gd name="T4" fmla="*/ 0 w 291"/>
                  <a:gd name="T5" fmla="*/ 2004 h 2004"/>
                  <a:gd name="T6" fmla="*/ 0 w 291"/>
                  <a:gd name="T7" fmla="*/ 291 h 2004"/>
                  <a:gd name="T8" fmla="*/ 291 w 291"/>
                  <a:gd name="T9" fmla="*/ 0 h 2004"/>
                </a:gdLst>
                <a:ahLst/>
                <a:cxnLst>
                  <a:cxn ang="0">
                    <a:pos x="T0" y="T1"/>
                  </a:cxn>
                  <a:cxn ang="0">
                    <a:pos x="T2" y="T3"/>
                  </a:cxn>
                  <a:cxn ang="0">
                    <a:pos x="T4" y="T5"/>
                  </a:cxn>
                  <a:cxn ang="0">
                    <a:pos x="T6" y="T7"/>
                  </a:cxn>
                  <a:cxn ang="0">
                    <a:pos x="T8" y="T9"/>
                  </a:cxn>
                </a:cxnLst>
                <a:rect l="0" t="0" r="r" b="b"/>
                <a:pathLst>
                  <a:path w="291" h="2004">
                    <a:moveTo>
                      <a:pt x="291" y="0"/>
                    </a:moveTo>
                    <a:lnTo>
                      <a:pt x="291" y="2004"/>
                    </a:lnTo>
                    <a:lnTo>
                      <a:pt x="0" y="2004"/>
                    </a:lnTo>
                    <a:lnTo>
                      <a:pt x="0" y="291"/>
                    </a:lnTo>
                    <a:lnTo>
                      <a:pt x="291" y="0"/>
                    </a:lnTo>
                    <a:close/>
                  </a:path>
                </a:pathLst>
              </a:custGeom>
              <a:solidFill>
                <a:schemeClr val="accent3">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7" name="Group 6">
              <a:extLst>
                <a:ext uri="{FF2B5EF4-FFF2-40B4-BE49-F238E27FC236}">
                  <a16:creationId xmlns:a16="http://schemas.microsoft.com/office/drawing/2014/main" id="{D3BDDAAD-057E-5385-9C10-492A3B966E6D}"/>
                </a:ext>
              </a:extLst>
            </p:cNvPr>
            <p:cNvGrpSpPr/>
            <p:nvPr/>
          </p:nvGrpSpPr>
          <p:grpSpPr>
            <a:xfrm>
              <a:off x="5680835" y="3012530"/>
              <a:ext cx="331696" cy="3853866"/>
              <a:chOff x="5680835" y="3012530"/>
              <a:chExt cx="331696" cy="3853866"/>
            </a:xfrm>
          </p:grpSpPr>
          <p:sp>
            <p:nvSpPr>
              <p:cNvPr id="20" name="Freeform 13">
                <a:extLst>
                  <a:ext uri="{FF2B5EF4-FFF2-40B4-BE49-F238E27FC236}">
                    <a16:creationId xmlns:a16="http://schemas.microsoft.com/office/drawing/2014/main" id="{580D7FFD-A6A9-FCD4-C5AD-CBF64FBD90BC}"/>
                  </a:ext>
                </a:extLst>
              </p:cNvPr>
              <p:cNvSpPr>
                <a:spLocks/>
              </p:cNvSpPr>
              <p:nvPr/>
            </p:nvSpPr>
            <p:spPr bwMode="auto">
              <a:xfrm flipH="1">
                <a:off x="5681403" y="3012530"/>
                <a:ext cx="331128" cy="2609933"/>
              </a:xfrm>
              <a:custGeom>
                <a:avLst/>
                <a:gdLst>
                  <a:gd name="T0" fmla="*/ 0 w 290"/>
                  <a:gd name="T1" fmla="*/ 0 h 2326"/>
                  <a:gd name="T2" fmla="*/ 0 w 290"/>
                  <a:gd name="T3" fmla="*/ 2326 h 2326"/>
                  <a:gd name="T4" fmla="*/ 290 w 290"/>
                  <a:gd name="T5" fmla="*/ 2326 h 2326"/>
                  <a:gd name="T6" fmla="*/ 290 w 290"/>
                  <a:gd name="T7" fmla="*/ 291 h 2326"/>
                  <a:gd name="T8" fmla="*/ 0 w 290"/>
                  <a:gd name="T9" fmla="*/ 0 h 2326"/>
                </a:gdLst>
                <a:ahLst/>
                <a:cxnLst>
                  <a:cxn ang="0">
                    <a:pos x="T0" y="T1"/>
                  </a:cxn>
                  <a:cxn ang="0">
                    <a:pos x="T2" y="T3"/>
                  </a:cxn>
                  <a:cxn ang="0">
                    <a:pos x="T4" y="T5"/>
                  </a:cxn>
                  <a:cxn ang="0">
                    <a:pos x="T6" y="T7"/>
                  </a:cxn>
                  <a:cxn ang="0">
                    <a:pos x="T8" y="T9"/>
                  </a:cxn>
                </a:cxnLst>
                <a:rect l="0" t="0" r="r" b="b"/>
                <a:pathLst>
                  <a:path w="290" h="2326">
                    <a:moveTo>
                      <a:pt x="0" y="0"/>
                    </a:moveTo>
                    <a:lnTo>
                      <a:pt x="0" y="2326"/>
                    </a:lnTo>
                    <a:lnTo>
                      <a:pt x="290" y="2326"/>
                    </a:lnTo>
                    <a:lnTo>
                      <a:pt x="290" y="291"/>
                    </a:lnTo>
                    <a:lnTo>
                      <a:pt x="0" y="0"/>
                    </a:lnTo>
                    <a:close/>
                  </a:path>
                </a:pathLst>
              </a:custGeom>
              <a:solidFill>
                <a:schemeClr val="accent2">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21" name="Freeform 13">
                <a:extLst>
                  <a:ext uri="{FF2B5EF4-FFF2-40B4-BE49-F238E27FC236}">
                    <a16:creationId xmlns:a16="http://schemas.microsoft.com/office/drawing/2014/main" id="{D0E2EC19-A9E9-3368-3124-5B2FCA60D878}"/>
                  </a:ext>
                </a:extLst>
              </p:cNvPr>
              <p:cNvSpPr>
                <a:spLocks/>
              </p:cNvSpPr>
              <p:nvPr/>
            </p:nvSpPr>
            <p:spPr bwMode="auto">
              <a:xfrm>
                <a:off x="5680835" y="4256463"/>
                <a:ext cx="325400" cy="2609933"/>
              </a:xfrm>
              <a:custGeom>
                <a:avLst/>
                <a:gdLst>
                  <a:gd name="T0" fmla="*/ 0 w 290"/>
                  <a:gd name="T1" fmla="*/ 0 h 2326"/>
                  <a:gd name="T2" fmla="*/ 0 w 290"/>
                  <a:gd name="T3" fmla="*/ 2326 h 2326"/>
                  <a:gd name="T4" fmla="*/ 290 w 290"/>
                  <a:gd name="T5" fmla="*/ 2326 h 2326"/>
                  <a:gd name="T6" fmla="*/ 290 w 290"/>
                  <a:gd name="T7" fmla="*/ 291 h 2326"/>
                  <a:gd name="T8" fmla="*/ 0 w 290"/>
                  <a:gd name="T9" fmla="*/ 0 h 2326"/>
                </a:gdLst>
                <a:ahLst/>
                <a:cxnLst>
                  <a:cxn ang="0">
                    <a:pos x="T0" y="T1"/>
                  </a:cxn>
                  <a:cxn ang="0">
                    <a:pos x="T2" y="T3"/>
                  </a:cxn>
                  <a:cxn ang="0">
                    <a:pos x="T4" y="T5"/>
                  </a:cxn>
                  <a:cxn ang="0">
                    <a:pos x="T6" y="T7"/>
                  </a:cxn>
                  <a:cxn ang="0">
                    <a:pos x="T8" y="T9"/>
                  </a:cxn>
                </a:cxnLst>
                <a:rect l="0" t="0" r="r" b="b"/>
                <a:pathLst>
                  <a:path w="290" h="2326">
                    <a:moveTo>
                      <a:pt x="0" y="0"/>
                    </a:moveTo>
                    <a:lnTo>
                      <a:pt x="0" y="2326"/>
                    </a:lnTo>
                    <a:lnTo>
                      <a:pt x="290" y="2326"/>
                    </a:lnTo>
                    <a:lnTo>
                      <a:pt x="290" y="291"/>
                    </a:lnTo>
                    <a:lnTo>
                      <a:pt x="0" y="0"/>
                    </a:lnTo>
                    <a:close/>
                  </a:path>
                </a:pathLst>
              </a:custGeom>
              <a:solidFill>
                <a:schemeClr val="accent2">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8" name="Group 7">
              <a:extLst>
                <a:ext uri="{FF2B5EF4-FFF2-40B4-BE49-F238E27FC236}">
                  <a16:creationId xmlns:a16="http://schemas.microsoft.com/office/drawing/2014/main" id="{C11BF598-0170-EE76-AC81-570DBAAAF188}"/>
                </a:ext>
              </a:extLst>
            </p:cNvPr>
            <p:cNvGrpSpPr/>
            <p:nvPr/>
          </p:nvGrpSpPr>
          <p:grpSpPr>
            <a:xfrm>
              <a:off x="5285808" y="5128586"/>
              <a:ext cx="332700" cy="2056811"/>
              <a:chOff x="5285808" y="5128586"/>
              <a:chExt cx="332700" cy="2056811"/>
            </a:xfrm>
          </p:grpSpPr>
          <p:sp>
            <p:nvSpPr>
              <p:cNvPr id="18" name="Freeform 29">
                <a:extLst>
                  <a:ext uri="{FF2B5EF4-FFF2-40B4-BE49-F238E27FC236}">
                    <a16:creationId xmlns:a16="http://schemas.microsoft.com/office/drawing/2014/main" id="{4B307DD8-BFA5-615C-23CF-425FF96056B0}"/>
                  </a:ext>
                </a:extLst>
              </p:cNvPr>
              <p:cNvSpPr>
                <a:spLocks/>
              </p:cNvSpPr>
              <p:nvPr/>
            </p:nvSpPr>
            <p:spPr bwMode="auto">
              <a:xfrm>
                <a:off x="5293108" y="5579716"/>
                <a:ext cx="325400" cy="1605681"/>
              </a:xfrm>
              <a:custGeom>
                <a:avLst/>
                <a:gdLst>
                  <a:gd name="T0" fmla="*/ 0 w 290"/>
                  <a:gd name="T1" fmla="*/ 0 h 1431"/>
                  <a:gd name="T2" fmla="*/ 0 w 290"/>
                  <a:gd name="T3" fmla="*/ 1431 h 1431"/>
                  <a:gd name="T4" fmla="*/ 290 w 290"/>
                  <a:gd name="T5" fmla="*/ 1431 h 1431"/>
                  <a:gd name="T6" fmla="*/ 290 w 290"/>
                  <a:gd name="T7" fmla="*/ 290 h 1431"/>
                  <a:gd name="T8" fmla="*/ 0 w 290"/>
                  <a:gd name="T9" fmla="*/ 0 h 1431"/>
                </a:gdLst>
                <a:ahLst/>
                <a:cxnLst>
                  <a:cxn ang="0">
                    <a:pos x="T0" y="T1"/>
                  </a:cxn>
                  <a:cxn ang="0">
                    <a:pos x="T2" y="T3"/>
                  </a:cxn>
                  <a:cxn ang="0">
                    <a:pos x="T4" y="T5"/>
                  </a:cxn>
                  <a:cxn ang="0">
                    <a:pos x="T6" y="T7"/>
                  </a:cxn>
                  <a:cxn ang="0">
                    <a:pos x="T8" y="T9"/>
                  </a:cxn>
                </a:cxnLst>
                <a:rect l="0" t="0" r="r" b="b"/>
                <a:pathLst>
                  <a:path w="290" h="1431">
                    <a:moveTo>
                      <a:pt x="0" y="0"/>
                    </a:moveTo>
                    <a:lnTo>
                      <a:pt x="0" y="1431"/>
                    </a:lnTo>
                    <a:lnTo>
                      <a:pt x="290" y="1431"/>
                    </a:lnTo>
                    <a:lnTo>
                      <a:pt x="290" y="290"/>
                    </a:lnTo>
                    <a:lnTo>
                      <a:pt x="0" y="0"/>
                    </a:lnTo>
                    <a:close/>
                  </a:path>
                </a:pathLst>
              </a:custGeom>
              <a:solidFill>
                <a:schemeClr val="accent4">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19" name="Freeform 29">
                <a:extLst>
                  <a:ext uri="{FF2B5EF4-FFF2-40B4-BE49-F238E27FC236}">
                    <a16:creationId xmlns:a16="http://schemas.microsoft.com/office/drawing/2014/main" id="{ECD3EFA1-FB5B-3B85-26A6-B266F89FAEA5}"/>
                  </a:ext>
                </a:extLst>
              </p:cNvPr>
              <p:cNvSpPr>
                <a:spLocks/>
              </p:cNvSpPr>
              <p:nvPr/>
            </p:nvSpPr>
            <p:spPr bwMode="auto">
              <a:xfrm flipH="1">
                <a:off x="5285808" y="5128586"/>
                <a:ext cx="329184" cy="1605681"/>
              </a:xfrm>
              <a:custGeom>
                <a:avLst/>
                <a:gdLst>
                  <a:gd name="T0" fmla="*/ 0 w 290"/>
                  <a:gd name="T1" fmla="*/ 0 h 1431"/>
                  <a:gd name="T2" fmla="*/ 0 w 290"/>
                  <a:gd name="T3" fmla="*/ 1431 h 1431"/>
                  <a:gd name="T4" fmla="*/ 290 w 290"/>
                  <a:gd name="T5" fmla="*/ 1431 h 1431"/>
                  <a:gd name="T6" fmla="*/ 290 w 290"/>
                  <a:gd name="T7" fmla="*/ 290 h 1431"/>
                  <a:gd name="T8" fmla="*/ 0 w 290"/>
                  <a:gd name="T9" fmla="*/ 0 h 1431"/>
                </a:gdLst>
                <a:ahLst/>
                <a:cxnLst>
                  <a:cxn ang="0">
                    <a:pos x="T0" y="T1"/>
                  </a:cxn>
                  <a:cxn ang="0">
                    <a:pos x="T2" y="T3"/>
                  </a:cxn>
                  <a:cxn ang="0">
                    <a:pos x="T4" y="T5"/>
                  </a:cxn>
                  <a:cxn ang="0">
                    <a:pos x="T6" y="T7"/>
                  </a:cxn>
                  <a:cxn ang="0">
                    <a:pos x="T8" y="T9"/>
                  </a:cxn>
                </a:cxnLst>
                <a:rect l="0" t="0" r="r" b="b"/>
                <a:pathLst>
                  <a:path w="290" h="1431">
                    <a:moveTo>
                      <a:pt x="0" y="0"/>
                    </a:moveTo>
                    <a:lnTo>
                      <a:pt x="0" y="1431"/>
                    </a:lnTo>
                    <a:lnTo>
                      <a:pt x="290" y="1431"/>
                    </a:lnTo>
                    <a:lnTo>
                      <a:pt x="290" y="290"/>
                    </a:lnTo>
                    <a:lnTo>
                      <a:pt x="0" y="0"/>
                    </a:lnTo>
                    <a:close/>
                  </a:path>
                </a:pathLst>
              </a:custGeom>
              <a:solidFill>
                <a:schemeClr val="accent4">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9" name="Group 8">
              <a:extLst>
                <a:ext uri="{FF2B5EF4-FFF2-40B4-BE49-F238E27FC236}">
                  <a16:creationId xmlns:a16="http://schemas.microsoft.com/office/drawing/2014/main" id="{E15B45AE-326C-4F4A-3E42-1B376070FD44}"/>
                </a:ext>
              </a:extLst>
            </p:cNvPr>
            <p:cNvGrpSpPr/>
            <p:nvPr/>
          </p:nvGrpSpPr>
          <p:grpSpPr>
            <a:xfrm>
              <a:off x="5680835" y="2868085"/>
              <a:ext cx="1798676" cy="642946"/>
              <a:chOff x="5680835" y="2868085"/>
              <a:chExt cx="1798676" cy="642946"/>
            </a:xfrm>
          </p:grpSpPr>
          <p:sp>
            <p:nvSpPr>
              <p:cNvPr id="16" name="Freeform 15">
                <a:extLst>
                  <a:ext uri="{FF2B5EF4-FFF2-40B4-BE49-F238E27FC236}">
                    <a16:creationId xmlns:a16="http://schemas.microsoft.com/office/drawing/2014/main" id="{617EF317-643D-6D20-C6E6-75B46EEADEDD}"/>
                  </a:ext>
                </a:extLst>
              </p:cNvPr>
              <p:cNvSpPr>
                <a:spLocks/>
              </p:cNvSpPr>
              <p:nvPr/>
            </p:nvSpPr>
            <p:spPr bwMode="auto">
              <a:xfrm rot="10800000" flipV="1">
                <a:off x="5680835" y="2976485"/>
                <a:ext cx="794425" cy="371674"/>
              </a:xfrm>
              <a:custGeom>
                <a:avLst/>
                <a:gdLst>
                  <a:gd name="T0" fmla="*/ 0 w 708"/>
                  <a:gd name="T1" fmla="*/ 291 h 291"/>
                  <a:gd name="T2" fmla="*/ 708 w 708"/>
                  <a:gd name="T3" fmla="*/ 291 h 291"/>
                  <a:gd name="T4" fmla="*/ 418 w 708"/>
                  <a:gd name="T5" fmla="*/ 0 h 291"/>
                  <a:gd name="T6" fmla="*/ 0 w 708"/>
                  <a:gd name="T7" fmla="*/ 0 h 291"/>
                  <a:gd name="T8" fmla="*/ 0 w 708"/>
                  <a:gd name="T9" fmla="*/ 291 h 291"/>
                </a:gdLst>
                <a:ahLst/>
                <a:cxnLst>
                  <a:cxn ang="0">
                    <a:pos x="T0" y="T1"/>
                  </a:cxn>
                  <a:cxn ang="0">
                    <a:pos x="T2" y="T3"/>
                  </a:cxn>
                  <a:cxn ang="0">
                    <a:pos x="T4" y="T5"/>
                  </a:cxn>
                  <a:cxn ang="0">
                    <a:pos x="T6" y="T7"/>
                  </a:cxn>
                  <a:cxn ang="0">
                    <a:pos x="T8" y="T9"/>
                  </a:cxn>
                </a:cxnLst>
                <a:rect l="0" t="0" r="r" b="b"/>
                <a:pathLst>
                  <a:path w="708" h="291">
                    <a:moveTo>
                      <a:pt x="0" y="291"/>
                    </a:moveTo>
                    <a:lnTo>
                      <a:pt x="708" y="291"/>
                    </a:lnTo>
                    <a:lnTo>
                      <a:pt x="418" y="0"/>
                    </a:lnTo>
                    <a:lnTo>
                      <a:pt x="0" y="0"/>
                    </a:lnTo>
                    <a:lnTo>
                      <a:pt x="0" y="291"/>
                    </a:lnTo>
                    <a:close/>
                  </a:path>
                </a:pathLst>
              </a:custGeom>
              <a:solidFill>
                <a:schemeClr val="accent2"/>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17" name="Freeform 17">
                <a:extLst>
                  <a:ext uri="{FF2B5EF4-FFF2-40B4-BE49-F238E27FC236}">
                    <a16:creationId xmlns:a16="http://schemas.microsoft.com/office/drawing/2014/main" id="{851AC044-3A98-5AE9-6DFE-82082A8FDA8A}"/>
                  </a:ext>
                </a:extLst>
              </p:cNvPr>
              <p:cNvSpPr>
                <a:spLocks/>
              </p:cNvSpPr>
              <p:nvPr/>
            </p:nvSpPr>
            <p:spPr bwMode="auto">
              <a:xfrm rot="10800000">
                <a:off x="7131670" y="2868085"/>
                <a:ext cx="347841" cy="642946"/>
              </a:xfrm>
              <a:custGeom>
                <a:avLst/>
                <a:gdLst>
                  <a:gd name="T0" fmla="*/ 0 w 310"/>
                  <a:gd name="T1" fmla="*/ 286 h 573"/>
                  <a:gd name="T2" fmla="*/ 310 w 310"/>
                  <a:gd name="T3" fmla="*/ 0 h 573"/>
                  <a:gd name="T4" fmla="*/ 310 w 310"/>
                  <a:gd name="T5" fmla="*/ 286 h 573"/>
                  <a:gd name="T6" fmla="*/ 310 w 310"/>
                  <a:gd name="T7" fmla="*/ 573 h 573"/>
                  <a:gd name="T8" fmla="*/ 0 w 310"/>
                  <a:gd name="T9" fmla="*/ 286 h 573"/>
                </a:gdLst>
                <a:ahLst/>
                <a:cxnLst>
                  <a:cxn ang="0">
                    <a:pos x="T0" y="T1"/>
                  </a:cxn>
                  <a:cxn ang="0">
                    <a:pos x="T2" y="T3"/>
                  </a:cxn>
                  <a:cxn ang="0">
                    <a:pos x="T4" y="T5"/>
                  </a:cxn>
                  <a:cxn ang="0">
                    <a:pos x="T6" y="T7"/>
                  </a:cxn>
                  <a:cxn ang="0">
                    <a:pos x="T8" y="T9"/>
                  </a:cxn>
                </a:cxnLst>
                <a:rect l="0" t="0" r="r" b="b"/>
                <a:pathLst>
                  <a:path w="310" h="573">
                    <a:moveTo>
                      <a:pt x="0" y="286"/>
                    </a:moveTo>
                    <a:lnTo>
                      <a:pt x="310" y="0"/>
                    </a:lnTo>
                    <a:lnTo>
                      <a:pt x="310" y="286"/>
                    </a:lnTo>
                    <a:lnTo>
                      <a:pt x="310" y="573"/>
                    </a:lnTo>
                    <a:lnTo>
                      <a:pt x="0" y="286"/>
                    </a:lnTo>
                    <a:close/>
                  </a:path>
                </a:pathLst>
              </a:custGeom>
              <a:solidFill>
                <a:schemeClr val="accent2"/>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10" name="Group 9">
              <a:extLst>
                <a:ext uri="{FF2B5EF4-FFF2-40B4-BE49-F238E27FC236}">
                  <a16:creationId xmlns:a16="http://schemas.microsoft.com/office/drawing/2014/main" id="{F1278083-2F53-9C52-226B-6DD148840F10}"/>
                </a:ext>
              </a:extLst>
            </p:cNvPr>
            <p:cNvGrpSpPr/>
            <p:nvPr/>
          </p:nvGrpSpPr>
          <p:grpSpPr>
            <a:xfrm>
              <a:off x="5264218" y="4982827"/>
              <a:ext cx="2129913" cy="641823"/>
              <a:chOff x="5264218" y="4982827"/>
              <a:chExt cx="2129913" cy="641823"/>
            </a:xfrm>
          </p:grpSpPr>
          <p:sp>
            <p:nvSpPr>
              <p:cNvPr id="14" name="Freeform 31">
                <a:extLst>
                  <a:ext uri="{FF2B5EF4-FFF2-40B4-BE49-F238E27FC236}">
                    <a16:creationId xmlns:a16="http://schemas.microsoft.com/office/drawing/2014/main" id="{B1C5A93E-4563-652B-6266-31CC09B40360}"/>
                  </a:ext>
                </a:extLst>
              </p:cNvPr>
              <p:cNvSpPr>
                <a:spLocks/>
              </p:cNvSpPr>
              <p:nvPr/>
            </p:nvSpPr>
            <p:spPr bwMode="auto">
              <a:xfrm rot="10800000" flipV="1">
                <a:off x="5264218" y="5108000"/>
                <a:ext cx="661670" cy="371676"/>
              </a:xfrm>
              <a:custGeom>
                <a:avLst/>
                <a:gdLst>
                  <a:gd name="T0" fmla="*/ 0 w 565"/>
                  <a:gd name="T1" fmla="*/ 290 h 290"/>
                  <a:gd name="T2" fmla="*/ 565 w 565"/>
                  <a:gd name="T3" fmla="*/ 290 h 290"/>
                  <a:gd name="T4" fmla="*/ 275 w 565"/>
                  <a:gd name="T5" fmla="*/ 0 h 290"/>
                  <a:gd name="T6" fmla="*/ 0 w 565"/>
                  <a:gd name="T7" fmla="*/ 0 h 290"/>
                  <a:gd name="T8" fmla="*/ 0 w 565"/>
                  <a:gd name="T9" fmla="*/ 290 h 290"/>
                </a:gdLst>
                <a:ahLst/>
                <a:cxnLst>
                  <a:cxn ang="0">
                    <a:pos x="T0" y="T1"/>
                  </a:cxn>
                  <a:cxn ang="0">
                    <a:pos x="T2" y="T3"/>
                  </a:cxn>
                  <a:cxn ang="0">
                    <a:pos x="T4" y="T5"/>
                  </a:cxn>
                  <a:cxn ang="0">
                    <a:pos x="T6" y="T7"/>
                  </a:cxn>
                  <a:cxn ang="0">
                    <a:pos x="T8" y="T9"/>
                  </a:cxn>
                </a:cxnLst>
                <a:rect l="0" t="0" r="r" b="b"/>
                <a:pathLst>
                  <a:path w="565" h="290">
                    <a:moveTo>
                      <a:pt x="0" y="290"/>
                    </a:moveTo>
                    <a:lnTo>
                      <a:pt x="565" y="290"/>
                    </a:lnTo>
                    <a:lnTo>
                      <a:pt x="275" y="0"/>
                    </a:lnTo>
                    <a:lnTo>
                      <a:pt x="0" y="0"/>
                    </a:lnTo>
                    <a:lnTo>
                      <a:pt x="0" y="290"/>
                    </a:lnTo>
                    <a:close/>
                  </a:path>
                </a:pathLst>
              </a:custGeom>
              <a:solidFill>
                <a:schemeClr val="accent4"/>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15" name="Freeform 33">
                <a:extLst>
                  <a:ext uri="{FF2B5EF4-FFF2-40B4-BE49-F238E27FC236}">
                    <a16:creationId xmlns:a16="http://schemas.microsoft.com/office/drawing/2014/main" id="{2A2C616C-E525-0629-7238-1CE8B54181E5}"/>
                  </a:ext>
                </a:extLst>
              </p:cNvPr>
              <p:cNvSpPr>
                <a:spLocks/>
              </p:cNvSpPr>
              <p:nvPr/>
            </p:nvSpPr>
            <p:spPr bwMode="auto">
              <a:xfrm rot="10800000">
                <a:off x="7041801" y="4982827"/>
                <a:ext cx="352330" cy="641823"/>
              </a:xfrm>
              <a:custGeom>
                <a:avLst/>
                <a:gdLst>
                  <a:gd name="T0" fmla="*/ 0 w 314"/>
                  <a:gd name="T1" fmla="*/ 286 h 572"/>
                  <a:gd name="T2" fmla="*/ 314 w 314"/>
                  <a:gd name="T3" fmla="*/ 0 h 572"/>
                  <a:gd name="T4" fmla="*/ 314 w 314"/>
                  <a:gd name="T5" fmla="*/ 286 h 572"/>
                  <a:gd name="T6" fmla="*/ 314 w 314"/>
                  <a:gd name="T7" fmla="*/ 572 h 572"/>
                  <a:gd name="T8" fmla="*/ 0 w 314"/>
                  <a:gd name="T9" fmla="*/ 286 h 572"/>
                </a:gdLst>
                <a:ahLst/>
                <a:cxnLst>
                  <a:cxn ang="0">
                    <a:pos x="T0" y="T1"/>
                  </a:cxn>
                  <a:cxn ang="0">
                    <a:pos x="T2" y="T3"/>
                  </a:cxn>
                  <a:cxn ang="0">
                    <a:pos x="T4" y="T5"/>
                  </a:cxn>
                  <a:cxn ang="0">
                    <a:pos x="T6" y="T7"/>
                  </a:cxn>
                  <a:cxn ang="0">
                    <a:pos x="T8" y="T9"/>
                  </a:cxn>
                </a:cxnLst>
                <a:rect l="0" t="0" r="r" b="b"/>
                <a:pathLst>
                  <a:path w="314" h="572">
                    <a:moveTo>
                      <a:pt x="0" y="286"/>
                    </a:moveTo>
                    <a:lnTo>
                      <a:pt x="314" y="0"/>
                    </a:lnTo>
                    <a:lnTo>
                      <a:pt x="314" y="286"/>
                    </a:lnTo>
                    <a:lnTo>
                      <a:pt x="314" y="572"/>
                    </a:lnTo>
                    <a:lnTo>
                      <a:pt x="0" y="286"/>
                    </a:lnTo>
                    <a:close/>
                  </a:path>
                </a:pathLst>
              </a:custGeom>
              <a:solidFill>
                <a:schemeClr val="accent4"/>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34" name="Freeform 31">
                <a:extLst>
                  <a:ext uri="{FF2B5EF4-FFF2-40B4-BE49-F238E27FC236}">
                    <a16:creationId xmlns:a16="http://schemas.microsoft.com/office/drawing/2014/main" id="{9908BA6C-6C74-0EB4-37EC-BA96C9225AF9}"/>
                  </a:ext>
                </a:extLst>
              </p:cNvPr>
              <p:cNvSpPr>
                <a:spLocks/>
              </p:cNvSpPr>
              <p:nvPr/>
            </p:nvSpPr>
            <p:spPr bwMode="auto">
              <a:xfrm rot="10800000" flipV="1">
                <a:off x="5387001" y="5108000"/>
                <a:ext cx="1435498" cy="371676"/>
              </a:xfrm>
              <a:custGeom>
                <a:avLst/>
                <a:gdLst>
                  <a:gd name="T0" fmla="*/ 0 w 565"/>
                  <a:gd name="T1" fmla="*/ 290 h 290"/>
                  <a:gd name="T2" fmla="*/ 565 w 565"/>
                  <a:gd name="T3" fmla="*/ 290 h 290"/>
                  <a:gd name="T4" fmla="*/ 275 w 565"/>
                  <a:gd name="T5" fmla="*/ 0 h 290"/>
                  <a:gd name="T6" fmla="*/ 0 w 565"/>
                  <a:gd name="T7" fmla="*/ 0 h 290"/>
                  <a:gd name="T8" fmla="*/ 0 w 565"/>
                  <a:gd name="T9" fmla="*/ 290 h 290"/>
                </a:gdLst>
                <a:ahLst/>
                <a:cxnLst>
                  <a:cxn ang="0">
                    <a:pos x="T0" y="T1"/>
                  </a:cxn>
                  <a:cxn ang="0">
                    <a:pos x="T2" y="T3"/>
                  </a:cxn>
                  <a:cxn ang="0">
                    <a:pos x="T4" y="T5"/>
                  </a:cxn>
                  <a:cxn ang="0">
                    <a:pos x="T6" y="T7"/>
                  </a:cxn>
                  <a:cxn ang="0">
                    <a:pos x="T8" y="T9"/>
                  </a:cxn>
                </a:cxnLst>
                <a:rect l="0" t="0" r="r" b="b"/>
                <a:pathLst>
                  <a:path w="565" h="290">
                    <a:moveTo>
                      <a:pt x="0" y="290"/>
                    </a:moveTo>
                    <a:lnTo>
                      <a:pt x="565" y="290"/>
                    </a:lnTo>
                    <a:lnTo>
                      <a:pt x="275" y="0"/>
                    </a:lnTo>
                    <a:lnTo>
                      <a:pt x="0" y="0"/>
                    </a:lnTo>
                    <a:lnTo>
                      <a:pt x="0" y="290"/>
                    </a:lnTo>
                    <a:close/>
                  </a:path>
                </a:pathLst>
              </a:custGeom>
              <a:solidFill>
                <a:schemeClr val="accent4"/>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11" name="Group 10">
              <a:extLst>
                <a:ext uri="{FF2B5EF4-FFF2-40B4-BE49-F238E27FC236}">
                  <a16:creationId xmlns:a16="http://schemas.microsoft.com/office/drawing/2014/main" id="{3FC8F9E5-3FEC-58C5-29E7-A1D3E1ED01C8}"/>
                </a:ext>
              </a:extLst>
            </p:cNvPr>
            <p:cNvGrpSpPr/>
            <p:nvPr/>
          </p:nvGrpSpPr>
          <p:grpSpPr>
            <a:xfrm>
              <a:off x="6475260" y="3725824"/>
              <a:ext cx="1049135" cy="642946"/>
              <a:chOff x="6475260" y="3725824"/>
              <a:chExt cx="1049135" cy="642946"/>
            </a:xfrm>
          </p:grpSpPr>
          <p:sp>
            <p:nvSpPr>
              <p:cNvPr id="12" name="Freeform 23">
                <a:extLst>
                  <a:ext uri="{FF2B5EF4-FFF2-40B4-BE49-F238E27FC236}">
                    <a16:creationId xmlns:a16="http://schemas.microsoft.com/office/drawing/2014/main" id="{36AA03B5-F3BF-643C-9F0D-3B9B60FE1812}"/>
                  </a:ext>
                </a:extLst>
              </p:cNvPr>
              <p:cNvSpPr>
                <a:spLocks/>
              </p:cNvSpPr>
              <p:nvPr/>
            </p:nvSpPr>
            <p:spPr bwMode="auto">
              <a:xfrm>
                <a:off x="6475260" y="3892789"/>
                <a:ext cx="732711" cy="326522"/>
              </a:xfrm>
              <a:custGeom>
                <a:avLst/>
                <a:gdLst>
                  <a:gd name="T0" fmla="*/ 653 w 653"/>
                  <a:gd name="T1" fmla="*/ 291 h 291"/>
                  <a:gd name="T2" fmla="*/ 0 w 653"/>
                  <a:gd name="T3" fmla="*/ 291 h 291"/>
                  <a:gd name="T4" fmla="*/ 291 w 653"/>
                  <a:gd name="T5" fmla="*/ 0 h 291"/>
                  <a:gd name="T6" fmla="*/ 653 w 653"/>
                  <a:gd name="T7" fmla="*/ 0 h 291"/>
                  <a:gd name="T8" fmla="*/ 653 w 653"/>
                  <a:gd name="T9" fmla="*/ 291 h 291"/>
                </a:gdLst>
                <a:ahLst/>
                <a:cxnLst>
                  <a:cxn ang="0">
                    <a:pos x="T0" y="T1"/>
                  </a:cxn>
                  <a:cxn ang="0">
                    <a:pos x="T2" y="T3"/>
                  </a:cxn>
                  <a:cxn ang="0">
                    <a:pos x="T4" y="T5"/>
                  </a:cxn>
                  <a:cxn ang="0">
                    <a:pos x="T6" y="T7"/>
                  </a:cxn>
                  <a:cxn ang="0">
                    <a:pos x="T8" y="T9"/>
                  </a:cxn>
                </a:cxnLst>
                <a:rect l="0" t="0" r="r" b="b"/>
                <a:pathLst>
                  <a:path w="653" h="291">
                    <a:moveTo>
                      <a:pt x="653" y="291"/>
                    </a:moveTo>
                    <a:lnTo>
                      <a:pt x="0" y="291"/>
                    </a:lnTo>
                    <a:lnTo>
                      <a:pt x="291" y="0"/>
                    </a:lnTo>
                    <a:lnTo>
                      <a:pt x="653" y="0"/>
                    </a:lnTo>
                    <a:lnTo>
                      <a:pt x="653" y="291"/>
                    </a:lnTo>
                    <a:close/>
                  </a:path>
                </a:pathLst>
              </a:custGeom>
              <a:solidFill>
                <a:schemeClr val="accent3"/>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13" name="Freeform 25">
                <a:extLst>
                  <a:ext uri="{FF2B5EF4-FFF2-40B4-BE49-F238E27FC236}">
                    <a16:creationId xmlns:a16="http://schemas.microsoft.com/office/drawing/2014/main" id="{303E5FCD-3778-50AC-2FB7-5CCD51426E05}"/>
                  </a:ext>
                </a:extLst>
              </p:cNvPr>
              <p:cNvSpPr>
                <a:spLocks/>
              </p:cNvSpPr>
              <p:nvPr/>
            </p:nvSpPr>
            <p:spPr bwMode="auto">
              <a:xfrm>
                <a:off x="7172065" y="3725824"/>
                <a:ext cx="352330" cy="642946"/>
              </a:xfrm>
              <a:custGeom>
                <a:avLst/>
                <a:gdLst>
                  <a:gd name="T0" fmla="*/ 314 w 314"/>
                  <a:gd name="T1" fmla="*/ 286 h 573"/>
                  <a:gd name="T2" fmla="*/ 0 w 314"/>
                  <a:gd name="T3" fmla="*/ 0 h 573"/>
                  <a:gd name="T4" fmla="*/ 0 w 314"/>
                  <a:gd name="T5" fmla="*/ 286 h 573"/>
                  <a:gd name="T6" fmla="*/ 0 w 314"/>
                  <a:gd name="T7" fmla="*/ 573 h 573"/>
                  <a:gd name="T8" fmla="*/ 314 w 314"/>
                  <a:gd name="T9" fmla="*/ 286 h 573"/>
                </a:gdLst>
                <a:ahLst/>
                <a:cxnLst>
                  <a:cxn ang="0">
                    <a:pos x="T0" y="T1"/>
                  </a:cxn>
                  <a:cxn ang="0">
                    <a:pos x="T2" y="T3"/>
                  </a:cxn>
                  <a:cxn ang="0">
                    <a:pos x="T4" y="T5"/>
                  </a:cxn>
                  <a:cxn ang="0">
                    <a:pos x="T6" y="T7"/>
                  </a:cxn>
                  <a:cxn ang="0">
                    <a:pos x="T8" y="T9"/>
                  </a:cxn>
                </a:cxnLst>
                <a:rect l="0" t="0" r="r" b="b"/>
                <a:pathLst>
                  <a:path w="314" h="573">
                    <a:moveTo>
                      <a:pt x="314" y="286"/>
                    </a:moveTo>
                    <a:lnTo>
                      <a:pt x="0" y="0"/>
                    </a:lnTo>
                    <a:lnTo>
                      <a:pt x="0" y="286"/>
                    </a:lnTo>
                    <a:lnTo>
                      <a:pt x="0" y="573"/>
                    </a:lnTo>
                    <a:lnTo>
                      <a:pt x="314" y="286"/>
                    </a:lnTo>
                    <a:close/>
                  </a:path>
                </a:pathLst>
              </a:custGeom>
              <a:solidFill>
                <a:schemeClr val="accent3"/>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sp>
        <p:nvSpPr>
          <p:cNvPr id="28" name="Rectangle 27">
            <a:extLst>
              <a:ext uri="{FF2B5EF4-FFF2-40B4-BE49-F238E27FC236}">
                <a16:creationId xmlns:a16="http://schemas.microsoft.com/office/drawing/2014/main" id="{DD6A3A81-51CA-124E-DDB3-921C8B1CCE13}"/>
              </a:ext>
            </a:extLst>
          </p:cNvPr>
          <p:cNvSpPr/>
          <p:nvPr/>
        </p:nvSpPr>
        <p:spPr>
          <a:xfrm>
            <a:off x="2569086" y="2894248"/>
            <a:ext cx="6009883" cy="946413"/>
          </a:xfrm>
          <a:prstGeom prst="rect">
            <a:avLst/>
          </a:prstGeom>
          <a:ln>
            <a:noFill/>
          </a:ln>
        </p:spPr>
        <p:txBody>
          <a:bodyPr wrap="square" lIns="45720" rIns="45720" bIns="22860">
            <a:spAutoFit/>
          </a:bodyPr>
          <a:lstStyle/>
          <a:p>
            <a:pPr defTabSz="351830" eaLnBrk="0" hangingPunct="0"/>
            <a:r>
              <a:rPr lang="lv-LV" sz="2100" b="1" kern="0" dirty="0">
                <a:solidFill>
                  <a:schemeClr val="accent1">
                    <a:lumMod val="75000"/>
                  </a:schemeClr>
                </a:solidFill>
                <a:latin typeface="Source Sans Pro" panose="020B0503030403020204" pitchFamily="34" charset="0"/>
                <a:ea typeface="Source Sans Pro" panose="020B0503030403020204" pitchFamily="34" charset="0"/>
                <a:sym typeface="Gill Sans"/>
              </a:rPr>
              <a:t>2. </a:t>
            </a:r>
            <a:r>
              <a:rPr lang="lv-LV" sz="2100" b="1" dirty="0">
                <a:solidFill>
                  <a:schemeClr val="accent1">
                    <a:lumMod val="75000"/>
                  </a:schemeClr>
                </a:solidFill>
                <a:latin typeface="Source Sans Pro" panose="020B0503030403020204" pitchFamily="34" charset="0"/>
                <a:ea typeface="Source Sans Pro" panose="020B0503030403020204" pitchFamily="34" charset="0"/>
              </a:rPr>
              <a:t>Procesa inovācija </a:t>
            </a:r>
            <a:endParaRPr lang="lv-LV" sz="2100" b="1" kern="0" dirty="0">
              <a:solidFill>
                <a:schemeClr val="accent1">
                  <a:lumMod val="75000"/>
                </a:schemeClr>
              </a:solidFill>
              <a:latin typeface="Source Sans Pro" panose="020B0503030403020204" pitchFamily="34" charset="0"/>
              <a:ea typeface="Source Sans Pro" panose="020B0503030403020204" pitchFamily="34" charset="0"/>
              <a:sym typeface="Gill Sans"/>
            </a:endParaRPr>
          </a:p>
          <a:p>
            <a:pPr defTabSz="351830" eaLnBrk="0" hangingPunct="0"/>
            <a:r>
              <a:rPr lang="lv-LV" sz="1800" dirty="0">
                <a:solidFill>
                  <a:schemeClr val="accent1">
                    <a:lumMod val="75000"/>
                  </a:schemeClr>
                </a:solidFill>
                <a:ea typeface="Calibri" panose="020F0502020204030204" pitchFamily="34" charset="0"/>
              </a:rPr>
              <a:t>Jauns vai būtiski uzlabots process, kas ir ieviests komersanta (projekta pieteicēja) darbībā un tiek lietots iekšēji</a:t>
            </a:r>
            <a:endParaRPr lang="lv-LV" sz="1800" b="1" kern="0" dirty="0">
              <a:solidFill>
                <a:schemeClr val="accent1">
                  <a:lumMod val="75000"/>
                </a:schemeClr>
              </a:solidFill>
              <a:latin typeface="Source Sans Pro Light" panose="020B0503030403020204" pitchFamily="34" charset="0"/>
              <a:ea typeface="Source Sans Pro Light" panose="020B0503030403020204" pitchFamily="34" charset="0"/>
              <a:sym typeface="Gill Sans"/>
            </a:endParaRPr>
          </a:p>
        </p:txBody>
      </p:sp>
      <p:sp>
        <p:nvSpPr>
          <p:cNvPr id="29" name="Title 1">
            <a:extLst>
              <a:ext uri="{FF2B5EF4-FFF2-40B4-BE49-F238E27FC236}">
                <a16:creationId xmlns:a16="http://schemas.microsoft.com/office/drawing/2014/main" id="{7DCBDBE7-02EC-79A8-EF75-CA298ECB7BEE}"/>
              </a:ext>
            </a:extLst>
          </p:cNvPr>
          <p:cNvSpPr txBox="1"/>
          <p:nvPr/>
        </p:nvSpPr>
        <p:spPr>
          <a:xfrm>
            <a:off x="1865176" y="409013"/>
            <a:ext cx="6163826" cy="71570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4289" tIns="34289" rIns="34289" bIns="34289">
            <a:noAutofit/>
          </a:bodyPr>
          <a:lstStyle/>
          <a:p>
            <a:pPr algn="ctr" defTabSz="582930">
              <a:lnSpc>
                <a:spcPct val="72000"/>
              </a:lnSpc>
              <a:defRPr sz="4100">
                <a:solidFill>
                  <a:srgbClr val="FFFFFF"/>
                </a:solidFill>
                <a:latin typeface="Montserrat ExtraLight"/>
                <a:ea typeface="Montserrat ExtraLight"/>
                <a:cs typeface="Montserrat ExtraLight"/>
                <a:sym typeface="Montserrat ExtraLight"/>
              </a:defRPr>
            </a:pPr>
            <a:r>
              <a:rPr lang="lv-LV" sz="2700" dirty="0">
                <a:latin typeface="Source Sans Pro" panose="020B0503030403020204" pitchFamily="34" charset="0"/>
                <a:ea typeface="Source Sans Pro" panose="020B0503030403020204" pitchFamily="34" charset="0"/>
              </a:rPr>
              <a:t>Pasākuma ietvaros iespējams izstrādāt kādu no šādiem inovācijas veidiem </a:t>
            </a:r>
            <a:r>
              <a:rPr lang="lv-LV" sz="2700" b="1" dirty="0">
                <a:latin typeface="Source Sans Pro" panose="020B0503030403020204" pitchFamily="34" charset="0"/>
                <a:ea typeface="Source Sans Pro" panose="020B0503030403020204" pitchFamily="34" charset="0"/>
              </a:rPr>
              <a:t>:</a:t>
            </a:r>
            <a:endParaRPr sz="2700" b="1" dirty="0">
              <a:latin typeface="Source Sans Pro" panose="020B0503030403020204" pitchFamily="34" charset="0"/>
              <a:ea typeface="Source Sans Pro" panose="020B0503030403020204" pitchFamily="34" charset="0"/>
            </a:endParaRPr>
          </a:p>
        </p:txBody>
      </p:sp>
      <p:sp>
        <p:nvSpPr>
          <p:cNvPr id="30" name="Rectangle 29">
            <a:extLst>
              <a:ext uri="{FF2B5EF4-FFF2-40B4-BE49-F238E27FC236}">
                <a16:creationId xmlns:a16="http://schemas.microsoft.com/office/drawing/2014/main" id="{A56BBA13-93B7-8FA6-80E7-4616AF7F4F9E}"/>
              </a:ext>
            </a:extLst>
          </p:cNvPr>
          <p:cNvSpPr/>
          <p:nvPr/>
        </p:nvSpPr>
        <p:spPr>
          <a:xfrm>
            <a:off x="2569086" y="1907161"/>
            <a:ext cx="5888929" cy="946413"/>
          </a:xfrm>
          <a:prstGeom prst="rect">
            <a:avLst/>
          </a:prstGeom>
          <a:ln>
            <a:noFill/>
          </a:ln>
        </p:spPr>
        <p:txBody>
          <a:bodyPr wrap="square" lIns="45720" rIns="45720" bIns="22860">
            <a:spAutoFit/>
          </a:bodyPr>
          <a:lstStyle/>
          <a:p>
            <a:pPr defTabSz="351830" eaLnBrk="0" hangingPunct="0"/>
            <a:r>
              <a:rPr lang="lv-LV" sz="2100" b="1" kern="0" dirty="0">
                <a:solidFill>
                  <a:schemeClr val="accent1">
                    <a:lumMod val="75000"/>
                  </a:schemeClr>
                </a:solidFill>
                <a:latin typeface="Source Sans Pro" panose="020B0503030403020204" pitchFamily="34" charset="0"/>
                <a:ea typeface="Source Sans Pro" panose="020B0503030403020204" pitchFamily="34" charset="0"/>
                <a:sym typeface="Gill Sans"/>
              </a:rPr>
              <a:t>1. </a:t>
            </a:r>
            <a:r>
              <a:rPr lang="lv-LV" sz="2100" b="1" dirty="0">
                <a:solidFill>
                  <a:schemeClr val="accent1">
                    <a:lumMod val="75000"/>
                  </a:schemeClr>
                </a:solidFill>
                <a:latin typeface="Source Sans Pro" panose="020B0503030403020204" pitchFamily="34" charset="0"/>
                <a:ea typeface="Source Sans Pro" panose="020B0503030403020204" pitchFamily="34" charset="0"/>
              </a:rPr>
              <a:t>Produkta vai pakalpojuma inovācija </a:t>
            </a:r>
            <a:endParaRPr lang="lv-LV" sz="2100" b="1" kern="0" dirty="0">
              <a:solidFill>
                <a:schemeClr val="accent1">
                  <a:lumMod val="75000"/>
                </a:schemeClr>
              </a:solidFill>
              <a:latin typeface="Source Sans Pro" panose="020B0503030403020204" pitchFamily="34" charset="0"/>
              <a:ea typeface="Source Sans Pro" panose="020B0503030403020204" pitchFamily="34" charset="0"/>
              <a:sym typeface="Gill Sans"/>
            </a:endParaRPr>
          </a:p>
          <a:p>
            <a:pPr defTabSz="351830" eaLnBrk="0" hangingPunct="0"/>
            <a:r>
              <a:rPr lang="lv-LV" sz="1800" dirty="0">
                <a:solidFill>
                  <a:schemeClr val="accent1">
                    <a:lumMod val="75000"/>
                  </a:schemeClr>
                </a:solidFill>
                <a:ea typeface="Calibri" panose="020F0502020204030204" pitchFamily="34" charset="0"/>
              </a:rPr>
              <a:t>Jauna vai būtiski uzlabota produkta vai pakalpojuma izstrāde, kas paredzēta laišanai tirgū</a:t>
            </a:r>
            <a:endParaRPr lang="en-US" sz="1800" b="1" kern="0" dirty="0">
              <a:solidFill>
                <a:schemeClr val="accent1">
                  <a:lumMod val="75000"/>
                </a:schemeClr>
              </a:solidFill>
              <a:latin typeface="Source Sans Pro Light" panose="020B0503030403020204" pitchFamily="34" charset="0"/>
              <a:ea typeface="Source Sans Pro Light" panose="020B0503030403020204" pitchFamily="34" charset="0"/>
              <a:sym typeface="Gill Sans"/>
            </a:endParaRPr>
          </a:p>
        </p:txBody>
      </p:sp>
      <p:sp>
        <p:nvSpPr>
          <p:cNvPr id="31" name="Rectangle 30">
            <a:extLst>
              <a:ext uri="{FF2B5EF4-FFF2-40B4-BE49-F238E27FC236}">
                <a16:creationId xmlns:a16="http://schemas.microsoft.com/office/drawing/2014/main" id="{8A64F3E5-8BB1-17F6-236B-060FD84AC4E5}"/>
              </a:ext>
            </a:extLst>
          </p:cNvPr>
          <p:cNvSpPr/>
          <p:nvPr/>
        </p:nvSpPr>
        <p:spPr>
          <a:xfrm>
            <a:off x="2602750" y="3743435"/>
            <a:ext cx="6526424" cy="1223412"/>
          </a:xfrm>
          <a:prstGeom prst="rect">
            <a:avLst/>
          </a:prstGeom>
          <a:ln>
            <a:noFill/>
          </a:ln>
        </p:spPr>
        <p:txBody>
          <a:bodyPr wrap="square" lIns="45720" rIns="45720" bIns="22860">
            <a:spAutoFit/>
          </a:bodyPr>
          <a:lstStyle/>
          <a:p>
            <a:pPr defTabSz="351830" eaLnBrk="0" hangingPunct="0"/>
            <a:r>
              <a:rPr lang="lv-LV" sz="2100" b="1" kern="0" dirty="0">
                <a:solidFill>
                  <a:schemeClr val="accent1">
                    <a:lumMod val="75000"/>
                  </a:schemeClr>
                </a:solidFill>
                <a:latin typeface="Source Sans Pro" panose="020B0503030403020204" pitchFamily="34" charset="0"/>
                <a:ea typeface="Source Sans Pro" panose="020B0503030403020204" pitchFamily="34" charset="0"/>
                <a:sym typeface="Gill Sans"/>
              </a:rPr>
              <a:t>3. </a:t>
            </a:r>
            <a:r>
              <a:rPr lang="lv-LV" sz="2100" b="1" dirty="0" err="1">
                <a:solidFill>
                  <a:schemeClr val="accent1">
                    <a:lumMod val="75000"/>
                  </a:schemeClr>
                </a:solidFill>
                <a:latin typeface="Source Sans Pro" panose="020B0503030403020204" pitchFamily="34" charset="0"/>
                <a:ea typeface="Source Sans Pro" panose="020B0503030403020204" pitchFamily="34" charset="0"/>
              </a:rPr>
              <a:t>Tirgdarbības</a:t>
            </a:r>
            <a:r>
              <a:rPr lang="lv-LV" sz="2100" b="1" dirty="0">
                <a:solidFill>
                  <a:schemeClr val="accent1">
                    <a:lumMod val="75000"/>
                  </a:schemeClr>
                </a:solidFill>
                <a:latin typeface="Source Sans Pro" panose="020B0503030403020204" pitchFamily="34" charset="0"/>
                <a:ea typeface="Source Sans Pro" panose="020B0503030403020204" pitchFamily="34" charset="0"/>
              </a:rPr>
              <a:t> inovācija </a:t>
            </a:r>
          </a:p>
          <a:p>
            <a:pPr defTabSz="351830" eaLnBrk="0" hangingPunct="0"/>
            <a:r>
              <a:rPr lang="lv-LV" sz="1800" dirty="0">
                <a:solidFill>
                  <a:schemeClr val="accent1">
                    <a:lumMod val="75000"/>
                  </a:schemeClr>
                </a:solidFill>
                <a:ea typeface="Calibri" panose="020F0502020204030204" pitchFamily="34" charset="0"/>
              </a:rPr>
              <a:t>Jauna produkta noformējuma, iepakojuma, izvietošanas vai mārketinga metode, kas būtiski atšķiras no komersanta (projekta pieteicēja) iepriekš izmantotajiem paņēmieniem</a:t>
            </a:r>
            <a:endParaRPr lang="lv-LV" sz="1800" b="1" kern="0" dirty="0">
              <a:solidFill>
                <a:schemeClr val="accent1">
                  <a:lumMod val="75000"/>
                </a:schemeClr>
              </a:solidFill>
              <a:latin typeface="Source Sans Pro Light" panose="020B0503030403020204" pitchFamily="34" charset="0"/>
              <a:ea typeface="Source Sans Pro Light" panose="020B0503030403020204" pitchFamily="34" charset="0"/>
              <a:sym typeface="Gill Sans"/>
            </a:endParaRPr>
          </a:p>
        </p:txBody>
      </p:sp>
      <p:sp>
        <p:nvSpPr>
          <p:cNvPr id="32" name="Rectangle 31">
            <a:extLst>
              <a:ext uri="{FF2B5EF4-FFF2-40B4-BE49-F238E27FC236}">
                <a16:creationId xmlns:a16="http://schemas.microsoft.com/office/drawing/2014/main" id="{A4A74FA3-92AB-25E8-F7C6-C4A9B94449B4}"/>
              </a:ext>
            </a:extLst>
          </p:cNvPr>
          <p:cNvSpPr/>
          <p:nvPr/>
        </p:nvSpPr>
        <p:spPr>
          <a:xfrm>
            <a:off x="2602749" y="5006150"/>
            <a:ext cx="6348415" cy="946413"/>
          </a:xfrm>
          <a:prstGeom prst="rect">
            <a:avLst/>
          </a:prstGeom>
          <a:ln>
            <a:noFill/>
          </a:ln>
        </p:spPr>
        <p:txBody>
          <a:bodyPr wrap="square" lIns="45720" rIns="45720" bIns="22860">
            <a:spAutoFit/>
          </a:bodyPr>
          <a:lstStyle/>
          <a:p>
            <a:pPr defTabSz="351830" eaLnBrk="0" hangingPunct="0"/>
            <a:r>
              <a:rPr lang="lv-LV" sz="2100" b="1" kern="0" dirty="0">
                <a:solidFill>
                  <a:schemeClr val="accent1">
                    <a:lumMod val="75000"/>
                  </a:schemeClr>
                </a:solidFill>
                <a:latin typeface="Source Sans Pro" panose="020B0503030403020204" pitchFamily="34" charset="0"/>
                <a:ea typeface="Source Sans Pro" panose="020B0503030403020204" pitchFamily="34" charset="0"/>
                <a:sym typeface="Gill Sans"/>
              </a:rPr>
              <a:t>4. </a:t>
            </a:r>
            <a:r>
              <a:rPr lang="lv-LV" sz="2100" b="1" dirty="0">
                <a:solidFill>
                  <a:schemeClr val="accent1">
                    <a:lumMod val="75000"/>
                  </a:schemeClr>
                </a:solidFill>
                <a:latin typeface="Source Sans Pro" panose="020B0503030403020204" pitchFamily="34" charset="0"/>
                <a:ea typeface="Source Sans Pro" panose="020B0503030403020204" pitchFamily="34" charset="0"/>
              </a:rPr>
              <a:t>Organizatoriska inovācija </a:t>
            </a:r>
          </a:p>
          <a:p>
            <a:pPr defTabSz="351830" eaLnBrk="0" hangingPunct="0"/>
            <a:r>
              <a:rPr lang="lv-LV" sz="1800" dirty="0">
                <a:solidFill>
                  <a:schemeClr val="accent1">
                    <a:lumMod val="75000"/>
                  </a:schemeClr>
                </a:solidFill>
                <a:ea typeface="Calibri" panose="020F0502020204030204" pitchFamily="34" charset="0"/>
              </a:rPr>
              <a:t>Jauns organizatoriskais risinājums, kas uzlabo komersanta (projekta pieteicēja) darbības efektivitāti vai organizācijas struktūru</a:t>
            </a:r>
            <a:endParaRPr lang="lv-LV" sz="1800" b="1" kern="0" dirty="0">
              <a:solidFill>
                <a:schemeClr val="accent1">
                  <a:lumMod val="75000"/>
                </a:schemeClr>
              </a:solidFill>
              <a:latin typeface="Source Sans Pro" panose="020B0503030403020204" pitchFamily="34" charset="0"/>
              <a:ea typeface="Source Sans Pro" panose="020B0503030403020204" pitchFamily="34" charset="0"/>
              <a:sym typeface="Gill Sans"/>
            </a:endParaRPr>
          </a:p>
        </p:txBody>
      </p:sp>
      <p:sp>
        <p:nvSpPr>
          <p:cNvPr id="35" name="Freeform 31">
            <a:extLst>
              <a:ext uri="{FF2B5EF4-FFF2-40B4-BE49-F238E27FC236}">
                <a16:creationId xmlns:a16="http://schemas.microsoft.com/office/drawing/2014/main" id="{184A9869-E7DB-DAB5-45AD-AD7835EB2649}"/>
              </a:ext>
            </a:extLst>
          </p:cNvPr>
          <p:cNvSpPr>
            <a:spLocks/>
          </p:cNvSpPr>
          <p:nvPr/>
        </p:nvSpPr>
        <p:spPr bwMode="auto">
          <a:xfrm rot="10800000" flipV="1">
            <a:off x="954840" y="4901644"/>
            <a:ext cx="496253" cy="257090"/>
          </a:xfrm>
          <a:custGeom>
            <a:avLst/>
            <a:gdLst>
              <a:gd name="T0" fmla="*/ 0 w 565"/>
              <a:gd name="T1" fmla="*/ 290 h 290"/>
              <a:gd name="T2" fmla="*/ 565 w 565"/>
              <a:gd name="T3" fmla="*/ 290 h 290"/>
              <a:gd name="T4" fmla="*/ 275 w 565"/>
              <a:gd name="T5" fmla="*/ 0 h 290"/>
              <a:gd name="T6" fmla="*/ 0 w 565"/>
              <a:gd name="T7" fmla="*/ 0 h 290"/>
              <a:gd name="T8" fmla="*/ 0 w 565"/>
              <a:gd name="T9" fmla="*/ 290 h 290"/>
            </a:gdLst>
            <a:ahLst/>
            <a:cxnLst>
              <a:cxn ang="0">
                <a:pos x="T0" y="T1"/>
              </a:cxn>
              <a:cxn ang="0">
                <a:pos x="T2" y="T3"/>
              </a:cxn>
              <a:cxn ang="0">
                <a:pos x="T4" y="T5"/>
              </a:cxn>
              <a:cxn ang="0">
                <a:pos x="T6" y="T7"/>
              </a:cxn>
              <a:cxn ang="0">
                <a:pos x="T8" y="T9"/>
              </a:cxn>
            </a:cxnLst>
            <a:rect l="0" t="0" r="r" b="b"/>
            <a:pathLst>
              <a:path w="565" h="290">
                <a:moveTo>
                  <a:pt x="0" y="290"/>
                </a:moveTo>
                <a:lnTo>
                  <a:pt x="565" y="290"/>
                </a:lnTo>
                <a:lnTo>
                  <a:pt x="275" y="0"/>
                </a:lnTo>
                <a:lnTo>
                  <a:pt x="0" y="0"/>
                </a:lnTo>
                <a:lnTo>
                  <a:pt x="0" y="290"/>
                </a:lnTo>
                <a:close/>
              </a:path>
            </a:pathLst>
          </a:custGeom>
          <a:solidFill>
            <a:schemeClr val="accent4"/>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36" name="Freeform 31">
            <a:extLst>
              <a:ext uri="{FF2B5EF4-FFF2-40B4-BE49-F238E27FC236}">
                <a16:creationId xmlns:a16="http://schemas.microsoft.com/office/drawing/2014/main" id="{685FA803-DA14-5725-9E32-277A96CC7E23}"/>
              </a:ext>
            </a:extLst>
          </p:cNvPr>
          <p:cNvSpPr>
            <a:spLocks/>
          </p:cNvSpPr>
          <p:nvPr/>
        </p:nvSpPr>
        <p:spPr bwMode="auto">
          <a:xfrm rot="10800000" flipV="1">
            <a:off x="1617049" y="4909070"/>
            <a:ext cx="496253" cy="278757"/>
          </a:xfrm>
          <a:custGeom>
            <a:avLst/>
            <a:gdLst>
              <a:gd name="T0" fmla="*/ 0 w 565"/>
              <a:gd name="T1" fmla="*/ 290 h 290"/>
              <a:gd name="T2" fmla="*/ 565 w 565"/>
              <a:gd name="T3" fmla="*/ 290 h 290"/>
              <a:gd name="T4" fmla="*/ 275 w 565"/>
              <a:gd name="T5" fmla="*/ 0 h 290"/>
              <a:gd name="T6" fmla="*/ 0 w 565"/>
              <a:gd name="T7" fmla="*/ 0 h 290"/>
              <a:gd name="T8" fmla="*/ 0 w 565"/>
              <a:gd name="T9" fmla="*/ 290 h 290"/>
            </a:gdLst>
            <a:ahLst/>
            <a:cxnLst>
              <a:cxn ang="0">
                <a:pos x="T0" y="T1"/>
              </a:cxn>
              <a:cxn ang="0">
                <a:pos x="T2" y="T3"/>
              </a:cxn>
              <a:cxn ang="0">
                <a:pos x="T4" y="T5"/>
              </a:cxn>
              <a:cxn ang="0">
                <a:pos x="T6" y="T7"/>
              </a:cxn>
              <a:cxn ang="0">
                <a:pos x="T8" y="T9"/>
              </a:cxn>
            </a:cxnLst>
            <a:rect l="0" t="0" r="r" b="b"/>
            <a:pathLst>
              <a:path w="565" h="290">
                <a:moveTo>
                  <a:pt x="0" y="290"/>
                </a:moveTo>
                <a:lnTo>
                  <a:pt x="565" y="290"/>
                </a:lnTo>
                <a:lnTo>
                  <a:pt x="275" y="0"/>
                </a:lnTo>
                <a:lnTo>
                  <a:pt x="0" y="0"/>
                </a:lnTo>
                <a:lnTo>
                  <a:pt x="0" y="290"/>
                </a:lnTo>
                <a:close/>
              </a:path>
            </a:pathLst>
          </a:custGeom>
          <a:solidFill>
            <a:schemeClr val="accent4"/>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37" name="Freeform 15">
            <a:extLst>
              <a:ext uri="{FF2B5EF4-FFF2-40B4-BE49-F238E27FC236}">
                <a16:creationId xmlns:a16="http://schemas.microsoft.com/office/drawing/2014/main" id="{C12F0CEE-EA0F-6766-A262-2BF26B3AF9AE}"/>
              </a:ext>
            </a:extLst>
          </p:cNvPr>
          <p:cNvSpPr>
            <a:spLocks/>
          </p:cNvSpPr>
          <p:nvPr/>
        </p:nvSpPr>
        <p:spPr bwMode="auto">
          <a:xfrm rot="10800000" flipV="1">
            <a:off x="1269357" y="3308815"/>
            <a:ext cx="595819" cy="278756"/>
          </a:xfrm>
          <a:custGeom>
            <a:avLst/>
            <a:gdLst>
              <a:gd name="T0" fmla="*/ 0 w 708"/>
              <a:gd name="T1" fmla="*/ 291 h 291"/>
              <a:gd name="T2" fmla="*/ 708 w 708"/>
              <a:gd name="T3" fmla="*/ 291 h 291"/>
              <a:gd name="T4" fmla="*/ 418 w 708"/>
              <a:gd name="T5" fmla="*/ 0 h 291"/>
              <a:gd name="T6" fmla="*/ 0 w 708"/>
              <a:gd name="T7" fmla="*/ 0 h 291"/>
              <a:gd name="T8" fmla="*/ 0 w 708"/>
              <a:gd name="T9" fmla="*/ 291 h 291"/>
            </a:gdLst>
            <a:ahLst/>
            <a:cxnLst>
              <a:cxn ang="0">
                <a:pos x="T0" y="T1"/>
              </a:cxn>
              <a:cxn ang="0">
                <a:pos x="T2" y="T3"/>
              </a:cxn>
              <a:cxn ang="0">
                <a:pos x="T4" y="T5"/>
              </a:cxn>
              <a:cxn ang="0">
                <a:pos x="T6" y="T7"/>
              </a:cxn>
              <a:cxn ang="0">
                <a:pos x="T8" y="T9"/>
              </a:cxn>
            </a:cxnLst>
            <a:rect l="0" t="0" r="r" b="b"/>
            <a:pathLst>
              <a:path w="708" h="291">
                <a:moveTo>
                  <a:pt x="0" y="291"/>
                </a:moveTo>
                <a:lnTo>
                  <a:pt x="708" y="291"/>
                </a:lnTo>
                <a:lnTo>
                  <a:pt x="418" y="0"/>
                </a:lnTo>
                <a:lnTo>
                  <a:pt x="0" y="0"/>
                </a:lnTo>
                <a:lnTo>
                  <a:pt x="0" y="291"/>
                </a:lnTo>
                <a:close/>
              </a:path>
            </a:pathLst>
          </a:custGeom>
          <a:solidFill>
            <a:schemeClr val="accent2"/>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38" name="Freeform 15">
            <a:extLst>
              <a:ext uri="{FF2B5EF4-FFF2-40B4-BE49-F238E27FC236}">
                <a16:creationId xmlns:a16="http://schemas.microsoft.com/office/drawing/2014/main" id="{D5D64F98-CF8D-F490-D683-A2A04AB6B3EC}"/>
              </a:ext>
            </a:extLst>
          </p:cNvPr>
          <p:cNvSpPr>
            <a:spLocks/>
          </p:cNvSpPr>
          <p:nvPr/>
        </p:nvSpPr>
        <p:spPr bwMode="auto">
          <a:xfrm rot="10800000" flipV="1">
            <a:off x="1540894" y="3303871"/>
            <a:ext cx="595819" cy="282863"/>
          </a:xfrm>
          <a:custGeom>
            <a:avLst/>
            <a:gdLst>
              <a:gd name="T0" fmla="*/ 0 w 708"/>
              <a:gd name="T1" fmla="*/ 291 h 291"/>
              <a:gd name="T2" fmla="*/ 708 w 708"/>
              <a:gd name="T3" fmla="*/ 291 h 291"/>
              <a:gd name="T4" fmla="*/ 418 w 708"/>
              <a:gd name="T5" fmla="*/ 0 h 291"/>
              <a:gd name="T6" fmla="*/ 0 w 708"/>
              <a:gd name="T7" fmla="*/ 0 h 291"/>
              <a:gd name="T8" fmla="*/ 0 w 708"/>
              <a:gd name="T9" fmla="*/ 291 h 291"/>
            </a:gdLst>
            <a:ahLst/>
            <a:cxnLst>
              <a:cxn ang="0">
                <a:pos x="T0" y="T1"/>
              </a:cxn>
              <a:cxn ang="0">
                <a:pos x="T2" y="T3"/>
              </a:cxn>
              <a:cxn ang="0">
                <a:pos x="T4" y="T5"/>
              </a:cxn>
              <a:cxn ang="0">
                <a:pos x="T6" y="T7"/>
              </a:cxn>
              <a:cxn ang="0">
                <a:pos x="T8" y="T9"/>
              </a:cxn>
            </a:cxnLst>
            <a:rect l="0" t="0" r="r" b="b"/>
            <a:pathLst>
              <a:path w="708" h="291">
                <a:moveTo>
                  <a:pt x="0" y="291"/>
                </a:moveTo>
                <a:lnTo>
                  <a:pt x="708" y="291"/>
                </a:lnTo>
                <a:lnTo>
                  <a:pt x="418" y="0"/>
                </a:lnTo>
                <a:lnTo>
                  <a:pt x="0" y="0"/>
                </a:lnTo>
                <a:lnTo>
                  <a:pt x="0" y="291"/>
                </a:lnTo>
                <a:close/>
              </a:path>
            </a:pathLst>
          </a:custGeom>
          <a:solidFill>
            <a:schemeClr val="accent2"/>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39" name="Freeform 7">
            <a:extLst>
              <a:ext uri="{FF2B5EF4-FFF2-40B4-BE49-F238E27FC236}">
                <a16:creationId xmlns:a16="http://schemas.microsoft.com/office/drawing/2014/main" id="{06BEF5F8-6E94-2B9A-5A67-1904D69576A5}"/>
              </a:ext>
            </a:extLst>
          </p:cNvPr>
          <p:cNvSpPr>
            <a:spLocks/>
          </p:cNvSpPr>
          <p:nvPr/>
        </p:nvSpPr>
        <p:spPr bwMode="auto">
          <a:xfrm>
            <a:off x="1527429" y="2464277"/>
            <a:ext cx="622748" cy="244050"/>
          </a:xfrm>
          <a:custGeom>
            <a:avLst/>
            <a:gdLst>
              <a:gd name="T0" fmla="*/ 740 w 740"/>
              <a:gd name="T1" fmla="*/ 290 h 290"/>
              <a:gd name="T2" fmla="*/ 0 w 740"/>
              <a:gd name="T3" fmla="*/ 290 h 290"/>
              <a:gd name="T4" fmla="*/ 290 w 740"/>
              <a:gd name="T5" fmla="*/ 0 h 290"/>
              <a:gd name="T6" fmla="*/ 740 w 740"/>
              <a:gd name="T7" fmla="*/ 0 h 290"/>
              <a:gd name="T8" fmla="*/ 740 w 740"/>
              <a:gd name="T9" fmla="*/ 290 h 290"/>
            </a:gdLst>
            <a:ahLst/>
            <a:cxnLst>
              <a:cxn ang="0">
                <a:pos x="T0" y="T1"/>
              </a:cxn>
              <a:cxn ang="0">
                <a:pos x="T2" y="T3"/>
              </a:cxn>
              <a:cxn ang="0">
                <a:pos x="T4" y="T5"/>
              </a:cxn>
              <a:cxn ang="0">
                <a:pos x="T6" y="T7"/>
              </a:cxn>
              <a:cxn ang="0">
                <a:pos x="T8" y="T9"/>
              </a:cxn>
            </a:cxnLst>
            <a:rect l="0" t="0" r="r" b="b"/>
            <a:pathLst>
              <a:path w="740" h="290">
                <a:moveTo>
                  <a:pt x="740" y="290"/>
                </a:moveTo>
                <a:lnTo>
                  <a:pt x="0" y="290"/>
                </a:lnTo>
                <a:lnTo>
                  <a:pt x="290" y="0"/>
                </a:lnTo>
                <a:lnTo>
                  <a:pt x="740" y="0"/>
                </a:lnTo>
                <a:lnTo>
                  <a:pt x="740" y="290"/>
                </a:lnTo>
                <a:close/>
              </a:path>
            </a:pathLst>
          </a:custGeom>
          <a:solidFill>
            <a:schemeClr val="accent1"/>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Tree>
    <p:extLst>
      <p:ext uri="{BB962C8B-B14F-4D97-AF65-F5344CB8AC3E}">
        <p14:creationId xmlns:p14="http://schemas.microsoft.com/office/powerpoint/2010/main" val="3984002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598B27B4-8641-7CB3-476A-F135E6017F9B}"/>
              </a:ext>
            </a:extLst>
          </p:cNvPr>
          <p:cNvSpPr/>
          <p:nvPr/>
        </p:nvSpPr>
        <p:spPr bwMode="auto">
          <a:xfrm rot="16200000">
            <a:off x="3829193" y="-4006225"/>
            <a:ext cx="1531339" cy="9264535"/>
          </a:xfrm>
          <a:prstGeom prst="rect">
            <a:avLst/>
          </a:prstGeom>
          <a:gradFill flip="none" rotWithShape="1">
            <a:gsLst>
              <a:gs pos="0">
                <a:schemeClr val="tx1">
                  <a:alpha val="0"/>
                </a:schemeClr>
              </a:gs>
              <a:gs pos="51000">
                <a:srgbClr val="02058F"/>
              </a:gs>
              <a:gs pos="79000">
                <a:schemeClr val="accent4">
                  <a:alpha val="61647"/>
                </a:schemeClr>
              </a:gs>
              <a:gs pos="100000">
                <a:schemeClr val="bg2"/>
              </a:gs>
            </a:gsLst>
            <a:path path="circle">
              <a:fillToRect l="100000" t="100000"/>
            </a:path>
            <a:tileRect r="-100000" b="-100000"/>
          </a:gradFill>
          <a:ln>
            <a:noFill/>
          </a:ln>
        </p:spPr>
        <p:txBody>
          <a:bodyPr spcFirstLastPara="1" vert="horz" wrap="square" lIns="68580" tIns="34290" rIns="68580" bIns="34290" numCol="1" rtlCol="0" anchor="ctr" anchorCtr="0" compatLnSpc="1">
            <a:prstTxWarp prst="textArchDown">
              <a:avLst>
                <a:gd name="adj" fmla="val 16680161"/>
              </a:avLst>
            </a:prstTxWarp>
          </a:bodyPr>
          <a:lstStyle/>
          <a:p>
            <a:pPr algn="ctr"/>
            <a:endParaRPr lang="en-LV" sz="1275"/>
          </a:p>
        </p:txBody>
      </p:sp>
      <p:grpSp>
        <p:nvGrpSpPr>
          <p:cNvPr id="2" name="Group 1">
            <a:extLst>
              <a:ext uri="{FF2B5EF4-FFF2-40B4-BE49-F238E27FC236}">
                <a16:creationId xmlns:a16="http://schemas.microsoft.com/office/drawing/2014/main" id="{72E54C36-BE2D-909F-7E0B-1858DBD8E058}"/>
              </a:ext>
            </a:extLst>
          </p:cNvPr>
          <p:cNvGrpSpPr/>
          <p:nvPr/>
        </p:nvGrpSpPr>
        <p:grpSpPr>
          <a:xfrm>
            <a:off x="2948802" y="2502299"/>
            <a:ext cx="2156369" cy="4281988"/>
            <a:chOff x="4694946" y="1807643"/>
            <a:chExt cx="2875159" cy="5709317"/>
          </a:xfrm>
        </p:grpSpPr>
        <p:grpSp>
          <p:nvGrpSpPr>
            <p:cNvPr id="3" name="Group 2">
              <a:extLst>
                <a:ext uri="{FF2B5EF4-FFF2-40B4-BE49-F238E27FC236}">
                  <a16:creationId xmlns:a16="http://schemas.microsoft.com/office/drawing/2014/main" id="{B7BD2B4F-802D-03FD-E372-8A02E743A1AE}"/>
                </a:ext>
              </a:extLst>
            </p:cNvPr>
            <p:cNvGrpSpPr/>
            <p:nvPr/>
          </p:nvGrpSpPr>
          <p:grpSpPr>
            <a:xfrm>
              <a:off x="6078047" y="2293801"/>
              <a:ext cx="325400" cy="4565925"/>
              <a:chOff x="6078047" y="2293801"/>
              <a:chExt cx="325400" cy="4565925"/>
            </a:xfrm>
          </p:grpSpPr>
          <p:sp>
            <p:nvSpPr>
              <p:cNvPr id="26" name="Freeform 5">
                <a:extLst>
                  <a:ext uri="{FF2B5EF4-FFF2-40B4-BE49-F238E27FC236}">
                    <a16:creationId xmlns:a16="http://schemas.microsoft.com/office/drawing/2014/main" id="{981DE27F-9DD2-BF5B-79AC-DAC3B83B5ADD}"/>
                  </a:ext>
                </a:extLst>
              </p:cNvPr>
              <p:cNvSpPr>
                <a:spLocks/>
              </p:cNvSpPr>
              <p:nvPr/>
            </p:nvSpPr>
            <p:spPr bwMode="auto">
              <a:xfrm>
                <a:off x="6078047" y="2293801"/>
                <a:ext cx="325400" cy="3305615"/>
              </a:xfrm>
              <a:custGeom>
                <a:avLst/>
                <a:gdLst>
                  <a:gd name="T0" fmla="*/ 290 w 290"/>
                  <a:gd name="T1" fmla="*/ 0 h 2946"/>
                  <a:gd name="T2" fmla="*/ 290 w 290"/>
                  <a:gd name="T3" fmla="*/ 2946 h 2946"/>
                  <a:gd name="T4" fmla="*/ 0 w 290"/>
                  <a:gd name="T5" fmla="*/ 2946 h 2946"/>
                  <a:gd name="T6" fmla="*/ 0 w 290"/>
                  <a:gd name="T7" fmla="*/ 290 h 2946"/>
                  <a:gd name="T8" fmla="*/ 290 w 290"/>
                  <a:gd name="T9" fmla="*/ 0 h 2946"/>
                </a:gdLst>
                <a:ahLst/>
                <a:cxnLst>
                  <a:cxn ang="0">
                    <a:pos x="T0" y="T1"/>
                  </a:cxn>
                  <a:cxn ang="0">
                    <a:pos x="T2" y="T3"/>
                  </a:cxn>
                  <a:cxn ang="0">
                    <a:pos x="T4" y="T5"/>
                  </a:cxn>
                  <a:cxn ang="0">
                    <a:pos x="T6" y="T7"/>
                  </a:cxn>
                  <a:cxn ang="0">
                    <a:pos x="T8" y="T9"/>
                  </a:cxn>
                </a:cxnLst>
                <a:rect l="0" t="0" r="r" b="b"/>
                <a:pathLst>
                  <a:path w="290" h="2946">
                    <a:moveTo>
                      <a:pt x="290" y="0"/>
                    </a:moveTo>
                    <a:lnTo>
                      <a:pt x="290" y="2946"/>
                    </a:lnTo>
                    <a:lnTo>
                      <a:pt x="0" y="2946"/>
                    </a:lnTo>
                    <a:lnTo>
                      <a:pt x="0" y="290"/>
                    </a:lnTo>
                    <a:lnTo>
                      <a:pt x="290" y="0"/>
                    </a:lnTo>
                    <a:close/>
                  </a:path>
                </a:pathLst>
              </a:custGeom>
              <a:solidFill>
                <a:schemeClr val="accent1">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27" name="Freeform 5">
                <a:extLst>
                  <a:ext uri="{FF2B5EF4-FFF2-40B4-BE49-F238E27FC236}">
                    <a16:creationId xmlns:a16="http://schemas.microsoft.com/office/drawing/2014/main" id="{552CA2F4-3AB2-A9ED-47D0-376DD65A94C2}"/>
                  </a:ext>
                </a:extLst>
              </p:cNvPr>
              <p:cNvSpPr>
                <a:spLocks/>
              </p:cNvSpPr>
              <p:nvPr/>
            </p:nvSpPr>
            <p:spPr bwMode="auto">
              <a:xfrm>
                <a:off x="6078047" y="3554111"/>
                <a:ext cx="325400" cy="3305615"/>
              </a:xfrm>
              <a:custGeom>
                <a:avLst/>
                <a:gdLst>
                  <a:gd name="T0" fmla="*/ 290 w 290"/>
                  <a:gd name="T1" fmla="*/ 0 h 2946"/>
                  <a:gd name="T2" fmla="*/ 290 w 290"/>
                  <a:gd name="T3" fmla="*/ 2946 h 2946"/>
                  <a:gd name="T4" fmla="*/ 0 w 290"/>
                  <a:gd name="T5" fmla="*/ 2946 h 2946"/>
                  <a:gd name="T6" fmla="*/ 0 w 290"/>
                  <a:gd name="T7" fmla="*/ 290 h 2946"/>
                  <a:gd name="T8" fmla="*/ 290 w 290"/>
                  <a:gd name="T9" fmla="*/ 0 h 2946"/>
                </a:gdLst>
                <a:ahLst/>
                <a:cxnLst>
                  <a:cxn ang="0">
                    <a:pos x="T0" y="T1"/>
                  </a:cxn>
                  <a:cxn ang="0">
                    <a:pos x="T2" y="T3"/>
                  </a:cxn>
                  <a:cxn ang="0">
                    <a:pos x="T4" y="T5"/>
                  </a:cxn>
                  <a:cxn ang="0">
                    <a:pos x="T6" y="T7"/>
                  </a:cxn>
                  <a:cxn ang="0">
                    <a:pos x="T8" y="T9"/>
                  </a:cxn>
                </a:cxnLst>
                <a:rect l="0" t="0" r="r" b="b"/>
                <a:pathLst>
                  <a:path w="290" h="2946">
                    <a:moveTo>
                      <a:pt x="290" y="0"/>
                    </a:moveTo>
                    <a:lnTo>
                      <a:pt x="290" y="2946"/>
                    </a:lnTo>
                    <a:lnTo>
                      <a:pt x="0" y="2946"/>
                    </a:lnTo>
                    <a:lnTo>
                      <a:pt x="0" y="290"/>
                    </a:lnTo>
                    <a:lnTo>
                      <a:pt x="290" y="0"/>
                    </a:lnTo>
                    <a:close/>
                  </a:path>
                </a:pathLst>
              </a:custGeom>
              <a:solidFill>
                <a:schemeClr val="accent1">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4" name="Group 3">
              <a:extLst>
                <a:ext uri="{FF2B5EF4-FFF2-40B4-BE49-F238E27FC236}">
                  <a16:creationId xmlns:a16="http://schemas.microsoft.com/office/drawing/2014/main" id="{EA80E9F4-37FE-BCFB-F916-380B2AA45B7D}"/>
                </a:ext>
              </a:extLst>
            </p:cNvPr>
            <p:cNvGrpSpPr/>
            <p:nvPr/>
          </p:nvGrpSpPr>
          <p:grpSpPr>
            <a:xfrm>
              <a:off x="6073020" y="2140042"/>
              <a:ext cx="1134951" cy="641823"/>
              <a:chOff x="6073020" y="2140042"/>
              <a:chExt cx="1134951" cy="641823"/>
            </a:xfrm>
          </p:grpSpPr>
          <p:sp>
            <p:nvSpPr>
              <p:cNvPr id="24" name="Freeform 7">
                <a:extLst>
                  <a:ext uri="{FF2B5EF4-FFF2-40B4-BE49-F238E27FC236}">
                    <a16:creationId xmlns:a16="http://schemas.microsoft.com/office/drawing/2014/main" id="{72477851-61D4-18C1-8CD3-E6F15989C5FB}"/>
                  </a:ext>
                </a:extLst>
              </p:cNvPr>
              <p:cNvSpPr>
                <a:spLocks/>
              </p:cNvSpPr>
              <p:nvPr/>
            </p:nvSpPr>
            <p:spPr bwMode="auto">
              <a:xfrm>
                <a:off x="6073020" y="2293801"/>
                <a:ext cx="830331" cy="325400"/>
              </a:xfrm>
              <a:custGeom>
                <a:avLst/>
                <a:gdLst>
                  <a:gd name="T0" fmla="*/ 740 w 740"/>
                  <a:gd name="T1" fmla="*/ 290 h 290"/>
                  <a:gd name="T2" fmla="*/ 0 w 740"/>
                  <a:gd name="T3" fmla="*/ 290 h 290"/>
                  <a:gd name="T4" fmla="*/ 290 w 740"/>
                  <a:gd name="T5" fmla="*/ 0 h 290"/>
                  <a:gd name="T6" fmla="*/ 740 w 740"/>
                  <a:gd name="T7" fmla="*/ 0 h 290"/>
                  <a:gd name="T8" fmla="*/ 740 w 740"/>
                  <a:gd name="T9" fmla="*/ 290 h 290"/>
                </a:gdLst>
                <a:ahLst/>
                <a:cxnLst>
                  <a:cxn ang="0">
                    <a:pos x="T0" y="T1"/>
                  </a:cxn>
                  <a:cxn ang="0">
                    <a:pos x="T2" y="T3"/>
                  </a:cxn>
                  <a:cxn ang="0">
                    <a:pos x="T4" y="T5"/>
                  </a:cxn>
                  <a:cxn ang="0">
                    <a:pos x="T6" y="T7"/>
                  </a:cxn>
                  <a:cxn ang="0">
                    <a:pos x="T8" y="T9"/>
                  </a:cxn>
                </a:cxnLst>
                <a:rect l="0" t="0" r="r" b="b"/>
                <a:pathLst>
                  <a:path w="740" h="290">
                    <a:moveTo>
                      <a:pt x="740" y="290"/>
                    </a:moveTo>
                    <a:lnTo>
                      <a:pt x="0" y="290"/>
                    </a:lnTo>
                    <a:lnTo>
                      <a:pt x="290" y="0"/>
                    </a:lnTo>
                    <a:lnTo>
                      <a:pt x="740" y="0"/>
                    </a:lnTo>
                    <a:lnTo>
                      <a:pt x="740" y="290"/>
                    </a:lnTo>
                    <a:close/>
                  </a:path>
                </a:pathLst>
              </a:custGeom>
              <a:solidFill>
                <a:schemeClr val="accent1"/>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25" name="Freeform 9">
                <a:extLst>
                  <a:ext uri="{FF2B5EF4-FFF2-40B4-BE49-F238E27FC236}">
                    <a16:creationId xmlns:a16="http://schemas.microsoft.com/office/drawing/2014/main" id="{8893B234-8822-EBB9-0BAA-554578AF104F}"/>
                  </a:ext>
                </a:extLst>
              </p:cNvPr>
              <p:cNvSpPr>
                <a:spLocks/>
              </p:cNvSpPr>
              <p:nvPr/>
            </p:nvSpPr>
            <p:spPr bwMode="auto">
              <a:xfrm>
                <a:off x="6860130" y="2140042"/>
                <a:ext cx="347841" cy="641823"/>
              </a:xfrm>
              <a:custGeom>
                <a:avLst/>
                <a:gdLst>
                  <a:gd name="T0" fmla="*/ 310 w 310"/>
                  <a:gd name="T1" fmla="*/ 286 h 572"/>
                  <a:gd name="T2" fmla="*/ 0 w 310"/>
                  <a:gd name="T3" fmla="*/ 0 h 572"/>
                  <a:gd name="T4" fmla="*/ 0 w 310"/>
                  <a:gd name="T5" fmla="*/ 286 h 572"/>
                  <a:gd name="T6" fmla="*/ 0 w 310"/>
                  <a:gd name="T7" fmla="*/ 572 h 572"/>
                  <a:gd name="T8" fmla="*/ 310 w 310"/>
                  <a:gd name="T9" fmla="*/ 286 h 572"/>
                </a:gdLst>
                <a:ahLst/>
                <a:cxnLst>
                  <a:cxn ang="0">
                    <a:pos x="T0" y="T1"/>
                  </a:cxn>
                  <a:cxn ang="0">
                    <a:pos x="T2" y="T3"/>
                  </a:cxn>
                  <a:cxn ang="0">
                    <a:pos x="T4" y="T5"/>
                  </a:cxn>
                  <a:cxn ang="0">
                    <a:pos x="T6" y="T7"/>
                  </a:cxn>
                  <a:cxn ang="0">
                    <a:pos x="T8" y="T9"/>
                  </a:cxn>
                </a:cxnLst>
                <a:rect l="0" t="0" r="r" b="b"/>
                <a:pathLst>
                  <a:path w="310" h="572">
                    <a:moveTo>
                      <a:pt x="310" y="286"/>
                    </a:moveTo>
                    <a:lnTo>
                      <a:pt x="0" y="0"/>
                    </a:lnTo>
                    <a:lnTo>
                      <a:pt x="0" y="286"/>
                    </a:lnTo>
                    <a:lnTo>
                      <a:pt x="0" y="572"/>
                    </a:lnTo>
                    <a:lnTo>
                      <a:pt x="310" y="286"/>
                    </a:lnTo>
                    <a:close/>
                  </a:path>
                </a:pathLst>
              </a:custGeom>
              <a:solidFill>
                <a:schemeClr val="accent1"/>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sp>
          <p:nvSpPr>
            <p:cNvPr id="5" name="Freeform 18">
              <a:extLst>
                <a:ext uri="{FF2B5EF4-FFF2-40B4-BE49-F238E27FC236}">
                  <a16:creationId xmlns:a16="http://schemas.microsoft.com/office/drawing/2014/main" id="{97918385-54B6-80CA-1BC3-5759FD706EE6}"/>
                </a:ext>
              </a:extLst>
            </p:cNvPr>
            <p:cNvSpPr>
              <a:spLocks/>
            </p:cNvSpPr>
            <p:nvPr/>
          </p:nvSpPr>
          <p:spPr bwMode="auto">
            <a:xfrm>
              <a:off x="4899875" y="2393892"/>
              <a:ext cx="347841" cy="642946"/>
            </a:xfrm>
            <a:custGeom>
              <a:avLst/>
              <a:gdLst>
                <a:gd name="T0" fmla="*/ 0 w 310"/>
                <a:gd name="T1" fmla="*/ 286 h 573"/>
                <a:gd name="T2" fmla="*/ 310 w 310"/>
                <a:gd name="T3" fmla="*/ 0 h 573"/>
                <a:gd name="T4" fmla="*/ 310 w 310"/>
                <a:gd name="T5" fmla="*/ 286 h 573"/>
                <a:gd name="T6" fmla="*/ 310 w 310"/>
                <a:gd name="T7" fmla="*/ 573 h 573"/>
                <a:gd name="T8" fmla="*/ 0 w 310"/>
                <a:gd name="T9" fmla="*/ 286 h 573"/>
              </a:gdLst>
              <a:ahLst/>
              <a:cxnLst>
                <a:cxn ang="0">
                  <a:pos x="T0" y="T1"/>
                </a:cxn>
                <a:cxn ang="0">
                  <a:pos x="T2" y="T3"/>
                </a:cxn>
                <a:cxn ang="0">
                  <a:pos x="T4" y="T5"/>
                </a:cxn>
                <a:cxn ang="0">
                  <a:pos x="T6" y="T7"/>
                </a:cxn>
                <a:cxn ang="0">
                  <a:pos x="T8" y="T9"/>
                </a:cxn>
              </a:cxnLst>
              <a:rect l="0" t="0" r="r" b="b"/>
              <a:pathLst>
                <a:path w="310" h="573">
                  <a:moveTo>
                    <a:pt x="0" y="286"/>
                  </a:moveTo>
                  <a:lnTo>
                    <a:pt x="310" y="0"/>
                  </a:lnTo>
                  <a:lnTo>
                    <a:pt x="310" y="286"/>
                  </a:lnTo>
                  <a:lnTo>
                    <a:pt x="310" y="573"/>
                  </a:lnTo>
                  <a:lnTo>
                    <a:pt x="0" y="28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nvGrpSpPr>
            <p:cNvPr id="6" name="Group 5">
              <a:extLst>
                <a:ext uri="{FF2B5EF4-FFF2-40B4-BE49-F238E27FC236}">
                  <a16:creationId xmlns:a16="http://schemas.microsoft.com/office/drawing/2014/main" id="{3CB154BB-715D-9058-72AC-2DD251DB66FD}"/>
                </a:ext>
              </a:extLst>
            </p:cNvPr>
            <p:cNvGrpSpPr/>
            <p:nvPr/>
          </p:nvGrpSpPr>
          <p:grpSpPr>
            <a:xfrm>
              <a:off x="6475260" y="3553189"/>
              <a:ext cx="326522" cy="3963771"/>
              <a:chOff x="6475260" y="3553189"/>
              <a:chExt cx="326522" cy="3963771"/>
            </a:xfrm>
          </p:grpSpPr>
          <p:sp>
            <p:nvSpPr>
              <p:cNvPr id="22" name="Freeform 21">
                <a:extLst>
                  <a:ext uri="{FF2B5EF4-FFF2-40B4-BE49-F238E27FC236}">
                    <a16:creationId xmlns:a16="http://schemas.microsoft.com/office/drawing/2014/main" id="{C87725E6-61B7-BABB-4EF2-DAF6B25054EA}"/>
                  </a:ext>
                </a:extLst>
              </p:cNvPr>
              <p:cNvSpPr>
                <a:spLocks/>
              </p:cNvSpPr>
              <p:nvPr/>
            </p:nvSpPr>
            <p:spPr bwMode="auto">
              <a:xfrm>
                <a:off x="6475260" y="3553189"/>
                <a:ext cx="326522" cy="2248626"/>
              </a:xfrm>
              <a:custGeom>
                <a:avLst/>
                <a:gdLst>
                  <a:gd name="T0" fmla="*/ 291 w 291"/>
                  <a:gd name="T1" fmla="*/ 0 h 2004"/>
                  <a:gd name="T2" fmla="*/ 291 w 291"/>
                  <a:gd name="T3" fmla="*/ 2004 h 2004"/>
                  <a:gd name="T4" fmla="*/ 0 w 291"/>
                  <a:gd name="T5" fmla="*/ 2004 h 2004"/>
                  <a:gd name="T6" fmla="*/ 0 w 291"/>
                  <a:gd name="T7" fmla="*/ 291 h 2004"/>
                  <a:gd name="T8" fmla="*/ 291 w 291"/>
                  <a:gd name="T9" fmla="*/ 0 h 2004"/>
                </a:gdLst>
                <a:ahLst/>
                <a:cxnLst>
                  <a:cxn ang="0">
                    <a:pos x="T0" y="T1"/>
                  </a:cxn>
                  <a:cxn ang="0">
                    <a:pos x="T2" y="T3"/>
                  </a:cxn>
                  <a:cxn ang="0">
                    <a:pos x="T4" y="T5"/>
                  </a:cxn>
                  <a:cxn ang="0">
                    <a:pos x="T6" y="T7"/>
                  </a:cxn>
                  <a:cxn ang="0">
                    <a:pos x="T8" y="T9"/>
                  </a:cxn>
                </a:cxnLst>
                <a:rect l="0" t="0" r="r" b="b"/>
                <a:pathLst>
                  <a:path w="291" h="2004">
                    <a:moveTo>
                      <a:pt x="291" y="0"/>
                    </a:moveTo>
                    <a:lnTo>
                      <a:pt x="291" y="2004"/>
                    </a:lnTo>
                    <a:lnTo>
                      <a:pt x="0" y="2004"/>
                    </a:lnTo>
                    <a:lnTo>
                      <a:pt x="0" y="291"/>
                    </a:lnTo>
                    <a:lnTo>
                      <a:pt x="291" y="0"/>
                    </a:lnTo>
                    <a:close/>
                  </a:path>
                </a:pathLst>
              </a:custGeom>
              <a:solidFill>
                <a:schemeClr val="accent3">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23" name="Freeform 21">
                <a:extLst>
                  <a:ext uri="{FF2B5EF4-FFF2-40B4-BE49-F238E27FC236}">
                    <a16:creationId xmlns:a16="http://schemas.microsoft.com/office/drawing/2014/main" id="{B7034A19-806C-5B7E-212D-68143F64A6FB}"/>
                  </a:ext>
                </a:extLst>
              </p:cNvPr>
              <p:cNvSpPr>
                <a:spLocks/>
              </p:cNvSpPr>
              <p:nvPr/>
            </p:nvSpPr>
            <p:spPr bwMode="auto">
              <a:xfrm>
                <a:off x="6475260" y="5268334"/>
                <a:ext cx="326522" cy="2248626"/>
              </a:xfrm>
              <a:custGeom>
                <a:avLst/>
                <a:gdLst>
                  <a:gd name="T0" fmla="*/ 291 w 291"/>
                  <a:gd name="T1" fmla="*/ 0 h 2004"/>
                  <a:gd name="T2" fmla="*/ 291 w 291"/>
                  <a:gd name="T3" fmla="*/ 2004 h 2004"/>
                  <a:gd name="T4" fmla="*/ 0 w 291"/>
                  <a:gd name="T5" fmla="*/ 2004 h 2004"/>
                  <a:gd name="T6" fmla="*/ 0 w 291"/>
                  <a:gd name="T7" fmla="*/ 291 h 2004"/>
                  <a:gd name="T8" fmla="*/ 291 w 291"/>
                  <a:gd name="T9" fmla="*/ 0 h 2004"/>
                </a:gdLst>
                <a:ahLst/>
                <a:cxnLst>
                  <a:cxn ang="0">
                    <a:pos x="T0" y="T1"/>
                  </a:cxn>
                  <a:cxn ang="0">
                    <a:pos x="T2" y="T3"/>
                  </a:cxn>
                  <a:cxn ang="0">
                    <a:pos x="T4" y="T5"/>
                  </a:cxn>
                  <a:cxn ang="0">
                    <a:pos x="T6" y="T7"/>
                  </a:cxn>
                  <a:cxn ang="0">
                    <a:pos x="T8" y="T9"/>
                  </a:cxn>
                </a:cxnLst>
                <a:rect l="0" t="0" r="r" b="b"/>
                <a:pathLst>
                  <a:path w="291" h="2004">
                    <a:moveTo>
                      <a:pt x="291" y="0"/>
                    </a:moveTo>
                    <a:lnTo>
                      <a:pt x="291" y="2004"/>
                    </a:lnTo>
                    <a:lnTo>
                      <a:pt x="0" y="2004"/>
                    </a:lnTo>
                    <a:lnTo>
                      <a:pt x="0" y="291"/>
                    </a:lnTo>
                    <a:lnTo>
                      <a:pt x="291" y="0"/>
                    </a:lnTo>
                    <a:close/>
                  </a:path>
                </a:pathLst>
              </a:custGeom>
              <a:solidFill>
                <a:schemeClr val="accent3">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7" name="Group 6">
              <a:extLst>
                <a:ext uri="{FF2B5EF4-FFF2-40B4-BE49-F238E27FC236}">
                  <a16:creationId xmlns:a16="http://schemas.microsoft.com/office/drawing/2014/main" id="{947BC849-C577-0A90-9501-BF6695FC87C5}"/>
                </a:ext>
              </a:extLst>
            </p:cNvPr>
            <p:cNvGrpSpPr/>
            <p:nvPr/>
          </p:nvGrpSpPr>
          <p:grpSpPr>
            <a:xfrm>
              <a:off x="5680835" y="1973677"/>
              <a:ext cx="325400" cy="4892719"/>
              <a:chOff x="5680835" y="1973677"/>
              <a:chExt cx="325400" cy="4892719"/>
            </a:xfrm>
          </p:grpSpPr>
          <p:sp>
            <p:nvSpPr>
              <p:cNvPr id="20" name="Freeform 13">
                <a:extLst>
                  <a:ext uri="{FF2B5EF4-FFF2-40B4-BE49-F238E27FC236}">
                    <a16:creationId xmlns:a16="http://schemas.microsoft.com/office/drawing/2014/main" id="{24AE153E-9588-B07E-A75B-639C22284403}"/>
                  </a:ext>
                </a:extLst>
              </p:cNvPr>
              <p:cNvSpPr>
                <a:spLocks/>
              </p:cNvSpPr>
              <p:nvPr/>
            </p:nvSpPr>
            <p:spPr bwMode="auto">
              <a:xfrm>
                <a:off x="5680835" y="1973677"/>
                <a:ext cx="325400" cy="2609933"/>
              </a:xfrm>
              <a:custGeom>
                <a:avLst/>
                <a:gdLst>
                  <a:gd name="T0" fmla="*/ 0 w 290"/>
                  <a:gd name="T1" fmla="*/ 0 h 2326"/>
                  <a:gd name="T2" fmla="*/ 0 w 290"/>
                  <a:gd name="T3" fmla="*/ 2326 h 2326"/>
                  <a:gd name="T4" fmla="*/ 290 w 290"/>
                  <a:gd name="T5" fmla="*/ 2326 h 2326"/>
                  <a:gd name="T6" fmla="*/ 290 w 290"/>
                  <a:gd name="T7" fmla="*/ 291 h 2326"/>
                  <a:gd name="T8" fmla="*/ 0 w 290"/>
                  <a:gd name="T9" fmla="*/ 0 h 2326"/>
                </a:gdLst>
                <a:ahLst/>
                <a:cxnLst>
                  <a:cxn ang="0">
                    <a:pos x="T0" y="T1"/>
                  </a:cxn>
                  <a:cxn ang="0">
                    <a:pos x="T2" y="T3"/>
                  </a:cxn>
                  <a:cxn ang="0">
                    <a:pos x="T4" y="T5"/>
                  </a:cxn>
                  <a:cxn ang="0">
                    <a:pos x="T6" y="T7"/>
                  </a:cxn>
                  <a:cxn ang="0">
                    <a:pos x="T8" y="T9"/>
                  </a:cxn>
                </a:cxnLst>
                <a:rect l="0" t="0" r="r" b="b"/>
                <a:pathLst>
                  <a:path w="290" h="2326">
                    <a:moveTo>
                      <a:pt x="0" y="0"/>
                    </a:moveTo>
                    <a:lnTo>
                      <a:pt x="0" y="2326"/>
                    </a:lnTo>
                    <a:lnTo>
                      <a:pt x="290" y="2326"/>
                    </a:lnTo>
                    <a:lnTo>
                      <a:pt x="290" y="291"/>
                    </a:lnTo>
                    <a:lnTo>
                      <a:pt x="0" y="0"/>
                    </a:lnTo>
                    <a:close/>
                  </a:path>
                </a:pathLst>
              </a:custGeom>
              <a:solidFill>
                <a:schemeClr val="accent2">
                  <a:lumMod val="75000"/>
                </a:schemeClr>
              </a:solidFill>
              <a:ln>
                <a:noFill/>
              </a:ln>
            </p:spPr>
            <p:txBody>
              <a:bodyPr vert="horz" wrap="square" lIns="68580" tIns="34290" rIns="68580" bIns="34290" numCol="1" anchor="t" anchorCtr="0" compatLnSpc="1">
                <a:prstTxWarp prst="textNoShape">
                  <a:avLst/>
                </a:prstTxWarp>
              </a:bodyPr>
              <a:lstStyle/>
              <a:p>
                <a:endParaRPr lang="en-US" sz="1275" dirty="0">
                  <a:latin typeface="Source Sans Pro" charset="0"/>
                </a:endParaRPr>
              </a:p>
            </p:txBody>
          </p:sp>
          <p:sp>
            <p:nvSpPr>
              <p:cNvPr id="21" name="Freeform 13">
                <a:extLst>
                  <a:ext uri="{FF2B5EF4-FFF2-40B4-BE49-F238E27FC236}">
                    <a16:creationId xmlns:a16="http://schemas.microsoft.com/office/drawing/2014/main" id="{1A42956C-8A14-E2F8-2612-DDE5E02B4761}"/>
                  </a:ext>
                </a:extLst>
              </p:cNvPr>
              <p:cNvSpPr>
                <a:spLocks/>
              </p:cNvSpPr>
              <p:nvPr/>
            </p:nvSpPr>
            <p:spPr bwMode="auto">
              <a:xfrm>
                <a:off x="5680835" y="4256463"/>
                <a:ext cx="325400" cy="2609933"/>
              </a:xfrm>
              <a:custGeom>
                <a:avLst/>
                <a:gdLst>
                  <a:gd name="T0" fmla="*/ 0 w 290"/>
                  <a:gd name="T1" fmla="*/ 0 h 2326"/>
                  <a:gd name="T2" fmla="*/ 0 w 290"/>
                  <a:gd name="T3" fmla="*/ 2326 h 2326"/>
                  <a:gd name="T4" fmla="*/ 290 w 290"/>
                  <a:gd name="T5" fmla="*/ 2326 h 2326"/>
                  <a:gd name="T6" fmla="*/ 290 w 290"/>
                  <a:gd name="T7" fmla="*/ 291 h 2326"/>
                  <a:gd name="T8" fmla="*/ 0 w 290"/>
                  <a:gd name="T9" fmla="*/ 0 h 2326"/>
                </a:gdLst>
                <a:ahLst/>
                <a:cxnLst>
                  <a:cxn ang="0">
                    <a:pos x="T0" y="T1"/>
                  </a:cxn>
                  <a:cxn ang="0">
                    <a:pos x="T2" y="T3"/>
                  </a:cxn>
                  <a:cxn ang="0">
                    <a:pos x="T4" y="T5"/>
                  </a:cxn>
                  <a:cxn ang="0">
                    <a:pos x="T6" y="T7"/>
                  </a:cxn>
                  <a:cxn ang="0">
                    <a:pos x="T8" y="T9"/>
                  </a:cxn>
                </a:cxnLst>
                <a:rect l="0" t="0" r="r" b="b"/>
                <a:pathLst>
                  <a:path w="290" h="2326">
                    <a:moveTo>
                      <a:pt x="0" y="0"/>
                    </a:moveTo>
                    <a:lnTo>
                      <a:pt x="0" y="2326"/>
                    </a:lnTo>
                    <a:lnTo>
                      <a:pt x="290" y="2326"/>
                    </a:lnTo>
                    <a:lnTo>
                      <a:pt x="290" y="291"/>
                    </a:lnTo>
                    <a:lnTo>
                      <a:pt x="0" y="0"/>
                    </a:lnTo>
                    <a:close/>
                  </a:path>
                </a:pathLst>
              </a:custGeom>
              <a:solidFill>
                <a:schemeClr val="accent2">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8" name="Group 7">
              <a:extLst>
                <a:ext uri="{FF2B5EF4-FFF2-40B4-BE49-F238E27FC236}">
                  <a16:creationId xmlns:a16="http://schemas.microsoft.com/office/drawing/2014/main" id="{0DD8A0A9-E503-1791-C1CF-08362CDAAFC7}"/>
                </a:ext>
              </a:extLst>
            </p:cNvPr>
            <p:cNvGrpSpPr/>
            <p:nvPr/>
          </p:nvGrpSpPr>
          <p:grpSpPr>
            <a:xfrm>
              <a:off x="5293451" y="4153945"/>
              <a:ext cx="329758" cy="2318300"/>
              <a:chOff x="5293451" y="4153945"/>
              <a:chExt cx="329758" cy="2318300"/>
            </a:xfrm>
          </p:grpSpPr>
          <p:sp>
            <p:nvSpPr>
              <p:cNvPr id="18" name="Freeform 29">
                <a:extLst>
                  <a:ext uri="{FF2B5EF4-FFF2-40B4-BE49-F238E27FC236}">
                    <a16:creationId xmlns:a16="http://schemas.microsoft.com/office/drawing/2014/main" id="{237B2537-73C0-E847-B34F-1894814DA23F}"/>
                  </a:ext>
                </a:extLst>
              </p:cNvPr>
              <p:cNvSpPr>
                <a:spLocks/>
              </p:cNvSpPr>
              <p:nvPr/>
            </p:nvSpPr>
            <p:spPr bwMode="auto">
              <a:xfrm>
                <a:off x="5297809" y="4153945"/>
                <a:ext cx="325400" cy="1605681"/>
              </a:xfrm>
              <a:custGeom>
                <a:avLst/>
                <a:gdLst>
                  <a:gd name="T0" fmla="*/ 0 w 290"/>
                  <a:gd name="T1" fmla="*/ 0 h 1431"/>
                  <a:gd name="T2" fmla="*/ 0 w 290"/>
                  <a:gd name="T3" fmla="*/ 1431 h 1431"/>
                  <a:gd name="T4" fmla="*/ 290 w 290"/>
                  <a:gd name="T5" fmla="*/ 1431 h 1431"/>
                  <a:gd name="T6" fmla="*/ 290 w 290"/>
                  <a:gd name="T7" fmla="*/ 290 h 1431"/>
                  <a:gd name="T8" fmla="*/ 0 w 290"/>
                  <a:gd name="T9" fmla="*/ 0 h 1431"/>
                </a:gdLst>
                <a:ahLst/>
                <a:cxnLst>
                  <a:cxn ang="0">
                    <a:pos x="T0" y="T1"/>
                  </a:cxn>
                  <a:cxn ang="0">
                    <a:pos x="T2" y="T3"/>
                  </a:cxn>
                  <a:cxn ang="0">
                    <a:pos x="T4" y="T5"/>
                  </a:cxn>
                  <a:cxn ang="0">
                    <a:pos x="T6" y="T7"/>
                  </a:cxn>
                  <a:cxn ang="0">
                    <a:pos x="T8" y="T9"/>
                  </a:cxn>
                </a:cxnLst>
                <a:rect l="0" t="0" r="r" b="b"/>
                <a:pathLst>
                  <a:path w="290" h="1431">
                    <a:moveTo>
                      <a:pt x="0" y="0"/>
                    </a:moveTo>
                    <a:lnTo>
                      <a:pt x="0" y="1431"/>
                    </a:lnTo>
                    <a:lnTo>
                      <a:pt x="290" y="1431"/>
                    </a:lnTo>
                    <a:lnTo>
                      <a:pt x="290" y="290"/>
                    </a:lnTo>
                    <a:lnTo>
                      <a:pt x="0" y="0"/>
                    </a:lnTo>
                    <a:close/>
                  </a:path>
                </a:pathLst>
              </a:custGeom>
              <a:solidFill>
                <a:schemeClr val="accent4">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19" name="Freeform 29">
                <a:extLst>
                  <a:ext uri="{FF2B5EF4-FFF2-40B4-BE49-F238E27FC236}">
                    <a16:creationId xmlns:a16="http://schemas.microsoft.com/office/drawing/2014/main" id="{A8D71F74-6C1F-7C1A-50CA-46A75415BB07}"/>
                  </a:ext>
                </a:extLst>
              </p:cNvPr>
              <p:cNvSpPr>
                <a:spLocks/>
              </p:cNvSpPr>
              <p:nvPr/>
            </p:nvSpPr>
            <p:spPr bwMode="auto">
              <a:xfrm>
                <a:off x="5293451" y="4638523"/>
                <a:ext cx="325400" cy="1833722"/>
              </a:xfrm>
              <a:custGeom>
                <a:avLst/>
                <a:gdLst>
                  <a:gd name="T0" fmla="*/ 0 w 290"/>
                  <a:gd name="T1" fmla="*/ 0 h 1431"/>
                  <a:gd name="T2" fmla="*/ 0 w 290"/>
                  <a:gd name="T3" fmla="*/ 1431 h 1431"/>
                  <a:gd name="T4" fmla="*/ 290 w 290"/>
                  <a:gd name="T5" fmla="*/ 1431 h 1431"/>
                  <a:gd name="T6" fmla="*/ 290 w 290"/>
                  <a:gd name="T7" fmla="*/ 290 h 1431"/>
                  <a:gd name="T8" fmla="*/ 0 w 290"/>
                  <a:gd name="T9" fmla="*/ 0 h 1431"/>
                </a:gdLst>
                <a:ahLst/>
                <a:cxnLst>
                  <a:cxn ang="0">
                    <a:pos x="T0" y="T1"/>
                  </a:cxn>
                  <a:cxn ang="0">
                    <a:pos x="T2" y="T3"/>
                  </a:cxn>
                  <a:cxn ang="0">
                    <a:pos x="T4" y="T5"/>
                  </a:cxn>
                  <a:cxn ang="0">
                    <a:pos x="T6" y="T7"/>
                  </a:cxn>
                  <a:cxn ang="0">
                    <a:pos x="T8" y="T9"/>
                  </a:cxn>
                </a:cxnLst>
                <a:rect l="0" t="0" r="r" b="b"/>
                <a:pathLst>
                  <a:path w="290" h="1431">
                    <a:moveTo>
                      <a:pt x="0" y="0"/>
                    </a:moveTo>
                    <a:lnTo>
                      <a:pt x="0" y="1431"/>
                    </a:lnTo>
                    <a:lnTo>
                      <a:pt x="290" y="1431"/>
                    </a:lnTo>
                    <a:lnTo>
                      <a:pt x="290" y="290"/>
                    </a:lnTo>
                    <a:lnTo>
                      <a:pt x="0" y="0"/>
                    </a:lnTo>
                    <a:close/>
                  </a:path>
                </a:pathLst>
              </a:custGeom>
              <a:solidFill>
                <a:schemeClr val="accent4">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9" name="Group 8">
              <a:extLst>
                <a:ext uri="{FF2B5EF4-FFF2-40B4-BE49-F238E27FC236}">
                  <a16:creationId xmlns:a16="http://schemas.microsoft.com/office/drawing/2014/main" id="{03C7F10B-CDF7-DF46-7694-C23CA7E2F2E8}"/>
                </a:ext>
              </a:extLst>
            </p:cNvPr>
            <p:cNvGrpSpPr/>
            <p:nvPr/>
          </p:nvGrpSpPr>
          <p:grpSpPr>
            <a:xfrm>
              <a:off x="4860302" y="1807643"/>
              <a:ext cx="1148827" cy="642946"/>
              <a:chOff x="4860302" y="1807643"/>
              <a:chExt cx="1148827" cy="642946"/>
            </a:xfrm>
          </p:grpSpPr>
          <p:sp>
            <p:nvSpPr>
              <p:cNvPr id="16" name="Freeform 15">
                <a:extLst>
                  <a:ext uri="{FF2B5EF4-FFF2-40B4-BE49-F238E27FC236}">
                    <a16:creationId xmlns:a16="http://schemas.microsoft.com/office/drawing/2014/main" id="{F3D9306B-22B6-CF7D-4FA6-D61F3C57FFE8}"/>
                  </a:ext>
                </a:extLst>
              </p:cNvPr>
              <p:cNvSpPr>
                <a:spLocks/>
              </p:cNvSpPr>
              <p:nvPr/>
            </p:nvSpPr>
            <p:spPr bwMode="auto">
              <a:xfrm>
                <a:off x="5214704" y="1967279"/>
                <a:ext cx="794425" cy="326522"/>
              </a:xfrm>
              <a:custGeom>
                <a:avLst/>
                <a:gdLst>
                  <a:gd name="T0" fmla="*/ 0 w 708"/>
                  <a:gd name="T1" fmla="*/ 291 h 291"/>
                  <a:gd name="T2" fmla="*/ 708 w 708"/>
                  <a:gd name="T3" fmla="*/ 291 h 291"/>
                  <a:gd name="T4" fmla="*/ 418 w 708"/>
                  <a:gd name="T5" fmla="*/ 0 h 291"/>
                  <a:gd name="T6" fmla="*/ 0 w 708"/>
                  <a:gd name="T7" fmla="*/ 0 h 291"/>
                  <a:gd name="T8" fmla="*/ 0 w 708"/>
                  <a:gd name="T9" fmla="*/ 291 h 291"/>
                </a:gdLst>
                <a:ahLst/>
                <a:cxnLst>
                  <a:cxn ang="0">
                    <a:pos x="T0" y="T1"/>
                  </a:cxn>
                  <a:cxn ang="0">
                    <a:pos x="T2" y="T3"/>
                  </a:cxn>
                  <a:cxn ang="0">
                    <a:pos x="T4" y="T5"/>
                  </a:cxn>
                  <a:cxn ang="0">
                    <a:pos x="T6" y="T7"/>
                  </a:cxn>
                  <a:cxn ang="0">
                    <a:pos x="T8" y="T9"/>
                  </a:cxn>
                </a:cxnLst>
                <a:rect l="0" t="0" r="r" b="b"/>
                <a:pathLst>
                  <a:path w="708" h="291">
                    <a:moveTo>
                      <a:pt x="0" y="291"/>
                    </a:moveTo>
                    <a:lnTo>
                      <a:pt x="708" y="291"/>
                    </a:lnTo>
                    <a:lnTo>
                      <a:pt x="418" y="0"/>
                    </a:lnTo>
                    <a:lnTo>
                      <a:pt x="0" y="0"/>
                    </a:lnTo>
                    <a:lnTo>
                      <a:pt x="0" y="291"/>
                    </a:lnTo>
                    <a:close/>
                  </a:path>
                </a:pathLst>
              </a:custGeom>
              <a:solidFill>
                <a:schemeClr val="accent2"/>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17" name="Freeform 17">
                <a:extLst>
                  <a:ext uri="{FF2B5EF4-FFF2-40B4-BE49-F238E27FC236}">
                    <a16:creationId xmlns:a16="http://schemas.microsoft.com/office/drawing/2014/main" id="{0DED1416-CDA5-46E0-9608-39E16A06605D}"/>
                  </a:ext>
                </a:extLst>
              </p:cNvPr>
              <p:cNvSpPr>
                <a:spLocks/>
              </p:cNvSpPr>
              <p:nvPr/>
            </p:nvSpPr>
            <p:spPr bwMode="auto">
              <a:xfrm>
                <a:off x="4860302" y="1807643"/>
                <a:ext cx="347841" cy="642946"/>
              </a:xfrm>
              <a:custGeom>
                <a:avLst/>
                <a:gdLst>
                  <a:gd name="T0" fmla="*/ 0 w 310"/>
                  <a:gd name="T1" fmla="*/ 286 h 573"/>
                  <a:gd name="T2" fmla="*/ 310 w 310"/>
                  <a:gd name="T3" fmla="*/ 0 h 573"/>
                  <a:gd name="T4" fmla="*/ 310 w 310"/>
                  <a:gd name="T5" fmla="*/ 286 h 573"/>
                  <a:gd name="T6" fmla="*/ 310 w 310"/>
                  <a:gd name="T7" fmla="*/ 573 h 573"/>
                  <a:gd name="T8" fmla="*/ 0 w 310"/>
                  <a:gd name="T9" fmla="*/ 286 h 573"/>
                </a:gdLst>
                <a:ahLst/>
                <a:cxnLst>
                  <a:cxn ang="0">
                    <a:pos x="T0" y="T1"/>
                  </a:cxn>
                  <a:cxn ang="0">
                    <a:pos x="T2" y="T3"/>
                  </a:cxn>
                  <a:cxn ang="0">
                    <a:pos x="T4" y="T5"/>
                  </a:cxn>
                  <a:cxn ang="0">
                    <a:pos x="T6" y="T7"/>
                  </a:cxn>
                  <a:cxn ang="0">
                    <a:pos x="T8" y="T9"/>
                  </a:cxn>
                </a:cxnLst>
                <a:rect l="0" t="0" r="r" b="b"/>
                <a:pathLst>
                  <a:path w="310" h="573">
                    <a:moveTo>
                      <a:pt x="0" y="286"/>
                    </a:moveTo>
                    <a:lnTo>
                      <a:pt x="310" y="0"/>
                    </a:lnTo>
                    <a:lnTo>
                      <a:pt x="310" y="286"/>
                    </a:lnTo>
                    <a:lnTo>
                      <a:pt x="310" y="573"/>
                    </a:lnTo>
                    <a:lnTo>
                      <a:pt x="0" y="286"/>
                    </a:lnTo>
                    <a:close/>
                  </a:path>
                </a:pathLst>
              </a:custGeom>
              <a:solidFill>
                <a:schemeClr val="accent2"/>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10" name="Group 9">
              <a:extLst>
                <a:ext uri="{FF2B5EF4-FFF2-40B4-BE49-F238E27FC236}">
                  <a16:creationId xmlns:a16="http://schemas.microsoft.com/office/drawing/2014/main" id="{5838DBF1-8622-10B5-FA41-47F200796C69}"/>
                </a:ext>
              </a:extLst>
            </p:cNvPr>
            <p:cNvGrpSpPr/>
            <p:nvPr/>
          </p:nvGrpSpPr>
          <p:grpSpPr>
            <a:xfrm>
              <a:off x="4694946" y="3995733"/>
              <a:ext cx="948264" cy="641823"/>
              <a:chOff x="4694946" y="3995733"/>
              <a:chExt cx="948264" cy="641823"/>
            </a:xfrm>
          </p:grpSpPr>
          <p:sp>
            <p:nvSpPr>
              <p:cNvPr id="14" name="Freeform 31">
                <a:extLst>
                  <a:ext uri="{FF2B5EF4-FFF2-40B4-BE49-F238E27FC236}">
                    <a16:creationId xmlns:a16="http://schemas.microsoft.com/office/drawing/2014/main" id="{D78645EB-5D54-3F9B-FC39-086E5E95A2FD}"/>
                  </a:ext>
                </a:extLst>
              </p:cNvPr>
              <p:cNvSpPr>
                <a:spLocks/>
              </p:cNvSpPr>
              <p:nvPr/>
            </p:nvSpPr>
            <p:spPr bwMode="auto">
              <a:xfrm>
                <a:off x="5009241" y="4153945"/>
                <a:ext cx="633969" cy="325400"/>
              </a:xfrm>
              <a:custGeom>
                <a:avLst/>
                <a:gdLst>
                  <a:gd name="T0" fmla="*/ 0 w 565"/>
                  <a:gd name="T1" fmla="*/ 290 h 290"/>
                  <a:gd name="T2" fmla="*/ 565 w 565"/>
                  <a:gd name="T3" fmla="*/ 290 h 290"/>
                  <a:gd name="T4" fmla="*/ 275 w 565"/>
                  <a:gd name="T5" fmla="*/ 0 h 290"/>
                  <a:gd name="T6" fmla="*/ 0 w 565"/>
                  <a:gd name="T7" fmla="*/ 0 h 290"/>
                  <a:gd name="T8" fmla="*/ 0 w 565"/>
                  <a:gd name="T9" fmla="*/ 290 h 290"/>
                </a:gdLst>
                <a:ahLst/>
                <a:cxnLst>
                  <a:cxn ang="0">
                    <a:pos x="T0" y="T1"/>
                  </a:cxn>
                  <a:cxn ang="0">
                    <a:pos x="T2" y="T3"/>
                  </a:cxn>
                  <a:cxn ang="0">
                    <a:pos x="T4" y="T5"/>
                  </a:cxn>
                  <a:cxn ang="0">
                    <a:pos x="T6" y="T7"/>
                  </a:cxn>
                  <a:cxn ang="0">
                    <a:pos x="T8" y="T9"/>
                  </a:cxn>
                </a:cxnLst>
                <a:rect l="0" t="0" r="r" b="b"/>
                <a:pathLst>
                  <a:path w="565" h="290">
                    <a:moveTo>
                      <a:pt x="0" y="290"/>
                    </a:moveTo>
                    <a:lnTo>
                      <a:pt x="565" y="290"/>
                    </a:lnTo>
                    <a:lnTo>
                      <a:pt x="275" y="0"/>
                    </a:lnTo>
                    <a:lnTo>
                      <a:pt x="0" y="0"/>
                    </a:lnTo>
                    <a:lnTo>
                      <a:pt x="0" y="290"/>
                    </a:lnTo>
                    <a:close/>
                  </a:path>
                </a:pathLst>
              </a:custGeom>
              <a:solidFill>
                <a:schemeClr val="accent4"/>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15" name="Freeform 33">
                <a:extLst>
                  <a:ext uri="{FF2B5EF4-FFF2-40B4-BE49-F238E27FC236}">
                    <a16:creationId xmlns:a16="http://schemas.microsoft.com/office/drawing/2014/main" id="{BF3FCB26-09F6-F51E-3293-433C2354A99A}"/>
                  </a:ext>
                </a:extLst>
              </p:cNvPr>
              <p:cNvSpPr>
                <a:spLocks/>
              </p:cNvSpPr>
              <p:nvPr/>
            </p:nvSpPr>
            <p:spPr bwMode="auto">
              <a:xfrm>
                <a:off x="4694946" y="3995733"/>
                <a:ext cx="352330" cy="641823"/>
              </a:xfrm>
              <a:custGeom>
                <a:avLst/>
                <a:gdLst>
                  <a:gd name="T0" fmla="*/ 0 w 314"/>
                  <a:gd name="T1" fmla="*/ 286 h 572"/>
                  <a:gd name="T2" fmla="*/ 314 w 314"/>
                  <a:gd name="T3" fmla="*/ 0 h 572"/>
                  <a:gd name="T4" fmla="*/ 314 w 314"/>
                  <a:gd name="T5" fmla="*/ 286 h 572"/>
                  <a:gd name="T6" fmla="*/ 314 w 314"/>
                  <a:gd name="T7" fmla="*/ 572 h 572"/>
                  <a:gd name="T8" fmla="*/ 0 w 314"/>
                  <a:gd name="T9" fmla="*/ 286 h 572"/>
                </a:gdLst>
                <a:ahLst/>
                <a:cxnLst>
                  <a:cxn ang="0">
                    <a:pos x="T0" y="T1"/>
                  </a:cxn>
                  <a:cxn ang="0">
                    <a:pos x="T2" y="T3"/>
                  </a:cxn>
                  <a:cxn ang="0">
                    <a:pos x="T4" y="T5"/>
                  </a:cxn>
                  <a:cxn ang="0">
                    <a:pos x="T6" y="T7"/>
                  </a:cxn>
                  <a:cxn ang="0">
                    <a:pos x="T8" y="T9"/>
                  </a:cxn>
                </a:cxnLst>
                <a:rect l="0" t="0" r="r" b="b"/>
                <a:pathLst>
                  <a:path w="314" h="572">
                    <a:moveTo>
                      <a:pt x="0" y="286"/>
                    </a:moveTo>
                    <a:lnTo>
                      <a:pt x="314" y="0"/>
                    </a:lnTo>
                    <a:lnTo>
                      <a:pt x="314" y="286"/>
                    </a:lnTo>
                    <a:lnTo>
                      <a:pt x="314" y="572"/>
                    </a:lnTo>
                    <a:lnTo>
                      <a:pt x="0" y="286"/>
                    </a:lnTo>
                    <a:close/>
                  </a:path>
                </a:pathLst>
              </a:custGeom>
              <a:solidFill>
                <a:schemeClr val="accent4"/>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11" name="Group 10">
              <a:extLst>
                <a:ext uri="{FF2B5EF4-FFF2-40B4-BE49-F238E27FC236}">
                  <a16:creationId xmlns:a16="http://schemas.microsoft.com/office/drawing/2014/main" id="{759AE549-F5AF-0AC1-C29E-C163E0342A28}"/>
                </a:ext>
              </a:extLst>
            </p:cNvPr>
            <p:cNvGrpSpPr/>
            <p:nvPr/>
          </p:nvGrpSpPr>
          <p:grpSpPr>
            <a:xfrm>
              <a:off x="6485064" y="3396481"/>
              <a:ext cx="1085041" cy="642946"/>
              <a:chOff x="6485064" y="3396481"/>
              <a:chExt cx="1085041" cy="642946"/>
            </a:xfrm>
          </p:grpSpPr>
          <p:sp>
            <p:nvSpPr>
              <p:cNvPr id="12" name="Freeform 23">
                <a:extLst>
                  <a:ext uri="{FF2B5EF4-FFF2-40B4-BE49-F238E27FC236}">
                    <a16:creationId xmlns:a16="http://schemas.microsoft.com/office/drawing/2014/main" id="{A9FC419A-03FD-FC00-24AC-7B4B07E2860E}"/>
                  </a:ext>
                </a:extLst>
              </p:cNvPr>
              <p:cNvSpPr>
                <a:spLocks/>
              </p:cNvSpPr>
              <p:nvPr/>
            </p:nvSpPr>
            <p:spPr bwMode="auto">
              <a:xfrm>
                <a:off x="6485064" y="3557132"/>
                <a:ext cx="732711" cy="326522"/>
              </a:xfrm>
              <a:custGeom>
                <a:avLst/>
                <a:gdLst>
                  <a:gd name="T0" fmla="*/ 653 w 653"/>
                  <a:gd name="T1" fmla="*/ 291 h 291"/>
                  <a:gd name="T2" fmla="*/ 0 w 653"/>
                  <a:gd name="T3" fmla="*/ 291 h 291"/>
                  <a:gd name="T4" fmla="*/ 291 w 653"/>
                  <a:gd name="T5" fmla="*/ 0 h 291"/>
                  <a:gd name="T6" fmla="*/ 653 w 653"/>
                  <a:gd name="T7" fmla="*/ 0 h 291"/>
                  <a:gd name="T8" fmla="*/ 653 w 653"/>
                  <a:gd name="T9" fmla="*/ 291 h 291"/>
                </a:gdLst>
                <a:ahLst/>
                <a:cxnLst>
                  <a:cxn ang="0">
                    <a:pos x="T0" y="T1"/>
                  </a:cxn>
                  <a:cxn ang="0">
                    <a:pos x="T2" y="T3"/>
                  </a:cxn>
                  <a:cxn ang="0">
                    <a:pos x="T4" y="T5"/>
                  </a:cxn>
                  <a:cxn ang="0">
                    <a:pos x="T6" y="T7"/>
                  </a:cxn>
                  <a:cxn ang="0">
                    <a:pos x="T8" y="T9"/>
                  </a:cxn>
                </a:cxnLst>
                <a:rect l="0" t="0" r="r" b="b"/>
                <a:pathLst>
                  <a:path w="653" h="291">
                    <a:moveTo>
                      <a:pt x="653" y="291"/>
                    </a:moveTo>
                    <a:lnTo>
                      <a:pt x="0" y="291"/>
                    </a:lnTo>
                    <a:lnTo>
                      <a:pt x="291" y="0"/>
                    </a:lnTo>
                    <a:lnTo>
                      <a:pt x="653" y="0"/>
                    </a:lnTo>
                    <a:lnTo>
                      <a:pt x="653" y="291"/>
                    </a:lnTo>
                    <a:close/>
                  </a:path>
                </a:pathLst>
              </a:custGeom>
              <a:solidFill>
                <a:schemeClr val="accent3"/>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13" name="Freeform 25">
                <a:extLst>
                  <a:ext uri="{FF2B5EF4-FFF2-40B4-BE49-F238E27FC236}">
                    <a16:creationId xmlns:a16="http://schemas.microsoft.com/office/drawing/2014/main" id="{4BF5D829-7A5E-234C-9C19-41FE717B29C9}"/>
                  </a:ext>
                </a:extLst>
              </p:cNvPr>
              <p:cNvSpPr>
                <a:spLocks/>
              </p:cNvSpPr>
              <p:nvPr/>
            </p:nvSpPr>
            <p:spPr bwMode="auto">
              <a:xfrm>
                <a:off x="7217775" y="3396481"/>
                <a:ext cx="352330" cy="642946"/>
              </a:xfrm>
              <a:custGeom>
                <a:avLst/>
                <a:gdLst>
                  <a:gd name="T0" fmla="*/ 314 w 314"/>
                  <a:gd name="T1" fmla="*/ 286 h 573"/>
                  <a:gd name="T2" fmla="*/ 0 w 314"/>
                  <a:gd name="T3" fmla="*/ 0 h 573"/>
                  <a:gd name="T4" fmla="*/ 0 w 314"/>
                  <a:gd name="T5" fmla="*/ 286 h 573"/>
                  <a:gd name="T6" fmla="*/ 0 w 314"/>
                  <a:gd name="T7" fmla="*/ 573 h 573"/>
                  <a:gd name="T8" fmla="*/ 314 w 314"/>
                  <a:gd name="T9" fmla="*/ 286 h 573"/>
                </a:gdLst>
                <a:ahLst/>
                <a:cxnLst>
                  <a:cxn ang="0">
                    <a:pos x="T0" y="T1"/>
                  </a:cxn>
                  <a:cxn ang="0">
                    <a:pos x="T2" y="T3"/>
                  </a:cxn>
                  <a:cxn ang="0">
                    <a:pos x="T4" y="T5"/>
                  </a:cxn>
                  <a:cxn ang="0">
                    <a:pos x="T6" y="T7"/>
                  </a:cxn>
                  <a:cxn ang="0">
                    <a:pos x="T8" y="T9"/>
                  </a:cxn>
                </a:cxnLst>
                <a:rect l="0" t="0" r="r" b="b"/>
                <a:pathLst>
                  <a:path w="314" h="573">
                    <a:moveTo>
                      <a:pt x="314" y="286"/>
                    </a:moveTo>
                    <a:lnTo>
                      <a:pt x="0" y="0"/>
                    </a:lnTo>
                    <a:lnTo>
                      <a:pt x="0" y="286"/>
                    </a:lnTo>
                    <a:lnTo>
                      <a:pt x="0" y="573"/>
                    </a:lnTo>
                    <a:lnTo>
                      <a:pt x="314" y="286"/>
                    </a:lnTo>
                    <a:close/>
                  </a:path>
                </a:pathLst>
              </a:custGeom>
              <a:solidFill>
                <a:schemeClr val="accent3"/>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sp>
        <p:nvSpPr>
          <p:cNvPr id="28" name="Rectangle 27">
            <a:extLst>
              <a:ext uri="{FF2B5EF4-FFF2-40B4-BE49-F238E27FC236}">
                <a16:creationId xmlns:a16="http://schemas.microsoft.com/office/drawing/2014/main" id="{6B1D937F-86C2-F352-6BD5-3889626766BF}"/>
              </a:ext>
            </a:extLst>
          </p:cNvPr>
          <p:cNvSpPr/>
          <p:nvPr/>
        </p:nvSpPr>
        <p:spPr>
          <a:xfrm>
            <a:off x="4947616" y="1416659"/>
            <a:ext cx="4041446" cy="1795363"/>
          </a:xfrm>
          <a:prstGeom prst="rect">
            <a:avLst/>
          </a:prstGeom>
          <a:ln>
            <a:noFill/>
          </a:ln>
        </p:spPr>
        <p:txBody>
          <a:bodyPr wrap="square" lIns="45720" rIns="45720" bIns="22860">
            <a:spAutoFit/>
          </a:bodyPr>
          <a:lstStyle/>
          <a:p>
            <a:pPr defTabSz="351830" eaLnBrk="0" hangingPunct="0">
              <a:spcAft>
                <a:spcPts val="450"/>
              </a:spcAft>
            </a:pPr>
            <a:r>
              <a:rPr lang="lv-LV" sz="1800" b="1" kern="0" dirty="0">
                <a:solidFill>
                  <a:schemeClr val="tx2"/>
                </a:solidFill>
                <a:latin typeface="Source Sans Pro Light" panose="020B0503030403020204" pitchFamily="34" charset="0"/>
                <a:ea typeface="Source Sans Pro Light" panose="020B0503030403020204" pitchFamily="34" charset="0"/>
                <a:sym typeface="Gill Sans"/>
              </a:rPr>
              <a:t>Pirms projektu vērtēšanas eksperts: </a:t>
            </a:r>
          </a:p>
          <a:p>
            <a:pPr marL="214313" indent="-214313" defTabSz="351830" eaLnBrk="0" hangingPunct="0">
              <a:buFont typeface="Arial" panose="020B0604020202020204" pitchFamily="34" charset="0"/>
              <a:buChar char="•"/>
            </a:pPr>
            <a:r>
              <a:rPr lang="lv-LV" sz="1800" b="1" kern="0" dirty="0">
                <a:solidFill>
                  <a:schemeClr val="tx2"/>
                </a:solidFill>
                <a:latin typeface="Source Sans Pro Light" panose="020B0503030403020204" pitchFamily="34" charset="0"/>
                <a:ea typeface="Source Sans Pro Light" panose="020B0503030403020204" pitchFamily="34" charset="0"/>
                <a:sym typeface="Gill Sans"/>
              </a:rPr>
              <a:t>Apliecina, ka viņam nav interešu konflikta un apņemas ievērot konfidencialitāti,</a:t>
            </a:r>
          </a:p>
          <a:p>
            <a:pPr marL="214313" indent="-214313" defTabSz="351830" eaLnBrk="0" hangingPunct="0">
              <a:buFont typeface="Arial" panose="020B0604020202020204" pitchFamily="34" charset="0"/>
              <a:buChar char="•"/>
            </a:pPr>
            <a:r>
              <a:rPr lang="lv-LV" sz="1800" b="1" kern="0" dirty="0">
                <a:solidFill>
                  <a:schemeClr val="tx2"/>
                </a:solidFill>
                <a:latin typeface="Source Sans Pro Light" panose="020B0503030403020204" pitchFamily="34" charset="0"/>
                <a:ea typeface="Source Sans Pro Light" panose="020B0503030403020204" pitchFamily="34" charset="0"/>
                <a:sym typeface="Gill Sans"/>
              </a:rPr>
              <a:t>Noslēdz ar LZP līgumu par ekspertīzes veikšanu.</a:t>
            </a:r>
            <a:endParaRPr lang="en-US" sz="1800" b="1" kern="0" dirty="0">
              <a:solidFill>
                <a:schemeClr val="tx2"/>
              </a:solidFill>
              <a:latin typeface="Source Sans Pro Light" panose="020B0503030403020204" pitchFamily="34" charset="0"/>
              <a:ea typeface="Source Sans Pro Light" panose="020B0503030403020204" pitchFamily="34" charset="0"/>
              <a:sym typeface="Gill Sans"/>
            </a:endParaRPr>
          </a:p>
        </p:txBody>
      </p:sp>
      <p:sp>
        <p:nvSpPr>
          <p:cNvPr id="29" name="Title 1">
            <a:extLst>
              <a:ext uri="{FF2B5EF4-FFF2-40B4-BE49-F238E27FC236}">
                <a16:creationId xmlns:a16="http://schemas.microsoft.com/office/drawing/2014/main" id="{1DFCCBC1-0DCD-4B76-39D6-0072AF63D0F6}"/>
              </a:ext>
            </a:extLst>
          </p:cNvPr>
          <p:cNvSpPr txBox="1"/>
          <p:nvPr/>
        </p:nvSpPr>
        <p:spPr>
          <a:xfrm>
            <a:off x="1129554" y="391664"/>
            <a:ext cx="6723528" cy="1304734"/>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34289" tIns="34289" rIns="34289" bIns="34289">
            <a:noAutofit/>
          </a:bodyPr>
          <a:lstStyle/>
          <a:p>
            <a:pPr defTabSz="582930">
              <a:lnSpc>
                <a:spcPct val="72000"/>
              </a:lnSpc>
              <a:defRPr sz="4100">
                <a:solidFill>
                  <a:srgbClr val="FFFFFF"/>
                </a:solidFill>
                <a:latin typeface="Montserrat ExtraLight"/>
                <a:ea typeface="Montserrat ExtraLight"/>
                <a:cs typeface="Montserrat ExtraLight"/>
                <a:sym typeface="Montserrat ExtraLight"/>
              </a:defRPr>
            </a:pPr>
            <a:r>
              <a:rPr lang="lv-LV" sz="3200" b="1" dirty="0">
                <a:latin typeface="Source Sans Pro Light" panose="020B0503030403020204" pitchFamily="34" charset="0"/>
                <a:ea typeface="Source Sans Pro Light" panose="020B0503030403020204" pitchFamily="34" charset="0"/>
              </a:rPr>
              <a:t>Biznesa projektu zinātniskā ekspertīze</a:t>
            </a:r>
            <a:endParaRPr sz="3200" b="1" dirty="0">
              <a:latin typeface="Source Sans Pro Light" panose="020B0503030403020204" pitchFamily="34" charset="0"/>
              <a:ea typeface="Source Sans Pro Light" panose="020B0503030403020204" pitchFamily="34" charset="0"/>
            </a:endParaRPr>
          </a:p>
        </p:txBody>
      </p:sp>
      <p:sp>
        <p:nvSpPr>
          <p:cNvPr id="30" name="Rectangle 29">
            <a:extLst>
              <a:ext uri="{FF2B5EF4-FFF2-40B4-BE49-F238E27FC236}">
                <a16:creationId xmlns:a16="http://schemas.microsoft.com/office/drawing/2014/main" id="{5781BBCC-1684-E622-1E70-9AE2ADEC150D}"/>
              </a:ext>
            </a:extLst>
          </p:cNvPr>
          <p:cNvSpPr/>
          <p:nvPr/>
        </p:nvSpPr>
        <p:spPr>
          <a:xfrm>
            <a:off x="149147" y="4035049"/>
            <a:ext cx="2683607" cy="2008242"/>
          </a:xfrm>
          <a:prstGeom prst="rect">
            <a:avLst/>
          </a:prstGeom>
          <a:ln>
            <a:noFill/>
          </a:ln>
        </p:spPr>
        <p:txBody>
          <a:bodyPr wrap="square" lIns="45720" rIns="45720" bIns="22860">
            <a:spAutoFit/>
          </a:bodyPr>
          <a:lstStyle/>
          <a:p>
            <a:pPr algn="r" defTabSz="351830" eaLnBrk="0" hangingPunct="0"/>
            <a:r>
              <a:rPr lang="lv-LV" sz="1800" b="1" dirty="0">
                <a:solidFill>
                  <a:schemeClr val="accent2">
                    <a:lumMod val="50000"/>
                  </a:schemeClr>
                </a:solidFill>
                <a:latin typeface="Source Sans Pro Light" panose="020B0403030403020204" pitchFamily="34" charset="0"/>
                <a:ea typeface="Source Sans Pro Light" panose="020B0403030403020204" pitchFamily="34" charset="0"/>
              </a:rPr>
              <a:t>Eksperts projekta iesnieguma zinātnisko ekspertīzi veic, pielietojot savas zināšanas attiecīgajā nozarē un argumentējot vērtējumu ar zinātniskiem pamatojumiem</a:t>
            </a:r>
            <a:endParaRPr lang="en-US" sz="1800" b="1" kern="0" dirty="0">
              <a:solidFill>
                <a:schemeClr val="accent2">
                  <a:lumMod val="50000"/>
                </a:schemeClr>
              </a:solidFill>
              <a:latin typeface="Source Sans Pro Light" panose="020B0403030403020204" pitchFamily="34" charset="0"/>
              <a:ea typeface="Source Sans Pro Light" panose="020B0403030403020204" pitchFamily="34" charset="0"/>
              <a:sym typeface="Gill Sans"/>
            </a:endParaRPr>
          </a:p>
        </p:txBody>
      </p:sp>
      <p:sp>
        <p:nvSpPr>
          <p:cNvPr id="31" name="Rectangle 30">
            <a:extLst>
              <a:ext uri="{FF2B5EF4-FFF2-40B4-BE49-F238E27FC236}">
                <a16:creationId xmlns:a16="http://schemas.microsoft.com/office/drawing/2014/main" id="{2050490F-F02F-BC3D-F139-7B56C13915A2}"/>
              </a:ext>
            </a:extLst>
          </p:cNvPr>
          <p:cNvSpPr/>
          <p:nvPr/>
        </p:nvSpPr>
        <p:spPr>
          <a:xfrm>
            <a:off x="5078461" y="3283747"/>
            <a:ext cx="4041446" cy="3294876"/>
          </a:xfrm>
          <a:prstGeom prst="rect">
            <a:avLst/>
          </a:prstGeom>
          <a:ln>
            <a:noFill/>
          </a:ln>
        </p:spPr>
        <p:txBody>
          <a:bodyPr wrap="square" lIns="45720" rIns="45720" bIns="22860">
            <a:spAutoFit/>
          </a:bodyPr>
          <a:lstStyle/>
          <a:p>
            <a:pPr>
              <a:lnSpc>
                <a:spcPct val="115000"/>
              </a:lnSpc>
              <a:spcAft>
                <a:spcPts val="450"/>
              </a:spcAft>
            </a:pPr>
            <a:r>
              <a:rPr lang="lv-LV" sz="1600" b="1" dirty="0">
                <a:solidFill>
                  <a:schemeClr val="accent2">
                    <a:lumMod val="50000"/>
                  </a:schemeClr>
                </a:solidFill>
                <a:latin typeface="Source Sans Pro Light" panose="020B0403030403020204" pitchFamily="34" charset="0"/>
                <a:ea typeface="Source Sans Pro Light" panose="020B0403030403020204" pitchFamily="34" charset="0"/>
              </a:rPr>
              <a:t>Projekta zinātnisko ekspertīzi veic divos posmos:</a:t>
            </a:r>
            <a:endParaRPr lang="en-GB" sz="1600" b="1" dirty="0">
              <a:solidFill>
                <a:schemeClr val="accent2">
                  <a:lumMod val="50000"/>
                </a:schemeClr>
              </a:solidFill>
              <a:latin typeface="Source Sans Pro Light" panose="020B0403030403020204" pitchFamily="34" charset="0"/>
              <a:ea typeface="Source Sans Pro Light" panose="020B0403030403020204" pitchFamily="34" charset="0"/>
            </a:endParaRPr>
          </a:p>
          <a:p>
            <a:pPr marL="214313" indent="-214313" algn="just">
              <a:lnSpc>
                <a:spcPct val="115000"/>
              </a:lnSpc>
              <a:spcAft>
                <a:spcPts val="450"/>
              </a:spcAft>
              <a:buFont typeface="Arial" panose="020B0604020202020204" pitchFamily="34" charset="0"/>
              <a:buChar char="•"/>
            </a:pPr>
            <a:r>
              <a:rPr lang="lv-LV" sz="1600" b="1" dirty="0">
                <a:solidFill>
                  <a:schemeClr val="accent2">
                    <a:lumMod val="50000"/>
                  </a:schemeClr>
                </a:solidFill>
                <a:latin typeface="Source Sans Pro Light" panose="020B0403030403020204" pitchFamily="34" charset="0"/>
                <a:ea typeface="Source Sans Pro Light" panose="020B0403030403020204" pitchFamily="34" charset="0"/>
              </a:rPr>
              <a:t>sākotnēji eksperts veic projekta iesnieguma individuālo vērtējumu;</a:t>
            </a:r>
            <a:endParaRPr lang="en-GB" sz="1600" b="1" dirty="0">
              <a:solidFill>
                <a:schemeClr val="accent2">
                  <a:lumMod val="50000"/>
                </a:schemeClr>
              </a:solidFill>
              <a:latin typeface="Source Sans Pro Light" panose="020B0403030403020204" pitchFamily="34" charset="0"/>
              <a:ea typeface="Source Sans Pro Light" panose="020B0403030403020204" pitchFamily="34" charset="0"/>
            </a:endParaRPr>
          </a:p>
          <a:p>
            <a:pPr marL="214313" indent="-214313" algn="just">
              <a:lnSpc>
                <a:spcPct val="115000"/>
              </a:lnSpc>
              <a:spcAft>
                <a:spcPts val="450"/>
              </a:spcAft>
              <a:buFont typeface="Arial" panose="020B0604020202020204" pitchFamily="34" charset="0"/>
              <a:buChar char="•"/>
            </a:pPr>
            <a:r>
              <a:rPr lang="lv-LV" sz="1600" b="1" dirty="0">
                <a:solidFill>
                  <a:schemeClr val="accent2">
                    <a:lumMod val="50000"/>
                  </a:schemeClr>
                </a:solidFill>
                <a:latin typeface="Source Sans Pro Light" panose="020B0403030403020204" pitchFamily="34" charset="0"/>
                <a:ea typeface="Source Sans Pro Light" panose="020B0403030403020204" pitchFamily="34" charset="0"/>
              </a:rPr>
              <a:t>viens no projekta iesnieguma zinātniskās ekspertīzes veikšanai pieaicinātajiem ekspertiem (turpmāk – eksperts-konsolidētājs) pēc padomes uzaicinājuma izstrādā konsolidēto vērtējumu, pamatojoties uz projekta iesnieguma individuālajiem vērtējumiem.</a:t>
            </a:r>
            <a:endParaRPr lang="en-US" sz="1600" b="1" kern="0" dirty="0">
              <a:solidFill>
                <a:schemeClr val="accent2">
                  <a:lumMod val="50000"/>
                </a:schemeClr>
              </a:solidFill>
              <a:latin typeface="Source Sans Pro Light" panose="020B0403030403020204" pitchFamily="34" charset="0"/>
              <a:ea typeface="Source Sans Pro Light" panose="020B0403030403020204" pitchFamily="34" charset="0"/>
              <a:sym typeface="Gill Sans"/>
            </a:endParaRPr>
          </a:p>
        </p:txBody>
      </p:sp>
      <p:sp>
        <p:nvSpPr>
          <p:cNvPr id="32" name="Rectangle 31">
            <a:extLst>
              <a:ext uri="{FF2B5EF4-FFF2-40B4-BE49-F238E27FC236}">
                <a16:creationId xmlns:a16="http://schemas.microsoft.com/office/drawing/2014/main" id="{3B319D0A-50DD-86D5-344F-D4448E231E37}"/>
              </a:ext>
            </a:extLst>
          </p:cNvPr>
          <p:cNvSpPr/>
          <p:nvPr/>
        </p:nvSpPr>
        <p:spPr>
          <a:xfrm>
            <a:off x="182686" y="2101712"/>
            <a:ext cx="2661668" cy="1356782"/>
          </a:xfrm>
          <a:prstGeom prst="rect">
            <a:avLst/>
          </a:prstGeom>
          <a:ln>
            <a:noFill/>
          </a:ln>
        </p:spPr>
        <p:txBody>
          <a:bodyPr wrap="square" lIns="45720" rIns="45720" bIns="22860">
            <a:spAutoFit/>
          </a:bodyPr>
          <a:lstStyle/>
          <a:p>
            <a:pPr algn="r" defTabSz="351830" eaLnBrk="0" hangingPunct="0">
              <a:spcAft>
                <a:spcPts val="450"/>
              </a:spcAft>
            </a:pPr>
            <a:r>
              <a:rPr lang="lv-LV" sz="1800" b="1" kern="0" dirty="0">
                <a:solidFill>
                  <a:schemeClr val="tx2"/>
                </a:solidFill>
                <a:latin typeface="Source Sans Pro Light" panose="020B0503030403020204" pitchFamily="34" charset="0"/>
                <a:ea typeface="Source Sans Pro Light" panose="020B0503030403020204" pitchFamily="34" charset="0"/>
                <a:sym typeface="Gill Sans"/>
              </a:rPr>
              <a:t>Projektu ideju zinātnisko ekspertīzi organizē LZP pieaicinot piemērotus Latvijas ekspertus</a:t>
            </a:r>
            <a:endParaRPr lang="en-US" sz="1800" b="1" kern="0" dirty="0">
              <a:solidFill>
                <a:schemeClr val="tx2"/>
              </a:solidFill>
              <a:latin typeface="Source Sans Pro Light" panose="020B0503030403020204" pitchFamily="34" charset="0"/>
              <a:ea typeface="Source Sans Pro Light" panose="020B0503030403020204" pitchFamily="34" charset="0"/>
              <a:sym typeface="Gill Sans"/>
            </a:endParaRPr>
          </a:p>
          <a:p>
            <a:pPr algn="r" defTabSz="351830" eaLnBrk="0" hangingPunct="0"/>
            <a:endParaRPr lang="lv-LV" sz="750" b="1" kern="0" dirty="0">
              <a:solidFill>
                <a:schemeClr val="tx2"/>
              </a:solidFill>
              <a:latin typeface="Source Sans Pro Light" panose="020B0503030403020204" pitchFamily="34" charset="0"/>
              <a:ea typeface="Source Sans Pro Light" panose="020B0503030403020204" pitchFamily="34" charset="0"/>
              <a:sym typeface="Gill Sans"/>
            </a:endParaRPr>
          </a:p>
        </p:txBody>
      </p:sp>
    </p:spTree>
    <p:extLst>
      <p:ext uri="{BB962C8B-B14F-4D97-AF65-F5344CB8AC3E}">
        <p14:creationId xmlns:p14="http://schemas.microsoft.com/office/powerpoint/2010/main" val="2033597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CD763-C905-309C-B0D6-AC2E759D92A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8910006-8A4B-DC8A-DEEF-863FB20E9301}"/>
              </a:ext>
            </a:extLst>
          </p:cNvPr>
          <p:cNvSpPr txBox="1"/>
          <p:nvPr/>
        </p:nvSpPr>
        <p:spPr>
          <a:xfrm>
            <a:off x="1457739" y="1339894"/>
            <a:ext cx="7421217" cy="4728474"/>
          </a:xfrm>
          <a:prstGeom prst="rect">
            <a:avLst/>
          </a:prstGeom>
          <a:noFill/>
        </p:spPr>
        <p:txBody>
          <a:bodyPr wrap="square">
            <a:spAutoFit/>
          </a:bodyPr>
          <a:lstStyle/>
          <a:p>
            <a:pPr marL="342900" indent="-342900" algn="just">
              <a:lnSpc>
                <a:spcPct val="107000"/>
              </a:lnSpc>
              <a:spcAft>
                <a:spcPts val="800"/>
              </a:spcAft>
              <a:buFont typeface="Symbol" panose="05050102010706020507" pitchFamily="18" charset="2"/>
              <a:buChar char=""/>
            </a:pPr>
            <a:r>
              <a:rPr lang="lv-LV" sz="2400" b="1" dirty="0">
                <a:solidFill>
                  <a:schemeClr val="accent1">
                    <a:lumMod val="75000"/>
                  </a:schemeClr>
                </a:solidFill>
                <a:latin typeface="Source Sans Pro Light" panose="020B0403030403020204" pitchFamily="34" charset="0"/>
                <a:ea typeface="Source Sans Pro Light" panose="020B0403030403020204" pitchFamily="34" charset="0"/>
              </a:rPr>
              <a:t>Komersants iesniedz Zinātnes padomei iesniegumu un biznesa projektu</a:t>
            </a:r>
            <a:endParaRPr lang="en-US" sz="2400" b="1" dirty="0">
              <a:solidFill>
                <a:schemeClr val="accent1">
                  <a:lumMod val="75000"/>
                </a:schemeClr>
              </a:solidFill>
              <a:latin typeface="Source Sans Pro Light" panose="020B0403030403020204" pitchFamily="34" charset="0"/>
              <a:ea typeface="Source Sans Pro Light" panose="020B0403030403020204" pitchFamily="34" charset="0"/>
            </a:endParaRPr>
          </a:p>
          <a:p>
            <a:pPr marL="342900" lvl="0" indent="-342900" algn="just">
              <a:lnSpc>
                <a:spcPct val="107000"/>
              </a:lnSpc>
              <a:spcAft>
                <a:spcPts val="800"/>
              </a:spcAft>
              <a:buFont typeface="Symbol" panose="05050102010706020507" pitchFamily="18" charset="2"/>
              <a:buChar char=""/>
            </a:pPr>
            <a:r>
              <a:rPr lang="lv-LV" sz="2400" b="1" dirty="0">
                <a:solidFill>
                  <a:schemeClr val="accent1">
                    <a:lumMod val="75000"/>
                  </a:schemeClr>
                </a:solidFill>
                <a:latin typeface="Source Sans Pro Light" panose="020B0403030403020204" pitchFamily="34" charset="0"/>
                <a:ea typeface="Source Sans Pro Light" panose="020B0403030403020204" pitchFamily="34" charset="0"/>
              </a:rPr>
              <a:t>LZP organizē zinātnisko ekspertīzi, piesaista divus ekspertus, kas katrs veic individuālo un tad konsolidēto vērtējumu</a:t>
            </a:r>
            <a:endParaRPr lang="en-GB" sz="2400" noProof="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07000"/>
              </a:lnSpc>
              <a:spcAft>
                <a:spcPts val="800"/>
              </a:spcAft>
              <a:buFont typeface="Symbol" panose="05050102010706020507" pitchFamily="18" charset="2"/>
              <a:buChar char=""/>
            </a:pPr>
            <a:r>
              <a:rPr lang="lv-LV" sz="2400" b="1" dirty="0">
                <a:solidFill>
                  <a:schemeClr val="accent1">
                    <a:lumMod val="75000"/>
                  </a:schemeClr>
                </a:solidFill>
                <a:latin typeface="Source Sans Pro Light" panose="020B0403030403020204" pitchFamily="34" charset="0"/>
                <a:ea typeface="Source Sans Pro Light" panose="020B0403030403020204" pitchFamily="34" charset="0"/>
              </a:rPr>
              <a:t>LZP apkopo ekspertu vērtējumus, izveido atzinumu, kurā norāda ekspertu vērtējumus pa kritērijiem un atzinumu izsniedz komersantam un arī  Ekonomikas ministrija</a:t>
            </a:r>
          </a:p>
          <a:p>
            <a:pPr marL="342900" indent="-342900" algn="just">
              <a:lnSpc>
                <a:spcPct val="107000"/>
              </a:lnSpc>
              <a:spcAft>
                <a:spcPts val="800"/>
              </a:spcAft>
              <a:buFont typeface="Symbol" panose="05050102010706020507" pitchFamily="18" charset="2"/>
              <a:buChar char=""/>
            </a:pPr>
            <a:r>
              <a:rPr lang="lv-LV" sz="2400" b="1" dirty="0">
                <a:solidFill>
                  <a:schemeClr val="accent1">
                    <a:lumMod val="75000"/>
                  </a:schemeClr>
                </a:solidFill>
                <a:latin typeface="Source Sans Pro Light" panose="020B0403030403020204" pitchFamily="34" charset="0"/>
                <a:ea typeface="Source Sans Pro Light" panose="020B0403030403020204" pitchFamily="34" charset="0"/>
              </a:rPr>
              <a:t>Ja visos trīs kritērijos vērtējums ir «Atbilst», tad komersants sniedz biznesa projektu «</a:t>
            </a:r>
            <a:r>
              <a:rPr lang="lv-LV" sz="2400" b="1" dirty="0" err="1">
                <a:solidFill>
                  <a:schemeClr val="accent1">
                    <a:lumMod val="75000"/>
                  </a:schemeClr>
                </a:solidFill>
                <a:latin typeface="Source Sans Pro Light" panose="020B0403030403020204" pitchFamily="34" charset="0"/>
                <a:ea typeface="Source Sans Pro Light" panose="020B0403030403020204" pitchFamily="34" charset="0"/>
              </a:rPr>
              <a:t>Altum</a:t>
            </a:r>
            <a:r>
              <a:rPr lang="lv-LV" sz="2400" b="1" dirty="0">
                <a:solidFill>
                  <a:schemeClr val="accent1">
                    <a:lumMod val="75000"/>
                  </a:schemeClr>
                </a:solidFill>
                <a:latin typeface="Source Sans Pro Light" panose="020B0403030403020204" pitchFamily="34" charset="0"/>
                <a:ea typeface="Source Sans Pro Light" panose="020B0403030403020204" pitchFamily="34" charset="0"/>
              </a:rPr>
              <a:t>»</a:t>
            </a:r>
            <a:endParaRPr lang="en-US" sz="2400" b="1" dirty="0">
              <a:solidFill>
                <a:schemeClr val="accent1">
                  <a:lumMod val="75000"/>
                </a:schemeClr>
              </a:solidFill>
              <a:latin typeface="Source Sans Pro Light" panose="020B0403030403020204" pitchFamily="34" charset="0"/>
              <a:ea typeface="Source Sans Pro Light" panose="020B0403030403020204" pitchFamily="34" charset="0"/>
            </a:endParaRPr>
          </a:p>
        </p:txBody>
      </p:sp>
      <p:sp>
        <p:nvSpPr>
          <p:cNvPr id="6" name="TextBox 5">
            <a:extLst>
              <a:ext uri="{FF2B5EF4-FFF2-40B4-BE49-F238E27FC236}">
                <a16:creationId xmlns:a16="http://schemas.microsoft.com/office/drawing/2014/main" id="{A4C7FA0F-A9A0-DDE2-80A0-8F484BDEB103}"/>
              </a:ext>
            </a:extLst>
          </p:cNvPr>
          <p:cNvSpPr txBox="1"/>
          <p:nvPr/>
        </p:nvSpPr>
        <p:spPr>
          <a:xfrm>
            <a:off x="1743669" y="167116"/>
            <a:ext cx="7135287" cy="846386"/>
          </a:xfrm>
          <a:prstGeom prst="rect">
            <a:avLst/>
          </a:prstGeom>
          <a:noFill/>
        </p:spPr>
        <p:txBody>
          <a:bodyPr wrap="square" rtlCol="0">
            <a:spAutoFit/>
          </a:bodyPr>
          <a:lstStyle/>
          <a:p>
            <a:r>
              <a:rPr lang="lv-LV" sz="3200" b="1" dirty="0">
                <a:solidFill>
                  <a:schemeClr val="accent4"/>
                </a:solidFill>
                <a:effectLst/>
                <a:latin typeface="Verdana" panose="020B0604030504040204" pitchFamily="34" charset="0"/>
                <a:ea typeface="Verdana" panose="020B0604030504040204" pitchFamily="34" charset="0"/>
              </a:rPr>
              <a:t>Vērtēšanas kārtība</a:t>
            </a:r>
            <a:endParaRPr lang="en-GB" sz="3200" dirty="0">
              <a:solidFill>
                <a:schemeClr val="accent4"/>
              </a:solidFill>
              <a:effectLst/>
              <a:latin typeface="Verdana" panose="020B0604030504040204" pitchFamily="34" charset="0"/>
              <a:ea typeface="Verdana" panose="020B060403050404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1557030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598B27B4-8641-7CB3-476A-F135E6017F9B}"/>
              </a:ext>
            </a:extLst>
          </p:cNvPr>
          <p:cNvSpPr/>
          <p:nvPr/>
        </p:nvSpPr>
        <p:spPr bwMode="auto">
          <a:xfrm rot="16200000">
            <a:off x="3585443" y="-3671102"/>
            <a:ext cx="1973114" cy="9264535"/>
          </a:xfrm>
          <a:prstGeom prst="rect">
            <a:avLst/>
          </a:prstGeom>
          <a:gradFill flip="none" rotWithShape="1">
            <a:gsLst>
              <a:gs pos="0">
                <a:schemeClr val="tx1">
                  <a:alpha val="0"/>
                </a:schemeClr>
              </a:gs>
              <a:gs pos="51000">
                <a:srgbClr val="02058F"/>
              </a:gs>
              <a:gs pos="79000">
                <a:schemeClr val="accent4">
                  <a:alpha val="61647"/>
                </a:schemeClr>
              </a:gs>
              <a:gs pos="100000">
                <a:schemeClr val="bg2"/>
              </a:gs>
            </a:gsLst>
            <a:path path="circle">
              <a:fillToRect l="100000" t="100000"/>
            </a:path>
            <a:tileRect r="-100000" b="-100000"/>
          </a:gradFill>
          <a:ln>
            <a:noFill/>
          </a:ln>
        </p:spPr>
        <p:txBody>
          <a:bodyPr spcFirstLastPara="1" vert="horz" wrap="square" lIns="68580" tIns="34290" rIns="68580" bIns="34290" numCol="1" rtlCol="0" anchor="ctr" anchorCtr="0" compatLnSpc="1">
            <a:prstTxWarp prst="textArchDown">
              <a:avLst>
                <a:gd name="adj" fmla="val 16680161"/>
              </a:avLst>
            </a:prstTxWarp>
          </a:bodyPr>
          <a:lstStyle/>
          <a:p>
            <a:pPr algn="ctr"/>
            <a:endParaRPr lang="en-LV" sz="1275"/>
          </a:p>
        </p:txBody>
      </p:sp>
      <p:grpSp>
        <p:nvGrpSpPr>
          <p:cNvPr id="2" name="Group 1">
            <a:extLst>
              <a:ext uri="{FF2B5EF4-FFF2-40B4-BE49-F238E27FC236}">
                <a16:creationId xmlns:a16="http://schemas.microsoft.com/office/drawing/2014/main" id="{72E54C36-BE2D-909F-7E0B-1858DBD8E058}"/>
              </a:ext>
            </a:extLst>
          </p:cNvPr>
          <p:cNvGrpSpPr/>
          <p:nvPr/>
        </p:nvGrpSpPr>
        <p:grpSpPr>
          <a:xfrm>
            <a:off x="3841334" y="2520241"/>
            <a:ext cx="1922487" cy="3876140"/>
            <a:chOff x="4893754" y="1698209"/>
            <a:chExt cx="2563316" cy="5168187"/>
          </a:xfrm>
        </p:grpSpPr>
        <p:grpSp>
          <p:nvGrpSpPr>
            <p:cNvPr id="3" name="Group 2">
              <a:extLst>
                <a:ext uri="{FF2B5EF4-FFF2-40B4-BE49-F238E27FC236}">
                  <a16:creationId xmlns:a16="http://schemas.microsoft.com/office/drawing/2014/main" id="{B7BD2B4F-802D-03FD-E372-8A02E743A1AE}"/>
                </a:ext>
              </a:extLst>
            </p:cNvPr>
            <p:cNvGrpSpPr/>
            <p:nvPr/>
          </p:nvGrpSpPr>
          <p:grpSpPr>
            <a:xfrm>
              <a:off x="6078047" y="1859293"/>
              <a:ext cx="325400" cy="5000433"/>
              <a:chOff x="6078047" y="1859293"/>
              <a:chExt cx="325400" cy="5000433"/>
            </a:xfrm>
          </p:grpSpPr>
          <p:sp>
            <p:nvSpPr>
              <p:cNvPr id="26" name="Freeform 5">
                <a:extLst>
                  <a:ext uri="{FF2B5EF4-FFF2-40B4-BE49-F238E27FC236}">
                    <a16:creationId xmlns:a16="http://schemas.microsoft.com/office/drawing/2014/main" id="{981DE27F-9DD2-BF5B-79AC-DAC3B83B5ADD}"/>
                  </a:ext>
                </a:extLst>
              </p:cNvPr>
              <p:cNvSpPr>
                <a:spLocks/>
              </p:cNvSpPr>
              <p:nvPr/>
            </p:nvSpPr>
            <p:spPr bwMode="auto">
              <a:xfrm>
                <a:off x="6078047" y="1859293"/>
                <a:ext cx="325400" cy="3305615"/>
              </a:xfrm>
              <a:custGeom>
                <a:avLst/>
                <a:gdLst>
                  <a:gd name="T0" fmla="*/ 290 w 290"/>
                  <a:gd name="T1" fmla="*/ 0 h 2946"/>
                  <a:gd name="T2" fmla="*/ 290 w 290"/>
                  <a:gd name="T3" fmla="*/ 2946 h 2946"/>
                  <a:gd name="T4" fmla="*/ 0 w 290"/>
                  <a:gd name="T5" fmla="*/ 2946 h 2946"/>
                  <a:gd name="T6" fmla="*/ 0 w 290"/>
                  <a:gd name="T7" fmla="*/ 290 h 2946"/>
                  <a:gd name="T8" fmla="*/ 290 w 290"/>
                  <a:gd name="T9" fmla="*/ 0 h 2946"/>
                </a:gdLst>
                <a:ahLst/>
                <a:cxnLst>
                  <a:cxn ang="0">
                    <a:pos x="T0" y="T1"/>
                  </a:cxn>
                  <a:cxn ang="0">
                    <a:pos x="T2" y="T3"/>
                  </a:cxn>
                  <a:cxn ang="0">
                    <a:pos x="T4" y="T5"/>
                  </a:cxn>
                  <a:cxn ang="0">
                    <a:pos x="T6" y="T7"/>
                  </a:cxn>
                  <a:cxn ang="0">
                    <a:pos x="T8" y="T9"/>
                  </a:cxn>
                </a:cxnLst>
                <a:rect l="0" t="0" r="r" b="b"/>
                <a:pathLst>
                  <a:path w="290" h="2946">
                    <a:moveTo>
                      <a:pt x="290" y="0"/>
                    </a:moveTo>
                    <a:lnTo>
                      <a:pt x="290" y="2946"/>
                    </a:lnTo>
                    <a:lnTo>
                      <a:pt x="0" y="2946"/>
                    </a:lnTo>
                    <a:lnTo>
                      <a:pt x="0" y="290"/>
                    </a:lnTo>
                    <a:lnTo>
                      <a:pt x="290" y="0"/>
                    </a:lnTo>
                    <a:close/>
                  </a:path>
                </a:pathLst>
              </a:custGeom>
              <a:solidFill>
                <a:schemeClr val="accent1">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27" name="Freeform 5">
                <a:extLst>
                  <a:ext uri="{FF2B5EF4-FFF2-40B4-BE49-F238E27FC236}">
                    <a16:creationId xmlns:a16="http://schemas.microsoft.com/office/drawing/2014/main" id="{552CA2F4-3AB2-A9ED-47D0-376DD65A94C2}"/>
                  </a:ext>
                </a:extLst>
              </p:cNvPr>
              <p:cNvSpPr>
                <a:spLocks/>
              </p:cNvSpPr>
              <p:nvPr/>
            </p:nvSpPr>
            <p:spPr bwMode="auto">
              <a:xfrm>
                <a:off x="6078047" y="3554111"/>
                <a:ext cx="325400" cy="3305615"/>
              </a:xfrm>
              <a:custGeom>
                <a:avLst/>
                <a:gdLst>
                  <a:gd name="T0" fmla="*/ 290 w 290"/>
                  <a:gd name="T1" fmla="*/ 0 h 2946"/>
                  <a:gd name="T2" fmla="*/ 290 w 290"/>
                  <a:gd name="T3" fmla="*/ 2946 h 2946"/>
                  <a:gd name="T4" fmla="*/ 0 w 290"/>
                  <a:gd name="T5" fmla="*/ 2946 h 2946"/>
                  <a:gd name="T6" fmla="*/ 0 w 290"/>
                  <a:gd name="T7" fmla="*/ 290 h 2946"/>
                  <a:gd name="T8" fmla="*/ 290 w 290"/>
                  <a:gd name="T9" fmla="*/ 0 h 2946"/>
                </a:gdLst>
                <a:ahLst/>
                <a:cxnLst>
                  <a:cxn ang="0">
                    <a:pos x="T0" y="T1"/>
                  </a:cxn>
                  <a:cxn ang="0">
                    <a:pos x="T2" y="T3"/>
                  </a:cxn>
                  <a:cxn ang="0">
                    <a:pos x="T4" y="T5"/>
                  </a:cxn>
                  <a:cxn ang="0">
                    <a:pos x="T6" y="T7"/>
                  </a:cxn>
                  <a:cxn ang="0">
                    <a:pos x="T8" y="T9"/>
                  </a:cxn>
                </a:cxnLst>
                <a:rect l="0" t="0" r="r" b="b"/>
                <a:pathLst>
                  <a:path w="290" h="2946">
                    <a:moveTo>
                      <a:pt x="290" y="0"/>
                    </a:moveTo>
                    <a:lnTo>
                      <a:pt x="290" y="2946"/>
                    </a:lnTo>
                    <a:lnTo>
                      <a:pt x="0" y="2946"/>
                    </a:lnTo>
                    <a:lnTo>
                      <a:pt x="0" y="290"/>
                    </a:lnTo>
                    <a:lnTo>
                      <a:pt x="290" y="0"/>
                    </a:lnTo>
                    <a:close/>
                  </a:path>
                </a:pathLst>
              </a:custGeom>
              <a:solidFill>
                <a:schemeClr val="accent1">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4" name="Group 3">
              <a:extLst>
                <a:ext uri="{FF2B5EF4-FFF2-40B4-BE49-F238E27FC236}">
                  <a16:creationId xmlns:a16="http://schemas.microsoft.com/office/drawing/2014/main" id="{EA80E9F4-37FE-BCFB-F916-380B2AA45B7D}"/>
                </a:ext>
              </a:extLst>
            </p:cNvPr>
            <p:cNvGrpSpPr/>
            <p:nvPr/>
          </p:nvGrpSpPr>
          <p:grpSpPr>
            <a:xfrm>
              <a:off x="6078047" y="1698209"/>
              <a:ext cx="1177654" cy="641823"/>
              <a:chOff x="6078047" y="1698209"/>
              <a:chExt cx="1177654" cy="641823"/>
            </a:xfrm>
          </p:grpSpPr>
          <p:sp>
            <p:nvSpPr>
              <p:cNvPr id="24" name="Freeform 7">
                <a:extLst>
                  <a:ext uri="{FF2B5EF4-FFF2-40B4-BE49-F238E27FC236}">
                    <a16:creationId xmlns:a16="http://schemas.microsoft.com/office/drawing/2014/main" id="{72477851-61D4-18C1-8CD3-E6F15989C5FB}"/>
                  </a:ext>
                </a:extLst>
              </p:cNvPr>
              <p:cNvSpPr>
                <a:spLocks/>
              </p:cNvSpPr>
              <p:nvPr/>
            </p:nvSpPr>
            <p:spPr bwMode="auto">
              <a:xfrm>
                <a:off x="6078047" y="1859293"/>
                <a:ext cx="830331" cy="325400"/>
              </a:xfrm>
              <a:custGeom>
                <a:avLst/>
                <a:gdLst>
                  <a:gd name="T0" fmla="*/ 740 w 740"/>
                  <a:gd name="T1" fmla="*/ 290 h 290"/>
                  <a:gd name="T2" fmla="*/ 0 w 740"/>
                  <a:gd name="T3" fmla="*/ 290 h 290"/>
                  <a:gd name="T4" fmla="*/ 290 w 740"/>
                  <a:gd name="T5" fmla="*/ 0 h 290"/>
                  <a:gd name="T6" fmla="*/ 740 w 740"/>
                  <a:gd name="T7" fmla="*/ 0 h 290"/>
                  <a:gd name="T8" fmla="*/ 740 w 740"/>
                  <a:gd name="T9" fmla="*/ 290 h 290"/>
                </a:gdLst>
                <a:ahLst/>
                <a:cxnLst>
                  <a:cxn ang="0">
                    <a:pos x="T0" y="T1"/>
                  </a:cxn>
                  <a:cxn ang="0">
                    <a:pos x="T2" y="T3"/>
                  </a:cxn>
                  <a:cxn ang="0">
                    <a:pos x="T4" y="T5"/>
                  </a:cxn>
                  <a:cxn ang="0">
                    <a:pos x="T6" y="T7"/>
                  </a:cxn>
                  <a:cxn ang="0">
                    <a:pos x="T8" y="T9"/>
                  </a:cxn>
                </a:cxnLst>
                <a:rect l="0" t="0" r="r" b="b"/>
                <a:pathLst>
                  <a:path w="740" h="290">
                    <a:moveTo>
                      <a:pt x="740" y="290"/>
                    </a:moveTo>
                    <a:lnTo>
                      <a:pt x="0" y="290"/>
                    </a:lnTo>
                    <a:lnTo>
                      <a:pt x="290" y="0"/>
                    </a:lnTo>
                    <a:lnTo>
                      <a:pt x="740" y="0"/>
                    </a:lnTo>
                    <a:lnTo>
                      <a:pt x="740" y="290"/>
                    </a:lnTo>
                    <a:close/>
                  </a:path>
                </a:pathLst>
              </a:custGeom>
              <a:solidFill>
                <a:schemeClr val="accent1"/>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25" name="Freeform 9">
                <a:extLst>
                  <a:ext uri="{FF2B5EF4-FFF2-40B4-BE49-F238E27FC236}">
                    <a16:creationId xmlns:a16="http://schemas.microsoft.com/office/drawing/2014/main" id="{8893B234-8822-EBB9-0BAA-554578AF104F}"/>
                  </a:ext>
                </a:extLst>
              </p:cNvPr>
              <p:cNvSpPr>
                <a:spLocks/>
              </p:cNvSpPr>
              <p:nvPr/>
            </p:nvSpPr>
            <p:spPr bwMode="auto">
              <a:xfrm>
                <a:off x="6907860" y="1698209"/>
                <a:ext cx="347841" cy="641823"/>
              </a:xfrm>
              <a:custGeom>
                <a:avLst/>
                <a:gdLst>
                  <a:gd name="T0" fmla="*/ 310 w 310"/>
                  <a:gd name="T1" fmla="*/ 286 h 572"/>
                  <a:gd name="T2" fmla="*/ 0 w 310"/>
                  <a:gd name="T3" fmla="*/ 0 h 572"/>
                  <a:gd name="T4" fmla="*/ 0 w 310"/>
                  <a:gd name="T5" fmla="*/ 286 h 572"/>
                  <a:gd name="T6" fmla="*/ 0 w 310"/>
                  <a:gd name="T7" fmla="*/ 572 h 572"/>
                  <a:gd name="T8" fmla="*/ 310 w 310"/>
                  <a:gd name="T9" fmla="*/ 286 h 572"/>
                </a:gdLst>
                <a:ahLst/>
                <a:cxnLst>
                  <a:cxn ang="0">
                    <a:pos x="T0" y="T1"/>
                  </a:cxn>
                  <a:cxn ang="0">
                    <a:pos x="T2" y="T3"/>
                  </a:cxn>
                  <a:cxn ang="0">
                    <a:pos x="T4" y="T5"/>
                  </a:cxn>
                  <a:cxn ang="0">
                    <a:pos x="T6" y="T7"/>
                  </a:cxn>
                  <a:cxn ang="0">
                    <a:pos x="T8" y="T9"/>
                  </a:cxn>
                </a:cxnLst>
                <a:rect l="0" t="0" r="r" b="b"/>
                <a:pathLst>
                  <a:path w="310" h="572">
                    <a:moveTo>
                      <a:pt x="310" y="286"/>
                    </a:moveTo>
                    <a:lnTo>
                      <a:pt x="0" y="0"/>
                    </a:lnTo>
                    <a:lnTo>
                      <a:pt x="0" y="286"/>
                    </a:lnTo>
                    <a:lnTo>
                      <a:pt x="0" y="572"/>
                    </a:lnTo>
                    <a:lnTo>
                      <a:pt x="310" y="286"/>
                    </a:lnTo>
                    <a:close/>
                  </a:path>
                </a:pathLst>
              </a:custGeom>
              <a:solidFill>
                <a:schemeClr val="accent1"/>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sp>
          <p:nvSpPr>
            <p:cNvPr id="5" name="Freeform 18">
              <a:extLst>
                <a:ext uri="{FF2B5EF4-FFF2-40B4-BE49-F238E27FC236}">
                  <a16:creationId xmlns:a16="http://schemas.microsoft.com/office/drawing/2014/main" id="{97918385-54B6-80CA-1BC3-5759FD706EE6}"/>
                </a:ext>
              </a:extLst>
            </p:cNvPr>
            <p:cNvSpPr>
              <a:spLocks/>
            </p:cNvSpPr>
            <p:nvPr/>
          </p:nvSpPr>
          <p:spPr bwMode="auto">
            <a:xfrm>
              <a:off x="4899875" y="2393892"/>
              <a:ext cx="347841" cy="642946"/>
            </a:xfrm>
            <a:custGeom>
              <a:avLst/>
              <a:gdLst>
                <a:gd name="T0" fmla="*/ 0 w 310"/>
                <a:gd name="T1" fmla="*/ 286 h 573"/>
                <a:gd name="T2" fmla="*/ 310 w 310"/>
                <a:gd name="T3" fmla="*/ 0 h 573"/>
                <a:gd name="T4" fmla="*/ 310 w 310"/>
                <a:gd name="T5" fmla="*/ 286 h 573"/>
                <a:gd name="T6" fmla="*/ 310 w 310"/>
                <a:gd name="T7" fmla="*/ 573 h 573"/>
                <a:gd name="T8" fmla="*/ 0 w 310"/>
                <a:gd name="T9" fmla="*/ 286 h 573"/>
              </a:gdLst>
              <a:ahLst/>
              <a:cxnLst>
                <a:cxn ang="0">
                  <a:pos x="T0" y="T1"/>
                </a:cxn>
                <a:cxn ang="0">
                  <a:pos x="T2" y="T3"/>
                </a:cxn>
                <a:cxn ang="0">
                  <a:pos x="T4" y="T5"/>
                </a:cxn>
                <a:cxn ang="0">
                  <a:pos x="T6" y="T7"/>
                </a:cxn>
                <a:cxn ang="0">
                  <a:pos x="T8" y="T9"/>
                </a:cxn>
              </a:cxnLst>
              <a:rect l="0" t="0" r="r" b="b"/>
              <a:pathLst>
                <a:path w="310" h="573">
                  <a:moveTo>
                    <a:pt x="0" y="286"/>
                  </a:moveTo>
                  <a:lnTo>
                    <a:pt x="310" y="0"/>
                  </a:lnTo>
                  <a:lnTo>
                    <a:pt x="310" y="286"/>
                  </a:lnTo>
                  <a:lnTo>
                    <a:pt x="310" y="573"/>
                  </a:lnTo>
                  <a:lnTo>
                    <a:pt x="0" y="28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nvGrpSpPr>
            <p:cNvPr id="7" name="Group 6">
              <a:extLst>
                <a:ext uri="{FF2B5EF4-FFF2-40B4-BE49-F238E27FC236}">
                  <a16:creationId xmlns:a16="http://schemas.microsoft.com/office/drawing/2014/main" id="{947BC849-C577-0A90-9501-BF6695FC87C5}"/>
                </a:ext>
              </a:extLst>
            </p:cNvPr>
            <p:cNvGrpSpPr/>
            <p:nvPr/>
          </p:nvGrpSpPr>
          <p:grpSpPr>
            <a:xfrm>
              <a:off x="5680835" y="3036838"/>
              <a:ext cx="325400" cy="3829558"/>
              <a:chOff x="5680835" y="3036838"/>
              <a:chExt cx="325400" cy="3829558"/>
            </a:xfrm>
          </p:grpSpPr>
          <p:sp>
            <p:nvSpPr>
              <p:cNvPr id="20" name="Freeform 13">
                <a:extLst>
                  <a:ext uri="{FF2B5EF4-FFF2-40B4-BE49-F238E27FC236}">
                    <a16:creationId xmlns:a16="http://schemas.microsoft.com/office/drawing/2014/main" id="{24AE153E-9588-B07E-A75B-639C22284403}"/>
                  </a:ext>
                </a:extLst>
              </p:cNvPr>
              <p:cNvSpPr>
                <a:spLocks/>
              </p:cNvSpPr>
              <p:nvPr/>
            </p:nvSpPr>
            <p:spPr bwMode="auto">
              <a:xfrm>
                <a:off x="5680835" y="3036838"/>
                <a:ext cx="325400" cy="2609933"/>
              </a:xfrm>
              <a:custGeom>
                <a:avLst/>
                <a:gdLst>
                  <a:gd name="T0" fmla="*/ 0 w 290"/>
                  <a:gd name="T1" fmla="*/ 0 h 2326"/>
                  <a:gd name="T2" fmla="*/ 0 w 290"/>
                  <a:gd name="T3" fmla="*/ 2326 h 2326"/>
                  <a:gd name="T4" fmla="*/ 290 w 290"/>
                  <a:gd name="T5" fmla="*/ 2326 h 2326"/>
                  <a:gd name="T6" fmla="*/ 290 w 290"/>
                  <a:gd name="T7" fmla="*/ 291 h 2326"/>
                  <a:gd name="T8" fmla="*/ 0 w 290"/>
                  <a:gd name="T9" fmla="*/ 0 h 2326"/>
                </a:gdLst>
                <a:ahLst/>
                <a:cxnLst>
                  <a:cxn ang="0">
                    <a:pos x="T0" y="T1"/>
                  </a:cxn>
                  <a:cxn ang="0">
                    <a:pos x="T2" y="T3"/>
                  </a:cxn>
                  <a:cxn ang="0">
                    <a:pos x="T4" y="T5"/>
                  </a:cxn>
                  <a:cxn ang="0">
                    <a:pos x="T6" y="T7"/>
                  </a:cxn>
                  <a:cxn ang="0">
                    <a:pos x="T8" y="T9"/>
                  </a:cxn>
                </a:cxnLst>
                <a:rect l="0" t="0" r="r" b="b"/>
                <a:pathLst>
                  <a:path w="290" h="2326">
                    <a:moveTo>
                      <a:pt x="0" y="0"/>
                    </a:moveTo>
                    <a:lnTo>
                      <a:pt x="0" y="2326"/>
                    </a:lnTo>
                    <a:lnTo>
                      <a:pt x="290" y="2326"/>
                    </a:lnTo>
                    <a:lnTo>
                      <a:pt x="290" y="291"/>
                    </a:lnTo>
                    <a:lnTo>
                      <a:pt x="0" y="0"/>
                    </a:lnTo>
                    <a:close/>
                  </a:path>
                </a:pathLst>
              </a:custGeom>
              <a:solidFill>
                <a:schemeClr val="accent2">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21" name="Freeform 13">
                <a:extLst>
                  <a:ext uri="{FF2B5EF4-FFF2-40B4-BE49-F238E27FC236}">
                    <a16:creationId xmlns:a16="http://schemas.microsoft.com/office/drawing/2014/main" id="{1A42956C-8A14-E2F8-2612-DDE5E02B4761}"/>
                  </a:ext>
                </a:extLst>
              </p:cNvPr>
              <p:cNvSpPr>
                <a:spLocks/>
              </p:cNvSpPr>
              <p:nvPr/>
            </p:nvSpPr>
            <p:spPr bwMode="auto">
              <a:xfrm>
                <a:off x="5680835" y="4256463"/>
                <a:ext cx="325400" cy="2609933"/>
              </a:xfrm>
              <a:custGeom>
                <a:avLst/>
                <a:gdLst>
                  <a:gd name="T0" fmla="*/ 0 w 290"/>
                  <a:gd name="T1" fmla="*/ 0 h 2326"/>
                  <a:gd name="T2" fmla="*/ 0 w 290"/>
                  <a:gd name="T3" fmla="*/ 2326 h 2326"/>
                  <a:gd name="T4" fmla="*/ 290 w 290"/>
                  <a:gd name="T5" fmla="*/ 2326 h 2326"/>
                  <a:gd name="T6" fmla="*/ 290 w 290"/>
                  <a:gd name="T7" fmla="*/ 291 h 2326"/>
                  <a:gd name="T8" fmla="*/ 0 w 290"/>
                  <a:gd name="T9" fmla="*/ 0 h 2326"/>
                </a:gdLst>
                <a:ahLst/>
                <a:cxnLst>
                  <a:cxn ang="0">
                    <a:pos x="T0" y="T1"/>
                  </a:cxn>
                  <a:cxn ang="0">
                    <a:pos x="T2" y="T3"/>
                  </a:cxn>
                  <a:cxn ang="0">
                    <a:pos x="T4" y="T5"/>
                  </a:cxn>
                  <a:cxn ang="0">
                    <a:pos x="T6" y="T7"/>
                  </a:cxn>
                  <a:cxn ang="0">
                    <a:pos x="T8" y="T9"/>
                  </a:cxn>
                </a:cxnLst>
                <a:rect l="0" t="0" r="r" b="b"/>
                <a:pathLst>
                  <a:path w="290" h="2326">
                    <a:moveTo>
                      <a:pt x="0" y="0"/>
                    </a:moveTo>
                    <a:lnTo>
                      <a:pt x="0" y="2326"/>
                    </a:lnTo>
                    <a:lnTo>
                      <a:pt x="290" y="2326"/>
                    </a:lnTo>
                    <a:lnTo>
                      <a:pt x="290" y="291"/>
                    </a:lnTo>
                    <a:lnTo>
                      <a:pt x="0" y="0"/>
                    </a:lnTo>
                    <a:close/>
                  </a:path>
                </a:pathLst>
              </a:custGeom>
              <a:solidFill>
                <a:schemeClr val="accent2">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8" name="Group 7">
              <a:extLst>
                <a:ext uri="{FF2B5EF4-FFF2-40B4-BE49-F238E27FC236}">
                  <a16:creationId xmlns:a16="http://schemas.microsoft.com/office/drawing/2014/main" id="{0DD8A0A9-E503-1791-C1CF-08362CDAAFC7}"/>
                </a:ext>
              </a:extLst>
            </p:cNvPr>
            <p:cNvGrpSpPr/>
            <p:nvPr/>
          </p:nvGrpSpPr>
          <p:grpSpPr>
            <a:xfrm>
              <a:off x="6475259" y="3955748"/>
              <a:ext cx="325400" cy="2507439"/>
              <a:chOff x="6475259" y="3955748"/>
              <a:chExt cx="325400" cy="2507439"/>
            </a:xfrm>
          </p:grpSpPr>
          <p:sp>
            <p:nvSpPr>
              <p:cNvPr id="18" name="Freeform 29">
                <a:extLst>
                  <a:ext uri="{FF2B5EF4-FFF2-40B4-BE49-F238E27FC236}">
                    <a16:creationId xmlns:a16="http://schemas.microsoft.com/office/drawing/2014/main" id="{237B2537-73C0-E847-B34F-1894814DA23F}"/>
                  </a:ext>
                </a:extLst>
              </p:cNvPr>
              <p:cNvSpPr>
                <a:spLocks/>
              </p:cNvSpPr>
              <p:nvPr/>
            </p:nvSpPr>
            <p:spPr bwMode="auto">
              <a:xfrm>
                <a:off x="6475259" y="4857506"/>
                <a:ext cx="325400" cy="1605681"/>
              </a:xfrm>
              <a:custGeom>
                <a:avLst/>
                <a:gdLst>
                  <a:gd name="T0" fmla="*/ 0 w 290"/>
                  <a:gd name="T1" fmla="*/ 0 h 1431"/>
                  <a:gd name="T2" fmla="*/ 0 w 290"/>
                  <a:gd name="T3" fmla="*/ 1431 h 1431"/>
                  <a:gd name="T4" fmla="*/ 290 w 290"/>
                  <a:gd name="T5" fmla="*/ 1431 h 1431"/>
                  <a:gd name="T6" fmla="*/ 290 w 290"/>
                  <a:gd name="T7" fmla="*/ 290 h 1431"/>
                  <a:gd name="T8" fmla="*/ 0 w 290"/>
                  <a:gd name="T9" fmla="*/ 0 h 1431"/>
                </a:gdLst>
                <a:ahLst/>
                <a:cxnLst>
                  <a:cxn ang="0">
                    <a:pos x="T0" y="T1"/>
                  </a:cxn>
                  <a:cxn ang="0">
                    <a:pos x="T2" y="T3"/>
                  </a:cxn>
                  <a:cxn ang="0">
                    <a:pos x="T4" y="T5"/>
                  </a:cxn>
                  <a:cxn ang="0">
                    <a:pos x="T6" y="T7"/>
                  </a:cxn>
                  <a:cxn ang="0">
                    <a:pos x="T8" y="T9"/>
                  </a:cxn>
                </a:cxnLst>
                <a:rect l="0" t="0" r="r" b="b"/>
                <a:pathLst>
                  <a:path w="290" h="1431">
                    <a:moveTo>
                      <a:pt x="0" y="0"/>
                    </a:moveTo>
                    <a:lnTo>
                      <a:pt x="0" y="1431"/>
                    </a:lnTo>
                    <a:lnTo>
                      <a:pt x="290" y="1431"/>
                    </a:lnTo>
                    <a:lnTo>
                      <a:pt x="290" y="290"/>
                    </a:lnTo>
                    <a:lnTo>
                      <a:pt x="0" y="0"/>
                    </a:lnTo>
                    <a:close/>
                  </a:path>
                </a:pathLst>
              </a:custGeom>
              <a:solidFill>
                <a:schemeClr val="accent4">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19" name="Freeform 29">
                <a:extLst>
                  <a:ext uri="{FF2B5EF4-FFF2-40B4-BE49-F238E27FC236}">
                    <a16:creationId xmlns:a16="http://schemas.microsoft.com/office/drawing/2014/main" id="{A8D71F74-6C1F-7C1A-50CA-46A75415BB07}"/>
                  </a:ext>
                </a:extLst>
              </p:cNvPr>
              <p:cNvSpPr>
                <a:spLocks/>
              </p:cNvSpPr>
              <p:nvPr/>
            </p:nvSpPr>
            <p:spPr bwMode="auto">
              <a:xfrm flipH="1">
                <a:off x="6475259" y="3955748"/>
                <a:ext cx="325400" cy="1605681"/>
              </a:xfrm>
              <a:custGeom>
                <a:avLst/>
                <a:gdLst>
                  <a:gd name="T0" fmla="*/ 0 w 290"/>
                  <a:gd name="T1" fmla="*/ 0 h 1431"/>
                  <a:gd name="T2" fmla="*/ 0 w 290"/>
                  <a:gd name="T3" fmla="*/ 1431 h 1431"/>
                  <a:gd name="T4" fmla="*/ 290 w 290"/>
                  <a:gd name="T5" fmla="*/ 1431 h 1431"/>
                  <a:gd name="T6" fmla="*/ 290 w 290"/>
                  <a:gd name="T7" fmla="*/ 290 h 1431"/>
                  <a:gd name="T8" fmla="*/ 0 w 290"/>
                  <a:gd name="T9" fmla="*/ 0 h 1431"/>
                </a:gdLst>
                <a:ahLst/>
                <a:cxnLst>
                  <a:cxn ang="0">
                    <a:pos x="T0" y="T1"/>
                  </a:cxn>
                  <a:cxn ang="0">
                    <a:pos x="T2" y="T3"/>
                  </a:cxn>
                  <a:cxn ang="0">
                    <a:pos x="T4" y="T5"/>
                  </a:cxn>
                  <a:cxn ang="0">
                    <a:pos x="T6" y="T7"/>
                  </a:cxn>
                  <a:cxn ang="0">
                    <a:pos x="T8" y="T9"/>
                  </a:cxn>
                </a:cxnLst>
                <a:rect l="0" t="0" r="r" b="b"/>
                <a:pathLst>
                  <a:path w="290" h="1431">
                    <a:moveTo>
                      <a:pt x="0" y="0"/>
                    </a:moveTo>
                    <a:lnTo>
                      <a:pt x="0" y="1431"/>
                    </a:lnTo>
                    <a:lnTo>
                      <a:pt x="290" y="1431"/>
                    </a:lnTo>
                    <a:lnTo>
                      <a:pt x="290" y="290"/>
                    </a:lnTo>
                    <a:lnTo>
                      <a:pt x="0" y="0"/>
                    </a:lnTo>
                    <a:close/>
                  </a:path>
                </a:pathLst>
              </a:custGeom>
              <a:solidFill>
                <a:schemeClr val="accent4">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9" name="Group 8">
              <a:extLst>
                <a:ext uri="{FF2B5EF4-FFF2-40B4-BE49-F238E27FC236}">
                  <a16:creationId xmlns:a16="http://schemas.microsoft.com/office/drawing/2014/main" id="{03C7F10B-CDF7-DF46-7694-C23CA7E2F2E8}"/>
                </a:ext>
              </a:extLst>
            </p:cNvPr>
            <p:cNvGrpSpPr/>
            <p:nvPr/>
          </p:nvGrpSpPr>
          <p:grpSpPr>
            <a:xfrm>
              <a:off x="4893754" y="2869154"/>
              <a:ext cx="1122580" cy="642946"/>
              <a:chOff x="4893754" y="2869154"/>
              <a:chExt cx="1122580" cy="642946"/>
            </a:xfrm>
          </p:grpSpPr>
          <p:sp>
            <p:nvSpPr>
              <p:cNvPr id="16" name="Freeform 15">
                <a:extLst>
                  <a:ext uri="{FF2B5EF4-FFF2-40B4-BE49-F238E27FC236}">
                    <a16:creationId xmlns:a16="http://schemas.microsoft.com/office/drawing/2014/main" id="{F3D9306B-22B6-CF7D-4FA6-D61F3C57FFE8}"/>
                  </a:ext>
                </a:extLst>
              </p:cNvPr>
              <p:cNvSpPr>
                <a:spLocks/>
              </p:cNvSpPr>
              <p:nvPr/>
            </p:nvSpPr>
            <p:spPr bwMode="auto">
              <a:xfrm>
                <a:off x="5221909" y="3026516"/>
                <a:ext cx="794425" cy="326522"/>
              </a:xfrm>
              <a:custGeom>
                <a:avLst/>
                <a:gdLst>
                  <a:gd name="T0" fmla="*/ 0 w 708"/>
                  <a:gd name="T1" fmla="*/ 291 h 291"/>
                  <a:gd name="T2" fmla="*/ 708 w 708"/>
                  <a:gd name="T3" fmla="*/ 291 h 291"/>
                  <a:gd name="T4" fmla="*/ 418 w 708"/>
                  <a:gd name="T5" fmla="*/ 0 h 291"/>
                  <a:gd name="T6" fmla="*/ 0 w 708"/>
                  <a:gd name="T7" fmla="*/ 0 h 291"/>
                  <a:gd name="T8" fmla="*/ 0 w 708"/>
                  <a:gd name="T9" fmla="*/ 291 h 291"/>
                </a:gdLst>
                <a:ahLst/>
                <a:cxnLst>
                  <a:cxn ang="0">
                    <a:pos x="T0" y="T1"/>
                  </a:cxn>
                  <a:cxn ang="0">
                    <a:pos x="T2" y="T3"/>
                  </a:cxn>
                  <a:cxn ang="0">
                    <a:pos x="T4" y="T5"/>
                  </a:cxn>
                  <a:cxn ang="0">
                    <a:pos x="T6" y="T7"/>
                  </a:cxn>
                  <a:cxn ang="0">
                    <a:pos x="T8" y="T9"/>
                  </a:cxn>
                </a:cxnLst>
                <a:rect l="0" t="0" r="r" b="b"/>
                <a:pathLst>
                  <a:path w="708" h="291">
                    <a:moveTo>
                      <a:pt x="0" y="291"/>
                    </a:moveTo>
                    <a:lnTo>
                      <a:pt x="708" y="291"/>
                    </a:lnTo>
                    <a:lnTo>
                      <a:pt x="418" y="0"/>
                    </a:lnTo>
                    <a:lnTo>
                      <a:pt x="0" y="0"/>
                    </a:lnTo>
                    <a:lnTo>
                      <a:pt x="0" y="291"/>
                    </a:lnTo>
                    <a:close/>
                  </a:path>
                </a:pathLst>
              </a:custGeom>
              <a:solidFill>
                <a:schemeClr val="accent2"/>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17" name="Freeform 17">
                <a:extLst>
                  <a:ext uri="{FF2B5EF4-FFF2-40B4-BE49-F238E27FC236}">
                    <a16:creationId xmlns:a16="http://schemas.microsoft.com/office/drawing/2014/main" id="{0DED1416-CDA5-46E0-9608-39E16A06605D}"/>
                  </a:ext>
                </a:extLst>
              </p:cNvPr>
              <p:cNvSpPr>
                <a:spLocks/>
              </p:cNvSpPr>
              <p:nvPr/>
            </p:nvSpPr>
            <p:spPr bwMode="auto">
              <a:xfrm>
                <a:off x="4893754" y="2869154"/>
                <a:ext cx="347841" cy="642946"/>
              </a:xfrm>
              <a:custGeom>
                <a:avLst/>
                <a:gdLst>
                  <a:gd name="T0" fmla="*/ 0 w 310"/>
                  <a:gd name="T1" fmla="*/ 286 h 573"/>
                  <a:gd name="T2" fmla="*/ 310 w 310"/>
                  <a:gd name="T3" fmla="*/ 0 h 573"/>
                  <a:gd name="T4" fmla="*/ 310 w 310"/>
                  <a:gd name="T5" fmla="*/ 286 h 573"/>
                  <a:gd name="T6" fmla="*/ 310 w 310"/>
                  <a:gd name="T7" fmla="*/ 573 h 573"/>
                  <a:gd name="T8" fmla="*/ 0 w 310"/>
                  <a:gd name="T9" fmla="*/ 286 h 573"/>
                </a:gdLst>
                <a:ahLst/>
                <a:cxnLst>
                  <a:cxn ang="0">
                    <a:pos x="T0" y="T1"/>
                  </a:cxn>
                  <a:cxn ang="0">
                    <a:pos x="T2" y="T3"/>
                  </a:cxn>
                  <a:cxn ang="0">
                    <a:pos x="T4" y="T5"/>
                  </a:cxn>
                  <a:cxn ang="0">
                    <a:pos x="T6" y="T7"/>
                  </a:cxn>
                  <a:cxn ang="0">
                    <a:pos x="T8" y="T9"/>
                  </a:cxn>
                </a:cxnLst>
                <a:rect l="0" t="0" r="r" b="b"/>
                <a:pathLst>
                  <a:path w="310" h="573">
                    <a:moveTo>
                      <a:pt x="0" y="286"/>
                    </a:moveTo>
                    <a:lnTo>
                      <a:pt x="310" y="0"/>
                    </a:lnTo>
                    <a:lnTo>
                      <a:pt x="310" y="286"/>
                    </a:lnTo>
                    <a:lnTo>
                      <a:pt x="310" y="573"/>
                    </a:lnTo>
                    <a:lnTo>
                      <a:pt x="0" y="286"/>
                    </a:lnTo>
                    <a:close/>
                  </a:path>
                </a:pathLst>
              </a:custGeom>
              <a:solidFill>
                <a:schemeClr val="accent2"/>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10" name="Group 9">
              <a:extLst>
                <a:ext uri="{FF2B5EF4-FFF2-40B4-BE49-F238E27FC236}">
                  <a16:creationId xmlns:a16="http://schemas.microsoft.com/office/drawing/2014/main" id="{5838DBF1-8622-10B5-FA41-47F200796C69}"/>
                </a:ext>
              </a:extLst>
            </p:cNvPr>
            <p:cNvGrpSpPr/>
            <p:nvPr/>
          </p:nvGrpSpPr>
          <p:grpSpPr>
            <a:xfrm>
              <a:off x="6470771" y="3821642"/>
              <a:ext cx="986299" cy="641823"/>
              <a:chOff x="6470771" y="3821642"/>
              <a:chExt cx="986299" cy="641823"/>
            </a:xfrm>
          </p:grpSpPr>
          <p:sp>
            <p:nvSpPr>
              <p:cNvPr id="14" name="Freeform 31">
                <a:extLst>
                  <a:ext uri="{FF2B5EF4-FFF2-40B4-BE49-F238E27FC236}">
                    <a16:creationId xmlns:a16="http://schemas.microsoft.com/office/drawing/2014/main" id="{D78645EB-5D54-3F9B-FC39-086E5E95A2FD}"/>
                  </a:ext>
                </a:extLst>
              </p:cNvPr>
              <p:cNvSpPr>
                <a:spLocks/>
              </p:cNvSpPr>
              <p:nvPr/>
            </p:nvSpPr>
            <p:spPr bwMode="auto">
              <a:xfrm rot="10800000" flipV="1">
                <a:off x="6470771" y="3955748"/>
                <a:ext cx="633969" cy="325400"/>
              </a:xfrm>
              <a:custGeom>
                <a:avLst/>
                <a:gdLst>
                  <a:gd name="T0" fmla="*/ 0 w 565"/>
                  <a:gd name="T1" fmla="*/ 290 h 290"/>
                  <a:gd name="T2" fmla="*/ 565 w 565"/>
                  <a:gd name="T3" fmla="*/ 290 h 290"/>
                  <a:gd name="T4" fmla="*/ 275 w 565"/>
                  <a:gd name="T5" fmla="*/ 0 h 290"/>
                  <a:gd name="T6" fmla="*/ 0 w 565"/>
                  <a:gd name="T7" fmla="*/ 0 h 290"/>
                  <a:gd name="T8" fmla="*/ 0 w 565"/>
                  <a:gd name="T9" fmla="*/ 290 h 290"/>
                </a:gdLst>
                <a:ahLst/>
                <a:cxnLst>
                  <a:cxn ang="0">
                    <a:pos x="T0" y="T1"/>
                  </a:cxn>
                  <a:cxn ang="0">
                    <a:pos x="T2" y="T3"/>
                  </a:cxn>
                  <a:cxn ang="0">
                    <a:pos x="T4" y="T5"/>
                  </a:cxn>
                  <a:cxn ang="0">
                    <a:pos x="T6" y="T7"/>
                  </a:cxn>
                  <a:cxn ang="0">
                    <a:pos x="T8" y="T9"/>
                  </a:cxn>
                </a:cxnLst>
                <a:rect l="0" t="0" r="r" b="b"/>
                <a:pathLst>
                  <a:path w="565" h="290">
                    <a:moveTo>
                      <a:pt x="0" y="290"/>
                    </a:moveTo>
                    <a:lnTo>
                      <a:pt x="565" y="290"/>
                    </a:lnTo>
                    <a:lnTo>
                      <a:pt x="275" y="0"/>
                    </a:lnTo>
                    <a:lnTo>
                      <a:pt x="0" y="0"/>
                    </a:lnTo>
                    <a:lnTo>
                      <a:pt x="0" y="290"/>
                    </a:lnTo>
                    <a:close/>
                  </a:path>
                </a:pathLst>
              </a:custGeom>
              <a:solidFill>
                <a:schemeClr val="accent4"/>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15" name="Freeform 33">
                <a:extLst>
                  <a:ext uri="{FF2B5EF4-FFF2-40B4-BE49-F238E27FC236}">
                    <a16:creationId xmlns:a16="http://schemas.microsoft.com/office/drawing/2014/main" id="{BF3FCB26-09F6-F51E-3293-433C2354A99A}"/>
                  </a:ext>
                </a:extLst>
              </p:cNvPr>
              <p:cNvSpPr>
                <a:spLocks/>
              </p:cNvSpPr>
              <p:nvPr/>
            </p:nvSpPr>
            <p:spPr bwMode="auto">
              <a:xfrm rot="10800000">
                <a:off x="7104740" y="3821642"/>
                <a:ext cx="352330" cy="641823"/>
              </a:xfrm>
              <a:custGeom>
                <a:avLst/>
                <a:gdLst>
                  <a:gd name="T0" fmla="*/ 0 w 314"/>
                  <a:gd name="T1" fmla="*/ 286 h 572"/>
                  <a:gd name="T2" fmla="*/ 314 w 314"/>
                  <a:gd name="T3" fmla="*/ 0 h 572"/>
                  <a:gd name="T4" fmla="*/ 314 w 314"/>
                  <a:gd name="T5" fmla="*/ 286 h 572"/>
                  <a:gd name="T6" fmla="*/ 314 w 314"/>
                  <a:gd name="T7" fmla="*/ 572 h 572"/>
                  <a:gd name="T8" fmla="*/ 0 w 314"/>
                  <a:gd name="T9" fmla="*/ 286 h 572"/>
                </a:gdLst>
                <a:ahLst/>
                <a:cxnLst>
                  <a:cxn ang="0">
                    <a:pos x="T0" y="T1"/>
                  </a:cxn>
                  <a:cxn ang="0">
                    <a:pos x="T2" y="T3"/>
                  </a:cxn>
                  <a:cxn ang="0">
                    <a:pos x="T4" y="T5"/>
                  </a:cxn>
                  <a:cxn ang="0">
                    <a:pos x="T6" y="T7"/>
                  </a:cxn>
                  <a:cxn ang="0">
                    <a:pos x="T8" y="T9"/>
                  </a:cxn>
                </a:cxnLst>
                <a:rect l="0" t="0" r="r" b="b"/>
                <a:pathLst>
                  <a:path w="314" h="572">
                    <a:moveTo>
                      <a:pt x="0" y="286"/>
                    </a:moveTo>
                    <a:lnTo>
                      <a:pt x="314" y="0"/>
                    </a:lnTo>
                    <a:lnTo>
                      <a:pt x="314" y="286"/>
                    </a:lnTo>
                    <a:lnTo>
                      <a:pt x="314" y="572"/>
                    </a:lnTo>
                    <a:lnTo>
                      <a:pt x="0" y="286"/>
                    </a:lnTo>
                    <a:close/>
                  </a:path>
                </a:pathLst>
              </a:custGeom>
              <a:solidFill>
                <a:schemeClr val="accent4"/>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sp>
        <p:nvSpPr>
          <p:cNvPr id="28" name="Rectangle 27">
            <a:extLst>
              <a:ext uri="{FF2B5EF4-FFF2-40B4-BE49-F238E27FC236}">
                <a16:creationId xmlns:a16="http://schemas.microsoft.com/office/drawing/2014/main" id="{6B1D937F-86C2-F352-6BD5-3889626766BF}"/>
              </a:ext>
            </a:extLst>
          </p:cNvPr>
          <p:cNvSpPr/>
          <p:nvPr/>
        </p:nvSpPr>
        <p:spPr>
          <a:xfrm>
            <a:off x="990957" y="3286897"/>
            <a:ext cx="2587645" cy="715581"/>
          </a:xfrm>
          <a:prstGeom prst="rect">
            <a:avLst/>
          </a:prstGeom>
          <a:ln>
            <a:noFill/>
          </a:ln>
        </p:spPr>
        <p:txBody>
          <a:bodyPr wrap="square" lIns="45720" rIns="45720" bIns="22860">
            <a:spAutoFit/>
          </a:bodyPr>
          <a:lstStyle/>
          <a:p>
            <a:pPr algn="r" defTabSz="351830" eaLnBrk="0" hangingPunct="0"/>
            <a:r>
              <a:rPr lang="lv-LV" sz="2100" b="1" kern="0" dirty="0">
                <a:solidFill>
                  <a:schemeClr val="tx2"/>
                </a:solidFill>
                <a:latin typeface="Source Sans Pro Light" panose="020B0503030403020204" pitchFamily="34" charset="0"/>
                <a:ea typeface="Source Sans Pro Light" panose="020B0503030403020204" pitchFamily="34" charset="0"/>
                <a:sym typeface="Gill Sans"/>
              </a:rPr>
              <a:t>2. </a:t>
            </a:r>
            <a:r>
              <a:rPr lang="lv-LV" sz="2100" b="1" kern="0" dirty="0">
                <a:solidFill>
                  <a:schemeClr val="accent2">
                    <a:lumMod val="50000"/>
                  </a:schemeClr>
                </a:solidFill>
                <a:latin typeface="Source Sans Pro Light" panose="020B0503030403020204" pitchFamily="34" charset="0"/>
                <a:ea typeface="Source Sans Pro Light" panose="020B0503030403020204" pitchFamily="34" charset="0"/>
                <a:sym typeface="Gill Sans"/>
              </a:rPr>
              <a:t>Produkta</a:t>
            </a:r>
            <a:r>
              <a:rPr lang="lv-LV" sz="2100" b="1" kern="0" dirty="0">
                <a:solidFill>
                  <a:schemeClr val="tx2"/>
                </a:solidFill>
                <a:latin typeface="Source Sans Pro Light" panose="020B0503030403020204" pitchFamily="34" charset="0"/>
                <a:ea typeface="Source Sans Pro Light" panose="020B0503030403020204" pitchFamily="34" charset="0"/>
                <a:sym typeface="Gill Sans"/>
              </a:rPr>
              <a:t> gatavības līmenis</a:t>
            </a:r>
          </a:p>
        </p:txBody>
      </p:sp>
      <p:sp>
        <p:nvSpPr>
          <p:cNvPr id="29" name="Title 1">
            <a:extLst>
              <a:ext uri="{FF2B5EF4-FFF2-40B4-BE49-F238E27FC236}">
                <a16:creationId xmlns:a16="http://schemas.microsoft.com/office/drawing/2014/main" id="{1DFCCBC1-0DCD-4B76-39D6-0072AF63D0F6}"/>
              </a:ext>
            </a:extLst>
          </p:cNvPr>
          <p:cNvSpPr txBox="1"/>
          <p:nvPr/>
        </p:nvSpPr>
        <p:spPr>
          <a:xfrm>
            <a:off x="623944" y="783027"/>
            <a:ext cx="8003689" cy="548262"/>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34289" tIns="34289" rIns="34289" bIns="34289">
            <a:normAutofit fontScale="92500"/>
          </a:bodyPr>
          <a:lstStyle/>
          <a:p>
            <a:pPr defTabSz="582930">
              <a:lnSpc>
                <a:spcPct val="72000"/>
              </a:lnSpc>
              <a:defRPr sz="4100">
                <a:solidFill>
                  <a:srgbClr val="FFFFFF"/>
                </a:solidFill>
                <a:latin typeface="Montserrat ExtraLight"/>
                <a:ea typeface="Montserrat ExtraLight"/>
                <a:cs typeface="Montserrat ExtraLight"/>
                <a:sym typeface="Montserrat ExtraLight"/>
              </a:defRPr>
            </a:pPr>
            <a:r>
              <a:rPr lang="lv-LV" sz="2700" b="1" dirty="0">
                <a:latin typeface="Verdana" panose="020B0604030504040204" pitchFamily="34" charset="0"/>
                <a:ea typeface="Verdana" panose="020B0604030504040204" pitchFamily="34" charset="0"/>
              </a:rPr>
              <a:t>Projekta iesniegumu vērtē trijos  kritērijos</a:t>
            </a:r>
            <a:r>
              <a:rPr lang="lv-LV" sz="2700" b="1" dirty="0">
                <a:latin typeface="Source Sans Pro Light" panose="020B0503030403020204" pitchFamily="34" charset="0"/>
                <a:ea typeface="Source Sans Pro Light" panose="020B0503030403020204" pitchFamily="34" charset="0"/>
              </a:rPr>
              <a:t>:</a:t>
            </a:r>
            <a:endParaRPr sz="2700" b="1" dirty="0">
              <a:latin typeface="Source Sans Pro Light" panose="020B0503030403020204" pitchFamily="34" charset="0"/>
              <a:ea typeface="Source Sans Pro Light" panose="020B0503030403020204" pitchFamily="34" charset="0"/>
            </a:endParaRPr>
          </a:p>
        </p:txBody>
      </p:sp>
      <p:sp>
        <p:nvSpPr>
          <p:cNvPr id="30" name="Rectangle 29">
            <a:extLst>
              <a:ext uri="{FF2B5EF4-FFF2-40B4-BE49-F238E27FC236}">
                <a16:creationId xmlns:a16="http://schemas.microsoft.com/office/drawing/2014/main" id="{5781BBCC-1684-E622-1E70-9AE2ADEC150D}"/>
              </a:ext>
            </a:extLst>
          </p:cNvPr>
          <p:cNvSpPr/>
          <p:nvPr/>
        </p:nvSpPr>
        <p:spPr>
          <a:xfrm>
            <a:off x="5870448" y="2503327"/>
            <a:ext cx="2647189" cy="715581"/>
          </a:xfrm>
          <a:prstGeom prst="rect">
            <a:avLst/>
          </a:prstGeom>
          <a:ln>
            <a:noFill/>
          </a:ln>
        </p:spPr>
        <p:txBody>
          <a:bodyPr wrap="square" lIns="45720" rIns="45720" bIns="22860">
            <a:spAutoFit/>
          </a:bodyPr>
          <a:lstStyle/>
          <a:p>
            <a:pPr defTabSz="351830" eaLnBrk="0" hangingPunct="0"/>
            <a:r>
              <a:rPr lang="lv-LV" sz="2100" b="1" kern="0" dirty="0">
                <a:solidFill>
                  <a:schemeClr val="accent2">
                    <a:lumMod val="50000"/>
                  </a:schemeClr>
                </a:solidFill>
                <a:latin typeface="Source Sans Pro Light" panose="020B0503030403020204" pitchFamily="34" charset="0"/>
                <a:ea typeface="Source Sans Pro Light" panose="020B0503030403020204" pitchFamily="34" charset="0"/>
                <a:sym typeface="Gill Sans"/>
              </a:rPr>
              <a:t>1. Inovatīva produkta zinātniskā kvalitāte</a:t>
            </a:r>
            <a:endParaRPr lang="en-US" sz="1500" b="1" kern="0" dirty="0">
              <a:solidFill>
                <a:schemeClr val="accent2">
                  <a:lumMod val="50000"/>
                </a:schemeClr>
              </a:solidFill>
              <a:latin typeface="Source Sans Pro Light" panose="020B0503030403020204" pitchFamily="34" charset="0"/>
              <a:ea typeface="Source Sans Pro Light" panose="020B0503030403020204" pitchFamily="34" charset="0"/>
              <a:sym typeface="Gill Sans"/>
            </a:endParaRPr>
          </a:p>
        </p:txBody>
      </p:sp>
      <p:sp>
        <p:nvSpPr>
          <p:cNvPr id="6" name="Rectangle 5">
            <a:extLst>
              <a:ext uri="{FF2B5EF4-FFF2-40B4-BE49-F238E27FC236}">
                <a16:creationId xmlns:a16="http://schemas.microsoft.com/office/drawing/2014/main" id="{1594E7E5-BB37-DE09-1128-2D95699B44AA}"/>
              </a:ext>
            </a:extLst>
          </p:cNvPr>
          <p:cNvSpPr/>
          <p:nvPr/>
        </p:nvSpPr>
        <p:spPr>
          <a:xfrm>
            <a:off x="5870447" y="4260696"/>
            <a:ext cx="3107544" cy="715581"/>
          </a:xfrm>
          <a:prstGeom prst="rect">
            <a:avLst/>
          </a:prstGeom>
          <a:ln>
            <a:noFill/>
          </a:ln>
        </p:spPr>
        <p:txBody>
          <a:bodyPr wrap="square" lIns="45720" rIns="45720" bIns="22860">
            <a:spAutoFit/>
          </a:bodyPr>
          <a:lstStyle/>
          <a:p>
            <a:pPr defTabSz="351830" eaLnBrk="0" hangingPunct="0"/>
            <a:r>
              <a:rPr lang="lv-LV" sz="2100" b="1" kern="0" dirty="0">
                <a:solidFill>
                  <a:schemeClr val="accent2">
                    <a:lumMod val="50000"/>
                  </a:schemeClr>
                </a:solidFill>
                <a:latin typeface="Source Sans Pro Light" panose="020B0503030403020204" pitchFamily="34" charset="0"/>
                <a:ea typeface="Source Sans Pro Light" panose="020B0503030403020204" pitchFamily="34" charset="0"/>
                <a:sym typeface="Gill Sans"/>
              </a:rPr>
              <a:t>3. Projekta īstenošanas iespējas un nodrošinājums</a:t>
            </a:r>
            <a:endParaRPr lang="lv-LV" sz="750" b="1" kern="0" dirty="0">
              <a:solidFill>
                <a:schemeClr val="accent2">
                  <a:lumMod val="50000"/>
                </a:schemeClr>
              </a:solidFill>
              <a:latin typeface="Source Sans Pro Light" panose="020B0503030403020204" pitchFamily="34" charset="0"/>
              <a:ea typeface="Source Sans Pro Light" panose="020B0503030403020204" pitchFamily="34" charset="0"/>
              <a:sym typeface="Gill Sans"/>
            </a:endParaRPr>
          </a:p>
        </p:txBody>
      </p:sp>
    </p:spTree>
    <p:extLst>
      <p:ext uri="{BB962C8B-B14F-4D97-AF65-F5344CB8AC3E}">
        <p14:creationId xmlns:p14="http://schemas.microsoft.com/office/powerpoint/2010/main" val="1615256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598B27B4-8641-7CB3-476A-F135E6017F9B}"/>
              </a:ext>
            </a:extLst>
          </p:cNvPr>
          <p:cNvSpPr/>
          <p:nvPr/>
        </p:nvSpPr>
        <p:spPr bwMode="auto">
          <a:xfrm rot="16200000">
            <a:off x="3608305" y="-3785337"/>
            <a:ext cx="1973114" cy="9264535"/>
          </a:xfrm>
          <a:prstGeom prst="rect">
            <a:avLst/>
          </a:prstGeom>
          <a:gradFill flip="none" rotWithShape="1">
            <a:gsLst>
              <a:gs pos="0">
                <a:schemeClr val="tx1">
                  <a:alpha val="0"/>
                </a:schemeClr>
              </a:gs>
              <a:gs pos="51000">
                <a:srgbClr val="02058F"/>
              </a:gs>
              <a:gs pos="79000">
                <a:schemeClr val="accent4">
                  <a:alpha val="61647"/>
                </a:schemeClr>
              </a:gs>
              <a:gs pos="100000">
                <a:schemeClr val="bg2"/>
              </a:gs>
            </a:gsLst>
            <a:path path="circle">
              <a:fillToRect l="100000" t="100000"/>
            </a:path>
            <a:tileRect r="-100000" b="-100000"/>
          </a:gradFill>
          <a:ln>
            <a:noFill/>
          </a:ln>
        </p:spPr>
        <p:txBody>
          <a:bodyPr spcFirstLastPara="1" vert="horz" wrap="square" lIns="68580" tIns="34290" rIns="68580" bIns="34290" numCol="1" rtlCol="0" anchor="ctr" anchorCtr="0" compatLnSpc="1">
            <a:prstTxWarp prst="textArchDown">
              <a:avLst>
                <a:gd name="adj" fmla="val 16680161"/>
              </a:avLst>
            </a:prstTxWarp>
          </a:bodyPr>
          <a:lstStyle/>
          <a:p>
            <a:pPr algn="ctr"/>
            <a:endParaRPr lang="en-LV" sz="1275"/>
          </a:p>
        </p:txBody>
      </p:sp>
      <p:grpSp>
        <p:nvGrpSpPr>
          <p:cNvPr id="2" name="Group 1">
            <a:extLst>
              <a:ext uri="{FF2B5EF4-FFF2-40B4-BE49-F238E27FC236}">
                <a16:creationId xmlns:a16="http://schemas.microsoft.com/office/drawing/2014/main" id="{72E54C36-BE2D-909F-7E0B-1858DBD8E058}"/>
              </a:ext>
            </a:extLst>
          </p:cNvPr>
          <p:cNvGrpSpPr/>
          <p:nvPr/>
        </p:nvGrpSpPr>
        <p:grpSpPr>
          <a:xfrm>
            <a:off x="385957" y="2503327"/>
            <a:ext cx="1922487" cy="3876140"/>
            <a:chOff x="4893754" y="1698209"/>
            <a:chExt cx="2563316" cy="5168187"/>
          </a:xfrm>
        </p:grpSpPr>
        <p:grpSp>
          <p:nvGrpSpPr>
            <p:cNvPr id="3" name="Group 2">
              <a:extLst>
                <a:ext uri="{FF2B5EF4-FFF2-40B4-BE49-F238E27FC236}">
                  <a16:creationId xmlns:a16="http://schemas.microsoft.com/office/drawing/2014/main" id="{B7BD2B4F-802D-03FD-E372-8A02E743A1AE}"/>
                </a:ext>
              </a:extLst>
            </p:cNvPr>
            <p:cNvGrpSpPr/>
            <p:nvPr/>
          </p:nvGrpSpPr>
          <p:grpSpPr>
            <a:xfrm>
              <a:off x="6078047" y="1859293"/>
              <a:ext cx="325400" cy="5000433"/>
              <a:chOff x="6078047" y="1859293"/>
              <a:chExt cx="325400" cy="5000433"/>
            </a:xfrm>
          </p:grpSpPr>
          <p:sp>
            <p:nvSpPr>
              <p:cNvPr id="26" name="Freeform 5">
                <a:extLst>
                  <a:ext uri="{FF2B5EF4-FFF2-40B4-BE49-F238E27FC236}">
                    <a16:creationId xmlns:a16="http://schemas.microsoft.com/office/drawing/2014/main" id="{981DE27F-9DD2-BF5B-79AC-DAC3B83B5ADD}"/>
                  </a:ext>
                </a:extLst>
              </p:cNvPr>
              <p:cNvSpPr>
                <a:spLocks/>
              </p:cNvSpPr>
              <p:nvPr/>
            </p:nvSpPr>
            <p:spPr bwMode="auto">
              <a:xfrm>
                <a:off x="6078047" y="1859293"/>
                <a:ext cx="325400" cy="3305615"/>
              </a:xfrm>
              <a:custGeom>
                <a:avLst/>
                <a:gdLst>
                  <a:gd name="T0" fmla="*/ 290 w 290"/>
                  <a:gd name="T1" fmla="*/ 0 h 2946"/>
                  <a:gd name="T2" fmla="*/ 290 w 290"/>
                  <a:gd name="T3" fmla="*/ 2946 h 2946"/>
                  <a:gd name="T4" fmla="*/ 0 w 290"/>
                  <a:gd name="T5" fmla="*/ 2946 h 2946"/>
                  <a:gd name="T6" fmla="*/ 0 w 290"/>
                  <a:gd name="T7" fmla="*/ 290 h 2946"/>
                  <a:gd name="T8" fmla="*/ 290 w 290"/>
                  <a:gd name="T9" fmla="*/ 0 h 2946"/>
                </a:gdLst>
                <a:ahLst/>
                <a:cxnLst>
                  <a:cxn ang="0">
                    <a:pos x="T0" y="T1"/>
                  </a:cxn>
                  <a:cxn ang="0">
                    <a:pos x="T2" y="T3"/>
                  </a:cxn>
                  <a:cxn ang="0">
                    <a:pos x="T4" y="T5"/>
                  </a:cxn>
                  <a:cxn ang="0">
                    <a:pos x="T6" y="T7"/>
                  </a:cxn>
                  <a:cxn ang="0">
                    <a:pos x="T8" y="T9"/>
                  </a:cxn>
                </a:cxnLst>
                <a:rect l="0" t="0" r="r" b="b"/>
                <a:pathLst>
                  <a:path w="290" h="2946">
                    <a:moveTo>
                      <a:pt x="290" y="0"/>
                    </a:moveTo>
                    <a:lnTo>
                      <a:pt x="290" y="2946"/>
                    </a:lnTo>
                    <a:lnTo>
                      <a:pt x="0" y="2946"/>
                    </a:lnTo>
                    <a:lnTo>
                      <a:pt x="0" y="290"/>
                    </a:lnTo>
                    <a:lnTo>
                      <a:pt x="290" y="0"/>
                    </a:lnTo>
                    <a:close/>
                  </a:path>
                </a:pathLst>
              </a:custGeom>
              <a:solidFill>
                <a:schemeClr val="accent1">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27" name="Freeform 5">
                <a:extLst>
                  <a:ext uri="{FF2B5EF4-FFF2-40B4-BE49-F238E27FC236}">
                    <a16:creationId xmlns:a16="http://schemas.microsoft.com/office/drawing/2014/main" id="{552CA2F4-3AB2-A9ED-47D0-376DD65A94C2}"/>
                  </a:ext>
                </a:extLst>
              </p:cNvPr>
              <p:cNvSpPr>
                <a:spLocks/>
              </p:cNvSpPr>
              <p:nvPr/>
            </p:nvSpPr>
            <p:spPr bwMode="auto">
              <a:xfrm>
                <a:off x="6078047" y="3554111"/>
                <a:ext cx="325400" cy="3305615"/>
              </a:xfrm>
              <a:custGeom>
                <a:avLst/>
                <a:gdLst>
                  <a:gd name="T0" fmla="*/ 290 w 290"/>
                  <a:gd name="T1" fmla="*/ 0 h 2946"/>
                  <a:gd name="T2" fmla="*/ 290 w 290"/>
                  <a:gd name="T3" fmla="*/ 2946 h 2946"/>
                  <a:gd name="T4" fmla="*/ 0 w 290"/>
                  <a:gd name="T5" fmla="*/ 2946 h 2946"/>
                  <a:gd name="T6" fmla="*/ 0 w 290"/>
                  <a:gd name="T7" fmla="*/ 290 h 2946"/>
                  <a:gd name="T8" fmla="*/ 290 w 290"/>
                  <a:gd name="T9" fmla="*/ 0 h 2946"/>
                </a:gdLst>
                <a:ahLst/>
                <a:cxnLst>
                  <a:cxn ang="0">
                    <a:pos x="T0" y="T1"/>
                  </a:cxn>
                  <a:cxn ang="0">
                    <a:pos x="T2" y="T3"/>
                  </a:cxn>
                  <a:cxn ang="0">
                    <a:pos x="T4" y="T5"/>
                  </a:cxn>
                  <a:cxn ang="0">
                    <a:pos x="T6" y="T7"/>
                  </a:cxn>
                  <a:cxn ang="0">
                    <a:pos x="T8" y="T9"/>
                  </a:cxn>
                </a:cxnLst>
                <a:rect l="0" t="0" r="r" b="b"/>
                <a:pathLst>
                  <a:path w="290" h="2946">
                    <a:moveTo>
                      <a:pt x="290" y="0"/>
                    </a:moveTo>
                    <a:lnTo>
                      <a:pt x="290" y="2946"/>
                    </a:lnTo>
                    <a:lnTo>
                      <a:pt x="0" y="2946"/>
                    </a:lnTo>
                    <a:lnTo>
                      <a:pt x="0" y="290"/>
                    </a:lnTo>
                    <a:lnTo>
                      <a:pt x="290" y="0"/>
                    </a:lnTo>
                    <a:close/>
                  </a:path>
                </a:pathLst>
              </a:custGeom>
              <a:solidFill>
                <a:schemeClr val="accent1">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4" name="Group 3">
              <a:extLst>
                <a:ext uri="{FF2B5EF4-FFF2-40B4-BE49-F238E27FC236}">
                  <a16:creationId xmlns:a16="http://schemas.microsoft.com/office/drawing/2014/main" id="{EA80E9F4-37FE-BCFB-F916-380B2AA45B7D}"/>
                </a:ext>
              </a:extLst>
            </p:cNvPr>
            <p:cNvGrpSpPr/>
            <p:nvPr/>
          </p:nvGrpSpPr>
          <p:grpSpPr>
            <a:xfrm>
              <a:off x="6078047" y="1698209"/>
              <a:ext cx="1177654" cy="641823"/>
              <a:chOff x="6078047" y="1698209"/>
              <a:chExt cx="1177654" cy="641823"/>
            </a:xfrm>
          </p:grpSpPr>
          <p:sp>
            <p:nvSpPr>
              <p:cNvPr id="24" name="Freeform 7">
                <a:extLst>
                  <a:ext uri="{FF2B5EF4-FFF2-40B4-BE49-F238E27FC236}">
                    <a16:creationId xmlns:a16="http://schemas.microsoft.com/office/drawing/2014/main" id="{72477851-61D4-18C1-8CD3-E6F15989C5FB}"/>
                  </a:ext>
                </a:extLst>
              </p:cNvPr>
              <p:cNvSpPr>
                <a:spLocks/>
              </p:cNvSpPr>
              <p:nvPr/>
            </p:nvSpPr>
            <p:spPr bwMode="auto">
              <a:xfrm>
                <a:off x="6078047" y="1859293"/>
                <a:ext cx="830331" cy="325400"/>
              </a:xfrm>
              <a:custGeom>
                <a:avLst/>
                <a:gdLst>
                  <a:gd name="T0" fmla="*/ 740 w 740"/>
                  <a:gd name="T1" fmla="*/ 290 h 290"/>
                  <a:gd name="T2" fmla="*/ 0 w 740"/>
                  <a:gd name="T3" fmla="*/ 290 h 290"/>
                  <a:gd name="T4" fmla="*/ 290 w 740"/>
                  <a:gd name="T5" fmla="*/ 0 h 290"/>
                  <a:gd name="T6" fmla="*/ 740 w 740"/>
                  <a:gd name="T7" fmla="*/ 0 h 290"/>
                  <a:gd name="T8" fmla="*/ 740 w 740"/>
                  <a:gd name="T9" fmla="*/ 290 h 290"/>
                </a:gdLst>
                <a:ahLst/>
                <a:cxnLst>
                  <a:cxn ang="0">
                    <a:pos x="T0" y="T1"/>
                  </a:cxn>
                  <a:cxn ang="0">
                    <a:pos x="T2" y="T3"/>
                  </a:cxn>
                  <a:cxn ang="0">
                    <a:pos x="T4" y="T5"/>
                  </a:cxn>
                  <a:cxn ang="0">
                    <a:pos x="T6" y="T7"/>
                  </a:cxn>
                  <a:cxn ang="0">
                    <a:pos x="T8" y="T9"/>
                  </a:cxn>
                </a:cxnLst>
                <a:rect l="0" t="0" r="r" b="b"/>
                <a:pathLst>
                  <a:path w="740" h="290">
                    <a:moveTo>
                      <a:pt x="740" y="290"/>
                    </a:moveTo>
                    <a:lnTo>
                      <a:pt x="0" y="290"/>
                    </a:lnTo>
                    <a:lnTo>
                      <a:pt x="290" y="0"/>
                    </a:lnTo>
                    <a:lnTo>
                      <a:pt x="740" y="0"/>
                    </a:lnTo>
                    <a:lnTo>
                      <a:pt x="740" y="290"/>
                    </a:lnTo>
                    <a:close/>
                  </a:path>
                </a:pathLst>
              </a:custGeom>
              <a:solidFill>
                <a:schemeClr val="accent1"/>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25" name="Freeform 9">
                <a:extLst>
                  <a:ext uri="{FF2B5EF4-FFF2-40B4-BE49-F238E27FC236}">
                    <a16:creationId xmlns:a16="http://schemas.microsoft.com/office/drawing/2014/main" id="{8893B234-8822-EBB9-0BAA-554578AF104F}"/>
                  </a:ext>
                </a:extLst>
              </p:cNvPr>
              <p:cNvSpPr>
                <a:spLocks/>
              </p:cNvSpPr>
              <p:nvPr/>
            </p:nvSpPr>
            <p:spPr bwMode="auto">
              <a:xfrm>
                <a:off x="6907860" y="1698209"/>
                <a:ext cx="347841" cy="641823"/>
              </a:xfrm>
              <a:custGeom>
                <a:avLst/>
                <a:gdLst>
                  <a:gd name="T0" fmla="*/ 310 w 310"/>
                  <a:gd name="T1" fmla="*/ 286 h 572"/>
                  <a:gd name="T2" fmla="*/ 0 w 310"/>
                  <a:gd name="T3" fmla="*/ 0 h 572"/>
                  <a:gd name="T4" fmla="*/ 0 w 310"/>
                  <a:gd name="T5" fmla="*/ 286 h 572"/>
                  <a:gd name="T6" fmla="*/ 0 w 310"/>
                  <a:gd name="T7" fmla="*/ 572 h 572"/>
                  <a:gd name="T8" fmla="*/ 310 w 310"/>
                  <a:gd name="T9" fmla="*/ 286 h 572"/>
                </a:gdLst>
                <a:ahLst/>
                <a:cxnLst>
                  <a:cxn ang="0">
                    <a:pos x="T0" y="T1"/>
                  </a:cxn>
                  <a:cxn ang="0">
                    <a:pos x="T2" y="T3"/>
                  </a:cxn>
                  <a:cxn ang="0">
                    <a:pos x="T4" y="T5"/>
                  </a:cxn>
                  <a:cxn ang="0">
                    <a:pos x="T6" y="T7"/>
                  </a:cxn>
                  <a:cxn ang="0">
                    <a:pos x="T8" y="T9"/>
                  </a:cxn>
                </a:cxnLst>
                <a:rect l="0" t="0" r="r" b="b"/>
                <a:pathLst>
                  <a:path w="310" h="572">
                    <a:moveTo>
                      <a:pt x="310" y="286"/>
                    </a:moveTo>
                    <a:lnTo>
                      <a:pt x="0" y="0"/>
                    </a:lnTo>
                    <a:lnTo>
                      <a:pt x="0" y="286"/>
                    </a:lnTo>
                    <a:lnTo>
                      <a:pt x="0" y="572"/>
                    </a:lnTo>
                    <a:lnTo>
                      <a:pt x="310" y="286"/>
                    </a:lnTo>
                    <a:close/>
                  </a:path>
                </a:pathLst>
              </a:custGeom>
              <a:solidFill>
                <a:schemeClr val="accent1"/>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sp>
          <p:nvSpPr>
            <p:cNvPr id="5" name="Freeform 18">
              <a:extLst>
                <a:ext uri="{FF2B5EF4-FFF2-40B4-BE49-F238E27FC236}">
                  <a16:creationId xmlns:a16="http://schemas.microsoft.com/office/drawing/2014/main" id="{97918385-54B6-80CA-1BC3-5759FD706EE6}"/>
                </a:ext>
              </a:extLst>
            </p:cNvPr>
            <p:cNvSpPr>
              <a:spLocks/>
            </p:cNvSpPr>
            <p:nvPr/>
          </p:nvSpPr>
          <p:spPr bwMode="auto">
            <a:xfrm>
              <a:off x="4899875" y="2393892"/>
              <a:ext cx="347841" cy="642946"/>
            </a:xfrm>
            <a:custGeom>
              <a:avLst/>
              <a:gdLst>
                <a:gd name="T0" fmla="*/ 0 w 310"/>
                <a:gd name="T1" fmla="*/ 286 h 573"/>
                <a:gd name="T2" fmla="*/ 310 w 310"/>
                <a:gd name="T3" fmla="*/ 0 h 573"/>
                <a:gd name="T4" fmla="*/ 310 w 310"/>
                <a:gd name="T5" fmla="*/ 286 h 573"/>
                <a:gd name="T6" fmla="*/ 310 w 310"/>
                <a:gd name="T7" fmla="*/ 573 h 573"/>
                <a:gd name="T8" fmla="*/ 0 w 310"/>
                <a:gd name="T9" fmla="*/ 286 h 573"/>
              </a:gdLst>
              <a:ahLst/>
              <a:cxnLst>
                <a:cxn ang="0">
                  <a:pos x="T0" y="T1"/>
                </a:cxn>
                <a:cxn ang="0">
                  <a:pos x="T2" y="T3"/>
                </a:cxn>
                <a:cxn ang="0">
                  <a:pos x="T4" y="T5"/>
                </a:cxn>
                <a:cxn ang="0">
                  <a:pos x="T6" y="T7"/>
                </a:cxn>
                <a:cxn ang="0">
                  <a:pos x="T8" y="T9"/>
                </a:cxn>
              </a:cxnLst>
              <a:rect l="0" t="0" r="r" b="b"/>
              <a:pathLst>
                <a:path w="310" h="573">
                  <a:moveTo>
                    <a:pt x="0" y="286"/>
                  </a:moveTo>
                  <a:lnTo>
                    <a:pt x="310" y="0"/>
                  </a:lnTo>
                  <a:lnTo>
                    <a:pt x="310" y="286"/>
                  </a:lnTo>
                  <a:lnTo>
                    <a:pt x="310" y="573"/>
                  </a:lnTo>
                  <a:lnTo>
                    <a:pt x="0" y="28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nvGrpSpPr>
            <p:cNvPr id="7" name="Group 6">
              <a:extLst>
                <a:ext uri="{FF2B5EF4-FFF2-40B4-BE49-F238E27FC236}">
                  <a16:creationId xmlns:a16="http://schemas.microsoft.com/office/drawing/2014/main" id="{947BC849-C577-0A90-9501-BF6695FC87C5}"/>
                </a:ext>
              </a:extLst>
            </p:cNvPr>
            <p:cNvGrpSpPr/>
            <p:nvPr/>
          </p:nvGrpSpPr>
          <p:grpSpPr>
            <a:xfrm>
              <a:off x="5680835" y="3036838"/>
              <a:ext cx="325400" cy="3829558"/>
              <a:chOff x="5680835" y="3036838"/>
              <a:chExt cx="325400" cy="3829558"/>
            </a:xfrm>
          </p:grpSpPr>
          <p:sp>
            <p:nvSpPr>
              <p:cNvPr id="20" name="Freeform 13">
                <a:extLst>
                  <a:ext uri="{FF2B5EF4-FFF2-40B4-BE49-F238E27FC236}">
                    <a16:creationId xmlns:a16="http://schemas.microsoft.com/office/drawing/2014/main" id="{24AE153E-9588-B07E-A75B-639C22284403}"/>
                  </a:ext>
                </a:extLst>
              </p:cNvPr>
              <p:cNvSpPr>
                <a:spLocks/>
              </p:cNvSpPr>
              <p:nvPr/>
            </p:nvSpPr>
            <p:spPr bwMode="auto">
              <a:xfrm>
                <a:off x="5680835" y="3036838"/>
                <a:ext cx="325400" cy="2609933"/>
              </a:xfrm>
              <a:custGeom>
                <a:avLst/>
                <a:gdLst>
                  <a:gd name="T0" fmla="*/ 0 w 290"/>
                  <a:gd name="T1" fmla="*/ 0 h 2326"/>
                  <a:gd name="T2" fmla="*/ 0 w 290"/>
                  <a:gd name="T3" fmla="*/ 2326 h 2326"/>
                  <a:gd name="T4" fmla="*/ 290 w 290"/>
                  <a:gd name="T5" fmla="*/ 2326 h 2326"/>
                  <a:gd name="T6" fmla="*/ 290 w 290"/>
                  <a:gd name="T7" fmla="*/ 291 h 2326"/>
                  <a:gd name="T8" fmla="*/ 0 w 290"/>
                  <a:gd name="T9" fmla="*/ 0 h 2326"/>
                </a:gdLst>
                <a:ahLst/>
                <a:cxnLst>
                  <a:cxn ang="0">
                    <a:pos x="T0" y="T1"/>
                  </a:cxn>
                  <a:cxn ang="0">
                    <a:pos x="T2" y="T3"/>
                  </a:cxn>
                  <a:cxn ang="0">
                    <a:pos x="T4" y="T5"/>
                  </a:cxn>
                  <a:cxn ang="0">
                    <a:pos x="T6" y="T7"/>
                  </a:cxn>
                  <a:cxn ang="0">
                    <a:pos x="T8" y="T9"/>
                  </a:cxn>
                </a:cxnLst>
                <a:rect l="0" t="0" r="r" b="b"/>
                <a:pathLst>
                  <a:path w="290" h="2326">
                    <a:moveTo>
                      <a:pt x="0" y="0"/>
                    </a:moveTo>
                    <a:lnTo>
                      <a:pt x="0" y="2326"/>
                    </a:lnTo>
                    <a:lnTo>
                      <a:pt x="290" y="2326"/>
                    </a:lnTo>
                    <a:lnTo>
                      <a:pt x="290" y="291"/>
                    </a:lnTo>
                    <a:lnTo>
                      <a:pt x="0" y="0"/>
                    </a:lnTo>
                    <a:close/>
                  </a:path>
                </a:pathLst>
              </a:custGeom>
              <a:solidFill>
                <a:schemeClr val="accent2">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21" name="Freeform 13">
                <a:extLst>
                  <a:ext uri="{FF2B5EF4-FFF2-40B4-BE49-F238E27FC236}">
                    <a16:creationId xmlns:a16="http://schemas.microsoft.com/office/drawing/2014/main" id="{1A42956C-8A14-E2F8-2612-DDE5E02B4761}"/>
                  </a:ext>
                </a:extLst>
              </p:cNvPr>
              <p:cNvSpPr>
                <a:spLocks/>
              </p:cNvSpPr>
              <p:nvPr/>
            </p:nvSpPr>
            <p:spPr bwMode="auto">
              <a:xfrm>
                <a:off x="5680835" y="4256463"/>
                <a:ext cx="325400" cy="2609933"/>
              </a:xfrm>
              <a:custGeom>
                <a:avLst/>
                <a:gdLst>
                  <a:gd name="T0" fmla="*/ 0 w 290"/>
                  <a:gd name="T1" fmla="*/ 0 h 2326"/>
                  <a:gd name="T2" fmla="*/ 0 w 290"/>
                  <a:gd name="T3" fmla="*/ 2326 h 2326"/>
                  <a:gd name="T4" fmla="*/ 290 w 290"/>
                  <a:gd name="T5" fmla="*/ 2326 h 2326"/>
                  <a:gd name="T6" fmla="*/ 290 w 290"/>
                  <a:gd name="T7" fmla="*/ 291 h 2326"/>
                  <a:gd name="T8" fmla="*/ 0 w 290"/>
                  <a:gd name="T9" fmla="*/ 0 h 2326"/>
                </a:gdLst>
                <a:ahLst/>
                <a:cxnLst>
                  <a:cxn ang="0">
                    <a:pos x="T0" y="T1"/>
                  </a:cxn>
                  <a:cxn ang="0">
                    <a:pos x="T2" y="T3"/>
                  </a:cxn>
                  <a:cxn ang="0">
                    <a:pos x="T4" y="T5"/>
                  </a:cxn>
                  <a:cxn ang="0">
                    <a:pos x="T6" y="T7"/>
                  </a:cxn>
                  <a:cxn ang="0">
                    <a:pos x="T8" y="T9"/>
                  </a:cxn>
                </a:cxnLst>
                <a:rect l="0" t="0" r="r" b="b"/>
                <a:pathLst>
                  <a:path w="290" h="2326">
                    <a:moveTo>
                      <a:pt x="0" y="0"/>
                    </a:moveTo>
                    <a:lnTo>
                      <a:pt x="0" y="2326"/>
                    </a:lnTo>
                    <a:lnTo>
                      <a:pt x="290" y="2326"/>
                    </a:lnTo>
                    <a:lnTo>
                      <a:pt x="290" y="291"/>
                    </a:lnTo>
                    <a:lnTo>
                      <a:pt x="0" y="0"/>
                    </a:lnTo>
                    <a:close/>
                  </a:path>
                </a:pathLst>
              </a:custGeom>
              <a:solidFill>
                <a:schemeClr val="accent2">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8" name="Group 7">
              <a:extLst>
                <a:ext uri="{FF2B5EF4-FFF2-40B4-BE49-F238E27FC236}">
                  <a16:creationId xmlns:a16="http://schemas.microsoft.com/office/drawing/2014/main" id="{0DD8A0A9-E503-1791-C1CF-08362CDAAFC7}"/>
                </a:ext>
              </a:extLst>
            </p:cNvPr>
            <p:cNvGrpSpPr/>
            <p:nvPr/>
          </p:nvGrpSpPr>
          <p:grpSpPr>
            <a:xfrm>
              <a:off x="6475259" y="3955748"/>
              <a:ext cx="325400" cy="2507439"/>
              <a:chOff x="6475259" y="3955748"/>
              <a:chExt cx="325400" cy="2507439"/>
            </a:xfrm>
          </p:grpSpPr>
          <p:sp>
            <p:nvSpPr>
              <p:cNvPr id="18" name="Freeform 29">
                <a:extLst>
                  <a:ext uri="{FF2B5EF4-FFF2-40B4-BE49-F238E27FC236}">
                    <a16:creationId xmlns:a16="http://schemas.microsoft.com/office/drawing/2014/main" id="{237B2537-73C0-E847-B34F-1894814DA23F}"/>
                  </a:ext>
                </a:extLst>
              </p:cNvPr>
              <p:cNvSpPr>
                <a:spLocks/>
              </p:cNvSpPr>
              <p:nvPr/>
            </p:nvSpPr>
            <p:spPr bwMode="auto">
              <a:xfrm>
                <a:off x="6475259" y="4857506"/>
                <a:ext cx="325400" cy="1605681"/>
              </a:xfrm>
              <a:custGeom>
                <a:avLst/>
                <a:gdLst>
                  <a:gd name="T0" fmla="*/ 0 w 290"/>
                  <a:gd name="T1" fmla="*/ 0 h 1431"/>
                  <a:gd name="T2" fmla="*/ 0 w 290"/>
                  <a:gd name="T3" fmla="*/ 1431 h 1431"/>
                  <a:gd name="T4" fmla="*/ 290 w 290"/>
                  <a:gd name="T5" fmla="*/ 1431 h 1431"/>
                  <a:gd name="T6" fmla="*/ 290 w 290"/>
                  <a:gd name="T7" fmla="*/ 290 h 1431"/>
                  <a:gd name="T8" fmla="*/ 0 w 290"/>
                  <a:gd name="T9" fmla="*/ 0 h 1431"/>
                </a:gdLst>
                <a:ahLst/>
                <a:cxnLst>
                  <a:cxn ang="0">
                    <a:pos x="T0" y="T1"/>
                  </a:cxn>
                  <a:cxn ang="0">
                    <a:pos x="T2" y="T3"/>
                  </a:cxn>
                  <a:cxn ang="0">
                    <a:pos x="T4" y="T5"/>
                  </a:cxn>
                  <a:cxn ang="0">
                    <a:pos x="T6" y="T7"/>
                  </a:cxn>
                  <a:cxn ang="0">
                    <a:pos x="T8" y="T9"/>
                  </a:cxn>
                </a:cxnLst>
                <a:rect l="0" t="0" r="r" b="b"/>
                <a:pathLst>
                  <a:path w="290" h="1431">
                    <a:moveTo>
                      <a:pt x="0" y="0"/>
                    </a:moveTo>
                    <a:lnTo>
                      <a:pt x="0" y="1431"/>
                    </a:lnTo>
                    <a:lnTo>
                      <a:pt x="290" y="1431"/>
                    </a:lnTo>
                    <a:lnTo>
                      <a:pt x="290" y="290"/>
                    </a:lnTo>
                    <a:lnTo>
                      <a:pt x="0" y="0"/>
                    </a:lnTo>
                    <a:close/>
                  </a:path>
                </a:pathLst>
              </a:custGeom>
              <a:solidFill>
                <a:schemeClr val="accent4">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19" name="Freeform 29">
                <a:extLst>
                  <a:ext uri="{FF2B5EF4-FFF2-40B4-BE49-F238E27FC236}">
                    <a16:creationId xmlns:a16="http://schemas.microsoft.com/office/drawing/2014/main" id="{A8D71F74-6C1F-7C1A-50CA-46A75415BB07}"/>
                  </a:ext>
                </a:extLst>
              </p:cNvPr>
              <p:cNvSpPr>
                <a:spLocks/>
              </p:cNvSpPr>
              <p:nvPr/>
            </p:nvSpPr>
            <p:spPr bwMode="auto">
              <a:xfrm flipH="1">
                <a:off x="6475259" y="3955748"/>
                <a:ext cx="325400" cy="1605681"/>
              </a:xfrm>
              <a:custGeom>
                <a:avLst/>
                <a:gdLst>
                  <a:gd name="T0" fmla="*/ 0 w 290"/>
                  <a:gd name="T1" fmla="*/ 0 h 1431"/>
                  <a:gd name="T2" fmla="*/ 0 w 290"/>
                  <a:gd name="T3" fmla="*/ 1431 h 1431"/>
                  <a:gd name="T4" fmla="*/ 290 w 290"/>
                  <a:gd name="T5" fmla="*/ 1431 h 1431"/>
                  <a:gd name="T6" fmla="*/ 290 w 290"/>
                  <a:gd name="T7" fmla="*/ 290 h 1431"/>
                  <a:gd name="T8" fmla="*/ 0 w 290"/>
                  <a:gd name="T9" fmla="*/ 0 h 1431"/>
                </a:gdLst>
                <a:ahLst/>
                <a:cxnLst>
                  <a:cxn ang="0">
                    <a:pos x="T0" y="T1"/>
                  </a:cxn>
                  <a:cxn ang="0">
                    <a:pos x="T2" y="T3"/>
                  </a:cxn>
                  <a:cxn ang="0">
                    <a:pos x="T4" y="T5"/>
                  </a:cxn>
                  <a:cxn ang="0">
                    <a:pos x="T6" y="T7"/>
                  </a:cxn>
                  <a:cxn ang="0">
                    <a:pos x="T8" y="T9"/>
                  </a:cxn>
                </a:cxnLst>
                <a:rect l="0" t="0" r="r" b="b"/>
                <a:pathLst>
                  <a:path w="290" h="1431">
                    <a:moveTo>
                      <a:pt x="0" y="0"/>
                    </a:moveTo>
                    <a:lnTo>
                      <a:pt x="0" y="1431"/>
                    </a:lnTo>
                    <a:lnTo>
                      <a:pt x="290" y="1431"/>
                    </a:lnTo>
                    <a:lnTo>
                      <a:pt x="290" y="290"/>
                    </a:lnTo>
                    <a:lnTo>
                      <a:pt x="0" y="0"/>
                    </a:lnTo>
                    <a:close/>
                  </a:path>
                </a:pathLst>
              </a:custGeom>
              <a:solidFill>
                <a:schemeClr val="accent4">
                  <a:lumMod val="75000"/>
                </a:schemeClr>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9" name="Group 8">
              <a:extLst>
                <a:ext uri="{FF2B5EF4-FFF2-40B4-BE49-F238E27FC236}">
                  <a16:creationId xmlns:a16="http://schemas.microsoft.com/office/drawing/2014/main" id="{03C7F10B-CDF7-DF46-7694-C23CA7E2F2E8}"/>
                </a:ext>
              </a:extLst>
            </p:cNvPr>
            <p:cNvGrpSpPr/>
            <p:nvPr/>
          </p:nvGrpSpPr>
          <p:grpSpPr>
            <a:xfrm>
              <a:off x="4893754" y="2869154"/>
              <a:ext cx="1122580" cy="642946"/>
              <a:chOff x="4893754" y="2869154"/>
              <a:chExt cx="1122580" cy="642946"/>
            </a:xfrm>
          </p:grpSpPr>
          <p:sp>
            <p:nvSpPr>
              <p:cNvPr id="16" name="Freeform 15">
                <a:extLst>
                  <a:ext uri="{FF2B5EF4-FFF2-40B4-BE49-F238E27FC236}">
                    <a16:creationId xmlns:a16="http://schemas.microsoft.com/office/drawing/2014/main" id="{F3D9306B-22B6-CF7D-4FA6-D61F3C57FFE8}"/>
                  </a:ext>
                </a:extLst>
              </p:cNvPr>
              <p:cNvSpPr>
                <a:spLocks/>
              </p:cNvSpPr>
              <p:nvPr/>
            </p:nvSpPr>
            <p:spPr bwMode="auto">
              <a:xfrm>
                <a:off x="5221909" y="3026516"/>
                <a:ext cx="794425" cy="326522"/>
              </a:xfrm>
              <a:custGeom>
                <a:avLst/>
                <a:gdLst>
                  <a:gd name="T0" fmla="*/ 0 w 708"/>
                  <a:gd name="T1" fmla="*/ 291 h 291"/>
                  <a:gd name="T2" fmla="*/ 708 w 708"/>
                  <a:gd name="T3" fmla="*/ 291 h 291"/>
                  <a:gd name="T4" fmla="*/ 418 w 708"/>
                  <a:gd name="T5" fmla="*/ 0 h 291"/>
                  <a:gd name="T6" fmla="*/ 0 w 708"/>
                  <a:gd name="T7" fmla="*/ 0 h 291"/>
                  <a:gd name="T8" fmla="*/ 0 w 708"/>
                  <a:gd name="T9" fmla="*/ 291 h 291"/>
                </a:gdLst>
                <a:ahLst/>
                <a:cxnLst>
                  <a:cxn ang="0">
                    <a:pos x="T0" y="T1"/>
                  </a:cxn>
                  <a:cxn ang="0">
                    <a:pos x="T2" y="T3"/>
                  </a:cxn>
                  <a:cxn ang="0">
                    <a:pos x="T4" y="T5"/>
                  </a:cxn>
                  <a:cxn ang="0">
                    <a:pos x="T6" y="T7"/>
                  </a:cxn>
                  <a:cxn ang="0">
                    <a:pos x="T8" y="T9"/>
                  </a:cxn>
                </a:cxnLst>
                <a:rect l="0" t="0" r="r" b="b"/>
                <a:pathLst>
                  <a:path w="708" h="291">
                    <a:moveTo>
                      <a:pt x="0" y="291"/>
                    </a:moveTo>
                    <a:lnTo>
                      <a:pt x="708" y="291"/>
                    </a:lnTo>
                    <a:lnTo>
                      <a:pt x="418" y="0"/>
                    </a:lnTo>
                    <a:lnTo>
                      <a:pt x="0" y="0"/>
                    </a:lnTo>
                    <a:lnTo>
                      <a:pt x="0" y="291"/>
                    </a:lnTo>
                    <a:close/>
                  </a:path>
                </a:pathLst>
              </a:custGeom>
              <a:solidFill>
                <a:schemeClr val="accent2"/>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17" name="Freeform 17">
                <a:extLst>
                  <a:ext uri="{FF2B5EF4-FFF2-40B4-BE49-F238E27FC236}">
                    <a16:creationId xmlns:a16="http://schemas.microsoft.com/office/drawing/2014/main" id="{0DED1416-CDA5-46E0-9608-39E16A06605D}"/>
                  </a:ext>
                </a:extLst>
              </p:cNvPr>
              <p:cNvSpPr>
                <a:spLocks/>
              </p:cNvSpPr>
              <p:nvPr/>
            </p:nvSpPr>
            <p:spPr bwMode="auto">
              <a:xfrm>
                <a:off x="4893754" y="2869154"/>
                <a:ext cx="347841" cy="642946"/>
              </a:xfrm>
              <a:custGeom>
                <a:avLst/>
                <a:gdLst>
                  <a:gd name="T0" fmla="*/ 0 w 310"/>
                  <a:gd name="T1" fmla="*/ 286 h 573"/>
                  <a:gd name="T2" fmla="*/ 310 w 310"/>
                  <a:gd name="T3" fmla="*/ 0 h 573"/>
                  <a:gd name="T4" fmla="*/ 310 w 310"/>
                  <a:gd name="T5" fmla="*/ 286 h 573"/>
                  <a:gd name="T6" fmla="*/ 310 w 310"/>
                  <a:gd name="T7" fmla="*/ 573 h 573"/>
                  <a:gd name="T8" fmla="*/ 0 w 310"/>
                  <a:gd name="T9" fmla="*/ 286 h 573"/>
                </a:gdLst>
                <a:ahLst/>
                <a:cxnLst>
                  <a:cxn ang="0">
                    <a:pos x="T0" y="T1"/>
                  </a:cxn>
                  <a:cxn ang="0">
                    <a:pos x="T2" y="T3"/>
                  </a:cxn>
                  <a:cxn ang="0">
                    <a:pos x="T4" y="T5"/>
                  </a:cxn>
                  <a:cxn ang="0">
                    <a:pos x="T6" y="T7"/>
                  </a:cxn>
                  <a:cxn ang="0">
                    <a:pos x="T8" y="T9"/>
                  </a:cxn>
                </a:cxnLst>
                <a:rect l="0" t="0" r="r" b="b"/>
                <a:pathLst>
                  <a:path w="310" h="573">
                    <a:moveTo>
                      <a:pt x="0" y="286"/>
                    </a:moveTo>
                    <a:lnTo>
                      <a:pt x="310" y="0"/>
                    </a:lnTo>
                    <a:lnTo>
                      <a:pt x="310" y="286"/>
                    </a:lnTo>
                    <a:lnTo>
                      <a:pt x="310" y="573"/>
                    </a:lnTo>
                    <a:lnTo>
                      <a:pt x="0" y="286"/>
                    </a:lnTo>
                    <a:close/>
                  </a:path>
                </a:pathLst>
              </a:custGeom>
              <a:solidFill>
                <a:schemeClr val="accent2"/>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nvGrpSpPr>
            <p:cNvPr id="10" name="Group 9">
              <a:extLst>
                <a:ext uri="{FF2B5EF4-FFF2-40B4-BE49-F238E27FC236}">
                  <a16:creationId xmlns:a16="http://schemas.microsoft.com/office/drawing/2014/main" id="{5838DBF1-8622-10B5-FA41-47F200796C69}"/>
                </a:ext>
              </a:extLst>
            </p:cNvPr>
            <p:cNvGrpSpPr/>
            <p:nvPr/>
          </p:nvGrpSpPr>
          <p:grpSpPr>
            <a:xfrm>
              <a:off x="6470771" y="3821642"/>
              <a:ext cx="986299" cy="641823"/>
              <a:chOff x="6470771" y="3821642"/>
              <a:chExt cx="986299" cy="641823"/>
            </a:xfrm>
          </p:grpSpPr>
          <p:sp>
            <p:nvSpPr>
              <p:cNvPr id="14" name="Freeform 31">
                <a:extLst>
                  <a:ext uri="{FF2B5EF4-FFF2-40B4-BE49-F238E27FC236}">
                    <a16:creationId xmlns:a16="http://schemas.microsoft.com/office/drawing/2014/main" id="{D78645EB-5D54-3F9B-FC39-086E5E95A2FD}"/>
                  </a:ext>
                </a:extLst>
              </p:cNvPr>
              <p:cNvSpPr>
                <a:spLocks/>
              </p:cNvSpPr>
              <p:nvPr/>
            </p:nvSpPr>
            <p:spPr bwMode="auto">
              <a:xfrm rot="10800000" flipV="1">
                <a:off x="6470771" y="3955748"/>
                <a:ext cx="633969" cy="325400"/>
              </a:xfrm>
              <a:custGeom>
                <a:avLst/>
                <a:gdLst>
                  <a:gd name="T0" fmla="*/ 0 w 565"/>
                  <a:gd name="T1" fmla="*/ 290 h 290"/>
                  <a:gd name="T2" fmla="*/ 565 w 565"/>
                  <a:gd name="T3" fmla="*/ 290 h 290"/>
                  <a:gd name="T4" fmla="*/ 275 w 565"/>
                  <a:gd name="T5" fmla="*/ 0 h 290"/>
                  <a:gd name="T6" fmla="*/ 0 w 565"/>
                  <a:gd name="T7" fmla="*/ 0 h 290"/>
                  <a:gd name="T8" fmla="*/ 0 w 565"/>
                  <a:gd name="T9" fmla="*/ 290 h 290"/>
                </a:gdLst>
                <a:ahLst/>
                <a:cxnLst>
                  <a:cxn ang="0">
                    <a:pos x="T0" y="T1"/>
                  </a:cxn>
                  <a:cxn ang="0">
                    <a:pos x="T2" y="T3"/>
                  </a:cxn>
                  <a:cxn ang="0">
                    <a:pos x="T4" y="T5"/>
                  </a:cxn>
                  <a:cxn ang="0">
                    <a:pos x="T6" y="T7"/>
                  </a:cxn>
                  <a:cxn ang="0">
                    <a:pos x="T8" y="T9"/>
                  </a:cxn>
                </a:cxnLst>
                <a:rect l="0" t="0" r="r" b="b"/>
                <a:pathLst>
                  <a:path w="565" h="290">
                    <a:moveTo>
                      <a:pt x="0" y="290"/>
                    </a:moveTo>
                    <a:lnTo>
                      <a:pt x="565" y="290"/>
                    </a:lnTo>
                    <a:lnTo>
                      <a:pt x="275" y="0"/>
                    </a:lnTo>
                    <a:lnTo>
                      <a:pt x="0" y="0"/>
                    </a:lnTo>
                    <a:lnTo>
                      <a:pt x="0" y="290"/>
                    </a:lnTo>
                    <a:close/>
                  </a:path>
                </a:pathLst>
              </a:custGeom>
              <a:solidFill>
                <a:schemeClr val="accent4"/>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sp>
            <p:nvSpPr>
              <p:cNvPr id="15" name="Freeform 33">
                <a:extLst>
                  <a:ext uri="{FF2B5EF4-FFF2-40B4-BE49-F238E27FC236}">
                    <a16:creationId xmlns:a16="http://schemas.microsoft.com/office/drawing/2014/main" id="{BF3FCB26-09F6-F51E-3293-433C2354A99A}"/>
                  </a:ext>
                </a:extLst>
              </p:cNvPr>
              <p:cNvSpPr>
                <a:spLocks/>
              </p:cNvSpPr>
              <p:nvPr/>
            </p:nvSpPr>
            <p:spPr bwMode="auto">
              <a:xfrm rot="10800000">
                <a:off x="7104740" y="3821642"/>
                <a:ext cx="352330" cy="641823"/>
              </a:xfrm>
              <a:custGeom>
                <a:avLst/>
                <a:gdLst>
                  <a:gd name="T0" fmla="*/ 0 w 314"/>
                  <a:gd name="T1" fmla="*/ 286 h 572"/>
                  <a:gd name="T2" fmla="*/ 314 w 314"/>
                  <a:gd name="T3" fmla="*/ 0 h 572"/>
                  <a:gd name="T4" fmla="*/ 314 w 314"/>
                  <a:gd name="T5" fmla="*/ 286 h 572"/>
                  <a:gd name="T6" fmla="*/ 314 w 314"/>
                  <a:gd name="T7" fmla="*/ 572 h 572"/>
                  <a:gd name="T8" fmla="*/ 0 w 314"/>
                  <a:gd name="T9" fmla="*/ 286 h 572"/>
                </a:gdLst>
                <a:ahLst/>
                <a:cxnLst>
                  <a:cxn ang="0">
                    <a:pos x="T0" y="T1"/>
                  </a:cxn>
                  <a:cxn ang="0">
                    <a:pos x="T2" y="T3"/>
                  </a:cxn>
                  <a:cxn ang="0">
                    <a:pos x="T4" y="T5"/>
                  </a:cxn>
                  <a:cxn ang="0">
                    <a:pos x="T6" y="T7"/>
                  </a:cxn>
                  <a:cxn ang="0">
                    <a:pos x="T8" y="T9"/>
                  </a:cxn>
                </a:cxnLst>
                <a:rect l="0" t="0" r="r" b="b"/>
                <a:pathLst>
                  <a:path w="314" h="572">
                    <a:moveTo>
                      <a:pt x="0" y="286"/>
                    </a:moveTo>
                    <a:lnTo>
                      <a:pt x="314" y="0"/>
                    </a:lnTo>
                    <a:lnTo>
                      <a:pt x="314" y="286"/>
                    </a:lnTo>
                    <a:lnTo>
                      <a:pt x="314" y="572"/>
                    </a:lnTo>
                    <a:lnTo>
                      <a:pt x="0" y="286"/>
                    </a:lnTo>
                    <a:close/>
                  </a:path>
                </a:pathLst>
              </a:custGeom>
              <a:solidFill>
                <a:schemeClr val="accent4"/>
              </a:solidFill>
              <a:ln>
                <a:noFill/>
              </a:ln>
            </p:spPr>
            <p:txBody>
              <a:bodyPr vert="horz" wrap="square" lIns="68580" tIns="34290" rIns="68580" bIns="34290" numCol="1" anchor="t" anchorCtr="0" compatLnSpc="1">
                <a:prstTxWarp prst="textNoShape">
                  <a:avLst/>
                </a:prstTxWarp>
              </a:bodyPr>
              <a:lstStyle/>
              <a:p>
                <a:endParaRPr lang="en-US" sz="1275">
                  <a:latin typeface="Source Sans Pro" charset="0"/>
                </a:endParaRPr>
              </a:p>
            </p:txBody>
          </p:sp>
        </p:grpSp>
      </p:grpSp>
      <p:sp>
        <p:nvSpPr>
          <p:cNvPr id="29" name="Title 1">
            <a:extLst>
              <a:ext uri="{FF2B5EF4-FFF2-40B4-BE49-F238E27FC236}">
                <a16:creationId xmlns:a16="http://schemas.microsoft.com/office/drawing/2014/main" id="{1DFCCBC1-0DCD-4B76-39D6-0072AF63D0F6}"/>
              </a:ext>
            </a:extLst>
          </p:cNvPr>
          <p:cNvSpPr txBox="1"/>
          <p:nvPr/>
        </p:nvSpPr>
        <p:spPr>
          <a:xfrm>
            <a:off x="632073" y="768845"/>
            <a:ext cx="8092379" cy="46336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34289" tIns="34289" rIns="34289" bIns="34289">
            <a:noAutofit/>
          </a:bodyPr>
          <a:lstStyle/>
          <a:p>
            <a:pPr defTabSz="582930">
              <a:lnSpc>
                <a:spcPct val="72000"/>
              </a:lnSpc>
              <a:defRPr sz="4100">
                <a:solidFill>
                  <a:srgbClr val="FFFFFF"/>
                </a:solidFill>
                <a:latin typeface="Montserrat ExtraLight"/>
                <a:ea typeface="Montserrat ExtraLight"/>
                <a:cs typeface="Montserrat ExtraLight"/>
                <a:sym typeface="Montserrat ExtraLight"/>
              </a:defRPr>
            </a:pPr>
            <a:r>
              <a:rPr lang="lv-LV" sz="2400" b="1" dirty="0">
                <a:latin typeface="Verdana" panose="020B0604030504040204" pitchFamily="34" charset="0"/>
                <a:ea typeface="Verdana" panose="020B0604030504040204" pitchFamily="34" charset="0"/>
              </a:rPr>
              <a:t>Projekta iesniegumu katra kritērija vērtēšana:</a:t>
            </a:r>
            <a:endParaRPr sz="2400" b="1" dirty="0">
              <a:latin typeface="Verdana" panose="020B0604030504040204" pitchFamily="34" charset="0"/>
              <a:ea typeface="Verdana" panose="020B0604030504040204" pitchFamily="34" charset="0"/>
            </a:endParaRPr>
          </a:p>
        </p:txBody>
      </p:sp>
      <p:sp>
        <p:nvSpPr>
          <p:cNvPr id="30" name="Rectangle 29">
            <a:extLst>
              <a:ext uri="{FF2B5EF4-FFF2-40B4-BE49-F238E27FC236}">
                <a16:creationId xmlns:a16="http://schemas.microsoft.com/office/drawing/2014/main" id="{5781BBCC-1684-E622-1E70-9AE2ADEC150D}"/>
              </a:ext>
            </a:extLst>
          </p:cNvPr>
          <p:cNvSpPr/>
          <p:nvPr/>
        </p:nvSpPr>
        <p:spPr>
          <a:xfrm>
            <a:off x="2779777" y="2379881"/>
            <a:ext cx="5732150" cy="992579"/>
          </a:xfrm>
          <a:prstGeom prst="rect">
            <a:avLst/>
          </a:prstGeom>
          <a:ln>
            <a:noFill/>
          </a:ln>
        </p:spPr>
        <p:txBody>
          <a:bodyPr wrap="square" lIns="45720" rIns="45720" bIns="22860">
            <a:spAutoFit/>
          </a:bodyPr>
          <a:lstStyle/>
          <a:p>
            <a:pPr defTabSz="351830" eaLnBrk="0" hangingPunct="0"/>
            <a:r>
              <a:rPr lang="lv-LV" sz="2000" b="1" dirty="0">
                <a:solidFill>
                  <a:schemeClr val="accent2">
                    <a:lumMod val="50000"/>
                  </a:schemeClr>
                </a:solidFill>
                <a:latin typeface="Source Sans Pro Light" panose="020B0403030403020204" pitchFamily="34" charset="0"/>
                <a:ea typeface="Source Sans Pro Light" panose="020B0403030403020204" pitchFamily="34" charset="0"/>
              </a:rPr>
              <a:t>“Atbilst” </a:t>
            </a:r>
            <a:r>
              <a:rPr lang="lv-LV" sz="2000" dirty="0">
                <a:solidFill>
                  <a:schemeClr val="accent2">
                    <a:lumMod val="50000"/>
                  </a:schemeClr>
                </a:solidFill>
                <a:latin typeface="Source Sans Pro Light" panose="020B0403030403020204" pitchFamily="34" charset="0"/>
                <a:ea typeface="Source Sans Pro Light" panose="020B0403030403020204" pitchFamily="34" charset="0"/>
              </a:rPr>
              <a:t>– Biznesa projekts atbilst augstākajām prasībām vai pat pārsniedz tās kritērijā, jebkura projekta iesnieguma nepilnība ir nenozīmīga</a:t>
            </a:r>
            <a:endParaRPr lang="en-US" sz="2000" b="1" kern="0" dirty="0">
              <a:solidFill>
                <a:schemeClr val="accent2">
                  <a:lumMod val="50000"/>
                </a:schemeClr>
              </a:solidFill>
              <a:latin typeface="Source Sans Pro Light" panose="020B0403030403020204" pitchFamily="34" charset="0"/>
              <a:ea typeface="Source Sans Pro Light" panose="020B0403030403020204" pitchFamily="34" charset="0"/>
              <a:sym typeface="Gill Sans"/>
            </a:endParaRPr>
          </a:p>
        </p:txBody>
      </p:sp>
      <p:sp>
        <p:nvSpPr>
          <p:cNvPr id="6" name="Rectangle 5">
            <a:extLst>
              <a:ext uri="{FF2B5EF4-FFF2-40B4-BE49-F238E27FC236}">
                <a16:creationId xmlns:a16="http://schemas.microsoft.com/office/drawing/2014/main" id="{1594E7E5-BB37-DE09-1128-2D95699B44AA}"/>
              </a:ext>
            </a:extLst>
          </p:cNvPr>
          <p:cNvSpPr/>
          <p:nvPr/>
        </p:nvSpPr>
        <p:spPr>
          <a:xfrm>
            <a:off x="2770208" y="4132916"/>
            <a:ext cx="5732150" cy="992579"/>
          </a:xfrm>
          <a:prstGeom prst="rect">
            <a:avLst/>
          </a:prstGeom>
          <a:ln>
            <a:noFill/>
          </a:ln>
        </p:spPr>
        <p:txBody>
          <a:bodyPr wrap="square" lIns="45720" rIns="45720" bIns="22860">
            <a:spAutoFit/>
          </a:bodyPr>
          <a:lstStyle/>
          <a:p>
            <a:pPr defTabSz="351830" eaLnBrk="0" hangingPunct="0"/>
            <a:r>
              <a:rPr lang="lv-LV" sz="2000" b="1" dirty="0">
                <a:solidFill>
                  <a:schemeClr val="accent2">
                    <a:lumMod val="50000"/>
                  </a:schemeClr>
                </a:solidFill>
                <a:latin typeface="Source Sans Pro Light" panose="020B0403030403020204" pitchFamily="34" charset="0"/>
                <a:ea typeface="Source Sans Pro Light" panose="020B0403030403020204" pitchFamily="34" charset="0"/>
              </a:rPr>
              <a:t>“Neatbilst” </a:t>
            </a:r>
            <a:r>
              <a:rPr lang="lv-LV" sz="2000" dirty="0">
                <a:solidFill>
                  <a:schemeClr val="accent2">
                    <a:lumMod val="50000"/>
                  </a:schemeClr>
                </a:solidFill>
                <a:latin typeface="Source Sans Pro Light" panose="020B0403030403020204" pitchFamily="34" charset="0"/>
                <a:ea typeface="Source Sans Pro Light" panose="020B0403030403020204" pitchFamily="34" charset="0"/>
              </a:rPr>
              <a:t>– Biznesa projekts neatbilst prasībām kritērijā, kas padara apšaubāmu projekta sekmīgu realizāciju un mērķu sasniegšanu</a:t>
            </a:r>
            <a:r>
              <a:rPr lang="lv-LV" sz="2000" dirty="0">
                <a:solidFill>
                  <a:schemeClr val="accent2">
                    <a:lumMod val="50000"/>
                  </a:schemeClr>
                </a:solidFill>
                <a:ea typeface="Times New Roman" panose="02020603050405020304" pitchFamily="18" charset="0"/>
              </a:rPr>
              <a:t>.</a:t>
            </a:r>
            <a:endParaRPr lang="lv-LV" sz="2000" b="1" kern="0" dirty="0">
              <a:solidFill>
                <a:schemeClr val="accent2">
                  <a:lumMod val="50000"/>
                </a:schemeClr>
              </a:solidFill>
              <a:latin typeface="Source Sans Pro Light" panose="020B0503030403020204" pitchFamily="34" charset="0"/>
              <a:ea typeface="Source Sans Pro Light" panose="020B0503030403020204" pitchFamily="34" charset="0"/>
              <a:sym typeface="Gill Sans"/>
            </a:endParaRPr>
          </a:p>
        </p:txBody>
      </p:sp>
    </p:spTree>
    <p:extLst>
      <p:ext uri="{BB962C8B-B14F-4D97-AF65-F5344CB8AC3E}">
        <p14:creationId xmlns:p14="http://schemas.microsoft.com/office/powerpoint/2010/main" val="1611478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2B0B8-FC85-A8BB-FE6C-F0AEE4D1D9BF}"/>
              </a:ext>
            </a:extLst>
          </p:cNvPr>
          <p:cNvSpPr>
            <a:spLocks noGrp="1"/>
          </p:cNvSpPr>
          <p:nvPr>
            <p:ph type="title"/>
          </p:nvPr>
        </p:nvSpPr>
        <p:spPr/>
        <p:txBody>
          <a:bodyPr>
            <a:noAutofit/>
          </a:bodyPr>
          <a:lstStyle/>
          <a:p>
            <a:r>
              <a:rPr lang="lv-LV" b="1" kern="1400" spc="-50" dirty="0">
                <a:solidFill>
                  <a:schemeClr val="accent4"/>
                </a:solidFill>
                <a:effectLst/>
                <a:cs typeface="Times New Roman" panose="02020603050405020304" pitchFamily="18" charset="0"/>
              </a:rPr>
              <a:t>Inovāciju projekti: ekspertu vērtējums un ieteikumi projektu iesniedzējiem</a:t>
            </a:r>
            <a:endParaRPr lang="en-GB" dirty="0">
              <a:solidFill>
                <a:schemeClr val="accent4"/>
              </a:solidFill>
            </a:endParaRPr>
          </a:p>
        </p:txBody>
      </p:sp>
      <p:pic>
        <p:nvPicPr>
          <p:cNvPr id="8" name="Content Placeholder 7">
            <a:extLst>
              <a:ext uri="{FF2B5EF4-FFF2-40B4-BE49-F238E27FC236}">
                <a16:creationId xmlns:a16="http://schemas.microsoft.com/office/drawing/2014/main" id="{8FA61C0F-B418-C4F3-FEC0-4F7DCB60BCA0}"/>
              </a:ext>
            </a:extLst>
          </p:cNvPr>
          <p:cNvPicPr>
            <a:picLocks noGrp="1" noChangeAspect="1"/>
          </p:cNvPicPr>
          <p:nvPr>
            <p:ph sz="half" idx="1"/>
          </p:nvPr>
        </p:nvPicPr>
        <p:blipFill>
          <a:blip r:embed="rId2"/>
          <a:stretch>
            <a:fillRect/>
          </a:stretch>
        </p:blipFill>
        <p:spPr>
          <a:xfrm>
            <a:off x="1324708" y="1752600"/>
            <a:ext cx="2971800" cy="4265970"/>
          </a:xfrm>
        </p:spPr>
      </p:pic>
      <p:sp>
        <p:nvSpPr>
          <p:cNvPr id="4" name="Content Placeholder 3">
            <a:extLst>
              <a:ext uri="{FF2B5EF4-FFF2-40B4-BE49-F238E27FC236}">
                <a16:creationId xmlns:a16="http://schemas.microsoft.com/office/drawing/2014/main" id="{8A33CF1B-4488-5504-BF0B-072758AFB2CE}"/>
              </a:ext>
            </a:extLst>
          </p:cNvPr>
          <p:cNvSpPr>
            <a:spLocks noGrp="1"/>
          </p:cNvSpPr>
          <p:nvPr>
            <p:ph sz="half" idx="2"/>
          </p:nvPr>
        </p:nvSpPr>
        <p:spPr>
          <a:xfrm>
            <a:off x="4689230" y="1752600"/>
            <a:ext cx="3997569" cy="4373573"/>
          </a:xfrm>
        </p:spPr>
        <p:txBody>
          <a:bodyPr>
            <a:normAutofit/>
          </a:bodyPr>
          <a:lstStyle/>
          <a:p>
            <a:pPr marL="0" indent="0">
              <a:buNone/>
            </a:pPr>
            <a:r>
              <a:rPr lang="lv-LV" dirty="0">
                <a:solidFill>
                  <a:schemeClr val="accent4"/>
                </a:solidFill>
              </a:rPr>
              <a:t>E</a:t>
            </a:r>
            <a:r>
              <a:rPr lang="lv-LV" dirty="0">
                <a:solidFill>
                  <a:schemeClr val="accent4"/>
                </a:solidFill>
                <a:effectLst/>
              </a:rPr>
              <a:t>kspertu vērtējumi </a:t>
            </a:r>
            <a:r>
              <a:rPr lang="lv-LV" dirty="0">
                <a:solidFill>
                  <a:schemeClr val="accent4"/>
                </a:solidFill>
              </a:rPr>
              <a:t>pamatojas uz:</a:t>
            </a:r>
          </a:p>
          <a:p>
            <a:pPr>
              <a:buFont typeface="Wingdings" panose="05000000000000000000" pitchFamily="2" charset="2"/>
              <a:buChar char="Ø"/>
            </a:pPr>
            <a:r>
              <a:rPr lang="lv-LV" dirty="0">
                <a:solidFill>
                  <a:schemeClr val="accent4"/>
                </a:solidFill>
                <a:effectLst/>
              </a:rPr>
              <a:t>VARAM 5.1.1.4. pasākuma “Viedās pašvaldības” (2024)</a:t>
            </a:r>
          </a:p>
          <a:p>
            <a:pPr>
              <a:buFont typeface="Wingdings" panose="05000000000000000000" pitchFamily="2" charset="2"/>
              <a:buChar char="Ø"/>
            </a:pPr>
            <a:r>
              <a:rPr lang="lv-LV" dirty="0">
                <a:solidFill>
                  <a:schemeClr val="accent4"/>
                </a:solidFill>
                <a:effectLst/>
              </a:rPr>
              <a:t>Lauku atbalsta dienesta (LAD)  (2023 un 2024)</a:t>
            </a:r>
            <a:r>
              <a:rPr lang="lv-LV" b="1" dirty="0">
                <a:solidFill>
                  <a:schemeClr val="accent4"/>
                </a:solidFill>
                <a:effectLst/>
              </a:rPr>
              <a:t>” </a:t>
            </a:r>
            <a:r>
              <a:rPr lang="lv-LV" dirty="0">
                <a:solidFill>
                  <a:schemeClr val="accent4"/>
                </a:solidFill>
                <a:effectLst/>
              </a:rPr>
              <a:t>pasākumiem “Inovācija, pilotprojekti, sadarbība ar zinātni akvakultūrā”</a:t>
            </a:r>
            <a:endParaRPr lang="en-GB" dirty="0">
              <a:solidFill>
                <a:schemeClr val="accent4"/>
              </a:solidFill>
              <a:effectLst/>
            </a:endParaRPr>
          </a:p>
          <a:p>
            <a:pPr marL="0" indent="0">
              <a:buNone/>
            </a:pPr>
            <a:endParaRPr lang="en-GB" dirty="0"/>
          </a:p>
        </p:txBody>
      </p:sp>
      <p:sp>
        <p:nvSpPr>
          <p:cNvPr id="6" name="Text Placeholder 5">
            <a:extLst>
              <a:ext uri="{FF2B5EF4-FFF2-40B4-BE49-F238E27FC236}">
                <a16:creationId xmlns:a16="http://schemas.microsoft.com/office/drawing/2014/main" id="{64110888-2252-2861-F20F-DB087AEDE669}"/>
              </a:ext>
            </a:extLst>
          </p:cNvPr>
          <p:cNvSpPr>
            <a:spLocks noGrp="1"/>
          </p:cNvSpPr>
          <p:nvPr>
            <p:ph type="body" sz="quarter" idx="12"/>
          </p:nvPr>
        </p:nvSpPr>
        <p:spPr>
          <a:xfrm>
            <a:off x="937847" y="6324600"/>
            <a:ext cx="7596554" cy="304800"/>
          </a:xfrm>
        </p:spPr>
        <p:txBody>
          <a:bodyPr>
            <a:noAutofit/>
          </a:bodyPr>
          <a:lstStyle/>
          <a:p>
            <a:r>
              <a:rPr lang="en-GB" sz="1800" dirty="0">
                <a:solidFill>
                  <a:schemeClr val="accent4"/>
                </a:solidFill>
              </a:rPr>
              <a:t>https://www.lzp.gov.lv/lv/media/9903/download?attachment</a:t>
            </a:r>
          </a:p>
        </p:txBody>
      </p:sp>
    </p:spTree>
    <p:extLst>
      <p:ext uri="{BB962C8B-B14F-4D97-AF65-F5344CB8AC3E}">
        <p14:creationId xmlns:p14="http://schemas.microsoft.com/office/powerpoint/2010/main" val="1166642838"/>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366d9fb-0c0a-44fa-9ab1-8bc2022a177a" xsi:nil="true"/>
    <lcf76f155ced4ddcb4097134ff3c332f xmlns="42ca82fe-85d3-4aff-805d-036b054872d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s" ma:contentTypeID="0x0101004869BA7551A46E4392619E872C1FF755" ma:contentTypeVersion="10" ma:contentTypeDescription="Izveidot jaunu dokumentu." ma:contentTypeScope="" ma:versionID="e74d010861c2db323a0b0aa5d07548ce">
  <xsd:schema xmlns:xsd="http://www.w3.org/2001/XMLSchema" xmlns:xs="http://www.w3.org/2001/XMLSchema" xmlns:p="http://schemas.microsoft.com/office/2006/metadata/properties" xmlns:ns2="42ca82fe-85d3-4aff-805d-036b054872d1" xmlns:ns3="3366d9fb-0c0a-44fa-9ab1-8bc2022a177a" targetNamespace="http://schemas.microsoft.com/office/2006/metadata/properties" ma:root="true" ma:fieldsID="63d591a42bb5cc125b6ad349c8f77a48" ns2:_="" ns3:_="">
    <xsd:import namespace="42ca82fe-85d3-4aff-805d-036b054872d1"/>
    <xsd:import namespace="3366d9fb-0c0a-44fa-9ab1-8bc2022a177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ca82fe-85d3-4aff-805d-036b054872d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Attēlu atzīmes" ma:readOnly="false" ma:fieldId="{5cf76f15-5ced-4ddc-b409-7134ff3c332f}" ma:taxonomyMulti="true" ma:sspId="0249d25f-f95e-4c4d-a144-e59fc8911dd1"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366d9fb-0c0a-44fa-9ab1-8bc2022a177a" elementFormDefault="qualified">
    <xsd:import namespace="http://schemas.microsoft.com/office/2006/documentManagement/types"/>
    <xsd:import namespace="http://schemas.microsoft.com/office/infopath/2007/PartnerControls"/>
    <xsd:element name="SharedWithUsers" ma:index="10"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Koplietots ar: detalizēti" ma:internalName="SharedWithDetails" ma:readOnly="true">
      <xsd:simpleType>
        <xsd:restriction base="dms:Note">
          <xsd:maxLength value="255"/>
        </xsd:restriction>
      </xsd:simpleType>
    </xsd:element>
    <xsd:element name="TaxCatchAll" ma:index="14" nillable="true" ma:displayName="Taxonomy Catch All Column" ma:hidden="true" ma:list="{2b8a2ef5-26fd-48ae-ad1d-b1f79a2704d5}" ma:internalName="TaxCatchAll" ma:showField="CatchAllData" ma:web="3366d9fb-0c0a-44fa-9ab1-8bc2022a177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0D65BEE-874F-4245-AC24-84C8DCC85B13}">
  <ds:schemaRefs>
    <ds:schemaRef ds:uri="http://www.w3.org/XML/1998/namespace"/>
    <ds:schemaRef ds:uri="http://purl.org/dc/terms/"/>
    <ds:schemaRef ds:uri="http://schemas.microsoft.com/office/2006/metadata/properties"/>
    <ds:schemaRef ds:uri="http://purl.org/dc/elements/1.1/"/>
    <ds:schemaRef ds:uri="42ca82fe-85d3-4aff-805d-036b054872d1"/>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3366d9fb-0c0a-44fa-9ab1-8bc2022a177a"/>
  </ds:schemaRefs>
</ds:datastoreItem>
</file>

<file path=customXml/itemProps2.xml><?xml version="1.0" encoding="utf-8"?>
<ds:datastoreItem xmlns:ds="http://schemas.openxmlformats.org/officeDocument/2006/customXml" ds:itemID="{CE8EA029-D05D-4813-BE73-15BF3DDAFA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2ca82fe-85d3-4aff-805d-036b054872d1"/>
    <ds:schemaRef ds:uri="3366d9fb-0c0a-44fa-9ab1-8bc2022a177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12DCFA8-FC87-4267-BBA5-B7F20CE93B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89_Prezentacija_templateLV</Template>
  <TotalTime>9024</TotalTime>
  <Words>1031</Words>
  <Application>Microsoft Office PowerPoint</Application>
  <PresentationFormat>On-screen Show (4:3)</PresentationFormat>
  <Paragraphs>86</Paragraphs>
  <Slides>13</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Calibri</vt:lpstr>
      <vt:lpstr>Symbol</vt:lpstr>
      <vt:lpstr>Source Sans Pro</vt:lpstr>
      <vt:lpstr>Source Sans Pro Light</vt:lpstr>
      <vt:lpstr>Times New Roman</vt:lpstr>
      <vt:lpstr>Verdana</vt:lpstr>
      <vt:lpstr>Wingdings</vt:lpstr>
      <vt:lpstr>89_Prezentacija_templateLV</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Inovāciju projekti: ekspertu vērtējums un ieteikumi projektu iesniedzējiem</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Ingmārs</dc:creator>
  <cp:lastModifiedBy>Indra Dedze</cp:lastModifiedBy>
  <cp:revision>359</cp:revision>
  <cp:lastPrinted>2023-04-18T10:49:40Z</cp:lastPrinted>
  <dcterms:created xsi:type="dcterms:W3CDTF">2014-11-20T14:46:47Z</dcterms:created>
  <dcterms:modified xsi:type="dcterms:W3CDTF">2025-03-14T15:30:32Z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0x010100E136CC152EB1D245A5FDECA292492C8A</vt:lpwstr>
  </property>
</Properties>
</file>