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 id="2147483763" r:id="rId5"/>
  </p:sldMasterIdLst>
  <p:notesMasterIdLst>
    <p:notesMasterId r:id="rId35"/>
  </p:notesMasterIdLst>
  <p:sldIdLst>
    <p:sldId id="290" r:id="rId6"/>
    <p:sldId id="291" r:id="rId7"/>
    <p:sldId id="292" r:id="rId8"/>
    <p:sldId id="332" r:id="rId9"/>
    <p:sldId id="335" r:id="rId10"/>
    <p:sldId id="325" r:id="rId11"/>
    <p:sldId id="331" r:id="rId12"/>
    <p:sldId id="336" r:id="rId13"/>
    <p:sldId id="304" r:id="rId14"/>
    <p:sldId id="314" r:id="rId15"/>
    <p:sldId id="317" r:id="rId16"/>
    <p:sldId id="315" r:id="rId17"/>
    <p:sldId id="296" r:id="rId18"/>
    <p:sldId id="295" r:id="rId19"/>
    <p:sldId id="305" r:id="rId20"/>
    <p:sldId id="318" r:id="rId21"/>
    <p:sldId id="326" r:id="rId22"/>
    <p:sldId id="333" r:id="rId23"/>
    <p:sldId id="323" r:id="rId24"/>
    <p:sldId id="309" r:id="rId25"/>
    <p:sldId id="320" r:id="rId26"/>
    <p:sldId id="310" r:id="rId27"/>
    <p:sldId id="321" r:id="rId28"/>
    <p:sldId id="324" r:id="rId29"/>
    <p:sldId id="322" r:id="rId30"/>
    <p:sldId id="327" r:id="rId31"/>
    <p:sldId id="330" r:id="rId32"/>
    <p:sldId id="328" r:id="rId33"/>
    <p:sldId id="271" r:id="rId34"/>
  </p:sldIdLst>
  <p:sldSz cx="17340263"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00434E"/>
    <a:srgbClr val="58788B"/>
    <a:srgbClr val="7EC2CD"/>
    <a:srgbClr val="99CED7"/>
    <a:srgbClr val="E5F4F5"/>
    <a:srgbClr val="9ACED8"/>
    <a:srgbClr val="319DAE"/>
    <a:srgbClr val="34B0CF"/>
    <a:srgbClr val="B2D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showGuides="1">
      <p:cViewPr>
        <p:scale>
          <a:sx n="100" d="100"/>
          <a:sy n="100" d="100"/>
        </p:scale>
        <p:origin x="72" y="354"/>
      </p:cViewPr>
      <p:guideLst>
        <p:guide orient="horz" pos="6144"/>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E973B-4EC6-4EB5-8E21-03FEF58D40B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v-LV"/>
        </a:p>
      </dgm:t>
    </dgm:pt>
    <dgm:pt modelId="{02992A40-4C4A-43BB-A789-475F72FCA6C2}">
      <dgm:prSet phldrT="[Text]" phldr="0" custT="1"/>
      <dgm:spPr/>
      <dgm:t>
        <a:bodyPr/>
        <a:lstStyle/>
        <a:p>
          <a:r>
            <a:rPr lang="lv-LV" sz="4000" dirty="0">
              <a:latin typeface="Arial" panose="020B0604020202020204" pitchFamily="34" charset="0"/>
              <a:cs typeface="Arial" panose="020B0604020202020204" pitchFamily="34" charset="0"/>
            </a:rPr>
            <a:t>Pienācīga pārvaldīšana(uzturēšana un uzlabošana), tostarp:</a:t>
          </a:r>
        </a:p>
      </dgm:t>
    </dgm:pt>
    <dgm:pt modelId="{8620193D-C3AE-4D68-BAE9-13643BE59CF6}" type="parTrans" cxnId="{6357F31B-7161-4650-9619-66616726C5C3}">
      <dgm:prSet/>
      <dgm:spPr/>
      <dgm:t>
        <a:bodyPr/>
        <a:lstStyle/>
        <a:p>
          <a:endParaRPr lang="lv-LV"/>
        </a:p>
      </dgm:t>
    </dgm:pt>
    <dgm:pt modelId="{6D70190F-1BBF-40C5-8195-7ABA7EF8C141}" type="sibTrans" cxnId="{6357F31B-7161-4650-9619-66616726C5C3}">
      <dgm:prSet/>
      <dgm:spPr/>
      <dgm:t>
        <a:bodyPr/>
        <a:lstStyle/>
        <a:p>
          <a:endParaRPr lang="lv-LV"/>
        </a:p>
      </dgm:t>
    </dgm:pt>
    <dgm:pt modelId="{5AB78C7B-C127-4F9A-BB9A-1B39722B9A62}">
      <dgm:prSet phldrT="[Text]" custT="1"/>
      <dgm:spPr/>
      <dgm:t>
        <a:bodyPr/>
        <a:lstStyle/>
        <a:p>
          <a:pPr>
            <a:buFont typeface="Arial" panose="020B0604020202020204" pitchFamily="34" charset="0"/>
            <a:buNone/>
          </a:pPr>
          <a:r>
            <a:rPr lang="lv-LV" sz="3600" dirty="0">
              <a:latin typeface="Arial" panose="020B0604020202020204" pitchFamily="34" charset="0"/>
              <a:cs typeface="Arial" panose="020B0604020202020204" pitchFamily="34" charset="0"/>
            </a:rPr>
            <a:t>Atbilstības nodrošināšana:</a:t>
          </a:r>
        </a:p>
      </dgm:t>
    </dgm:pt>
    <dgm:pt modelId="{EE821068-8897-48FD-9FFF-FD508136388A}" type="parTrans" cxnId="{C3CA0EBE-A5D1-4473-A283-3D363A89B647}">
      <dgm:prSet/>
      <dgm:spPr/>
      <dgm:t>
        <a:bodyPr/>
        <a:lstStyle/>
        <a:p>
          <a:endParaRPr lang="lv-LV"/>
        </a:p>
      </dgm:t>
    </dgm:pt>
    <dgm:pt modelId="{35D96762-4DAC-4C7C-A6A2-2B310E264FA6}" type="sibTrans" cxnId="{C3CA0EBE-A5D1-4473-A283-3D363A89B647}">
      <dgm:prSet/>
      <dgm:spPr/>
      <dgm:t>
        <a:bodyPr/>
        <a:lstStyle/>
        <a:p>
          <a:endParaRPr lang="lv-LV"/>
        </a:p>
      </dgm:t>
    </dgm:pt>
    <dgm:pt modelId="{0C19C3D3-6079-4A5F-A9FB-38E425BA159D}">
      <dgm:prSet phldrT="[Text]" phldr="0" custT="1"/>
      <dgm:spPr/>
      <dgm:t>
        <a:bodyPr/>
        <a:lstStyle/>
        <a:p>
          <a:r>
            <a:rPr lang="lv-LV" sz="4000" dirty="0">
              <a:latin typeface="Arial" panose="020B0604020202020204" pitchFamily="34" charset="0"/>
              <a:cs typeface="Arial" panose="020B0604020202020204" pitchFamily="34" charset="0"/>
            </a:rPr>
            <a:t>Individuālo interešu īstenošana: </a:t>
          </a:r>
        </a:p>
      </dgm:t>
    </dgm:pt>
    <dgm:pt modelId="{7A8A81E7-D471-4FD5-BBD8-36D57B4A6169}" type="parTrans" cxnId="{CE84AAF2-FA4D-4BAC-8F63-EB57EAD0D976}">
      <dgm:prSet/>
      <dgm:spPr/>
      <dgm:t>
        <a:bodyPr/>
        <a:lstStyle/>
        <a:p>
          <a:endParaRPr lang="lv-LV"/>
        </a:p>
      </dgm:t>
    </dgm:pt>
    <dgm:pt modelId="{A4CF71E1-36B6-4602-9B31-52E4E01C454D}" type="sibTrans" cxnId="{CE84AAF2-FA4D-4BAC-8F63-EB57EAD0D976}">
      <dgm:prSet/>
      <dgm:spPr/>
      <dgm:t>
        <a:bodyPr/>
        <a:lstStyle/>
        <a:p>
          <a:endParaRPr lang="lv-LV"/>
        </a:p>
      </dgm:t>
    </dgm:pt>
    <dgm:pt modelId="{3F73EFD5-FC1C-4BAC-8828-715163211B36}">
      <dgm:prSet phldrT="[Text]" custT="1"/>
      <dgm:spPr/>
      <dgm:t>
        <a:bodyPr/>
        <a:lstStyle/>
        <a:p>
          <a:pPr marL="228600" lvl="1" indent="-228600" algn="l" defTabSz="1066800">
            <a:lnSpc>
              <a:spcPct val="90000"/>
            </a:lnSpc>
            <a:spcBef>
              <a:spcPct val="0"/>
            </a:spcBef>
            <a:spcAft>
              <a:spcPct val="15000"/>
            </a:spcAft>
            <a:buFont typeface="Arial" panose="020B0604020202020204" pitchFamily="34" charset="0"/>
            <a:buChar char="•"/>
          </a:pPr>
          <a:r>
            <a:rPr lang="lv-LV" sz="3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Dzīvokļu īpašnieku individuālo interešu īstenošana komunālo pakalpojumu jomā.</a:t>
          </a:r>
        </a:p>
      </dgm:t>
    </dgm:pt>
    <dgm:pt modelId="{FBB53BE4-A070-4EF1-9408-00A196D60C43}" type="parTrans" cxnId="{BB430D56-FAFB-4E0B-974A-A48C27138125}">
      <dgm:prSet/>
      <dgm:spPr/>
      <dgm:t>
        <a:bodyPr/>
        <a:lstStyle/>
        <a:p>
          <a:endParaRPr lang="lv-LV"/>
        </a:p>
      </dgm:t>
    </dgm:pt>
    <dgm:pt modelId="{75C82135-42F1-4FCC-8F39-85D84C8EB0EF}" type="sibTrans" cxnId="{BB430D56-FAFB-4E0B-974A-A48C27138125}">
      <dgm:prSet/>
      <dgm:spPr/>
      <dgm:t>
        <a:bodyPr/>
        <a:lstStyle/>
        <a:p>
          <a:endParaRPr lang="lv-LV"/>
        </a:p>
      </dgm:t>
    </dgm:pt>
    <dgm:pt modelId="{4AACAFEC-4F22-4307-AABD-18B39DD79E74}">
      <dgm:prSet phldrT="[Text]" custT="1"/>
      <dgm:spPr/>
      <dgm:t>
        <a:bodyPr/>
        <a:lstStyle/>
        <a:p>
          <a:pPr>
            <a:buFont typeface="Arial" panose="020B0604020202020204" pitchFamily="34" charset="0"/>
            <a:buChar char="•"/>
          </a:pPr>
          <a:r>
            <a:rPr lang="lv-LV" sz="3600" dirty="0">
              <a:latin typeface="Arial" panose="020B0604020202020204" pitchFamily="34" charset="0"/>
              <a:cs typeface="Arial" panose="020B0604020202020204" pitchFamily="34" charset="0"/>
            </a:rPr>
            <a:t>ugunsdrošības prasībām;</a:t>
          </a:r>
        </a:p>
      </dgm:t>
    </dgm:pt>
    <dgm:pt modelId="{A1EC1EB0-62E7-4B42-A87D-E16A8A6A4446}" type="parTrans" cxnId="{E4960FA1-4D6B-4029-B736-3A522051C1E9}">
      <dgm:prSet/>
      <dgm:spPr/>
      <dgm:t>
        <a:bodyPr/>
        <a:lstStyle/>
        <a:p>
          <a:endParaRPr lang="lv-LV"/>
        </a:p>
      </dgm:t>
    </dgm:pt>
    <dgm:pt modelId="{96083B9C-BA41-4C1B-9215-987F63E979AC}" type="sibTrans" cxnId="{E4960FA1-4D6B-4029-B736-3A522051C1E9}">
      <dgm:prSet/>
      <dgm:spPr/>
      <dgm:t>
        <a:bodyPr/>
        <a:lstStyle/>
        <a:p>
          <a:endParaRPr lang="lv-LV"/>
        </a:p>
      </dgm:t>
    </dgm:pt>
    <dgm:pt modelId="{96C1A090-D0EF-47D1-A82E-0DCD9B8F6491}">
      <dgm:prSet phldrT="[Text]" custT="1"/>
      <dgm:spPr/>
      <dgm:t>
        <a:bodyPr/>
        <a:lstStyle/>
        <a:p>
          <a:pPr>
            <a:buFont typeface="Arial" panose="020B0604020202020204" pitchFamily="34" charset="0"/>
            <a:buChar char="•"/>
          </a:pPr>
          <a:r>
            <a:rPr lang="lv-LV" sz="3600" dirty="0">
              <a:latin typeface="Arial" panose="020B0604020202020204" pitchFamily="34" charset="0"/>
              <a:cs typeface="Arial" panose="020B0604020202020204" pitchFamily="34" charset="0"/>
            </a:rPr>
            <a:t>energoefektivitātes prasībām;</a:t>
          </a:r>
        </a:p>
      </dgm:t>
    </dgm:pt>
    <dgm:pt modelId="{E4EE3C84-4A6C-4608-A1A5-AE8AFFF42A6F}" type="parTrans" cxnId="{58B640C0-5D33-4F40-ADCF-FF596ADC1547}">
      <dgm:prSet/>
      <dgm:spPr/>
      <dgm:t>
        <a:bodyPr/>
        <a:lstStyle/>
        <a:p>
          <a:endParaRPr lang="lv-LV"/>
        </a:p>
      </dgm:t>
    </dgm:pt>
    <dgm:pt modelId="{8E84BFFC-3AA5-4878-92F7-57A62CE1148F}" type="sibTrans" cxnId="{58B640C0-5D33-4F40-ADCF-FF596ADC1547}">
      <dgm:prSet/>
      <dgm:spPr/>
      <dgm:t>
        <a:bodyPr/>
        <a:lstStyle/>
        <a:p>
          <a:endParaRPr lang="lv-LV"/>
        </a:p>
      </dgm:t>
    </dgm:pt>
    <dgm:pt modelId="{DB98F400-E5F5-4EF9-BF76-B134953C0711}">
      <dgm:prSet phldrT="[Text]" custT="1"/>
      <dgm:spPr/>
      <dgm:t>
        <a:bodyPr/>
        <a:lstStyle/>
        <a:p>
          <a:pPr>
            <a:buFont typeface="Arial" panose="020B0604020202020204" pitchFamily="34" charset="0"/>
            <a:buChar char="•"/>
          </a:pPr>
          <a:r>
            <a:rPr lang="lv-LV" sz="3600" dirty="0">
              <a:latin typeface="Arial" panose="020B0604020202020204" pitchFamily="34" charset="0"/>
              <a:cs typeface="Arial" panose="020B0604020202020204" pitchFamily="34" charset="0"/>
            </a:rPr>
            <a:t>pašvaldības izvirzītajām prasībām par teritoriju un būvju uzturēšanu.</a:t>
          </a:r>
        </a:p>
      </dgm:t>
    </dgm:pt>
    <dgm:pt modelId="{451C54A7-089B-4B0E-96DD-9D47A632A23C}" type="parTrans" cxnId="{3075B217-4A84-4A25-A50D-A11760F759BF}">
      <dgm:prSet/>
      <dgm:spPr/>
      <dgm:t>
        <a:bodyPr/>
        <a:lstStyle/>
        <a:p>
          <a:endParaRPr lang="lv-LV"/>
        </a:p>
      </dgm:t>
    </dgm:pt>
    <dgm:pt modelId="{E85D51E3-A01E-41D8-916D-DFF181CD1E06}" type="sibTrans" cxnId="{3075B217-4A84-4A25-A50D-A11760F759BF}">
      <dgm:prSet/>
      <dgm:spPr/>
      <dgm:t>
        <a:bodyPr/>
        <a:lstStyle/>
        <a:p>
          <a:endParaRPr lang="lv-LV"/>
        </a:p>
      </dgm:t>
    </dgm:pt>
    <dgm:pt modelId="{6D67E3B3-5FE0-416F-B7EA-97FE1B63E420}">
      <dgm:prSet phldrT="[Text]" custT="1"/>
      <dgm:spPr/>
      <dgm:t>
        <a:bodyPr/>
        <a:lstStyle/>
        <a:p>
          <a:pPr marL="228600" lvl="1" indent="-228600" algn="l" defTabSz="1066800">
            <a:lnSpc>
              <a:spcPct val="90000"/>
            </a:lnSpc>
            <a:spcBef>
              <a:spcPct val="0"/>
            </a:spcBef>
            <a:spcAft>
              <a:spcPct val="15000"/>
            </a:spcAft>
            <a:buFont typeface="Arial" panose="020B0604020202020204" pitchFamily="34" charset="0"/>
            <a:buNone/>
          </a:pPr>
          <a:endParaRPr lang="lv-LV" sz="3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1E839DE3-9A76-41A8-85E5-976FD1CBC66B}" type="parTrans" cxnId="{F56B27A3-5AD3-401D-9D75-E493ADCD9E3C}">
      <dgm:prSet/>
      <dgm:spPr/>
      <dgm:t>
        <a:bodyPr/>
        <a:lstStyle/>
        <a:p>
          <a:endParaRPr lang="lv-LV"/>
        </a:p>
      </dgm:t>
    </dgm:pt>
    <dgm:pt modelId="{779A8CDD-42C0-4F23-8A88-E511BD106092}" type="sibTrans" cxnId="{F56B27A3-5AD3-401D-9D75-E493ADCD9E3C}">
      <dgm:prSet/>
      <dgm:spPr/>
      <dgm:t>
        <a:bodyPr/>
        <a:lstStyle/>
        <a:p>
          <a:endParaRPr lang="lv-LV"/>
        </a:p>
      </dgm:t>
    </dgm:pt>
    <dgm:pt modelId="{3310FD6C-9280-48B8-AC5D-C68B6DE4C7A8}">
      <dgm:prSet phldrT="[Text]" custT="1"/>
      <dgm:spPr/>
      <dgm:t>
        <a:bodyPr/>
        <a:lstStyle/>
        <a:p>
          <a:pPr>
            <a:buFont typeface="Arial" panose="020B0604020202020204" pitchFamily="34" charset="0"/>
            <a:buChar char="•"/>
          </a:pPr>
          <a:r>
            <a:rPr lang="lv-LV" sz="3600" dirty="0">
              <a:latin typeface="Arial" panose="020B0604020202020204" pitchFamily="34" charset="0"/>
              <a:cs typeface="Arial" panose="020B0604020202020204" pitchFamily="34" charset="0"/>
            </a:rPr>
            <a:t>būvei izvirzāmām būtiskajām prasībām;</a:t>
          </a:r>
        </a:p>
      </dgm:t>
    </dgm:pt>
    <dgm:pt modelId="{C2A2F269-E058-44CD-A624-B3B82A4CCDE3}" type="parTrans" cxnId="{2C33D37F-3CFD-4AE4-BB4D-E0AD546C735F}">
      <dgm:prSet/>
      <dgm:spPr/>
      <dgm:t>
        <a:bodyPr/>
        <a:lstStyle/>
        <a:p>
          <a:endParaRPr lang="lv-LV"/>
        </a:p>
      </dgm:t>
    </dgm:pt>
    <dgm:pt modelId="{E41F42BF-5689-488F-8704-A4DFBCEF1CD1}" type="sibTrans" cxnId="{2C33D37F-3CFD-4AE4-BB4D-E0AD546C735F}">
      <dgm:prSet/>
      <dgm:spPr/>
      <dgm:t>
        <a:bodyPr/>
        <a:lstStyle/>
        <a:p>
          <a:endParaRPr lang="lv-LV"/>
        </a:p>
      </dgm:t>
    </dgm:pt>
    <dgm:pt modelId="{0318BB15-5F02-402D-BA00-FE9B7DAD519A}" type="pres">
      <dgm:prSet presAssocID="{B42E973B-4EC6-4EB5-8E21-03FEF58D40BA}" presName="Name0" presStyleCnt="0">
        <dgm:presLayoutVars>
          <dgm:dir/>
          <dgm:animLvl val="lvl"/>
          <dgm:resizeHandles val="exact"/>
        </dgm:presLayoutVars>
      </dgm:prSet>
      <dgm:spPr/>
    </dgm:pt>
    <dgm:pt modelId="{EF1FB223-19D9-463F-B5E3-65DA43BADDB9}" type="pres">
      <dgm:prSet presAssocID="{02992A40-4C4A-43BB-A789-475F72FCA6C2}" presName="composite" presStyleCnt="0"/>
      <dgm:spPr/>
    </dgm:pt>
    <dgm:pt modelId="{D6A05A63-AAF1-40BC-8597-CE96390EBB98}" type="pres">
      <dgm:prSet presAssocID="{02992A40-4C4A-43BB-A789-475F72FCA6C2}" presName="parTx" presStyleLbl="alignNode1" presStyleIdx="0" presStyleCnt="2">
        <dgm:presLayoutVars>
          <dgm:chMax val="0"/>
          <dgm:chPref val="0"/>
          <dgm:bulletEnabled val="1"/>
        </dgm:presLayoutVars>
      </dgm:prSet>
      <dgm:spPr/>
    </dgm:pt>
    <dgm:pt modelId="{9D2543C1-9489-44CD-8219-C25FDC86A1C2}" type="pres">
      <dgm:prSet presAssocID="{02992A40-4C4A-43BB-A789-475F72FCA6C2}" presName="desTx" presStyleLbl="alignAccFollowNode1" presStyleIdx="0" presStyleCnt="2">
        <dgm:presLayoutVars>
          <dgm:bulletEnabled val="1"/>
        </dgm:presLayoutVars>
      </dgm:prSet>
      <dgm:spPr/>
    </dgm:pt>
    <dgm:pt modelId="{6005B837-0D9A-4416-885C-6D53C741BAD0}" type="pres">
      <dgm:prSet presAssocID="{6D70190F-1BBF-40C5-8195-7ABA7EF8C141}" presName="space" presStyleCnt="0"/>
      <dgm:spPr/>
    </dgm:pt>
    <dgm:pt modelId="{C512477A-7094-4ABC-9E34-676CA8B4D8A7}" type="pres">
      <dgm:prSet presAssocID="{0C19C3D3-6079-4A5F-A9FB-38E425BA159D}" presName="composite" presStyleCnt="0"/>
      <dgm:spPr/>
    </dgm:pt>
    <dgm:pt modelId="{4E0D4BB7-74F0-4725-B7A1-584AD126AC4A}" type="pres">
      <dgm:prSet presAssocID="{0C19C3D3-6079-4A5F-A9FB-38E425BA159D}" presName="parTx" presStyleLbl="alignNode1" presStyleIdx="1" presStyleCnt="2">
        <dgm:presLayoutVars>
          <dgm:chMax val="0"/>
          <dgm:chPref val="0"/>
          <dgm:bulletEnabled val="1"/>
        </dgm:presLayoutVars>
      </dgm:prSet>
      <dgm:spPr/>
    </dgm:pt>
    <dgm:pt modelId="{631B71E1-35D7-49BF-9902-98C5F4533BC4}" type="pres">
      <dgm:prSet presAssocID="{0C19C3D3-6079-4A5F-A9FB-38E425BA159D}" presName="desTx" presStyleLbl="alignAccFollowNode1" presStyleIdx="1" presStyleCnt="2">
        <dgm:presLayoutVars>
          <dgm:bulletEnabled val="1"/>
        </dgm:presLayoutVars>
      </dgm:prSet>
      <dgm:spPr/>
    </dgm:pt>
  </dgm:ptLst>
  <dgm:cxnLst>
    <dgm:cxn modelId="{3075B217-4A84-4A25-A50D-A11760F759BF}" srcId="{02992A40-4C4A-43BB-A789-475F72FCA6C2}" destId="{DB98F400-E5F5-4EF9-BF76-B134953C0711}" srcOrd="4" destOrd="0" parTransId="{451C54A7-089B-4B0E-96DD-9D47A632A23C}" sibTransId="{E85D51E3-A01E-41D8-916D-DFF181CD1E06}"/>
    <dgm:cxn modelId="{6357F31B-7161-4650-9619-66616726C5C3}" srcId="{B42E973B-4EC6-4EB5-8E21-03FEF58D40BA}" destId="{02992A40-4C4A-43BB-A789-475F72FCA6C2}" srcOrd="0" destOrd="0" parTransId="{8620193D-C3AE-4D68-BAE9-13643BE59CF6}" sibTransId="{6D70190F-1BBF-40C5-8195-7ABA7EF8C141}"/>
    <dgm:cxn modelId="{12439032-800F-43D1-91C9-4DE770E8F075}" type="presOf" srcId="{96C1A090-D0EF-47D1-A82E-0DCD9B8F6491}" destId="{9D2543C1-9489-44CD-8219-C25FDC86A1C2}" srcOrd="0" destOrd="3" presId="urn:microsoft.com/office/officeart/2005/8/layout/hList1"/>
    <dgm:cxn modelId="{F479D436-995E-4CF6-9634-699B0BC2E6C6}" type="presOf" srcId="{DB98F400-E5F5-4EF9-BF76-B134953C0711}" destId="{9D2543C1-9489-44CD-8219-C25FDC86A1C2}" srcOrd="0" destOrd="4" presId="urn:microsoft.com/office/officeart/2005/8/layout/hList1"/>
    <dgm:cxn modelId="{0304A43E-4BFA-4213-8EDB-BCA310BF3FA7}" type="presOf" srcId="{4AACAFEC-4F22-4307-AABD-18B39DD79E74}" destId="{9D2543C1-9489-44CD-8219-C25FDC86A1C2}" srcOrd="0" destOrd="2" presId="urn:microsoft.com/office/officeart/2005/8/layout/hList1"/>
    <dgm:cxn modelId="{50518961-19C4-43BB-B59E-CD8111CF45FB}" type="presOf" srcId="{3310FD6C-9280-48B8-AC5D-C68B6DE4C7A8}" destId="{9D2543C1-9489-44CD-8219-C25FDC86A1C2}" srcOrd="0" destOrd="1" presId="urn:microsoft.com/office/officeart/2005/8/layout/hList1"/>
    <dgm:cxn modelId="{D64E3249-E7F5-4A98-B9F8-C6CD127AAD37}" type="presOf" srcId="{02992A40-4C4A-43BB-A789-475F72FCA6C2}" destId="{D6A05A63-AAF1-40BC-8597-CE96390EBB98}" srcOrd="0" destOrd="0" presId="urn:microsoft.com/office/officeart/2005/8/layout/hList1"/>
    <dgm:cxn modelId="{FBB3F06D-9C35-4542-B693-A1F89745D6EB}" type="presOf" srcId="{B42E973B-4EC6-4EB5-8E21-03FEF58D40BA}" destId="{0318BB15-5F02-402D-BA00-FE9B7DAD519A}" srcOrd="0" destOrd="0" presId="urn:microsoft.com/office/officeart/2005/8/layout/hList1"/>
    <dgm:cxn modelId="{BB430D56-FAFB-4E0B-974A-A48C27138125}" srcId="{0C19C3D3-6079-4A5F-A9FB-38E425BA159D}" destId="{3F73EFD5-FC1C-4BAC-8828-715163211B36}" srcOrd="0" destOrd="0" parTransId="{FBB53BE4-A070-4EF1-9408-00A196D60C43}" sibTransId="{75C82135-42F1-4FCC-8F39-85D84C8EB0EF}"/>
    <dgm:cxn modelId="{2C33D37F-3CFD-4AE4-BB4D-E0AD546C735F}" srcId="{02992A40-4C4A-43BB-A789-475F72FCA6C2}" destId="{3310FD6C-9280-48B8-AC5D-C68B6DE4C7A8}" srcOrd="1" destOrd="0" parTransId="{C2A2F269-E058-44CD-A624-B3B82A4CCDE3}" sibTransId="{E41F42BF-5689-488F-8704-A4DFBCEF1CD1}"/>
    <dgm:cxn modelId="{85C8F59A-6BE9-4202-BCBC-F2320B4D368E}" type="presOf" srcId="{5AB78C7B-C127-4F9A-BB9A-1B39722B9A62}" destId="{9D2543C1-9489-44CD-8219-C25FDC86A1C2}" srcOrd="0" destOrd="0" presId="urn:microsoft.com/office/officeart/2005/8/layout/hList1"/>
    <dgm:cxn modelId="{E4960FA1-4D6B-4029-B736-3A522051C1E9}" srcId="{02992A40-4C4A-43BB-A789-475F72FCA6C2}" destId="{4AACAFEC-4F22-4307-AABD-18B39DD79E74}" srcOrd="2" destOrd="0" parTransId="{A1EC1EB0-62E7-4B42-A87D-E16A8A6A4446}" sibTransId="{96083B9C-BA41-4C1B-9215-987F63E979AC}"/>
    <dgm:cxn modelId="{F56B27A3-5AD3-401D-9D75-E493ADCD9E3C}" srcId="{0C19C3D3-6079-4A5F-A9FB-38E425BA159D}" destId="{6D67E3B3-5FE0-416F-B7EA-97FE1B63E420}" srcOrd="1" destOrd="0" parTransId="{1E839DE3-9A76-41A8-85E5-976FD1CBC66B}" sibTransId="{779A8CDD-42C0-4F23-8A88-E511BD106092}"/>
    <dgm:cxn modelId="{7F9FE1B1-B21F-40B6-9BA4-B9C4081BA599}" type="presOf" srcId="{3F73EFD5-FC1C-4BAC-8828-715163211B36}" destId="{631B71E1-35D7-49BF-9902-98C5F4533BC4}" srcOrd="0" destOrd="0" presId="urn:microsoft.com/office/officeart/2005/8/layout/hList1"/>
    <dgm:cxn modelId="{C3CA0EBE-A5D1-4473-A283-3D363A89B647}" srcId="{02992A40-4C4A-43BB-A789-475F72FCA6C2}" destId="{5AB78C7B-C127-4F9A-BB9A-1B39722B9A62}" srcOrd="0" destOrd="0" parTransId="{EE821068-8897-48FD-9FFF-FD508136388A}" sibTransId="{35D96762-4DAC-4C7C-A6A2-2B310E264FA6}"/>
    <dgm:cxn modelId="{58B640C0-5D33-4F40-ADCF-FF596ADC1547}" srcId="{02992A40-4C4A-43BB-A789-475F72FCA6C2}" destId="{96C1A090-D0EF-47D1-A82E-0DCD9B8F6491}" srcOrd="3" destOrd="0" parTransId="{E4EE3C84-4A6C-4608-A1A5-AE8AFFF42A6F}" sibTransId="{8E84BFFC-3AA5-4878-92F7-57A62CE1148F}"/>
    <dgm:cxn modelId="{D6B27BDA-BFE2-4DB9-AC57-426DED2216FA}" type="presOf" srcId="{0C19C3D3-6079-4A5F-A9FB-38E425BA159D}" destId="{4E0D4BB7-74F0-4725-B7A1-584AD126AC4A}" srcOrd="0" destOrd="0" presId="urn:microsoft.com/office/officeart/2005/8/layout/hList1"/>
    <dgm:cxn modelId="{66F115EF-671C-43F7-B7C5-A6B3BAFE5E4C}" type="presOf" srcId="{6D67E3B3-5FE0-416F-B7EA-97FE1B63E420}" destId="{631B71E1-35D7-49BF-9902-98C5F4533BC4}" srcOrd="0" destOrd="1" presId="urn:microsoft.com/office/officeart/2005/8/layout/hList1"/>
    <dgm:cxn modelId="{CE84AAF2-FA4D-4BAC-8F63-EB57EAD0D976}" srcId="{B42E973B-4EC6-4EB5-8E21-03FEF58D40BA}" destId="{0C19C3D3-6079-4A5F-A9FB-38E425BA159D}" srcOrd="1" destOrd="0" parTransId="{7A8A81E7-D471-4FD5-BBD8-36D57B4A6169}" sibTransId="{A4CF71E1-36B6-4602-9B31-52E4E01C454D}"/>
    <dgm:cxn modelId="{08BA497B-F40D-4A8C-81AE-438A35CCF9A0}" type="presParOf" srcId="{0318BB15-5F02-402D-BA00-FE9B7DAD519A}" destId="{EF1FB223-19D9-463F-B5E3-65DA43BADDB9}" srcOrd="0" destOrd="0" presId="urn:microsoft.com/office/officeart/2005/8/layout/hList1"/>
    <dgm:cxn modelId="{584757BB-4AAE-43F1-B8DB-4F0F75EAC79F}" type="presParOf" srcId="{EF1FB223-19D9-463F-B5E3-65DA43BADDB9}" destId="{D6A05A63-AAF1-40BC-8597-CE96390EBB98}" srcOrd="0" destOrd="0" presId="urn:microsoft.com/office/officeart/2005/8/layout/hList1"/>
    <dgm:cxn modelId="{2508582F-0F13-4EC1-B8DE-963642289A0A}" type="presParOf" srcId="{EF1FB223-19D9-463F-B5E3-65DA43BADDB9}" destId="{9D2543C1-9489-44CD-8219-C25FDC86A1C2}" srcOrd="1" destOrd="0" presId="urn:microsoft.com/office/officeart/2005/8/layout/hList1"/>
    <dgm:cxn modelId="{A49910CE-2AF6-47CB-A19D-3CCE81A65537}" type="presParOf" srcId="{0318BB15-5F02-402D-BA00-FE9B7DAD519A}" destId="{6005B837-0D9A-4416-885C-6D53C741BAD0}" srcOrd="1" destOrd="0" presId="urn:microsoft.com/office/officeart/2005/8/layout/hList1"/>
    <dgm:cxn modelId="{4C91A390-8629-48CB-B861-C91B4CAE3F2F}" type="presParOf" srcId="{0318BB15-5F02-402D-BA00-FE9B7DAD519A}" destId="{C512477A-7094-4ABC-9E34-676CA8B4D8A7}" srcOrd="2" destOrd="0" presId="urn:microsoft.com/office/officeart/2005/8/layout/hList1"/>
    <dgm:cxn modelId="{587FEFB9-DFC9-4CDE-8F52-66259842AC72}" type="presParOf" srcId="{C512477A-7094-4ABC-9E34-676CA8B4D8A7}" destId="{4E0D4BB7-74F0-4725-B7A1-584AD126AC4A}" srcOrd="0" destOrd="0" presId="urn:microsoft.com/office/officeart/2005/8/layout/hList1"/>
    <dgm:cxn modelId="{8A8804C1-D67A-4481-A634-D8385226CD5B}" type="presParOf" srcId="{C512477A-7094-4ABC-9E34-676CA8B4D8A7}" destId="{631B71E1-35D7-49BF-9902-98C5F4533B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F6B13-5217-4F04-A773-2661D887AF9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lv-LV"/>
        </a:p>
      </dgm:t>
    </dgm:pt>
    <dgm:pt modelId="{EE4C9D4B-AE8E-4575-8FF7-E16D7F51E43F}">
      <dgm:prSet phldrT="[Text]" phldr="0"/>
      <dgm:spPr/>
      <dgm:t>
        <a:bodyPr/>
        <a:lstStyle/>
        <a:p>
          <a:r>
            <a:rPr lang="lv-LV" dirty="0"/>
            <a:t>Uzkrājumi kopības noteiktajiem mērķiem</a:t>
          </a:r>
          <a:endParaRPr lang="lv-LV" dirty="0">
            <a:solidFill>
              <a:schemeClr val="bg1"/>
            </a:solidFill>
          </a:endParaRPr>
        </a:p>
      </dgm:t>
    </dgm:pt>
    <dgm:pt modelId="{73D006FF-1D6B-499B-97E2-B77B27C0D86D}" type="parTrans" cxnId="{0F9D4117-6164-4DAE-B7D7-1594084EE03B}">
      <dgm:prSet/>
      <dgm:spPr/>
      <dgm:t>
        <a:bodyPr/>
        <a:lstStyle/>
        <a:p>
          <a:endParaRPr lang="lv-LV"/>
        </a:p>
      </dgm:t>
    </dgm:pt>
    <dgm:pt modelId="{02E8ED72-A209-4736-9451-428C5C8978AA}" type="sibTrans" cxnId="{0F9D4117-6164-4DAE-B7D7-1594084EE03B}">
      <dgm:prSet/>
      <dgm:spPr/>
      <dgm:t>
        <a:bodyPr/>
        <a:lstStyle/>
        <a:p>
          <a:endParaRPr lang="lv-LV"/>
        </a:p>
      </dgm:t>
    </dgm:pt>
    <dgm:pt modelId="{48CDB38B-350D-4C88-8BA5-392A5DFBA18C}">
      <dgm:prSet phldrT="[Text]" phldr="0"/>
      <dgm:spPr/>
      <dgm:t>
        <a:bodyPr/>
        <a:lstStyle/>
        <a:p>
          <a:r>
            <a:rPr lang="lv-LV" dirty="0"/>
            <a:t>Ikdienas norēķiniem - 1/12 no gada pārvaldīšanas izdevumiem</a:t>
          </a:r>
        </a:p>
      </dgm:t>
    </dgm:pt>
    <dgm:pt modelId="{7E1A990C-68A1-439D-A4D9-59734FB1F289}" type="parTrans" cxnId="{0B990C57-7600-4ED1-B40E-84ADB202A653}">
      <dgm:prSet/>
      <dgm:spPr/>
      <dgm:t>
        <a:bodyPr/>
        <a:lstStyle/>
        <a:p>
          <a:endParaRPr lang="lv-LV"/>
        </a:p>
      </dgm:t>
    </dgm:pt>
    <dgm:pt modelId="{14B9713C-665E-4E4E-BA00-C5A5126789B5}" type="sibTrans" cxnId="{0B990C57-7600-4ED1-B40E-84ADB202A653}">
      <dgm:prSet/>
      <dgm:spPr/>
      <dgm:t>
        <a:bodyPr/>
        <a:lstStyle/>
        <a:p>
          <a:endParaRPr lang="lv-LV"/>
        </a:p>
      </dgm:t>
    </dgm:pt>
    <dgm:pt modelId="{CA4174E9-8912-480E-A3B2-2A2BBF4FC90D}" type="pres">
      <dgm:prSet presAssocID="{3ADF6B13-5217-4F04-A773-2661D887AF97}" presName="Name0" presStyleCnt="0">
        <dgm:presLayoutVars>
          <dgm:chMax val="7"/>
          <dgm:resizeHandles val="exact"/>
        </dgm:presLayoutVars>
      </dgm:prSet>
      <dgm:spPr/>
    </dgm:pt>
    <dgm:pt modelId="{96226176-0E63-404B-91B9-E432E7CC6FCA}" type="pres">
      <dgm:prSet presAssocID="{3ADF6B13-5217-4F04-A773-2661D887AF97}" presName="comp1" presStyleCnt="0"/>
      <dgm:spPr/>
    </dgm:pt>
    <dgm:pt modelId="{1EBD3C31-72EF-48C0-9446-514925D57752}" type="pres">
      <dgm:prSet presAssocID="{3ADF6B13-5217-4F04-A773-2661D887AF97}" presName="circle1" presStyleLbl="node1" presStyleIdx="0" presStyleCnt="2"/>
      <dgm:spPr/>
    </dgm:pt>
    <dgm:pt modelId="{34A78142-8BBD-4570-93A3-566F0AF141CE}" type="pres">
      <dgm:prSet presAssocID="{3ADF6B13-5217-4F04-A773-2661D887AF97}" presName="c1text" presStyleLbl="node1" presStyleIdx="0" presStyleCnt="2">
        <dgm:presLayoutVars>
          <dgm:bulletEnabled val="1"/>
        </dgm:presLayoutVars>
      </dgm:prSet>
      <dgm:spPr/>
    </dgm:pt>
    <dgm:pt modelId="{F064BC20-B869-4111-94B1-F18697C7F8C6}" type="pres">
      <dgm:prSet presAssocID="{3ADF6B13-5217-4F04-A773-2661D887AF97}" presName="comp2" presStyleCnt="0"/>
      <dgm:spPr/>
    </dgm:pt>
    <dgm:pt modelId="{0B0DAAC8-DCDB-4633-B8FD-9AC63AFBE167}" type="pres">
      <dgm:prSet presAssocID="{3ADF6B13-5217-4F04-A773-2661D887AF97}" presName="circle2" presStyleLbl="node1" presStyleIdx="1" presStyleCnt="2"/>
      <dgm:spPr/>
    </dgm:pt>
    <dgm:pt modelId="{3406A54E-28E7-42DF-9DCA-56AC173E8B08}" type="pres">
      <dgm:prSet presAssocID="{3ADF6B13-5217-4F04-A773-2661D887AF97}" presName="c2text" presStyleLbl="node1" presStyleIdx="1" presStyleCnt="2">
        <dgm:presLayoutVars>
          <dgm:bulletEnabled val="1"/>
        </dgm:presLayoutVars>
      </dgm:prSet>
      <dgm:spPr/>
    </dgm:pt>
  </dgm:ptLst>
  <dgm:cxnLst>
    <dgm:cxn modelId="{0F9D4117-6164-4DAE-B7D7-1594084EE03B}" srcId="{3ADF6B13-5217-4F04-A773-2661D887AF97}" destId="{EE4C9D4B-AE8E-4575-8FF7-E16D7F51E43F}" srcOrd="0" destOrd="0" parTransId="{73D006FF-1D6B-499B-97E2-B77B27C0D86D}" sibTransId="{02E8ED72-A209-4736-9451-428C5C8978AA}"/>
    <dgm:cxn modelId="{13533A5C-FDF5-4F5C-AC83-AF8B2F5D8EFB}" type="presOf" srcId="{EE4C9D4B-AE8E-4575-8FF7-E16D7F51E43F}" destId="{1EBD3C31-72EF-48C0-9446-514925D57752}" srcOrd="0" destOrd="0" presId="urn:microsoft.com/office/officeart/2005/8/layout/venn2"/>
    <dgm:cxn modelId="{8BF81749-A368-4843-BD0F-360499C80799}" type="presOf" srcId="{3ADF6B13-5217-4F04-A773-2661D887AF97}" destId="{CA4174E9-8912-480E-A3B2-2A2BBF4FC90D}" srcOrd="0" destOrd="0" presId="urn:microsoft.com/office/officeart/2005/8/layout/venn2"/>
    <dgm:cxn modelId="{0B990C57-7600-4ED1-B40E-84ADB202A653}" srcId="{3ADF6B13-5217-4F04-A773-2661D887AF97}" destId="{48CDB38B-350D-4C88-8BA5-392A5DFBA18C}" srcOrd="1" destOrd="0" parTransId="{7E1A990C-68A1-439D-A4D9-59734FB1F289}" sibTransId="{14B9713C-665E-4E4E-BA00-C5A5126789B5}"/>
    <dgm:cxn modelId="{0F9E1E97-F187-4F23-8430-E54084DBF0FD}" type="presOf" srcId="{EE4C9D4B-AE8E-4575-8FF7-E16D7F51E43F}" destId="{34A78142-8BBD-4570-93A3-566F0AF141CE}" srcOrd="1" destOrd="0" presId="urn:microsoft.com/office/officeart/2005/8/layout/venn2"/>
    <dgm:cxn modelId="{9AB624BD-50BE-4398-BB41-C4223EDF9475}" type="presOf" srcId="{48CDB38B-350D-4C88-8BA5-392A5DFBA18C}" destId="{3406A54E-28E7-42DF-9DCA-56AC173E8B08}" srcOrd="1" destOrd="0" presId="urn:microsoft.com/office/officeart/2005/8/layout/venn2"/>
    <dgm:cxn modelId="{E9C9C4E6-A5DB-4D77-99F5-B8AE960F5C90}" type="presOf" srcId="{48CDB38B-350D-4C88-8BA5-392A5DFBA18C}" destId="{0B0DAAC8-DCDB-4633-B8FD-9AC63AFBE167}" srcOrd="0" destOrd="0" presId="urn:microsoft.com/office/officeart/2005/8/layout/venn2"/>
    <dgm:cxn modelId="{CA041AA9-582A-4F6B-B145-6702AEF04E6B}" type="presParOf" srcId="{CA4174E9-8912-480E-A3B2-2A2BBF4FC90D}" destId="{96226176-0E63-404B-91B9-E432E7CC6FCA}" srcOrd="0" destOrd="0" presId="urn:microsoft.com/office/officeart/2005/8/layout/venn2"/>
    <dgm:cxn modelId="{D485E619-3C31-4388-AB3E-D756B47C7FAF}" type="presParOf" srcId="{96226176-0E63-404B-91B9-E432E7CC6FCA}" destId="{1EBD3C31-72EF-48C0-9446-514925D57752}" srcOrd="0" destOrd="0" presId="urn:microsoft.com/office/officeart/2005/8/layout/venn2"/>
    <dgm:cxn modelId="{FFF60253-9057-4A87-A6C1-85F57E75F309}" type="presParOf" srcId="{96226176-0E63-404B-91B9-E432E7CC6FCA}" destId="{34A78142-8BBD-4570-93A3-566F0AF141CE}" srcOrd="1" destOrd="0" presId="urn:microsoft.com/office/officeart/2005/8/layout/venn2"/>
    <dgm:cxn modelId="{F131AAD1-AA31-4B6B-A0D9-5D7863A9ACDE}" type="presParOf" srcId="{CA4174E9-8912-480E-A3B2-2A2BBF4FC90D}" destId="{F064BC20-B869-4111-94B1-F18697C7F8C6}" srcOrd="1" destOrd="0" presId="urn:microsoft.com/office/officeart/2005/8/layout/venn2"/>
    <dgm:cxn modelId="{B5A70441-596B-49DA-9613-9B67E6D94B1F}" type="presParOf" srcId="{F064BC20-B869-4111-94B1-F18697C7F8C6}" destId="{0B0DAAC8-DCDB-4633-B8FD-9AC63AFBE167}" srcOrd="0" destOrd="0" presId="urn:microsoft.com/office/officeart/2005/8/layout/venn2"/>
    <dgm:cxn modelId="{0794CC6B-DEBC-4716-A809-D2E08BAE0BAA}" type="presParOf" srcId="{F064BC20-B869-4111-94B1-F18697C7F8C6}" destId="{3406A54E-28E7-42DF-9DCA-56AC173E8B0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3B8A1-A7D4-465C-8138-8BA7EE4E47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v-LV"/>
        </a:p>
      </dgm:t>
    </dgm:pt>
    <dgm:pt modelId="{5C5C1E9B-6414-4D19-8FF0-8066D12871AF}">
      <dgm:prSet phldrT="[Text]" phldr="0"/>
      <dgm:spPr/>
      <dgm:t>
        <a:bodyPr/>
        <a:lstStyle/>
        <a:p>
          <a:r>
            <a:rPr lang="lv-LV" dirty="0">
              <a:solidFill>
                <a:schemeClr val="bg1"/>
              </a:solidFill>
            </a:rPr>
            <a:t>Ikdienas norēķiniem</a:t>
          </a:r>
        </a:p>
      </dgm:t>
    </dgm:pt>
    <dgm:pt modelId="{36320ED1-A87E-4E9A-AC2D-78BA10421812}" type="parTrans" cxnId="{CD55E66F-3EB4-421B-B663-8E49758A478A}">
      <dgm:prSet/>
      <dgm:spPr/>
      <dgm:t>
        <a:bodyPr/>
        <a:lstStyle/>
        <a:p>
          <a:endParaRPr lang="lv-LV"/>
        </a:p>
      </dgm:t>
    </dgm:pt>
    <dgm:pt modelId="{987FB9C9-5458-4579-B64D-7215D471C792}" type="sibTrans" cxnId="{CD55E66F-3EB4-421B-B663-8E49758A478A}">
      <dgm:prSet/>
      <dgm:spPr/>
      <dgm:t>
        <a:bodyPr/>
        <a:lstStyle/>
        <a:p>
          <a:endParaRPr lang="lv-LV"/>
        </a:p>
      </dgm:t>
    </dgm:pt>
    <dgm:pt modelId="{90BBC8E4-79D0-4E37-9D38-B60B0175F8D0}">
      <dgm:prSet phldrT="[Text]"/>
      <dgm:spPr/>
      <dgm:t>
        <a:bodyPr/>
        <a:lstStyle/>
        <a:p>
          <a:r>
            <a:rPr lang="lv-LV" b="0" dirty="0">
              <a:solidFill>
                <a:schemeClr val="tx1"/>
              </a:solidFill>
              <a:effectLst/>
              <a:latin typeface="Arial" panose="020B0604020202020204" pitchFamily="34" charset="0"/>
              <a:ea typeface="+mn-ea"/>
              <a:cs typeface="Arial" panose="020B0604020202020204" pitchFamily="34" charset="0"/>
            </a:rPr>
            <a:t>Jāmaksā bez kopības lēmuma</a:t>
          </a:r>
          <a:endParaRPr lang="lv-LV" b="0" dirty="0">
            <a:solidFill>
              <a:schemeClr val="tx1"/>
            </a:solidFill>
          </a:endParaRPr>
        </a:p>
      </dgm:t>
    </dgm:pt>
    <dgm:pt modelId="{649E7D63-9BDD-495B-9D76-CDEBF0AAE918}" type="parTrans" cxnId="{CDAE71A3-4AAE-4B3D-AB55-27A11EC6C228}">
      <dgm:prSet/>
      <dgm:spPr/>
      <dgm:t>
        <a:bodyPr/>
        <a:lstStyle/>
        <a:p>
          <a:endParaRPr lang="lv-LV"/>
        </a:p>
      </dgm:t>
    </dgm:pt>
    <dgm:pt modelId="{E2B5BC46-1B65-4630-BC05-38A5A81B87BB}" type="sibTrans" cxnId="{CDAE71A3-4AAE-4B3D-AB55-27A11EC6C228}">
      <dgm:prSet/>
      <dgm:spPr/>
      <dgm:t>
        <a:bodyPr/>
        <a:lstStyle/>
        <a:p>
          <a:endParaRPr lang="lv-LV"/>
        </a:p>
      </dgm:t>
    </dgm:pt>
    <dgm:pt modelId="{69597873-A52D-4E37-B63B-14E72564BEAC}">
      <dgm:prSet phldrT="[Text]" phldr="0"/>
      <dgm:spPr/>
      <dgm:t>
        <a:bodyPr/>
        <a:lstStyle/>
        <a:p>
          <a:r>
            <a:rPr lang="lv-LV" dirty="0"/>
            <a:t>Mērķa uzkrājumi </a:t>
          </a:r>
        </a:p>
      </dgm:t>
    </dgm:pt>
    <dgm:pt modelId="{BD5A57D8-E215-4317-8B25-EA5916A82D01}" type="parTrans" cxnId="{F101A60A-FB8E-44D9-9DEF-E159C5AE7728}">
      <dgm:prSet/>
      <dgm:spPr/>
      <dgm:t>
        <a:bodyPr/>
        <a:lstStyle/>
        <a:p>
          <a:endParaRPr lang="lv-LV"/>
        </a:p>
      </dgm:t>
    </dgm:pt>
    <dgm:pt modelId="{73C84D57-C901-4C5D-879C-5AFAE58550AC}" type="sibTrans" cxnId="{F101A60A-FB8E-44D9-9DEF-E159C5AE7728}">
      <dgm:prSet/>
      <dgm:spPr/>
      <dgm:t>
        <a:bodyPr/>
        <a:lstStyle/>
        <a:p>
          <a:endParaRPr lang="lv-LV"/>
        </a:p>
      </dgm:t>
    </dgm:pt>
    <dgm:pt modelId="{077EFFAC-5F8C-4A97-8ADB-BBDA7540BEAB}">
      <dgm:prSet phldrT="[Text]" phldr="0"/>
      <dgm:spPr/>
      <dgm:t>
        <a:bodyPr/>
        <a:lstStyle/>
        <a:p>
          <a:r>
            <a:rPr lang="lv-LV" dirty="0">
              <a:latin typeface="Arial" panose="020B0604020202020204" pitchFamily="34" charset="0"/>
              <a:cs typeface="Arial" panose="020B0604020202020204" pitchFamily="34" charset="0"/>
            </a:rPr>
            <a:t>Jāmaksā, ja ir kopības lēmums. Ierosina pārvaldnieks.</a:t>
          </a:r>
        </a:p>
      </dgm:t>
    </dgm:pt>
    <dgm:pt modelId="{8E136020-1243-4B6F-91D3-71BCC057522C}" type="parTrans" cxnId="{165778C3-2413-43DC-9227-DDF6B11749A6}">
      <dgm:prSet/>
      <dgm:spPr/>
      <dgm:t>
        <a:bodyPr/>
        <a:lstStyle/>
        <a:p>
          <a:endParaRPr lang="lv-LV"/>
        </a:p>
      </dgm:t>
    </dgm:pt>
    <dgm:pt modelId="{D204A72E-3A12-4BEB-BF3D-3DAB7DB6E872}" type="sibTrans" cxnId="{165778C3-2413-43DC-9227-DDF6B11749A6}">
      <dgm:prSet/>
      <dgm:spPr/>
      <dgm:t>
        <a:bodyPr/>
        <a:lstStyle/>
        <a:p>
          <a:endParaRPr lang="lv-LV"/>
        </a:p>
      </dgm:t>
    </dgm:pt>
    <dgm:pt modelId="{49ACD153-DE80-492F-8F0F-ECB28D45D19C}" type="pres">
      <dgm:prSet presAssocID="{C0D3B8A1-A7D4-465C-8138-8BA7EE4E47E6}" presName="linear" presStyleCnt="0">
        <dgm:presLayoutVars>
          <dgm:animLvl val="lvl"/>
          <dgm:resizeHandles val="exact"/>
        </dgm:presLayoutVars>
      </dgm:prSet>
      <dgm:spPr/>
    </dgm:pt>
    <dgm:pt modelId="{506465B4-CAA9-4504-B88D-6B4CD56DB53B}" type="pres">
      <dgm:prSet presAssocID="{5C5C1E9B-6414-4D19-8FF0-8066D12871AF}" presName="parentText" presStyleLbl="node1" presStyleIdx="0" presStyleCnt="2">
        <dgm:presLayoutVars>
          <dgm:chMax val="0"/>
          <dgm:bulletEnabled val="1"/>
        </dgm:presLayoutVars>
      </dgm:prSet>
      <dgm:spPr/>
    </dgm:pt>
    <dgm:pt modelId="{283F9BFD-2E1B-4FFF-81B1-E8036A1F6478}" type="pres">
      <dgm:prSet presAssocID="{5C5C1E9B-6414-4D19-8FF0-8066D12871AF}" presName="childText" presStyleLbl="revTx" presStyleIdx="0" presStyleCnt="2">
        <dgm:presLayoutVars>
          <dgm:bulletEnabled val="1"/>
        </dgm:presLayoutVars>
      </dgm:prSet>
      <dgm:spPr/>
    </dgm:pt>
    <dgm:pt modelId="{83D87C54-3117-45D8-BE52-D87F96681489}" type="pres">
      <dgm:prSet presAssocID="{69597873-A52D-4E37-B63B-14E72564BEAC}" presName="parentText" presStyleLbl="node1" presStyleIdx="1" presStyleCnt="2">
        <dgm:presLayoutVars>
          <dgm:chMax val="0"/>
          <dgm:bulletEnabled val="1"/>
        </dgm:presLayoutVars>
      </dgm:prSet>
      <dgm:spPr/>
    </dgm:pt>
    <dgm:pt modelId="{92DAAC11-842A-49DD-9F04-5C941A61F31A}" type="pres">
      <dgm:prSet presAssocID="{69597873-A52D-4E37-B63B-14E72564BEAC}" presName="childText" presStyleLbl="revTx" presStyleIdx="1" presStyleCnt="2">
        <dgm:presLayoutVars>
          <dgm:bulletEnabled val="1"/>
        </dgm:presLayoutVars>
      </dgm:prSet>
      <dgm:spPr/>
    </dgm:pt>
  </dgm:ptLst>
  <dgm:cxnLst>
    <dgm:cxn modelId="{F101A60A-FB8E-44D9-9DEF-E159C5AE7728}" srcId="{C0D3B8A1-A7D4-465C-8138-8BA7EE4E47E6}" destId="{69597873-A52D-4E37-B63B-14E72564BEAC}" srcOrd="1" destOrd="0" parTransId="{BD5A57D8-E215-4317-8B25-EA5916A82D01}" sibTransId="{73C84D57-C901-4C5D-879C-5AFAE58550AC}"/>
    <dgm:cxn modelId="{19E2362F-21F4-4B8C-89E6-E343D282B3DA}" type="presOf" srcId="{5C5C1E9B-6414-4D19-8FF0-8066D12871AF}" destId="{506465B4-CAA9-4504-B88D-6B4CD56DB53B}" srcOrd="0" destOrd="0" presId="urn:microsoft.com/office/officeart/2005/8/layout/vList2"/>
    <dgm:cxn modelId="{5974C362-230C-4253-9E9C-9041FE1B9F20}" type="presOf" srcId="{69597873-A52D-4E37-B63B-14E72564BEAC}" destId="{83D87C54-3117-45D8-BE52-D87F96681489}" srcOrd="0" destOrd="0" presId="urn:microsoft.com/office/officeart/2005/8/layout/vList2"/>
    <dgm:cxn modelId="{CD55E66F-3EB4-421B-B663-8E49758A478A}" srcId="{C0D3B8A1-A7D4-465C-8138-8BA7EE4E47E6}" destId="{5C5C1E9B-6414-4D19-8FF0-8066D12871AF}" srcOrd="0" destOrd="0" parTransId="{36320ED1-A87E-4E9A-AC2D-78BA10421812}" sibTransId="{987FB9C9-5458-4579-B64D-7215D471C792}"/>
    <dgm:cxn modelId="{0D721072-3F9D-4E41-820E-037E70ABD370}" type="presOf" srcId="{077EFFAC-5F8C-4A97-8ADB-BBDA7540BEAB}" destId="{92DAAC11-842A-49DD-9F04-5C941A61F31A}" srcOrd="0" destOrd="0" presId="urn:microsoft.com/office/officeart/2005/8/layout/vList2"/>
    <dgm:cxn modelId="{CDAE71A3-4AAE-4B3D-AB55-27A11EC6C228}" srcId="{5C5C1E9B-6414-4D19-8FF0-8066D12871AF}" destId="{90BBC8E4-79D0-4E37-9D38-B60B0175F8D0}" srcOrd="0" destOrd="0" parTransId="{649E7D63-9BDD-495B-9D76-CDEBF0AAE918}" sibTransId="{E2B5BC46-1B65-4630-BC05-38A5A81B87BB}"/>
    <dgm:cxn modelId="{6A51CFBD-DE5C-4060-980B-F6ED568DDD30}" type="presOf" srcId="{90BBC8E4-79D0-4E37-9D38-B60B0175F8D0}" destId="{283F9BFD-2E1B-4FFF-81B1-E8036A1F6478}" srcOrd="0" destOrd="0" presId="urn:microsoft.com/office/officeart/2005/8/layout/vList2"/>
    <dgm:cxn modelId="{165778C3-2413-43DC-9227-DDF6B11749A6}" srcId="{69597873-A52D-4E37-B63B-14E72564BEAC}" destId="{077EFFAC-5F8C-4A97-8ADB-BBDA7540BEAB}" srcOrd="0" destOrd="0" parTransId="{8E136020-1243-4B6F-91D3-71BCC057522C}" sibTransId="{D204A72E-3A12-4BEB-BF3D-3DAB7DB6E872}"/>
    <dgm:cxn modelId="{EDC343E2-9F18-47F3-8B02-85099367D0D6}" type="presOf" srcId="{C0D3B8A1-A7D4-465C-8138-8BA7EE4E47E6}" destId="{49ACD153-DE80-492F-8F0F-ECB28D45D19C}" srcOrd="0" destOrd="0" presId="urn:microsoft.com/office/officeart/2005/8/layout/vList2"/>
    <dgm:cxn modelId="{D6712DCB-1A23-41D6-8081-4EA9BBBABFAD}" type="presParOf" srcId="{49ACD153-DE80-492F-8F0F-ECB28D45D19C}" destId="{506465B4-CAA9-4504-B88D-6B4CD56DB53B}" srcOrd="0" destOrd="0" presId="urn:microsoft.com/office/officeart/2005/8/layout/vList2"/>
    <dgm:cxn modelId="{7DDEC8A9-97AA-4416-B1A6-9737DAD70230}" type="presParOf" srcId="{49ACD153-DE80-492F-8F0F-ECB28D45D19C}" destId="{283F9BFD-2E1B-4FFF-81B1-E8036A1F6478}" srcOrd="1" destOrd="0" presId="urn:microsoft.com/office/officeart/2005/8/layout/vList2"/>
    <dgm:cxn modelId="{A3D92DC7-698B-4173-BF83-A0B2E6EF8DD1}" type="presParOf" srcId="{49ACD153-DE80-492F-8F0F-ECB28D45D19C}" destId="{83D87C54-3117-45D8-BE52-D87F96681489}" srcOrd="2" destOrd="0" presId="urn:microsoft.com/office/officeart/2005/8/layout/vList2"/>
    <dgm:cxn modelId="{9E2A5E1F-2234-4943-9750-CAE6489AB92C}" type="presParOf" srcId="{49ACD153-DE80-492F-8F0F-ECB28D45D19C}" destId="{92DAAC11-842A-49DD-9F04-5C941A61F31A}"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FF598-3BEE-4AD2-AFDD-26C877E9F0FF}"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lv-LV"/>
        </a:p>
      </dgm:t>
    </dgm:pt>
    <dgm:pt modelId="{4C92BF6E-FA89-4CDF-A723-508F93690BDA}">
      <dgm:prSet phldrT="[Text]" phldr="0"/>
      <dgm:spPr/>
      <dgm:t>
        <a:bodyPr/>
        <a:lstStyle/>
        <a:p>
          <a:r>
            <a:rPr lang="lv-LV" dirty="0"/>
            <a:t>Maksājums par pārvaldīšanas uzdevumu + tehniskā apkope</a:t>
          </a:r>
        </a:p>
      </dgm:t>
    </dgm:pt>
    <dgm:pt modelId="{DC5C784D-BCE1-4DAD-8913-3F5E338A7B2F}" type="parTrans" cxnId="{4CF80F89-CC0A-4D78-9BBC-9FC12E1025FA}">
      <dgm:prSet/>
      <dgm:spPr/>
      <dgm:t>
        <a:bodyPr/>
        <a:lstStyle/>
        <a:p>
          <a:endParaRPr lang="lv-LV"/>
        </a:p>
      </dgm:t>
    </dgm:pt>
    <dgm:pt modelId="{9667A1AD-5283-49E8-AF70-26588CB2691F}" type="sibTrans" cxnId="{4CF80F89-CC0A-4D78-9BBC-9FC12E1025FA}">
      <dgm:prSet/>
      <dgm:spPr/>
      <dgm:t>
        <a:bodyPr/>
        <a:lstStyle/>
        <a:p>
          <a:endParaRPr lang="lv-LV"/>
        </a:p>
      </dgm:t>
    </dgm:pt>
    <dgm:pt modelId="{B426D780-01CB-494E-9DD7-A1C476E192F3}">
      <dgm:prSet phldrT="[Text]" phldr="0"/>
      <dgm:spPr/>
      <dgm:t>
        <a:bodyPr/>
        <a:lstStyle/>
        <a:p>
          <a:r>
            <a:rPr lang="lv-LV" dirty="0"/>
            <a:t>Pārvaldīšanas maksa</a:t>
          </a:r>
        </a:p>
      </dgm:t>
    </dgm:pt>
    <dgm:pt modelId="{9ABA8595-EF5F-4322-9C6B-B76F06EFE75C}" type="parTrans" cxnId="{9DD48176-30AC-46BB-BB45-F154DC25AB51}">
      <dgm:prSet/>
      <dgm:spPr/>
      <dgm:t>
        <a:bodyPr/>
        <a:lstStyle/>
        <a:p>
          <a:endParaRPr lang="lv-LV"/>
        </a:p>
      </dgm:t>
    </dgm:pt>
    <dgm:pt modelId="{DAF71AAC-B2F3-4431-ABDE-CE149D876FEF}" type="sibTrans" cxnId="{9DD48176-30AC-46BB-BB45-F154DC25AB51}">
      <dgm:prSet/>
      <dgm:spPr/>
      <dgm:t>
        <a:bodyPr/>
        <a:lstStyle/>
        <a:p>
          <a:endParaRPr lang="lv-LV"/>
        </a:p>
      </dgm:t>
    </dgm:pt>
    <dgm:pt modelId="{2264AA55-C133-4C01-B130-6E20FD54037C}" type="pres">
      <dgm:prSet presAssocID="{E42FF598-3BEE-4AD2-AFDD-26C877E9F0FF}" presName="linearFlow" presStyleCnt="0">
        <dgm:presLayoutVars>
          <dgm:dir/>
          <dgm:resizeHandles val="exact"/>
        </dgm:presLayoutVars>
      </dgm:prSet>
      <dgm:spPr/>
    </dgm:pt>
    <dgm:pt modelId="{C50FB4F5-446A-430D-B56B-20F8FE9807F8}" type="pres">
      <dgm:prSet presAssocID="{4C92BF6E-FA89-4CDF-A723-508F93690BDA}" presName="node" presStyleLbl="node1" presStyleIdx="0" presStyleCnt="2">
        <dgm:presLayoutVars>
          <dgm:bulletEnabled val="1"/>
        </dgm:presLayoutVars>
      </dgm:prSet>
      <dgm:spPr/>
    </dgm:pt>
    <dgm:pt modelId="{611F2875-A3B7-419D-9EC9-8CED13C00BDD}" type="pres">
      <dgm:prSet presAssocID="{9667A1AD-5283-49E8-AF70-26588CB2691F}" presName="spacerL" presStyleCnt="0"/>
      <dgm:spPr/>
    </dgm:pt>
    <dgm:pt modelId="{B36F0D0C-577D-42A2-9E77-72F533BDACD0}" type="pres">
      <dgm:prSet presAssocID="{9667A1AD-5283-49E8-AF70-26588CB2691F}" presName="sibTrans" presStyleLbl="sibTrans2D1" presStyleIdx="0" presStyleCnt="1"/>
      <dgm:spPr/>
    </dgm:pt>
    <dgm:pt modelId="{BCA21413-E345-4DDD-8170-876C5A978D97}" type="pres">
      <dgm:prSet presAssocID="{9667A1AD-5283-49E8-AF70-26588CB2691F}" presName="spacerR" presStyleCnt="0"/>
      <dgm:spPr/>
    </dgm:pt>
    <dgm:pt modelId="{974F9B29-6737-4E25-A7E0-D794E89678FA}" type="pres">
      <dgm:prSet presAssocID="{B426D780-01CB-494E-9DD7-A1C476E192F3}" presName="node" presStyleLbl="node1" presStyleIdx="1" presStyleCnt="2">
        <dgm:presLayoutVars>
          <dgm:bulletEnabled val="1"/>
        </dgm:presLayoutVars>
      </dgm:prSet>
      <dgm:spPr/>
    </dgm:pt>
  </dgm:ptLst>
  <dgm:cxnLst>
    <dgm:cxn modelId="{F1321707-38D1-4F0B-9BD1-61FB228738AC}" type="presOf" srcId="{B426D780-01CB-494E-9DD7-A1C476E192F3}" destId="{974F9B29-6737-4E25-A7E0-D794E89678FA}" srcOrd="0" destOrd="0" presId="urn:microsoft.com/office/officeart/2005/8/layout/equation1"/>
    <dgm:cxn modelId="{9DD48176-30AC-46BB-BB45-F154DC25AB51}" srcId="{E42FF598-3BEE-4AD2-AFDD-26C877E9F0FF}" destId="{B426D780-01CB-494E-9DD7-A1C476E192F3}" srcOrd="1" destOrd="0" parTransId="{9ABA8595-EF5F-4322-9C6B-B76F06EFE75C}" sibTransId="{DAF71AAC-B2F3-4431-ABDE-CE149D876FEF}"/>
    <dgm:cxn modelId="{4CF80F89-CC0A-4D78-9BBC-9FC12E1025FA}" srcId="{E42FF598-3BEE-4AD2-AFDD-26C877E9F0FF}" destId="{4C92BF6E-FA89-4CDF-A723-508F93690BDA}" srcOrd="0" destOrd="0" parTransId="{DC5C784D-BCE1-4DAD-8913-3F5E338A7B2F}" sibTransId="{9667A1AD-5283-49E8-AF70-26588CB2691F}"/>
    <dgm:cxn modelId="{CB7E7CA1-905A-461A-82C8-B11DDE82670F}" type="presOf" srcId="{4C92BF6E-FA89-4CDF-A723-508F93690BDA}" destId="{C50FB4F5-446A-430D-B56B-20F8FE9807F8}" srcOrd="0" destOrd="0" presId="urn:microsoft.com/office/officeart/2005/8/layout/equation1"/>
    <dgm:cxn modelId="{48AD64BB-A30A-4D5C-97DB-E38614354755}" type="presOf" srcId="{9667A1AD-5283-49E8-AF70-26588CB2691F}" destId="{B36F0D0C-577D-42A2-9E77-72F533BDACD0}" srcOrd="0" destOrd="0" presId="urn:microsoft.com/office/officeart/2005/8/layout/equation1"/>
    <dgm:cxn modelId="{D820F0C3-DC70-4BF9-81D5-8E0FC21AB95E}" type="presOf" srcId="{E42FF598-3BEE-4AD2-AFDD-26C877E9F0FF}" destId="{2264AA55-C133-4C01-B130-6E20FD54037C}" srcOrd="0" destOrd="0" presId="urn:microsoft.com/office/officeart/2005/8/layout/equation1"/>
    <dgm:cxn modelId="{11BD09D7-C222-4ACF-9AA9-7036D733EAD5}" type="presParOf" srcId="{2264AA55-C133-4C01-B130-6E20FD54037C}" destId="{C50FB4F5-446A-430D-B56B-20F8FE9807F8}" srcOrd="0" destOrd="0" presId="urn:microsoft.com/office/officeart/2005/8/layout/equation1"/>
    <dgm:cxn modelId="{B9EBD160-0C13-4866-8B14-FF9233CFCA63}" type="presParOf" srcId="{2264AA55-C133-4C01-B130-6E20FD54037C}" destId="{611F2875-A3B7-419D-9EC9-8CED13C00BDD}" srcOrd="1" destOrd="0" presId="urn:microsoft.com/office/officeart/2005/8/layout/equation1"/>
    <dgm:cxn modelId="{59A957F9-0DB9-4791-A48E-1B975430B2A7}" type="presParOf" srcId="{2264AA55-C133-4C01-B130-6E20FD54037C}" destId="{B36F0D0C-577D-42A2-9E77-72F533BDACD0}" srcOrd="2" destOrd="0" presId="urn:microsoft.com/office/officeart/2005/8/layout/equation1"/>
    <dgm:cxn modelId="{492E4678-BFE7-4D0E-B5AC-9444D2D7E4A4}" type="presParOf" srcId="{2264AA55-C133-4C01-B130-6E20FD54037C}" destId="{BCA21413-E345-4DDD-8170-876C5A978D97}" srcOrd="3" destOrd="0" presId="urn:microsoft.com/office/officeart/2005/8/layout/equation1"/>
    <dgm:cxn modelId="{485153DB-5FDA-4278-A660-4ADCA980A41C}" type="presParOf" srcId="{2264AA55-C133-4C01-B130-6E20FD54037C}" destId="{974F9B29-6737-4E25-A7E0-D794E89678FA}"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71B38B-DA6B-4C60-B0F9-332DADEB4B9E}"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lv-LV"/>
        </a:p>
      </dgm:t>
    </dgm:pt>
    <dgm:pt modelId="{46398045-F2C6-46BB-8BF1-B9D664BCEA1E}">
      <dgm:prSet phldrT="[Text]" phldr="0"/>
      <dgm:spPr/>
      <dgm:t>
        <a:bodyPr/>
        <a:lstStyle/>
        <a:p>
          <a:r>
            <a:rPr lang="lv-LV" dirty="0"/>
            <a:t>Maksājums par pārvaldīšanas uzdevumu + tehnisko apkopi</a:t>
          </a:r>
        </a:p>
      </dgm:t>
    </dgm:pt>
    <dgm:pt modelId="{DC6DDF01-F4BF-4A77-86ED-22D68E63B41A}" type="parTrans" cxnId="{7B228A64-A39F-4C55-BFE9-1EE9F291F77C}">
      <dgm:prSet/>
      <dgm:spPr/>
      <dgm:t>
        <a:bodyPr/>
        <a:lstStyle/>
        <a:p>
          <a:endParaRPr lang="lv-LV"/>
        </a:p>
      </dgm:t>
    </dgm:pt>
    <dgm:pt modelId="{A8F7EADB-A0FF-4CFA-9E37-A81245B2BC90}" type="sibTrans" cxnId="{7B228A64-A39F-4C55-BFE9-1EE9F291F77C}">
      <dgm:prSet/>
      <dgm:spPr/>
      <dgm:t>
        <a:bodyPr/>
        <a:lstStyle/>
        <a:p>
          <a:endParaRPr lang="lv-LV"/>
        </a:p>
      </dgm:t>
    </dgm:pt>
    <dgm:pt modelId="{D6BB5172-D0FC-4B4E-A530-38B2AC23D5B0}">
      <dgm:prSet phldrT="[Text]" phldr="0"/>
      <dgm:spPr/>
      <dgm:t>
        <a:bodyPr/>
        <a:lstStyle/>
        <a:p>
          <a:r>
            <a:rPr lang="lv-LV" dirty="0"/>
            <a:t>Izdevumi par ārpuskārtas remontiem</a:t>
          </a:r>
        </a:p>
      </dgm:t>
    </dgm:pt>
    <dgm:pt modelId="{AE44D3CA-64E3-48B6-9ABB-66457FC13BF5}" type="parTrans" cxnId="{29BCA4CB-DE50-41EC-B841-84601C9EB19B}">
      <dgm:prSet/>
      <dgm:spPr/>
      <dgm:t>
        <a:bodyPr/>
        <a:lstStyle/>
        <a:p>
          <a:endParaRPr lang="lv-LV"/>
        </a:p>
      </dgm:t>
    </dgm:pt>
    <dgm:pt modelId="{44DAFC52-CAEA-4AEB-B1E7-CAF57CD05C3E}" type="sibTrans" cxnId="{29BCA4CB-DE50-41EC-B841-84601C9EB19B}">
      <dgm:prSet/>
      <dgm:spPr/>
      <dgm:t>
        <a:bodyPr/>
        <a:lstStyle/>
        <a:p>
          <a:endParaRPr lang="lv-LV"/>
        </a:p>
      </dgm:t>
    </dgm:pt>
    <dgm:pt modelId="{FD718346-0A67-4350-B673-AD4D98B99471}">
      <dgm:prSet phldrT="[Text]" phldr="0"/>
      <dgm:spPr/>
      <dgm:t>
        <a:bodyPr/>
        <a:lstStyle/>
        <a:p>
          <a:r>
            <a:rPr lang="lv-LV" dirty="0"/>
            <a:t>Pārvaldīšanas maksa</a:t>
          </a:r>
        </a:p>
      </dgm:t>
    </dgm:pt>
    <dgm:pt modelId="{2D089E43-F002-49F3-883F-FE90FC6EF7BE}" type="parTrans" cxnId="{E7B94ECA-12E5-4303-9ED1-4405B420E1F7}">
      <dgm:prSet/>
      <dgm:spPr/>
      <dgm:t>
        <a:bodyPr/>
        <a:lstStyle/>
        <a:p>
          <a:endParaRPr lang="lv-LV"/>
        </a:p>
      </dgm:t>
    </dgm:pt>
    <dgm:pt modelId="{4C1A0A04-96BC-4AD3-9092-73DBA2298874}" type="sibTrans" cxnId="{E7B94ECA-12E5-4303-9ED1-4405B420E1F7}">
      <dgm:prSet/>
      <dgm:spPr/>
      <dgm:t>
        <a:bodyPr/>
        <a:lstStyle/>
        <a:p>
          <a:endParaRPr lang="lv-LV"/>
        </a:p>
      </dgm:t>
    </dgm:pt>
    <dgm:pt modelId="{B39A0DBE-CFE3-4726-B083-66A7CBA7D990}" type="pres">
      <dgm:prSet presAssocID="{DA71B38B-DA6B-4C60-B0F9-332DADEB4B9E}" presName="linearFlow" presStyleCnt="0">
        <dgm:presLayoutVars>
          <dgm:dir/>
          <dgm:resizeHandles val="exact"/>
        </dgm:presLayoutVars>
      </dgm:prSet>
      <dgm:spPr/>
    </dgm:pt>
    <dgm:pt modelId="{DC9D963F-CC27-4438-AC3C-B0D3DA0FC18B}" type="pres">
      <dgm:prSet presAssocID="{46398045-F2C6-46BB-8BF1-B9D664BCEA1E}" presName="node" presStyleLbl="node1" presStyleIdx="0" presStyleCnt="3">
        <dgm:presLayoutVars>
          <dgm:bulletEnabled val="1"/>
        </dgm:presLayoutVars>
      </dgm:prSet>
      <dgm:spPr/>
    </dgm:pt>
    <dgm:pt modelId="{EFB22B75-E5D8-4696-895C-BDFC9D7B070E}" type="pres">
      <dgm:prSet presAssocID="{A8F7EADB-A0FF-4CFA-9E37-A81245B2BC90}" presName="spacerL" presStyleCnt="0"/>
      <dgm:spPr/>
    </dgm:pt>
    <dgm:pt modelId="{3E93480F-18F8-4A16-84FD-7F9E420F1239}" type="pres">
      <dgm:prSet presAssocID="{A8F7EADB-A0FF-4CFA-9E37-A81245B2BC90}" presName="sibTrans" presStyleLbl="sibTrans2D1" presStyleIdx="0" presStyleCnt="2"/>
      <dgm:spPr/>
    </dgm:pt>
    <dgm:pt modelId="{11919E06-141D-4FE0-A081-6C810F40A9F1}" type="pres">
      <dgm:prSet presAssocID="{A8F7EADB-A0FF-4CFA-9E37-A81245B2BC90}" presName="spacerR" presStyleCnt="0"/>
      <dgm:spPr/>
    </dgm:pt>
    <dgm:pt modelId="{D67D4244-2DED-4E8F-AD0E-22EBB37AB626}" type="pres">
      <dgm:prSet presAssocID="{D6BB5172-D0FC-4B4E-A530-38B2AC23D5B0}" presName="node" presStyleLbl="node1" presStyleIdx="1" presStyleCnt="3">
        <dgm:presLayoutVars>
          <dgm:bulletEnabled val="1"/>
        </dgm:presLayoutVars>
      </dgm:prSet>
      <dgm:spPr/>
    </dgm:pt>
    <dgm:pt modelId="{A90AB4DD-ED90-4DAD-9E23-9532DCB65FAF}" type="pres">
      <dgm:prSet presAssocID="{44DAFC52-CAEA-4AEB-B1E7-CAF57CD05C3E}" presName="spacerL" presStyleCnt="0"/>
      <dgm:spPr/>
    </dgm:pt>
    <dgm:pt modelId="{91A6C5FE-FFDE-4953-A922-5BD93F4CAF64}" type="pres">
      <dgm:prSet presAssocID="{44DAFC52-CAEA-4AEB-B1E7-CAF57CD05C3E}" presName="sibTrans" presStyleLbl="sibTrans2D1" presStyleIdx="1" presStyleCnt="2"/>
      <dgm:spPr/>
    </dgm:pt>
    <dgm:pt modelId="{863E270A-1956-4408-9E0B-0924050C21B0}" type="pres">
      <dgm:prSet presAssocID="{44DAFC52-CAEA-4AEB-B1E7-CAF57CD05C3E}" presName="spacerR" presStyleCnt="0"/>
      <dgm:spPr/>
    </dgm:pt>
    <dgm:pt modelId="{EF7EEE63-DA03-4630-BCED-6F187D2020F9}" type="pres">
      <dgm:prSet presAssocID="{FD718346-0A67-4350-B673-AD4D98B99471}" presName="node" presStyleLbl="node1" presStyleIdx="2" presStyleCnt="3">
        <dgm:presLayoutVars>
          <dgm:bulletEnabled val="1"/>
        </dgm:presLayoutVars>
      </dgm:prSet>
      <dgm:spPr/>
    </dgm:pt>
  </dgm:ptLst>
  <dgm:cxnLst>
    <dgm:cxn modelId="{A7DE5F1A-097C-4AC4-B490-D881C00B4D6A}" type="presOf" srcId="{DA71B38B-DA6B-4C60-B0F9-332DADEB4B9E}" destId="{B39A0DBE-CFE3-4726-B083-66A7CBA7D990}" srcOrd="0" destOrd="0" presId="urn:microsoft.com/office/officeart/2005/8/layout/equation1"/>
    <dgm:cxn modelId="{C0541A1E-F829-4999-8DD3-DD3DADBECC97}" type="presOf" srcId="{FD718346-0A67-4350-B673-AD4D98B99471}" destId="{EF7EEE63-DA03-4630-BCED-6F187D2020F9}" srcOrd="0" destOrd="0" presId="urn:microsoft.com/office/officeart/2005/8/layout/equation1"/>
    <dgm:cxn modelId="{7B228A64-A39F-4C55-BFE9-1EE9F291F77C}" srcId="{DA71B38B-DA6B-4C60-B0F9-332DADEB4B9E}" destId="{46398045-F2C6-46BB-8BF1-B9D664BCEA1E}" srcOrd="0" destOrd="0" parTransId="{DC6DDF01-F4BF-4A77-86ED-22D68E63B41A}" sibTransId="{A8F7EADB-A0FF-4CFA-9E37-A81245B2BC90}"/>
    <dgm:cxn modelId="{24CE5653-9715-4B53-82EF-670FC5858EF8}" type="presOf" srcId="{A8F7EADB-A0FF-4CFA-9E37-A81245B2BC90}" destId="{3E93480F-18F8-4A16-84FD-7F9E420F1239}" srcOrd="0" destOrd="0" presId="urn:microsoft.com/office/officeart/2005/8/layout/equation1"/>
    <dgm:cxn modelId="{0C0A3094-3D95-47EE-A599-83222A0E2808}" type="presOf" srcId="{44DAFC52-CAEA-4AEB-B1E7-CAF57CD05C3E}" destId="{91A6C5FE-FFDE-4953-A922-5BD93F4CAF64}" srcOrd="0" destOrd="0" presId="urn:microsoft.com/office/officeart/2005/8/layout/equation1"/>
    <dgm:cxn modelId="{E7B94ECA-12E5-4303-9ED1-4405B420E1F7}" srcId="{DA71B38B-DA6B-4C60-B0F9-332DADEB4B9E}" destId="{FD718346-0A67-4350-B673-AD4D98B99471}" srcOrd="2" destOrd="0" parTransId="{2D089E43-F002-49F3-883F-FE90FC6EF7BE}" sibTransId="{4C1A0A04-96BC-4AD3-9092-73DBA2298874}"/>
    <dgm:cxn modelId="{29BCA4CB-DE50-41EC-B841-84601C9EB19B}" srcId="{DA71B38B-DA6B-4C60-B0F9-332DADEB4B9E}" destId="{D6BB5172-D0FC-4B4E-A530-38B2AC23D5B0}" srcOrd="1" destOrd="0" parTransId="{AE44D3CA-64E3-48B6-9ABB-66457FC13BF5}" sibTransId="{44DAFC52-CAEA-4AEB-B1E7-CAF57CD05C3E}"/>
    <dgm:cxn modelId="{0A81B3EC-2FC1-4CF4-9182-1B805CC62AE4}" type="presOf" srcId="{D6BB5172-D0FC-4B4E-A530-38B2AC23D5B0}" destId="{D67D4244-2DED-4E8F-AD0E-22EBB37AB626}" srcOrd="0" destOrd="0" presId="urn:microsoft.com/office/officeart/2005/8/layout/equation1"/>
    <dgm:cxn modelId="{26555AFA-D758-4CBD-A43C-FACF3104BC6E}" type="presOf" srcId="{46398045-F2C6-46BB-8BF1-B9D664BCEA1E}" destId="{DC9D963F-CC27-4438-AC3C-B0D3DA0FC18B}" srcOrd="0" destOrd="0" presId="urn:microsoft.com/office/officeart/2005/8/layout/equation1"/>
    <dgm:cxn modelId="{3070F453-2CC8-4011-9E10-2D638FE33F5E}" type="presParOf" srcId="{B39A0DBE-CFE3-4726-B083-66A7CBA7D990}" destId="{DC9D963F-CC27-4438-AC3C-B0D3DA0FC18B}" srcOrd="0" destOrd="0" presId="urn:microsoft.com/office/officeart/2005/8/layout/equation1"/>
    <dgm:cxn modelId="{413B9488-C0D2-406B-92DA-AF8D5957BD16}" type="presParOf" srcId="{B39A0DBE-CFE3-4726-B083-66A7CBA7D990}" destId="{EFB22B75-E5D8-4696-895C-BDFC9D7B070E}" srcOrd="1" destOrd="0" presId="urn:microsoft.com/office/officeart/2005/8/layout/equation1"/>
    <dgm:cxn modelId="{6E0C6FBD-578D-41CF-96E5-57A7D34EA484}" type="presParOf" srcId="{B39A0DBE-CFE3-4726-B083-66A7CBA7D990}" destId="{3E93480F-18F8-4A16-84FD-7F9E420F1239}" srcOrd="2" destOrd="0" presId="urn:microsoft.com/office/officeart/2005/8/layout/equation1"/>
    <dgm:cxn modelId="{4A181687-E51C-4D8D-8B6F-A6DDE64E1DFD}" type="presParOf" srcId="{B39A0DBE-CFE3-4726-B083-66A7CBA7D990}" destId="{11919E06-141D-4FE0-A081-6C810F40A9F1}" srcOrd="3" destOrd="0" presId="urn:microsoft.com/office/officeart/2005/8/layout/equation1"/>
    <dgm:cxn modelId="{EAD994D0-DB40-4B9F-B18A-B294EC62EE99}" type="presParOf" srcId="{B39A0DBE-CFE3-4726-B083-66A7CBA7D990}" destId="{D67D4244-2DED-4E8F-AD0E-22EBB37AB626}" srcOrd="4" destOrd="0" presId="urn:microsoft.com/office/officeart/2005/8/layout/equation1"/>
    <dgm:cxn modelId="{7534B910-167D-4266-92C6-2AD3D592E38A}" type="presParOf" srcId="{B39A0DBE-CFE3-4726-B083-66A7CBA7D990}" destId="{A90AB4DD-ED90-4DAD-9E23-9532DCB65FAF}" srcOrd="5" destOrd="0" presId="urn:microsoft.com/office/officeart/2005/8/layout/equation1"/>
    <dgm:cxn modelId="{BCA42270-06B4-422C-A0D4-C46085C7A7D6}" type="presParOf" srcId="{B39A0DBE-CFE3-4726-B083-66A7CBA7D990}" destId="{91A6C5FE-FFDE-4953-A922-5BD93F4CAF64}" srcOrd="6" destOrd="0" presId="urn:microsoft.com/office/officeart/2005/8/layout/equation1"/>
    <dgm:cxn modelId="{A95314BC-8A4E-44DB-8077-C735C8D718E4}" type="presParOf" srcId="{B39A0DBE-CFE3-4726-B083-66A7CBA7D990}" destId="{863E270A-1956-4408-9E0B-0924050C21B0}" srcOrd="7" destOrd="0" presId="urn:microsoft.com/office/officeart/2005/8/layout/equation1"/>
    <dgm:cxn modelId="{D9DC21C8-C073-4C30-8376-4C7E8ACB14BC}" type="presParOf" srcId="{B39A0DBE-CFE3-4726-B083-66A7CBA7D990}" destId="{EF7EEE63-DA03-4630-BCED-6F187D2020F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B4921F-E9B9-4A4E-97B0-A6CDC7B49C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lv-LV"/>
        </a:p>
      </dgm:t>
    </dgm:pt>
    <dgm:pt modelId="{5DDF277D-3355-4358-AE60-06A743702886}">
      <dgm:prSet phldrT="[Text]" phldr="0"/>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dirty="0"/>
            <a:t>Pārvaldnieks nosaka maksājamo daļu, kā arī saistību neizpildes vai nepienācīgas izpildes gadījumā – arī līgumsodu un nokavējuma procentus.</a:t>
          </a:r>
        </a:p>
      </dgm:t>
    </dgm:pt>
    <dgm:pt modelId="{5A084D77-4FD5-460F-8013-511FE689D9BB}" type="parTrans" cxnId="{9DA93B07-717A-4B4C-8974-BAC7F4CCBF0A}">
      <dgm:prSet/>
      <dgm:spPr/>
      <dgm:t>
        <a:bodyPr/>
        <a:lstStyle/>
        <a:p>
          <a:endParaRPr lang="lv-LV"/>
        </a:p>
      </dgm:t>
    </dgm:pt>
    <dgm:pt modelId="{C753AE1A-62CA-4B89-A130-55BE5161725A}" type="sibTrans" cxnId="{9DA93B07-717A-4B4C-8974-BAC7F4CCBF0A}">
      <dgm:prSet/>
      <dgm:spPr/>
      <dgm:t>
        <a:bodyPr/>
        <a:lstStyle/>
        <a:p>
          <a:endParaRPr lang="lv-LV"/>
        </a:p>
      </dgm:t>
    </dgm:pt>
    <dgm:pt modelId="{393D8062-EA41-4264-A7BF-8F4A1AF0C42C}">
      <dgm:prSet phldrT="[Text]" phldr="0"/>
      <dgm:spPr/>
      <dgm:t>
        <a:bodyPr/>
        <a:lstStyle/>
        <a:p>
          <a:r>
            <a:rPr lang="lv-LV" dirty="0"/>
            <a:t>Sedz dzīvokļa īpašnieks </a:t>
          </a:r>
        </a:p>
      </dgm:t>
    </dgm:pt>
    <dgm:pt modelId="{50A6C728-E2E1-4DE1-8513-198DAD2E3F83}" type="parTrans" cxnId="{F1D83F39-4CEC-4F93-9D99-3C56C661EBAC}">
      <dgm:prSet/>
      <dgm:spPr/>
      <dgm:t>
        <a:bodyPr/>
        <a:lstStyle/>
        <a:p>
          <a:endParaRPr lang="lv-LV"/>
        </a:p>
      </dgm:t>
    </dgm:pt>
    <dgm:pt modelId="{3452B5CA-9805-4C80-99FE-40C8EFB17F8D}" type="sibTrans" cxnId="{F1D83F39-4CEC-4F93-9D99-3C56C661EBAC}">
      <dgm:prSet/>
      <dgm:spPr/>
      <dgm:t>
        <a:bodyPr/>
        <a:lstStyle/>
        <a:p>
          <a:endParaRPr lang="lv-LV"/>
        </a:p>
      </dgm:t>
    </dgm:pt>
    <dgm:pt modelId="{4966A13E-36AF-4ECA-9F25-A0E61A532D93}">
      <dgm:prSet phldrT="[Text]" phldr="0"/>
      <dgm:spPr/>
      <dgm:t>
        <a:bodyPr/>
        <a:lstStyle/>
        <a:p>
          <a:pPr algn="just"/>
          <a:r>
            <a:rPr lang="lv-LV" dirty="0"/>
            <a:t>Pakalpojuma sniedzējs samazina parādsaistību apmēru par neatgūstamā parāda summu, ja ir veiktas visas atbilstošās parādu piedziņas un izpildās UIN likumā minētie nosacījumi.</a:t>
          </a:r>
        </a:p>
      </dgm:t>
    </dgm:pt>
    <dgm:pt modelId="{635FFE9A-1B4F-44F7-951A-071545A82136}" type="parTrans" cxnId="{A5A6BDE9-E945-4275-968A-0FE972958981}">
      <dgm:prSet/>
      <dgm:spPr/>
      <dgm:t>
        <a:bodyPr/>
        <a:lstStyle/>
        <a:p>
          <a:endParaRPr lang="lv-LV"/>
        </a:p>
      </dgm:t>
    </dgm:pt>
    <dgm:pt modelId="{523CABD7-C9B1-4997-9822-ECD472A4B3FC}" type="sibTrans" cxnId="{A5A6BDE9-E945-4275-968A-0FE972958981}">
      <dgm:prSet/>
      <dgm:spPr/>
      <dgm:t>
        <a:bodyPr/>
        <a:lstStyle/>
        <a:p>
          <a:endParaRPr lang="lv-LV"/>
        </a:p>
      </dgm:t>
    </dgm:pt>
    <dgm:pt modelId="{36E1EFBA-1E07-4704-B072-74E83F59FF10}">
      <dgm:prSet/>
      <dgm:spPr/>
      <dgm:t>
        <a:bodyPr/>
        <a:lstStyle/>
        <a:p>
          <a:pPr algn="just"/>
          <a:r>
            <a:rPr lang="lv-LV" dirty="0"/>
            <a:t>Ja komunālā pakalpojuma sniedzējs parādu nevar atgūt no dzīvokļa īpašnieka dzīvokļa kopības pienākumu neizpildes dēļ, atbild kopība.</a:t>
          </a:r>
        </a:p>
      </dgm:t>
    </dgm:pt>
    <dgm:pt modelId="{06F56BC5-9570-4D50-8D22-E1AFF5B6EF7A}" type="parTrans" cxnId="{58F8F6D6-432C-49B3-A51F-D750E13FCC69}">
      <dgm:prSet/>
      <dgm:spPr/>
      <dgm:t>
        <a:bodyPr/>
        <a:lstStyle/>
        <a:p>
          <a:endParaRPr lang="lv-LV"/>
        </a:p>
      </dgm:t>
    </dgm:pt>
    <dgm:pt modelId="{F0E78729-5C85-4E18-96EB-AFDEA481408B}" type="sibTrans" cxnId="{58F8F6D6-432C-49B3-A51F-D750E13FCC69}">
      <dgm:prSet/>
      <dgm:spPr/>
      <dgm:t>
        <a:bodyPr/>
        <a:lstStyle/>
        <a:p>
          <a:endParaRPr lang="lv-LV"/>
        </a:p>
      </dgm:t>
    </dgm:pt>
    <dgm:pt modelId="{1541EA11-6533-4108-98B4-C6A11D07545A}" type="pres">
      <dgm:prSet presAssocID="{C6B4921F-E9B9-4A4E-97B0-A6CDC7B49C9E}" presName="outerComposite" presStyleCnt="0">
        <dgm:presLayoutVars>
          <dgm:chMax val="5"/>
          <dgm:dir/>
          <dgm:resizeHandles val="exact"/>
        </dgm:presLayoutVars>
      </dgm:prSet>
      <dgm:spPr/>
    </dgm:pt>
    <dgm:pt modelId="{A5CE0534-81E2-49DD-8D51-24CE18D08931}" type="pres">
      <dgm:prSet presAssocID="{C6B4921F-E9B9-4A4E-97B0-A6CDC7B49C9E}" presName="dummyMaxCanvas" presStyleCnt="0">
        <dgm:presLayoutVars/>
      </dgm:prSet>
      <dgm:spPr/>
    </dgm:pt>
    <dgm:pt modelId="{85DABC9E-8583-4F41-A84E-DCBAC9669263}" type="pres">
      <dgm:prSet presAssocID="{C6B4921F-E9B9-4A4E-97B0-A6CDC7B49C9E}" presName="FourNodes_1" presStyleLbl="node1" presStyleIdx="0" presStyleCnt="4">
        <dgm:presLayoutVars>
          <dgm:bulletEnabled val="1"/>
        </dgm:presLayoutVars>
      </dgm:prSet>
      <dgm:spPr/>
    </dgm:pt>
    <dgm:pt modelId="{FD0F423E-308A-46FA-9261-3271973685AC}" type="pres">
      <dgm:prSet presAssocID="{C6B4921F-E9B9-4A4E-97B0-A6CDC7B49C9E}" presName="FourNodes_2" presStyleLbl="node1" presStyleIdx="1" presStyleCnt="4">
        <dgm:presLayoutVars>
          <dgm:bulletEnabled val="1"/>
        </dgm:presLayoutVars>
      </dgm:prSet>
      <dgm:spPr/>
    </dgm:pt>
    <dgm:pt modelId="{99705369-9CCF-48BE-B7B5-C3D073D0FAA6}" type="pres">
      <dgm:prSet presAssocID="{C6B4921F-E9B9-4A4E-97B0-A6CDC7B49C9E}" presName="FourNodes_3" presStyleLbl="node1" presStyleIdx="2" presStyleCnt="4">
        <dgm:presLayoutVars>
          <dgm:bulletEnabled val="1"/>
        </dgm:presLayoutVars>
      </dgm:prSet>
      <dgm:spPr/>
    </dgm:pt>
    <dgm:pt modelId="{2C5E8D70-BE84-48DE-B3A5-E51ADC2528B5}" type="pres">
      <dgm:prSet presAssocID="{C6B4921F-E9B9-4A4E-97B0-A6CDC7B49C9E}" presName="FourNodes_4" presStyleLbl="node1" presStyleIdx="3" presStyleCnt="4">
        <dgm:presLayoutVars>
          <dgm:bulletEnabled val="1"/>
        </dgm:presLayoutVars>
      </dgm:prSet>
      <dgm:spPr/>
    </dgm:pt>
    <dgm:pt modelId="{98C52E2F-D7A0-4FB2-9679-525902E6DDFD}" type="pres">
      <dgm:prSet presAssocID="{C6B4921F-E9B9-4A4E-97B0-A6CDC7B49C9E}" presName="FourConn_1-2" presStyleLbl="fgAccFollowNode1" presStyleIdx="0" presStyleCnt="3">
        <dgm:presLayoutVars>
          <dgm:bulletEnabled val="1"/>
        </dgm:presLayoutVars>
      </dgm:prSet>
      <dgm:spPr/>
    </dgm:pt>
    <dgm:pt modelId="{5761F806-B2C7-4320-8778-936181F8B1A6}" type="pres">
      <dgm:prSet presAssocID="{C6B4921F-E9B9-4A4E-97B0-A6CDC7B49C9E}" presName="FourConn_2-3" presStyleLbl="fgAccFollowNode1" presStyleIdx="1" presStyleCnt="3">
        <dgm:presLayoutVars>
          <dgm:bulletEnabled val="1"/>
        </dgm:presLayoutVars>
      </dgm:prSet>
      <dgm:spPr/>
    </dgm:pt>
    <dgm:pt modelId="{D10F48CA-F937-43C7-9FB1-D935BFED4544}" type="pres">
      <dgm:prSet presAssocID="{C6B4921F-E9B9-4A4E-97B0-A6CDC7B49C9E}" presName="FourConn_3-4" presStyleLbl="fgAccFollowNode1" presStyleIdx="2" presStyleCnt="3">
        <dgm:presLayoutVars>
          <dgm:bulletEnabled val="1"/>
        </dgm:presLayoutVars>
      </dgm:prSet>
      <dgm:spPr/>
    </dgm:pt>
    <dgm:pt modelId="{BE8CDD73-28B6-45DD-A4EC-8A087D151F1E}" type="pres">
      <dgm:prSet presAssocID="{C6B4921F-E9B9-4A4E-97B0-A6CDC7B49C9E}" presName="FourNodes_1_text" presStyleLbl="node1" presStyleIdx="3" presStyleCnt="4">
        <dgm:presLayoutVars>
          <dgm:bulletEnabled val="1"/>
        </dgm:presLayoutVars>
      </dgm:prSet>
      <dgm:spPr/>
    </dgm:pt>
    <dgm:pt modelId="{F52FCBD1-1C0A-443E-8F77-884A859D4F85}" type="pres">
      <dgm:prSet presAssocID="{C6B4921F-E9B9-4A4E-97B0-A6CDC7B49C9E}" presName="FourNodes_2_text" presStyleLbl="node1" presStyleIdx="3" presStyleCnt="4">
        <dgm:presLayoutVars>
          <dgm:bulletEnabled val="1"/>
        </dgm:presLayoutVars>
      </dgm:prSet>
      <dgm:spPr/>
    </dgm:pt>
    <dgm:pt modelId="{188284AC-F582-4299-A981-7BD823B0F08C}" type="pres">
      <dgm:prSet presAssocID="{C6B4921F-E9B9-4A4E-97B0-A6CDC7B49C9E}" presName="FourNodes_3_text" presStyleLbl="node1" presStyleIdx="3" presStyleCnt="4">
        <dgm:presLayoutVars>
          <dgm:bulletEnabled val="1"/>
        </dgm:presLayoutVars>
      </dgm:prSet>
      <dgm:spPr/>
    </dgm:pt>
    <dgm:pt modelId="{FCBB401A-1308-45D7-9434-CF6819A47309}" type="pres">
      <dgm:prSet presAssocID="{C6B4921F-E9B9-4A4E-97B0-A6CDC7B49C9E}" presName="FourNodes_4_text" presStyleLbl="node1" presStyleIdx="3" presStyleCnt="4">
        <dgm:presLayoutVars>
          <dgm:bulletEnabled val="1"/>
        </dgm:presLayoutVars>
      </dgm:prSet>
      <dgm:spPr/>
    </dgm:pt>
  </dgm:ptLst>
  <dgm:cxnLst>
    <dgm:cxn modelId="{9DA93B07-717A-4B4C-8974-BAC7F4CCBF0A}" srcId="{C6B4921F-E9B9-4A4E-97B0-A6CDC7B49C9E}" destId="{5DDF277D-3355-4358-AE60-06A743702886}" srcOrd="0" destOrd="0" parTransId="{5A084D77-4FD5-460F-8013-511FE689D9BB}" sibTransId="{C753AE1A-62CA-4B89-A130-55BE5161725A}"/>
    <dgm:cxn modelId="{5E7D2909-9757-4476-AD57-0AEB5A5828CB}" type="presOf" srcId="{36E1EFBA-1E07-4704-B072-74E83F59FF10}" destId="{FCBB401A-1308-45D7-9434-CF6819A47309}" srcOrd="1" destOrd="0" presId="urn:microsoft.com/office/officeart/2005/8/layout/vProcess5"/>
    <dgm:cxn modelId="{42EE4C09-44BF-4BB8-8C65-4742BD73F9A0}" type="presOf" srcId="{36E1EFBA-1E07-4704-B072-74E83F59FF10}" destId="{2C5E8D70-BE84-48DE-B3A5-E51ADC2528B5}" srcOrd="0" destOrd="0" presId="urn:microsoft.com/office/officeart/2005/8/layout/vProcess5"/>
    <dgm:cxn modelId="{63DADB09-1B95-45EC-A690-D1C95B7E0343}" type="presOf" srcId="{523CABD7-C9B1-4997-9822-ECD472A4B3FC}" destId="{D10F48CA-F937-43C7-9FB1-D935BFED4544}" srcOrd="0" destOrd="0" presId="urn:microsoft.com/office/officeart/2005/8/layout/vProcess5"/>
    <dgm:cxn modelId="{87A54C34-9539-48DF-A74D-B62A56DE2F78}" type="presOf" srcId="{4966A13E-36AF-4ECA-9F25-A0E61A532D93}" destId="{99705369-9CCF-48BE-B7B5-C3D073D0FAA6}" srcOrd="0" destOrd="0" presId="urn:microsoft.com/office/officeart/2005/8/layout/vProcess5"/>
    <dgm:cxn modelId="{FA0B2038-1D3E-4F35-B0BE-856253164957}" type="presOf" srcId="{5DDF277D-3355-4358-AE60-06A743702886}" destId="{BE8CDD73-28B6-45DD-A4EC-8A087D151F1E}" srcOrd="1" destOrd="0" presId="urn:microsoft.com/office/officeart/2005/8/layout/vProcess5"/>
    <dgm:cxn modelId="{F1D83F39-4CEC-4F93-9D99-3C56C661EBAC}" srcId="{C6B4921F-E9B9-4A4E-97B0-A6CDC7B49C9E}" destId="{393D8062-EA41-4264-A7BF-8F4A1AF0C42C}" srcOrd="1" destOrd="0" parTransId="{50A6C728-E2E1-4DE1-8513-198DAD2E3F83}" sibTransId="{3452B5CA-9805-4C80-99FE-40C8EFB17F8D}"/>
    <dgm:cxn modelId="{6B1E185A-E48D-4C04-AE25-0ED204DFEE09}" type="presOf" srcId="{5DDF277D-3355-4358-AE60-06A743702886}" destId="{85DABC9E-8583-4F41-A84E-DCBAC9669263}" srcOrd="0" destOrd="0" presId="urn:microsoft.com/office/officeart/2005/8/layout/vProcess5"/>
    <dgm:cxn modelId="{9D750F7F-658E-4ADE-863D-84D1ADAC6720}" type="presOf" srcId="{C6B4921F-E9B9-4A4E-97B0-A6CDC7B49C9E}" destId="{1541EA11-6533-4108-98B4-C6A11D07545A}" srcOrd="0" destOrd="0" presId="urn:microsoft.com/office/officeart/2005/8/layout/vProcess5"/>
    <dgm:cxn modelId="{8E7B0C99-572C-460F-BE03-1B1F17923E90}" type="presOf" srcId="{393D8062-EA41-4264-A7BF-8F4A1AF0C42C}" destId="{F52FCBD1-1C0A-443E-8F77-884A859D4F85}" srcOrd="1" destOrd="0" presId="urn:microsoft.com/office/officeart/2005/8/layout/vProcess5"/>
    <dgm:cxn modelId="{BE588FA6-417A-4964-9E62-7D97F00D636B}" type="presOf" srcId="{393D8062-EA41-4264-A7BF-8F4A1AF0C42C}" destId="{FD0F423E-308A-46FA-9261-3271973685AC}" srcOrd="0" destOrd="0" presId="urn:microsoft.com/office/officeart/2005/8/layout/vProcess5"/>
    <dgm:cxn modelId="{F5E60CA7-F050-4A5A-919E-3BF3E21815B9}" type="presOf" srcId="{C753AE1A-62CA-4B89-A130-55BE5161725A}" destId="{98C52E2F-D7A0-4FB2-9679-525902E6DDFD}" srcOrd="0" destOrd="0" presId="urn:microsoft.com/office/officeart/2005/8/layout/vProcess5"/>
    <dgm:cxn modelId="{F10590AF-E319-4BD4-8B3B-87CC81E1A538}" type="presOf" srcId="{4966A13E-36AF-4ECA-9F25-A0E61A532D93}" destId="{188284AC-F582-4299-A981-7BD823B0F08C}" srcOrd="1" destOrd="0" presId="urn:microsoft.com/office/officeart/2005/8/layout/vProcess5"/>
    <dgm:cxn modelId="{FE7257C1-54D6-45FF-838F-ED6FE7B0BFB2}" type="presOf" srcId="{3452B5CA-9805-4C80-99FE-40C8EFB17F8D}" destId="{5761F806-B2C7-4320-8778-936181F8B1A6}" srcOrd="0" destOrd="0" presId="urn:microsoft.com/office/officeart/2005/8/layout/vProcess5"/>
    <dgm:cxn modelId="{58F8F6D6-432C-49B3-A51F-D750E13FCC69}" srcId="{C6B4921F-E9B9-4A4E-97B0-A6CDC7B49C9E}" destId="{36E1EFBA-1E07-4704-B072-74E83F59FF10}" srcOrd="3" destOrd="0" parTransId="{06F56BC5-9570-4D50-8D22-E1AFF5B6EF7A}" sibTransId="{F0E78729-5C85-4E18-96EB-AFDEA481408B}"/>
    <dgm:cxn modelId="{A5A6BDE9-E945-4275-968A-0FE972958981}" srcId="{C6B4921F-E9B9-4A4E-97B0-A6CDC7B49C9E}" destId="{4966A13E-36AF-4ECA-9F25-A0E61A532D93}" srcOrd="2" destOrd="0" parTransId="{635FFE9A-1B4F-44F7-951A-071545A82136}" sibTransId="{523CABD7-C9B1-4997-9822-ECD472A4B3FC}"/>
    <dgm:cxn modelId="{B77ACF4D-57CF-4DBC-AD1C-B9FCBC8FB451}" type="presParOf" srcId="{1541EA11-6533-4108-98B4-C6A11D07545A}" destId="{A5CE0534-81E2-49DD-8D51-24CE18D08931}" srcOrd="0" destOrd="0" presId="urn:microsoft.com/office/officeart/2005/8/layout/vProcess5"/>
    <dgm:cxn modelId="{2D37D8EF-F181-4EBE-8F17-31AC50E15356}" type="presParOf" srcId="{1541EA11-6533-4108-98B4-C6A11D07545A}" destId="{85DABC9E-8583-4F41-A84E-DCBAC9669263}" srcOrd="1" destOrd="0" presId="urn:microsoft.com/office/officeart/2005/8/layout/vProcess5"/>
    <dgm:cxn modelId="{3A36FC7C-E60E-4C05-908C-0E32DB84CDFE}" type="presParOf" srcId="{1541EA11-6533-4108-98B4-C6A11D07545A}" destId="{FD0F423E-308A-46FA-9261-3271973685AC}" srcOrd="2" destOrd="0" presId="urn:microsoft.com/office/officeart/2005/8/layout/vProcess5"/>
    <dgm:cxn modelId="{2C93651E-D2D0-4B71-A9EA-048B7E707CE1}" type="presParOf" srcId="{1541EA11-6533-4108-98B4-C6A11D07545A}" destId="{99705369-9CCF-48BE-B7B5-C3D073D0FAA6}" srcOrd="3" destOrd="0" presId="urn:microsoft.com/office/officeart/2005/8/layout/vProcess5"/>
    <dgm:cxn modelId="{A4DB767F-5C48-4B28-BF37-759808C839A0}" type="presParOf" srcId="{1541EA11-6533-4108-98B4-C6A11D07545A}" destId="{2C5E8D70-BE84-48DE-B3A5-E51ADC2528B5}" srcOrd="4" destOrd="0" presId="urn:microsoft.com/office/officeart/2005/8/layout/vProcess5"/>
    <dgm:cxn modelId="{1D028B5D-E579-4269-87FF-B62C5D698264}" type="presParOf" srcId="{1541EA11-6533-4108-98B4-C6A11D07545A}" destId="{98C52E2F-D7A0-4FB2-9679-525902E6DDFD}" srcOrd="5" destOrd="0" presId="urn:microsoft.com/office/officeart/2005/8/layout/vProcess5"/>
    <dgm:cxn modelId="{10575269-F845-4F52-BC3E-A7FFCBF31AB8}" type="presParOf" srcId="{1541EA11-6533-4108-98B4-C6A11D07545A}" destId="{5761F806-B2C7-4320-8778-936181F8B1A6}" srcOrd="6" destOrd="0" presId="urn:microsoft.com/office/officeart/2005/8/layout/vProcess5"/>
    <dgm:cxn modelId="{FD235773-AD2B-4480-BD18-504254A544CE}" type="presParOf" srcId="{1541EA11-6533-4108-98B4-C6A11D07545A}" destId="{D10F48CA-F937-43C7-9FB1-D935BFED4544}" srcOrd="7" destOrd="0" presId="urn:microsoft.com/office/officeart/2005/8/layout/vProcess5"/>
    <dgm:cxn modelId="{0F3CB38A-F48F-45AE-B211-5A1FC7269840}" type="presParOf" srcId="{1541EA11-6533-4108-98B4-C6A11D07545A}" destId="{BE8CDD73-28B6-45DD-A4EC-8A087D151F1E}" srcOrd="8" destOrd="0" presId="urn:microsoft.com/office/officeart/2005/8/layout/vProcess5"/>
    <dgm:cxn modelId="{EDE97FB7-ED44-493F-BE2A-593D80ADE64A}" type="presParOf" srcId="{1541EA11-6533-4108-98B4-C6A11D07545A}" destId="{F52FCBD1-1C0A-443E-8F77-884A859D4F85}" srcOrd="9" destOrd="0" presId="urn:microsoft.com/office/officeart/2005/8/layout/vProcess5"/>
    <dgm:cxn modelId="{120ADDC4-FBA4-48BF-A9F6-6E3BF2E92475}" type="presParOf" srcId="{1541EA11-6533-4108-98B4-C6A11D07545A}" destId="{188284AC-F582-4299-A981-7BD823B0F08C}" srcOrd="10" destOrd="0" presId="urn:microsoft.com/office/officeart/2005/8/layout/vProcess5"/>
    <dgm:cxn modelId="{BD21E980-8711-4F3D-9CFE-A0C2B10BC27B}" type="presParOf" srcId="{1541EA11-6533-4108-98B4-C6A11D07545A}" destId="{FCBB401A-1308-45D7-9434-CF6819A4730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B4921F-E9B9-4A4E-97B0-A6CDC7B49C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lv-LV"/>
        </a:p>
      </dgm:t>
    </dgm:pt>
    <dgm:pt modelId="{5DDF277D-3355-4358-AE60-06A743702886}">
      <dgm:prSet phldrT="[Text]" phldr="0"/>
      <dgm:spPr/>
      <dgm:t>
        <a:bodyPr/>
        <a:lstStyle/>
        <a:p>
          <a:r>
            <a:rPr lang="lv-LV" dirty="0"/>
            <a:t>Ja maksājamā daļa ir kopības atbildība</a:t>
          </a:r>
        </a:p>
      </dgm:t>
    </dgm:pt>
    <dgm:pt modelId="{5A084D77-4FD5-460F-8013-511FE689D9BB}" type="parTrans" cxnId="{9DA93B07-717A-4B4C-8974-BAC7F4CCBF0A}">
      <dgm:prSet/>
      <dgm:spPr/>
      <dgm:t>
        <a:bodyPr/>
        <a:lstStyle/>
        <a:p>
          <a:endParaRPr lang="lv-LV"/>
        </a:p>
      </dgm:t>
    </dgm:pt>
    <dgm:pt modelId="{C753AE1A-62CA-4B89-A130-55BE5161725A}" type="sibTrans" cxnId="{9DA93B07-717A-4B4C-8974-BAC7F4CCBF0A}">
      <dgm:prSet/>
      <dgm:spPr/>
      <dgm:t>
        <a:bodyPr/>
        <a:lstStyle/>
        <a:p>
          <a:endParaRPr lang="lv-LV"/>
        </a:p>
      </dgm:t>
    </dgm:pt>
    <dgm:pt modelId="{393D8062-EA41-4264-A7BF-8F4A1AF0C42C}">
      <dgm:prSet phldrT="[Text]" phldr="0"/>
      <dgm:spPr/>
      <dgm:t>
        <a:bodyPr/>
        <a:lstStyle/>
        <a:p>
          <a:r>
            <a:rPr lang="lv-LV" dirty="0"/>
            <a:t>Sedz pārvaldnieks no uzkrājumiem </a:t>
          </a:r>
        </a:p>
      </dgm:t>
    </dgm:pt>
    <dgm:pt modelId="{50A6C728-E2E1-4DE1-8513-198DAD2E3F83}" type="parTrans" cxnId="{F1D83F39-4CEC-4F93-9D99-3C56C661EBAC}">
      <dgm:prSet/>
      <dgm:spPr/>
      <dgm:t>
        <a:bodyPr/>
        <a:lstStyle/>
        <a:p>
          <a:endParaRPr lang="lv-LV"/>
        </a:p>
      </dgm:t>
    </dgm:pt>
    <dgm:pt modelId="{3452B5CA-9805-4C80-99FE-40C8EFB17F8D}" type="sibTrans" cxnId="{F1D83F39-4CEC-4F93-9D99-3C56C661EBAC}">
      <dgm:prSet/>
      <dgm:spPr/>
      <dgm:t>
        <a:bodyPr/>
        <a:lstStyle/>
        <a:p>
          <a:endParaRPr lang="lv-LV"/>
        </a:p>
      </dgm:t>
    </dgm:pt>
    <dgm:pt modelId="{4966A13E-36AF-4ECA-9F25-A0E61A532D93}">
      <dgm:prSet phldrT="[Text]" phldr="0"/>
      <dgm:spPr/>
      <dgm:t>
        <a:bodyPr/>
        <a:lstStyle/>
        <a:p>
          <a:r>
            <a:rPr lang="lv-LV" dirty="0"/>
            <a:t>Pārvaldnieks neceļ prasību pret kopību</a:t>
          </a:r>
        </a:p>
      </dgm:t>
    </dgm:pt>
    <dgm:pt modelId="{635FFE9A-1B4F-44F7-951A-071545A82136}" type="parTrans" cxnId="{A5A6BDE9-E945-4275-968A-0FE972958981}">
      <dgm:prSet/>
      <dgm:spPr/>
      <dgm:t>
        <a:bodyPr/>
        <a:lstStyle/>
        <a:p>
          <a:endParaRPr lang="lv-LV"/>
        </a:p>
      </dgm:t>
    </dgm:pt>
    <dgm:pt modelId="{523CABD7-C9B1-4997-9822-ECD472A4B3FC}" type="sibTrans" cxnId="{A5A6BDE9-E945-4275-968A-0FE972958981}">
      <dgm:prSet/>
      <dgm:spPr/>
      <dgm:t>
        <a:bodyPr/>
        <a:lstStyle/>
        <a:p>
          <a:endParaRPr lang="lv-LV"/>
        </a:p>
      </dgm:t>
    </dgm:pt>
    <dgm:pt modelId="{36E1EFBA-1E07-4704-B072-74E83F59FF10}">
      <dgm:prSet/>
      <dgm:spPr/>
      <dgm:t>
        <a:bodyPr/>
        <a:lstStyle/>
        <a:p>
          <a:r>
            <a:rPr lang="lv-LV" dirty="0"/>
            <a:t>Sekundāri atbild īpašnieki, ja maksājamā daļa ir kopības saistība </a:t>
          </a:r>
        </a:p>
      </dgm:t>
    </dgm:pt>
    <dgm:pt modelId="{06F56BC5-9570-4D50-8D22-E1AFF5B6EF7A}" type="parTrans" cxnId="{58F8F6D6-432C-49B3-A51F-D750E13FCC69}">
      <dgm:prSet/>
      <dgm:spPr/>
      <dgm:t>
        <a:bodyPr/>
        <a:lstStyle/>
        <a:p>
          <a:endParaRPr lang="lv-LV"/>
        </a:p>
      </dgm:t>
    </dgm:pt>
    <dgm:pt modelId="{F0E78729-5C85-4E18-96EB-AFDEA481408B}" type="sibTrans" cxnId="{58F8F6D6-432C-49B3-A51F-D750E13FCC69}">
      <dgm:prSet/>
      <dgm:spPr/>
      <dgm:t>
        <a:bodyPr/>
        <a:lstStyle/>
        <a:p>
          <a:endParaRPr lang="lv-LV"/>
        </a:p>
      </dgm:t>
    </dgm:pt>
    <dgm:pt modelId="{1541EA11-6533-4108-98B4-C6A11D07545A}" type="pres">
      <dgm:prSet presAssocID="{C6B4921F-E9B9-4A4E-97B0-A6CDC7B49C9E}" presName="outerComposite" presStyleCnt="0">
        <dgm:presLayoutVars>
          <dgm:chMax val="5"/>
          <dgm:dir/>
          <dgm:resizeHandles val="exact"/>
        </dgm:presLayoutVars>
      </dgm:prSet>
      <dgm:spPr/>
    </dgm:pt>
    <dgm:pt modelId="{A5CE0534-81E2-49DD-8D51-24CE18D08931}" type="pres">
      <dgm:prSet presAssocID="{C6B4921F-E9B9-4A4E-97B0-A6CDC7B49C9E}" presName="dummyMaxCanvas" presStyleCnt="0">
        <dgm:presLayoutVars/>
      </dgm:prSet>
      <dgm:spPr/>
    </dgm:pt>
    <dgm:pt modelId="{85DABC9E-8583-4F41-A84E-DCBAC9669263}" type="pres">
      <dgm:prSet presAssocID="{C6B4921F-E9B9-4A4E-97B0-A6CDC7B49C9E}" presName="FourNodes_1" presStyleLbl="node1" presStyleIdx="0" presStyleCnt="4" custLinFactNeighborY="2372">
        <dgm:presLayoutVars>
          <dgm:bulletEnabled val="1"/>
        </dgm:presLayoutVars>
      </dgm:prSet>
      <dgm:spPr/>
    </dgm:pt>
    <dgm:pt modelId="{FD0F423E-308A-46FA-9261-3271973685AC}" type="pres">
      <dgm:prSet presAssocID="{C6B4921F-E9B9-4A4E-97B0-A6CDC7B49C9E}" presName="FourNodes_2" presStyleLbl="node1" presStyleIdx="1" presStyleCnt="4">
        <dgm:presLayoutVars>
          <dgm:bulletEnabled val="1"/>
        </dgm:presLayoutVars>
      </dgm:prSet>
      <dgm:spPr/>
    </dgm:pt>
    <dgm:pt modelId="{99705369-9CCF-48BE-B7B5-C3D073D0FAA6}" type="pres">
      <dgm:prSet presAssocID="{C6B4921F-E9B9-4A4E-97B0-A6CDC7B49C9E}" presName="FourNodes_3" presStyleLbl="node1" presStyleIdx="2" presStyleCnt="4">
        <dgm:presLayoutVars>
          <dgm:bulletEnabled val="1"/>
        </dgm:presLayoutVars>
      </dgm:prSet>
      <dgm:spPr/>
    </dgm:pt>
    <dgm:pt modelId="{2C5E8D70-BE84-48DE-B3A5-E51ADC2528B5}" type="pres">
      <dgm:prSet presAssocID="{C6B4921F-E9B9-4A4E-97B0-A6CDC7B49C9E}" presName="FourNodes_4" presStyleLbl="node1" presStyleIdx="3" presStyleCnt="4">
        <dgm:presLayoutVars>
          <dgm:bulletEnabled val="1"/>
        </dgm:presLayoutVars>
      </dgm:prSet>
      <dgm:spPr/>
    </dgm:pt>
    <dgm:pt modelId="{98C52E2F-D7A0-4FB2-9679-525902E6DDFD}" type="pres">
      <dgm:prSet presAssocID="{C6B4921F-E9B9-4A4E-97B0-A6CDC7B49C9E}" presName="FourConn_1-2" presStyleLbl="fgAccFollowNode1" presStyleIdx="0" presStyleCnt="3">
        <dgm:presLayoutVars>
          <dgm:bulletEnabled val="1"/>
        </dgm:presLayoutVars>
      </dgm:prSet>
      <dgm:spPr/>
    </dgm:pt>
    <dgm:pt modelId="{5761F806-B2C7-4320-8778-936181F8B1A6}" type="pres">
      <dgm:prSet presAssocID="{C6B4921F-E9B9-4A4E-97B0-A6CDC7B49C9E}" presName="FourConn_2-3" presStyleLbl="fgAccFollowNode1" presStyleIdx="1" presStyleCnt="3">
        <dgm:presLayoutVars>
          <dgm:bulletEnabled val="1"/>
        </dgm:presLayoutVars>
      </dgm:prSet>
      <dgm:spPr/>
    </dgm:pt>
    <dgm:pt modelId="{D10F48CA-F937-43C7-9FB1-D935BFED4544}" type="pres">
      <dgm:prSet presAssocID="{C6B4921F-E9B9-4A4E-97B0-A6CDC7B49C9E}" presName="FourConn_3-4" presStyleLbl="fgAccFollowNode1" presStyleIdx="2" presStyleCnt="3">
        <dgm:presLayoutVars>
          <dgm:bulletEnabled val="1"/>
        </dgm:presLayoutVars>
      </dgm:prSet>
      <dgm:spPr/>
    </dgm:pt>
    <dgm:pt modelId="{BE8CDD73-28B6-45DD-A4EC-8A087D151F1E}" type="pres">
      <dgm:prSet presAssocID="{C6B4921F-E9B9-4A4E-97B0-A6CDC7B49C9E}" presName="FourNodes_1_text" presStyleLbl="node1" presStyleIdx="3" presStyleCnt="4">
        <dgm:presLayoutVars>
          <dgm:bulletEnabled val="1"/>
        </dgm:presLayoutVars>
      </dgm:prSet>
      <dgm:spPr/>
    </dgm:pt>
    <dgm:pt modelId="{F52FCBD1-1C0A-443E-8F77-884A859D4F85}" type="pres">
      <dgm:prSet presAssocID="{C6B4921F-E9B9-4A4E-97B0-A6CDC7B49C9E}" presName="FourNodes_2_text" presStyleLbl="node1" presStyleIdx="3" presStyleCnt="4">
        <dgm:presLayoutVars>
          <dgm:bulletEnabled val="1"/>
        </dgm:presLayoutVars>
      </dgm:prSet>
      <dgm:spPr/>
    </dgm:pt>
    <dgm:pt modelId="{188284AC-F582-4299-A981-7BD823B0F08C}" type="pres">
      <dgm:prSet presAssocID="{C6B4921F-E9B9-4A4E-97B0-A6CDC7B49C9E}" presName="FourNodes_3_text" presStyleLbl="node1" presStyleIdx="3" presStyleCnt="4">
        <dgm:presLayoutVars>
          <dgm:bulletEnabled val="1"/>
        </dgm:presLayoutVars>
      </dgm:prSet>
      <dgm:spPr/>
    </dgm:pt>
    <dgm:pt modelId="{FCBB401A-1308-45D7-9434-CF6819A47309}" type="pres">
      <dgm:prSet presAssocID="{C6B4921F-E9B9-4A4E-97B0-A6CDC7B49C9E}" presName="FourNodes_4_text" presStyleLbl="node1" presStyleIdx="3" presStyleCnt="4">
        <dgm:presLayoutVars>
          <dgm:bulletEnabled val="1"/>
        </dgm:presLayoutVars>
      </dgm:prSet>
      <dgm:spPr/>
    </dgm:pt>
  </dgm:ptLst>
  <dgm:cxnLst>
    <dgm:cxn modelId="{9DA93B07-717A-4B4C-8974-BAC7F4CCBF0A}" srcId="{C6B4921F-E9B9-4A4E-97B0-A6CDC7B49C9E}" destId="{5DDF277D-3355-4358-AE60-06A743702886}" srcOrd="0" destOrd="0" parTransId="{5A084D77-4FD5-460F-8013-511FE689D9BB}" sibTransId="{C753AE1A-62CA-4B89-A130-55BE5161725A}"/>
    <dgm:cxn modelId="{5E7D2909-9757-4476-AD57-0AEB5A5828CB}" type="presOf" srcId="{36E1EFBA-1E07-4704-B072-74E83F59FF10}" destId="{FCBB401A-1308-45D7-9434-CF6819A47309}" srcOrd="1" destOrd="0" presId="urn:microsoft.com/office/officeart/2005/8/layout/vProcess5"/>
    <dgm:cxn modelId="{42EE4C09-44BF-4BB8-8C65-4742BD73F9A0}" type="presOf" srcId="{36E1EFBA-1E07-4704-B072-74E83F59FF10}" destId="{2C5E8D70-BE84-48DE-B3A5-E51ADC2528B5}" srcOrd="0" destOrd="0" presId="urn:microsoft.com/office/officeart/2005/8/layout/vProcess5"/>
    <dgm:cxn modelId="{63DADB09-1B95-45EC-A690-D1C95B7E0343}" type="presOf" srcId="{523CABD7-C9B1-4997-9822-ECD472A4B3FC}" destId="{D10F48CA-F937-43C7-9FB1-D935BFED4544}" srcOrd="0" destOrd="0" presId="urn:microsoft.com/office/officeart/2005/8/layout/vProcess5"/>
    <dgm:cxn modelId="{87A54C34-9539-48DF-A74D-B62A56DE2F78}" type="presOf" srcId="{4966A13E-36AF-4ECA-9F25-A0E61A532D93}" destId="{99705369-9CCF-48BE-B7B5-C3D073D0FAA6}" srcOrd="0" destOrd="0" presId="urn:microsoft.com/office/officeart/2005/8/layout/vProcess5"/>
    <dgm:cxn modelId="{FA0B2038-1D3E-4F35-B0BE-856253164957}" type="presOf" srcId="{5DDF277D-3355-4358-AE60-06A743702886}" destId="{BE8CDD73-28B6-45DD-A4EC-8A087D151F1E}" srcOrd="1" destOrd="0" presId="urn:microsoft.com/office/officeart/2005/8/layout/vProcess5"/>
    <dgm:cxn modelId="{F1D83F39-4CEC-4F93-9D99-3C56C661EBAC}" srcId="{C6B4921F-E9B9-4A4E-97B0-A6CDC7B49C9E}" destId="{393D8062-EA41-4264-A7BF-8F4A1AF0C42C}" srcOrd="1" destOrd="0" parTransId="{50A6C728-E2E1-4DE1-8513-198DAD2E3F83}" sibTransId="{3452B5CA-9805-4C80-99FE-40C8EFB17F8D}"/>
    <dgm:cxn modelId="{6B1E185A-E48D-4C04-AE25-0ED204DFEE09}" type="presOf" srcId="{5DDF277D-3355-4358-AE60-06A743702886}" destId="{85DABC9E-8583-4F41-A84E-DCBAC9669263}" srcOrd="0" destOrd="0" presId="urn:microsoft.com/office/officeart/2005/8/layout/vProcess5"/>
    <dgm:cxn modelId="{9D750F7F-658E-4ADE-863D-84D1ADAC6720}" type="presOf" srcId="{C6B4921F-E9B9-4A4E-97B0-A6CDC7B49C9E}" destId="{1541EA11-6533-4108-98B4-C6A11D07545A}" srcOrd="0" destOrd="0" presId="urn:microsoft.com/office/officeart/2005/8/layout/vProcess5"/>
    <dgm:cxn modelId="{8E7B0C99-572C-460F-BE03-1B1F17923E90}" type="presOf" srcId="{393D8062-EA41-4264-A7BF-8F4A1AF0C42C}" destId="{F52FCBD1-1C0A-443E-8F77-884A859D4F85}" srcOrd="1" destOrd="0" presId="urn:microsoft.com/office/officeart/2005/8/layout/vProcess5"/>
    <dgm:cxn modelId="{BE588FA6-417A-4964-9E62-7D97F00D636B}" type="presOf" srcId="{393D8062-EA41-4264-A7BF-8F4A1AF0C42C}" destId="{FD0F423E-308A-46FA-9261-3271973685AC}" srcOrd="0" destOrd="0" presId="urn:microsoft.com/office/officeart/2005/8/layout/vProcess5"/>
    <dgm:cxn modelId="{F5E60CA7-F050-4A5A-919E-3BF3E21815B9}" type="presOf" srcId="{C753AE1A-62CA-4B89-A130-55BE5161725A}" destId="{98C52E2F-D7A0-4FB2-9679-525902E6DDFD}" srcOrd="0" destOrd="0" presId="urn:microsoft.com/office/officeart/2005/8/layout/vProcess5"/>
    <dgm:cxn modelId="{F10590AF-E319-4BD4-8B3B-87CC81E1A538}" type="presOf" srcId="{4966A13E-36AF-4ECA-9F25-A0E61A532D93}" destId="{188284AC-F582-4299-A981-7BD823B0F08C}" srcOrd="1" destOrd="0" presId="urn:microsoft.com/office/officeart/2005/8/layout/vProcess5"/>
    <dgm:cxn modelId="{FE7257C1-54D6-45FF-838F-ED6FE7B0BFB2}" type="presOf" srcId="{3452B5CA-9805-4C80-99FE-40C8EFB17F8D}" destId="{5761F806-B2C7-4320-8778-936181F8B1A6}" srcOrd="0" destOrd="0" presId="urn:microsoft.com/office/officeart/2005/8/layout/vProcess5"/>
    <dgm:cxn modelId="{58F8F6D6-432C-49B3-A51F-D750E13FCC69}" srcId="{C6B4921F-E9B9-4A4E-97B0-A6CDC7B49C9E}" destId="{36E1EFBA-1E07-4704-B072-74E83F59FF10}" srcOrd="3" destOrd="0" parTransId="{06F56BC5-9570-4D50-8D22-E1AFF5B6EF7A}" sibTransId="{F0E78729-5C85-4E18-96EB-AFDEA481408B}"/>
    <dgm:cxn modelId="{A5A6BDE9-E945-4275-968A-0FE972958981}" srcId="{C6B4921F-E9B9-4A4E-97B0-A6CDC7B49C9E}" destId="{4966A13E-36AF-4ECA-9F25-A0E61A532D93}" srcOrd="2" destOrd="0" parTransId="{635FFE9A-1B4F-44F7-951A-071545A82136}" sibTransId="{523CABD7-C9B1-4997-9822-ECD472A4B3FC}"/>
    <dgm:cxn modelId="{B77ACF4D-57CF-4DBC-AD1C-B9FCBC8FB451}" type="presParOf" srcId="{1541EA11-6533-4108-98B4-C6A11D07545A}" destId="{A5CE0534-81E2-49DD-8D51-24CE18D08931}" srcOrd="0" destOrd="0" presId="urn:microsoft.com/office/officeart/2005/8/layout/vProcess5"/>
    <dgm:cxn modelId="{2D37D8EF-F181-4EBE-8F17-31AC50E15356}" type="presParOf" srcId="{1541EA11-6533-4108-98B4-C6A11D07545A}" destId="{85DABC9E-8583-4F41-A84E-DCBAC9669263}" srcOrd="1" destOrd="0" presId="urn:microsoft.com/office/officeart/2005/8/layout/vProcess5"/>
    <dgm:cxn modelId="{3A36FC7C-E60E-4C05-908C-0E32DB84CDFE}" type="presParOf" srcId="{1541EA11-6533-4108-98B4-C6A11D07545A}" destId="{FD0F423E-308A-46FA-9261-3271973685AC}" srcOrd="2" destOrd="0" presId="urn:microsoft.com/office/officeart/2005/8/layout/vProcess5"/>
    <dgm:cxn modelId="{2C93651E-D2D0-4B71-A9EA-048B7E707CE1}" type="presParOf" srcId="{1541EA11-6533-4108-98B4-C6A11D07545A}" destId="{99705369-9CCF-48BE-B7B5-C3D073D0FAA6}" srcOrd="3" destOrd="0" presId="urn:microsoft.com/office/officeart/2005/8/layout/vProcess5"/>
    <dgm:cxn modelId="{A4DB767F-5C48-4B28-BF37-759808C839A0}" type="presParOf" srcId="{1541EA11-6533-4108-98B4-C6A11D07545A}" destId="{2C5E8D70-BE84-48DE-B3A5-E51ADC2528B5}" srcOrd="4" destOrd="0" presId="urn:microsoft.com/office/officeart/2005/8/layout/vProcess5"/>
    <dgm:cxn modelId="{1D028B5D-E579-4269-87FF-B62C5D698264}" type="presParOf" srcId="{1541EA11-6533-4108-98B4-C6A11D07545A}" destId="{98C52E2F-D7A0-4FB2-9679-525902E6DDFD}" srcOrd="5" destOrd="0" presId="urn:microsoft.com/office/officeart/2005/8/layout/vProcess5"/>
    <dgm:cxn modelId="{10575269-F845-4F52-BC3E-A7FFCBF31AB8}" type="presParOf" srcId="{1541EA11-6533-4108-98B4-C6A11D07545A}" destId="{5761F806-B2C7-4320-8778-936181F8B1A6}" srcOrd="6" destOrd="0" presId="urn:microsoft.com/office/officeart/2005/8/layout/vProcess5"/>
    <dgm:cxn modelId="{FD235773-AD2B-4480-BD18-504254A544CE}" type="presParOf" srcId="{1541EA11-6533-4108-98B4-C6A11D07545A}" destId="{D10F48CA-F937-43C7-9FB1-D935BFED4544}" srcOrd="7" destOrd="0" presId="urn:microsoft.com/office/officeart/2005/8/layout/vProcess5"/>
    <dgm:cxn modelId="{0F3CB38A-F48F-45AE-B211-5A1FC7269840}" type="presParOf" srcId="{1541EA11-6533-4108-98B4-C6A11D07545A}" destId="{BE8CDD73-28B6-45DD-A4EC-8A087D151F1E}" srcOrd="8" destOrd="0" presId="urn:microsoft.com/office/officeart/2005/8/layout/vProcess5"/>
    <dgm:cxn modelId="{EDE97FB7-ED44-493F-BE2A-593D80ADE64A}" type="presParOf" srcId="{1541EA11-6533-4108-98B4-C6A11D07545A}" destId="{F52FCBD1-1C0A-443E-8F77-884A859D4F85}" srcOrd="9" destOrd="0" presId="urn:microsoft.com/office/officeart/2005/8/layout/vProcess5"/>
    <dgm:cxn modelId="{120ADDC4-FBA4-48BF-A9F6-6E3BF2E92475}" type="presParOf" srcId="{1541EA11-6533-4108-98B4-C6A11D07545A}" destId="{188284AC-F582-4299-A981-7BD823B0F08C}" srcOrd="10" destOrd="0" presId="urn:microsoft.com/office/officeart/2005/8/layout/vProcess5"/>
    <dgm:cxn modelId="{BD21E980-8711-4F3D-9CFE-A0C2B10BC27B}" type="presParOf" srcId="{1541EA11-6533-4108-98B4-C6A11D07545A}" destId="{FCBB401A-1308-45D7-9434-CF6819A4730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05A63-AAF1-40BC-8597-CE96390EBB98}">
      <dsp:nvSpPr>
        <dsp:cNvPr id="0" name=""/>
        <dsp:cNvSpPr/>
      </dsp:nvSpPr>
      <dsp:spPr>
        <a:xfrm>
          <a:off x="80" y="273967"/>
          <a:ext cx="7671110" cy="1909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lv-LV" sz="4000" kern="1200" dirty="0">
              <a:latin typeface="Arial" panose="020B0604020202020204" pitchFamily="34" charset="0"/>
              <a:cs typeface="Arial" panose="020B0604020202020204" pitchFamily="34" charset="0"/>
            </a:rPr>
            <a:t>Pienācīga pārvaldīšana(uzturēšana un uzlabošana), tostarp:</a:t>
          </a:r>
        </a:p>
      </dsp:txBody>
      <dsp:txXfrm>
        <a:off x="80" y="273967"/>
        <a:ext cx="7671110" cy="1909388"/>
      </dsp:txXfrm>
    </dsp:sp>
    <dsp:sp modelId="{9D2543C1-9489-44CD-8219-C25FDC86A1C2}">
      <dsp:nvSpPr>
        <dsp:cNvPr id="0" name=""/>
        <dsp:cNvSpPr/>
      </dsp:nvSpPr>
      <dsp:spPr>
        <a:xfrm>
          <a:off x="80" y="2183356"/>
          <a:ext cx="7671110" cy="41149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Font typeface="Arial" panose="020B0604020202020204" pitchFamily="34" charset="0"/>
            <a:buNone/>
          </a:pPr>
          <a:r>
            <a:rPr lang="lv-LV" sz="3600" kern="1200" dirty="0">
              <a:latin typeface="Arial" panose="020B0604020202020204" pitchFamily="34" charset="0"/>
              <a:cs typeface="Arial" panose="020B0604020202020204" pitchFamily="34" charset="0"/>
            </a:rPr>
            <a:t>Atbilstības nodrošināšana:</a:t>
          </a:r>
        </a:p>
        <a:p>
          <a:pPr marL="285750" lvl="1" indent="-285750" algn="l" defTabSz="1600200">
            <a:lnSpc>
              <a:spcPct val="90000"/>
            </a:lnSpc>
            <a:spcBef>
              <a:spcPct val="0"/>
            </a:spcBef>
            <a:spcAft>
              <a:spcPct val="15000"/>
            </a:spcAft>
            <a:buFont typeface="Arial" panose="020B0604020202020204" pitchFamily="34" charset="0"/>
            <a:buChar char="•"/>
          </a:pPr>
          <a:r>
            <a:rPr lang="lv-LV" sz="3600" kern="1200" dirty="0">
              <a:latin typeface="Arial" panose="020B0604020202020204" pitchFamily="34" charset="0"/>
              <a:cs typeface="Arial" panose="020B0604020202020204" pitchFamily="34" charset="0"/>
            </a:rPr>
            <a:t>būvei izvirzāmām būtiskajām prasībām;</a:t>
          </a:r>
        </a:p>
        <a:p>
          <a:pPr marL="285750" lvl="1" indent="-285750" algn="l" defTabSz="1600200">
            <a:lnSpc>
              <a:spcPct val="90000"/>
            </a:lnSpc>
            <a:spcBef>
              <a:spcPct val="0"/>
            </a:spcBef>
            <a:spcAft>
              <a:spcPct val="15000"/>
            </a:spcAft>
            <a:buFont typeface="Arial" panose="020B0604020202020204" pitchFamily="34" charset="0"/>
            <a:buChar char="•"/>
          </a:pPr>
          <a:r>
            <a:rPr lang="lv-LV" sz="3600" kern="1200" dirty="0">
              <a:latin typeface="Arial" panose="020B0604020202020204" pitchFamily="34" charset="0"/>
              <a:cs typeface="Arial" panose="020B0604020202020204" pitchFamily="34" charset="0"/>
            </a:rPr>
            <a:t>ugunsdrošības prasībām;</a:t>
          </a:r>
        </a:p>
        <a:p>
          <a:pPr marL="285750" lvl="1" indent="-285750" algn="l" defTabSz="1600200">
            <a:lnSpc>
              <a:spcPct val="90000"/>
            </a:lnSpc>
            <a:spcBef>
              <a:spcPct val="0"/>
            </a:spcBef>
            <a:spcAft>
              <a:spcPct val="15000"/>
            </a:spcAft>
            <a:buFont typeface="Arial" panose="020B0604020202020204" pitchFamily="34" charset="0"/>
            <a:buChar char="•"/>
          </a:pPr>
          <a:r>
            <a:rPr lang="lv-LV" sz="3600" kern="1200" dirty="0">
              <a:latin typeface="Arial" panose="020B0604020202020204" pitchFamily="34" charset="0"/>
              <a:cs typeface="Arial" panose="020B0604020202020204" pitchFamily="34" charset="0"/>
            </a:rPr>
            <a:t>energoefektivitātes prasībām;</a:t>
          </a:r>
        </a:p>
        <a:p>
          <a:pPr marL="285750" lvl="1" indent="-285750" algn="l" defTabSz="1600200">
            <a:lnSpc>
              <a:spcPct val="90000"/>
            </a:lnSpc>
            <a:spcBef>
              <a:spcPct val="0"/>
            </a:spcBef>
            <a:spcAft>
              <a:spcPct val="15000"/>
            </a:spcAft>
            <a:buFont typeface="Arial" panose="020B0604020202020204" pitchFamily="34" charset="0"/>
            <a:buChar char="•"/>
          </a:pPr>
          <a:r>
            <a:rPr lang="lv-LV" sz="3600" kern="1200" dirty="0">
              <a:latin typeface="Arial" panose="020B0604020202020204" pitchFamily="34" charset="0"/>
              <a:cs typeface="Arial" panose="020B0604020202020204" pitchFamily="34" charset="0"/>
            </a:rPr>
            <a:t>pašvaldības izvirzītajām prasībām par teritoriju un būvju uzturēšanu.</a:t>
          </a:r>
        </a:p>
      </dsp:txBody>
      <dsp:txXfrm>
        <a:off x="80" y="2183356"/>
        <a:ext cx="7671110" cy="4114926"/>
      </dsp:txXfrm>
    </dsp:sp>
    <dsp:sp modelId="{4E0D4BB7-74F0-4725-B7A1-584AD126AC4A}">
      <dsp:nvSpPr>
        <dsp:cNvPr id="0" name=""/>
        <dsp:cNvSpPr/>
      </dsp:nvSpPr>
      <dsp:spPr>
        <a:xfrm>
          <a:off x="8745145" y="273967"/>
          <a:ext cx="7671110" cy="1909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lv-LV" sz="4000" kern="1200" dirty="0">
              <a:latin typeface="Arial" panose="020B0604020202020204" pitchFamily="34" charset="0"/>
              <a:cs typeface="Arial" panose="020B0604020202020204" pitchFamily="34" charset="0"/>
            </a:rPr>
            <a:t>Individuālo interešu īstenošana: </a:t>
          </a:r>
        </a:p>
      </dsp:txBody>
      <dsp:txXfrm>
        <a:off x="8745145" y="273967"/>
        <a:ext cx="7671110" cy="1909388"/>
      </dsp:txXfrm>
    </dsp:sp>
    <dsp:sp modelId="{631B71E1-35D7-49BF-9902-98C5F4533BC4}">
      <dsp:nvSpPr>
        <dsp:cNvPr id="0" name=""/>
        <dsp:cNvSpPr/>
      </dsp:nvSpPr>
      <dsp:spPr>
        <a:xfrm>
          <a:off x="8745145" y="2183356"/>
          <a:ext cx="7671110" cy="41149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lv-LV" sz="3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Dzīvokļu īpašnieku individuālo interešu īstenošana komunālo pakalpojumu jomā.</a:t>
          </a:r>
        </a:p>
        <a:p>
          <a:pPr marL="228600" lvl="1" indent="-228600" algn="l" defTabSz="1066800">
            <a:lnSpc>
              <a:spcPct val="90000"/>
            </a:lnSpc>
            <a:spcBef>
              <a:spcPct val="0"/>
            </a:spcBef>
            <a:spcAft>
              <a:spcPct val="15000"/>
            </a:spcAft>
            <a:buFont typeface="Arial" panose="020B0604020202020204" pitchFamily="34" charset="0"/>
            <a:buNone/>
          </a:pPr>
          <a:endParaRPr lang="lv-LV" sz="3600" kern="12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8745145" y="2183356"/>
        <a:ext cx="7671110" cy="41149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D3C31-72EF-48C0-9446-514925D57752}">
      <dsp:nvSpPr>
        <dsp:cNvPr id="0" name=""/>
        <dsp:cNvSpPr/>
      </dsp:nvSpPr>
      <dsp:spPr>
        <a:xfrm>
          <a:off x="510608" y="0"/>
          <a:ext cx="6572250" cy="6572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lv-LV" sz="2200" kern="1200" dirty="0"/>
            <a:t>Uzkrājumi kopības noteiktajiem mērķiem</a:t>
          </a:r>
          <a:endParaRPr lang="lv-LV" sz="2200" kern="1200" dirty="0">
            <a:solidFill>
              <a:schemeClr val="bg1"/>
            </a:solidFill>
          </a:endParaRPr>
        </a:p>
      </dsp:txBody>
      <dsp:txXfrm>
        <a:off x="2071517" y="492918"/>
        <a:ext cx="3450431" cy="1117282"/>
      </dsp:txXfrm>
    </dsp:sp>
    <dsp:sp modelId="{0B0DAAC8-DCDB-4633-B8FD-9AC63AFBE167}">
      <dsp:nvSpPr>
        <dsp:cNvPr id="0" name=""/>
        <dsp:cNvSpPr/>
      </dsp:nvSpPr>
      <dsp:spPr>
        <a:xfrm>
          <a:off x="1332139" y="1643062"/>
          <a:ext cx="4929187" cy="49291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lv-LV" sz="2200" kern="1200" dirty="0"/>
            <a:t>Ikdienas norēķiniem - 1/12 no gada pārvaldīšanas izdevumiem</a:t>
          </a:r>
        </a:p>
      </dsp:txBody>
      <dsp:txXfrm>
        <a:off x="2054002" y="2875359"/>
        <a:ext cx="3485461" cy="2464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465B4-CAA9-4504-B88D-6B4CD56DB53B}">
      <dsp:nvSpPr>
        <dsp:cNvPr id="0" name=""/>
        <dsp:cNvSpPr/>
      </dsp:nvSpPr>
      <dsp:spPr>
        <a:xfrm>
          <a:off x="0" y="267135"/>
          <a:ext cx="7387772"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lv-LV" sz="5200" kern="1200" dirty="0">
              <a:solidFill>
                <a:schemeClr val="bg1"/>
              </a:solidFill>
            </a:rPr>
            <a:t>Ikdienas norēķiniem</a:t>
          </a:r>
        </a:p>
      </dsp:txBody>
      <dsp:txXfrm>
        <a:off x="60884" y="328019"/>
        <a:ext cx="7266004" cy="1125452"/>
      </dsp:txXfrm>
    </dsp:sp>
    <dsp:sp modelId="{283F9BFD-2E1B-4FFF-81B1-E8036A1F6478}">
      <dsp:nvSpPr>
        <dsp:cNvPr id="0" name=""/>
        <dsp:cNvSpPr/>
      </dsp:nvSpPr>
      <dsp:spPr>
        <a:xfrm>
          <a:off x="0" y="1514355"/>
          <a:ext cx="7387772"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562" tIns="66040" rIns="369824" bIns="66040" numCol="1" spcCol="1270" anchor="t" anchorCtr="0">
          <a:noAutofit/>
        </a:bodyPr>
        <a:lstStyle/>
        <a:p>
          <a:pPr marL="285750" lvl="1" indent="-285750" algn="l" defTabSz="1822450">
            <a:lnSpc>
              <a:spcPct val="90000"/>
            </a:lnSpc>
            <a:spcBef>
              <a:spcPct val="0"/>
            </a:spcBef>
            <a:spcAft>
              <a:spcPct val="20000"/>
            </a:spcAft>
            <a:buChar char="•"/>
          </a:pPr>
          <a:r>
            <a:rPr lang="lv-LV" sz="4100" b="0" kern="1200" dirty="0">
              <a:solidFill>
                <a:schemeClr val="tx1"/>
              </a:solidFill>
              <a:effectLst/>
              <a:latin typeface="Arial" panose="020B0604020202020204" pitchFamily="34" charset="0"/>
              <a:ea typeface="+mn-ea"/>
              <a:cs typeface="Arial" panose="020B0604020202020204" pitchFamily="34" charset="0"/>
            </a:rPr>
            <a:t>Jāmaksā bez kopības lēmuma</a:t>
          </a:r>
          <a:endParaRPr lang="lv-LV" sz="4100" b="0" kern="1200" dirty="0">
            <a:solidFill>
              <a:schemeClr val="tx1"/>
            </a:solidFill>
          </a:endParaRPr>
        </a:p>
      </dsp:txBody>
      <dsp:txXfrm>
        <a:off x="0" y="1514355"/>
        <a:ext cx="7387772" cy="1264770"/>
      </dsp:txXfrm>
    </dsp:sp>
    <dsp:sp modelId="{83D87C54-3117-45D8-BE52-D87F96681489}">
      <dsp:nvSpPr>
        <dsp:cNvPr id="0" name=""/>
        <dsp:cNvSpPr/>
      </dsp:nvSpPr>
      <dsp:spPr>
        <a:xfrm>
          <a:off x="0" y="2779125"/>
          <a:ext cx="7387772"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lv-LV" sz="5200" kern="1200" dirty="0"/>
            <a:t>Mērķa uzkrājumi </a:t>
          </a:r>
        </a:p>
      </dsp:txBody>
      <dsp:txXfrm>
        <a:off x="60884" y="2840009"/>
        <a:ext cx="7266004" cy="1125452"/>
      </dsp:txXfrm>
    </dsp:sp>
    <dsp:sp modelId="{92DAAC11-842A-49DD-9F04-5C941A61F31A}">
      <dsp:nvSpPr>
        <dsp:cNvPr id="0" name=""/>
        <dsp:cNvSpPr/>
      </dsp:nvSpPr>
      <dsp:spPr>
        <a:xfrm>
          <a:off x="0" y="4026346"/>
          <a:ext cx="7387772"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562" tIns="66040" rIns="369824" bIns="66040" numCol="1" spcCol="1270" anchor="t" anchorCtr="0">
          <a:noAutofit/>
        </a:bodyPr>
        <a:lstStyle/>
        <a:p>
          <a:pPr marL="285750" lvl="1" indent="-285750" algn="l" defTabSz="1822450">
            <a:lnSpc>
              <a:spcPct val="90000"/>
            </a:lnSpc>
            <a:spcBef>
              <a:spcPct val="0"/>
            </a:spcBef>
            <a:spcAft>
              <a:spcPct val="20000"/>
            </a:spcAft>
            <a:buChar char="•"/>
          </a:pPr>
          <a:r>
            <a:rPr lang="lv-LV" sz="4100" kern="1200" dirty="0">
              <a:latin typeface="Arial" panose="020B0604020202020204" pitchFamily="34" charset="0"/>
              <a:cs typeface="Arial" panose="020B0604020202020204" pitchFamily="34" charset="0"/>
            </a:rPr>
            <a:t>Jāmaksā, ja ir kopības lēmums. Ierosina pārvaldnieks.</a:t>
          </a:r>
        </a:p>
      </dsp:txBody>
      <dsp:txXfrm>
        <a:off x="0" y="4026346"/>
        <a:ext cx="7387772" cy="1776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FB4F5-446A-430D-B56B-20F8FE9807F8}">
      <dsp:nvSpPr>
        <dsp:cNvPr id="0" name=""/>
        <dsp:cNvSpPr/>
      </dsp:nvSpPr>
      <dsp:spPr>
        <a:xfrm>
          <a:off x="6977" y="362090"/>
          <a:ext cx="4798354" cy="4798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lv-LV" sz="3700" kern="1200" dirty="0"/>
            <a:t>Maksājums par pārvaldīšanas uzdevumu + tehniskā apkope</a:t>
          </a:r>
        </a:p>
      </dsp:txBody>
      <dsp:txXfrm>
        <a:off x="709680" y="1064793"/>
        <a:ext cx="3392948" cy="3392948"/>
      </dsp:txXfrm>
    </dsp:sp>
    <dsp:sp modelId="{B36F0D0C-577D-42A2-9E77-72F533BDACD0}">
      <dsp:nvSpPr>
        <dsp:cNvPr id="0" name=""/>
        <dsp:cNvSpPr/>
      </dsp:nvSpPr>
      <dsp:spPr>
        <a:xfrm>
          <a:off x="5194958" y="1369744"/>
          <a:ext cx="2783045" cy="278304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lv-LV" sz="3000" kern="1200"/>
        </a:p>
      </dsp:txBody>
      <dsp:txXfrm>
        <a:off x="5563851" y="1943051"/>
        <a:ext cx="2045259" cy="1636431"/>
      </dsp:txXfrm>
    </dsp:sp>
    <dsp:sp modelId="{974F9B29-6737-4E25-A7E0-D794E89678FA}">
      <dsp:nvSpPr>
        <dsp:cNvPr id="0" name=""/>
        <dsp:cNvSpPr/>
      </dsp:nvSpPr>
      <dsp:spPr>
        <a:xfrm>
          <a:off x="8367630" y="362090"/>
          <a:ext cx="4798354" cy="4798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lv-LV" sz="3700" kern="1200" dirty="0"/>
            <a:t>Pārvaldīšanas maksa</a:t>
          </a:r>
        </a:p>
      </dsp:txBody>
      <dsp:txXfrm>
        <a:off x="9070333" y="1064793"/>
        <a:ext cx="3392948" cy="3392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963F-CC27-4438-AC3C-B0D3DA0FC18B}">
      <dsp:nvSpPr>
        <dsp:cNvPr id="0" name=""/>
        <dsp:cNvSpPr/>
      </dsp:nvSpPr>
      <dsp:spPr>
        <a:xfrm>
          <a:off x="2760" y="1456521"/>
          <a:ext cx="3659207" cy="36592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lv-LV" sz="2800" kern="1200" dirty="0"/>
            <a:t>Maksājums par pārvaldīšanas uzdevumu + tehnisko apkopi</a:t>
          </a:r>
        </a:p>
      </dsp:txBody>
      <dsp:txXfrm>
        <a:off x="538638" y="1992399"/>
        <a:ext cx="2587451" cy="2587451"/>
      </dsp:txXfrm>
    </dsp:sp>
    <dsp:sp modelId="{3E93480F-18F8-4A16-84FD-7F9E420F1239}">
      <dsp:nvSpPr>
        <dsp:cNvPr id="0" name=""/>
        <dsp:cNvSpPr/>
      </dsp:nvSpPr>
      <dsp:spPr>
        <a:xfrm>
          <a:off x="3959096" y="2224954"/>
          <a:ext cx="2122340" cy="212234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lv-LV" sz="2300" kern="1200"/>
        </a:p>
      </dsp:txBody>
      <dsp:txXfrm>
        <a:off x="4240412" y="3036537"/>
        <a:ext cx="1559708" cy="499174"/>
      </dsp:txXfrm>
    </dsp:sp>
    <dsp:sp modelId="{D67D4244-2DED-4E8F-AD0E-22EBB37AB626}">
      <dsp:nvSpPr>
        <dsp:cNvPr id="0" name=""/>
        <dsp:cNvSpPr/>
      </dsp:nvSpPr>
      <dsp:spPr>
        <a:xfrm>
          <a:off x="6378564" y="1456521"/>
          <a:ext cx="3659207" cy="36592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lv-LV" sz="2800" kern="1200" dirty="0"/>
            <a:t>Izdevumi par ārpuskārtas remontiem</a:t>
          </a:r>
        </a:p>
      </dsp:txBody>
      <dsp:txXfrm>
        <a:off x="6914442" y="1992399"/>
        <a:ext cx="2587451" cy="2587451"/>
      </dsp:txXfrm>
    </dsp:sp>
    <dsp:sp modelId="{91A6C5FE-FFDE-4953-A922-5BD93F4CAF64}">
      <dsp:nvSpPr>
        <dsp:cNvPr id="0" name=""/>
        <dsp:cNvSpPr/>
      </dsp:nvSpPr>
      <dsp:spPr>
        <a:xfrm>
          <a:off x="10334900" y="2224954"/>
          <a:ext cx="2122340" cy="212234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lv-LV" sz="2300" kern="1200"/>
        </a:p>
      </dsp:txBody>
      <dsp:txXfrm>
        <a:off x="10616216" y="2662156"/>
        <a:ext cx="1559708" cy="1247936"/>
      </dsp:txXfrm>
    </dsp:sp>
    <dsp:sp modelId="{EF7EEE63-DA03-4630-BCED-6F187D2020F9}">
      <dsp:nvSpPr>
        <dsp:cNvPr id="0" name=""/>
        <dsp:cNvSpPr/>
      </dsp:nvSpPr>
      <dsp:spPr>
        <a:xfrm>
          <a:off x="12754368" y="1456521"/>
          <a:ext cx="3659207" cy="36592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lv-LV" sz="2800" kern="1200" dirty="0"/>
            <a:t>Pārvaldīšanas maksa</a:t>
          </a:r>
        </a:p>
      </dsp:txBody>
      <dsp:txXfrm>
        <a:off x="13290246" y="1992399"/>
        <a:ext cx="2587451" cy="2587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ABC9E-8583-4F41-A84E-DCBAC9669263}">
      <dsp:nvSpPr>
        <dsp:cNvPr id="0" name=""/>
        <dsp:cNvSpPr/>
      </dsp:nvSpPr>
      <dsp:spPr>
        <a:xfrm>
          <a:off x="0" y="0"/>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lv-LV" sz="2500" kern="1200" dirty="0"/>
            <a:t>Pārvaldnieks nosaka maksājamo daļu, kā arī saistību neizpildes vai nepienācīgas izpildes gadījumā – arī līgumsodu un nokavējuma procentus.</a:t>
          </a:r>
        </a:p>
      </dsp:txBody>
      <dsp:txXfrm>
        <a:off x="42349" y="42349"/>
        <a:ext cx="11450657" cy="1361197"/>
      </dsp:txXfrm>
    </dsp:sp>
    <dsp:sp modelId="{FD0F423E-308A-46FA-9261-3271973685AC}">
      <dsp:nvSpPr>
        <dsp:cNvPr id="0" name=""/>
        <dsp:cNvSpPr/>
      </dsp:nvSpPr>
      <dsp:spPr>
        <a:xfrm>
          <a:off x="1099894" y="1708785"/>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kern="1200" dirty="0"/>
            <a:t>Sedz dzīvokļa īpašnieks </a:t>
          </a:r>
        </a:p>
      </dsp:txBody>
      <dsp:txXfrm>
        <a:off x="1142243" y="1751134"/>
        <a:ext cx="11008645" cy="1361197"/>
      </dsp:txXfrm>
    </dsp:sp>
    <dsp:sp modelId="{99705369-9CCF-48BE-B7B5-C3D073D0FAA6}">
      <dsp:nvSpPr>
        <dsp:cNvPr id="0" name=""/>
        <dsp:cNvSpPr/>
      </dsp:nvSpPr>
      <dsp:spPr>
        <a:xfrm>
          <a:off x="2183372" y="3417570"/>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lv-LV" sz="2500" kern="1200" dirty="0"/>
            <a:t>Pakalpojuma sniedzējs samazina parādsaistību apmēru par neatgūstamā parāda summu, ja ir veiktas visas atbilstošās parādu piedziņas un izpildās UIN likumā minētie nosacījumi.</a:t>
          </a:r>
        </a:p>
      </dsp:txBody>
      <dsp:txXfrm>
        <a:off x="2225721" y="3459919"/>
        <a:ext cx="11025061" cy="1361197"/>
      </dsp:txXfrm>
    </dsp:sp>
    <dsp:sp modelId="{2C5E8D70-BE84-48DE-B3A5-E51ADC2528B5}">
      <dsp:nvSpPr>
        <dsp:cNvPr id="0" name=""/>
        <dsp:cNvSpPr/>
      </dsp:nvSpPr>
      <dsp:spPr>
        <a:xfrm>
          <a:off x="3283267" y="5126355"/>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lv-LV" sz="2500" kern="1200" dirty="0"/>
            <a:t>Ja komunālā pakalpojuma sniedzējs parādu nevar atgūt no dzīvokļa īpašnieka dzīvokļa kopības pienākumu neizpildes dēļ, atbild kopība.</a:t>
          </a:r>
        </a:p>
      </dsp:txBody>
      <dsp:txXfrm>
        <a:off x="3325616" y="5168704"/>
        <a:ext cx="11008645" cy="1361196"/>
      </dsp:txXfrm>
    </dsp:sp>
    <dsp:sp modelId="{98C52E2F-D7A0-4FB2-9679-525902E6DDFD}">
      <dsp:nvSpPr>
        <dsp:cNvPr id="0" name=""/>
        <dsp:cNvSpPr/>
      </dsp:nvSpPr>
      <dsp:spPr>
        <a:xfrm>
          <a:off x="12193237" y="1107424"/>
          <a:ext cx="939831" cy="9398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12404699" y="1107424"/>
        <a:ext cx="516907" cy="707223"/>
      </dsp:txXfrm>
    </dsp:sp>
    <dsp:sp modelId="{5761F806-B2C7-4320-8778-936181F8B1A6}">
      <dsp:nvSpPr>
        <dsp:cNvPr id="0" name=""/>
        <dsp:cNvSpPr/>
      </dsp:nvSpPr>
      <dsp:spPr>
        <a:xfrm>
          <a:off x="13293132" y="2816209"/>
          <a:ext cx="939831" cy="9398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13504594" y="2816209"/>
        <a:ext cx="516907" cy="707223"/>
      </dsp:txXfrm>
    </dsp:sp>
    <dsp:sp modelId="{D10F48CA-F937-43C7-9FB1-D935BFED4544}">
      <dsp:nvSpPr>
        <dsp:cNvPr id="0" name=""/>
        <dsp:cNvSpPr/>
      </dsp:nvSpPr>
      <dsp:spPr>
        <a:xfrm>
          <a:off x="14376610" y="4524994"/>
          <a:ext cx="939831" cy="9398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14588072" y="4524994"/>
        <a:ext cx="516907" cy="707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ABC9E-8583-4F41-A84E-DCBAC9669263}">
      <dsp:nvSpPr>
        <dsp:cNvPr id="0" name=""/>
        <dsp:cNvSpPr/>
      </dsp:nvSpPr>
      <dsp:spPr>
        <a:xfrm>
          <a:off x="0" y="34296"/>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lv-LV" sz="3800" kern="1200" dirty="0"/>
            <a:t>Ja maksājamā daļa ir kopības atbildība</a:t>
          </a:r>
        </a:p>
      </dsp:txBody>
      <dsp:txXfrm>
        <a:off x="42349" y="76645"/>
        <a:ext cx="11450657" cy="1361197"/>
      </dsp:txXfrm>
    </dsp:sp>
    <dsp:sp modelId="{FD0F423E-308A-46FA-9261-3271973685AC}">
      <dsp:nvSpPr>
        <dsp:cNvPr id="0" name=""/>
        <dsp:cNvSpPr/>
      </dsp:nvSpPr>
      <dsp:spPr>
        <a:xfrm>
          <a:off x="1099894" y="1708785"/>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lv-LV" sz="3800" kern="1200" dirty="0"/>
            <a:t>Sedz pārvaldnieks no uzkrājumiem </a:t>
          </a:r>
        </a:p>
      </dsp:txBody>
      <dsp:txXfrm>
        <a:off x="1142243" y="1751134"/>
        <a:ext cx="11008645" cy="1361197"/>
      </dsp:txXfrm>
    </dsp:sp>
    <dsp:sp modelId="{99705369-9CCF-48BE-B7B5-C3D073D0FAA6}">
      <dsp:nvSpPr>
        <dsp:cNvPr id="0" name=""/>
        <dsp:cNvSpPr/>
      </dsp:nvSpPr>
      <dsp:spPr>
        <a:xfrm>
          <a:off x="2183372" y="3417570"/>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lv-LV" sz="3800" kern="1200" dirty="0"/>
            <a:t>Pārvaldnieks neceļ prasību pret kopību</a:t>
          </a:r>
        </a:p>
      </dsp:txBody>
      <dsp:txXfrm>
        <a:off x="2225721" y="3459919"/>
        <a:ext cx="11025061" cy="1361197"/>
      </dsp:txXfrm>
    </dsp:sp>
    <dsp:sp modelId="{2C5E8D70-BE84-48DE-B3A5-E51ADC2528B5}">
      <dsp:nvSpPr>
        <dsp:cNvPr id="0" name=""/>
        <dsp:cNvSpPr/>
      </dsp:nvSpPr>
      <dsp:spPr>
        <a:xfrm>
          <a:off x="3283267" y="5126355"/>
          <a:ext cx="13133069" cy="1445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lv-LV" sz="3800" kern="1200" dirty="0"/>
            <a:t>Sekundāri atbild īpašnieki, ja maksājamā daļa ir kopības saistība </a:t>
          </a:r>
        </a:p>
      </dsp:txBody>
      <dsp:txXfrm>
        <a:off x="3325616" y="5168704"/>
        <a:ext cx="11008645" cy="1361196"/>
      </dsp:txXfrm>
    </dsp:sp>
    <dsp:sp modelId="{98C52E2F-D7A0-4FB2-9679-525902E6DDFD}">
      <dsp:nvSpPr>
        <dsp:cNvPr id="0" name=""/>
        <dsp:cNvSpPr/>
      </dsp:nvSpPr>
      <dsp:spPr>
        <a:xfrm>
          <a:off x="12193237" y="1107424"/>
          <a:ext cx="939831" cy="9398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12404699" y="1107424"/>
        <a:ext cx="516907" cy="707223"/>
      </dsp:txXfrm>
    </dsp:sp>
    <dsp:sp modelId="{5761F806-B2C7-4320-8778-936181F8B1A6}">
      <dsp:nvSpPr>
        <dsp:cNvPr id="0" name=""/>
        <dsp:cNvSpPr/>
      </dsp:nvSpPr>
      <dsp:spPr>
        <a:xfrm>
          <a:off x="13293132" y="2816209"/>
          <a:ext cx="939831" cy="9398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13504594" y="2816209"/>
        <a:ext cx="516907" cy="707223"/>
      </dsp:txXfrm>
    </dsp:sp>
    <dsp:sp modelId="{D10F48CA-F937-43C7-9FB1-D935BFED4544}">
      <dsp:nvSpPr>
        <dsp:cNvPr id="0" name=""/>
        <dsp:cNvSpPr/>
      </dsp:nvSpPr>
      <dsp:spPr>
        <a:xfrm>
          <a:off x="14376610" y="4524994"/>
          <a:ext cx="939831" cy="93983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a:off x="14588072" y="4524994"/>
        <a:ext cx="516907" cy="70722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8316"/>
          </a:xfrm>
          <a:prstGeom prst="rect">
            <a:avLst/>
          </a:prstGeom>
        </p:spPr>
        <p:txBody>
          <a:bodyPr vert="horz" lIns="91111" tIns="45555" rIns="91111" bIns="45555" rtlCol="0"/>
          <a:lstStyle>
            <a:lvl1pPr algn="l">
              <a:defRPr sz="1200"/>
            </a:lvl1pPr>
          </a:lstStyle>
          <a:p>
            <a:endParaRPr lang="lv-LV"/>
          </a:p>
        </p:txBody>
      </p:sp>
      <p:sp>
        <p:nvSpPr>
          <p:cNvPr id="3" name="Date Placeholder 2"/>
          <p:cNvSpPr>
            <a:spLocks noGrp="1"/>
          </p:cNvSpPr>
          <p:nvPr>
            <p:ph type="dt" idx="1"/>
          </p:nvPr>
        </p:nvSpPr>
        <p:spPr>
          <a:xfrm>
            <a:off x="3850375" y="1"/>
            <a:ext cx="2945712" cy="498316"/>
          </a:xfrm>
          <a:prstGeom prst="rect">
            <a:avLst/>
          </a:prstGeom>
        </p:spPr>
        <p:txBody>
          <a:bodyPr vert="horz" lIns="91111" tIns="45555" rIns="91111" bIns="45555" rtlCol="0"/>
          <a:lstStyle>
            <a:lvl1pPr algn="r">
              <a:defRPr sz="1200"/>
            </a:lvl1pPr>
          </a:lstStyle>
          <a:p>
            <a:fld id="{AE1EB423-C8B7-4470-B633-20101FA9A963}" type="datetimeFigureOut">
              <a:rPr lang="lv-LV" smtClean="0"/>
              <a:t>28.04.2026</a:t>
            </a:fld>
            <a:endParaRPr lang="lv-LV"/>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111" tIns="45555" rIns="91111" bIns="45555" rtlCol="0" anchor="ctr"/>
          <a:lstStyle/>
          <a:p>
            <a:endParaRPr lang="lv-LV"/>
          </a:p>
        </p:txBody>
      </p:sp>
      <p:sp>
        <p:nvSpPr>
          <p:cNvPr id="5" name="Notes Placeholder 4"/>
          <p:cNvSpPr>
            <a:spLocks noGrp="1"/>
          </p:cNvSpPr>
          <p:nvPr>
            <p:ph type="body" sz="quarter" idx="3"/>
          </p:nvPr>
        </p:nvSpPr>
        <p:spPr>
          <a:xfrm>
            <a:off x="679292" y="4776848"/>
            <a:ext cx="5439092" cy="3908762"/>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322"/>
            <a:ext cx="2945712" cy="498316"/>
          </a:xfrm>
          <a:prstGeom prst="rect">
            <a:avLst/>
          </a:prstGeom>
        </p:spPr>
        <p:txBody>
          <a:bodyPr vert="horz" lIns="91111" tIns="45555" rIns="91111" bIns="45555" rtlCol="0" anchor="b"/>
          <a:lstStyle>
            <a:lvl1pPr algn="l">
              <a:defRPr sz="1200"/>
            </a:lvl1pPr>
          </a:lstStyle>
          <a:p>
            <a:endParaRPr lang="lv-LV"/>
          </a:p>
        </p:txBody>
      </p:sp>
      <p:sp>
        <p:nvSpPr>
          <p:cNvPr id="7" name="Slide Number Placeholder 6"/>
          <p:cNvSpPr>
            <a:spLocks noGrp="1"/>
          </p:cNvSpPr>
          <p:nvPr>
            <p:ph type="sldNum" sz="quarter" idx="5"/>
          </p:nvPr>
        </p:nvSpPr>
        <p:spPr>
          <a:xfrm>
            <a:off x="3850375" y="9428322"/>
            <a:ext cx="2945712" cy="498316"/>
          </a:xfrm>
          <a:prstGeom prst="rect">
            <a:avLst/>
          </a:prstGeom>
        </p:spPr>
        <p:txBody>
          <a:bodyPr vert="horz" lIns="91111" tIns="45555" rIns="91111" bIns="45555" rtlCol="0" anchor="b"/>
          <a:lstStyle>
            <a:lvl1pPr algn="r">
              <a:defRPr sz="1200"/>
            </a:lvl1pPr>
          </a:lstStyle>
          <a:p>
            <a:fld id="{C637D206-ED83-44B1-B3B6-C3097DB404BC}" type="slidenum">
              <a:rPr lang="lv-LV" smtClean="0"/>
              <a:t>‹#›</a:t>
            </a:fld>
            <a:endParaRPr lang="lv-LV"/>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7"/>
            <a:ext cx="2903478"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59040675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05302643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66309039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04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88229200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1" y="-14327"/>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22746453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843801" y="-14327"/>
            <a:ext cx="4869023" cy="1146215"/>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014" y="573302"/>
            <a:ext cx="5079571" cy="5079571"/>
          </a:xfrm>
          <a:prstGeom prst="rect">
            <a:avLst/>
          </a:prstGeom>
        </p:spPr>
      </p:pic>
    </p:spTree>
    <p:extLst>
      <p:ext uri="{BB962C8B-B14F-4D97-AF65-F5344CB8AC3E}">
        <p14:creationId xmlns:p14="http://schemas.microsoft.com/office/powerpoint/2010/main" val="23034394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96039047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21641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2621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2366056" y="-13271"/>
            <a:ext cx="2903478" cy="683507"/>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818" y="329328"/>
            <a:ext cx="3018744" cy="301874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44718202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6164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7633665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649696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40910887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682686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7539398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0750163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27317373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04/28/2026</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62002961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788137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55"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1977294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4966864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7605677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04/28/2026</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61" r:id="rId12"/>
    <p:sldLayoutId id="2147483730" r:id="rId13"/>
    <p:sldLayoutId id="21474837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04/28/2026</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14871735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riting on a piece of paper&#10;&#10;Description automatically generated with medium confidence">
            <a:extLst>
              <a:ext uri="{FF2B5EF4-FFF2-40B4-BE49-F238E27FC236}">
                <a16:creationId xmlns:a16="http://schemas.microsoft.com/office/drawing/2014/main" id="{CEBE6CA0-30E0-F34C-A907-8072D304A570}"/>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498" r="11498"/>
          <a:stretch>
            <a:fillRect/>
          </a:stretch>
        </p:blipFill>
        <p:spPr/>
      </p:pic>
      <p:sp>
        <p:nvSpPr>
          <p:cNvPr id="3" name="Text Placeholder 2">
            <a:extLst>
              <a:ext uri="{FF2B5EF4-FFF2-40B4-BE49-F238E27FC236}">
                <a16:creationId xmlns:a16="http://schemas.microsoft.com/office/drawing/2014/main" id="{D9D17199-9F6C-1241-B584-6FFF839BBE2E}"/>
              </a:ext>
            </a:extLst>
          </p:cNvPr>
          <p:cNvSpPr>
            <a:spLocks noGrp="1"/>
          </p:cNvSpPr>
          <p:nvPr>
            <p:ph type="body" sz="quarter" idx="13"/>
          </p:nvPr>
        </p:nvSpPr>
        <p:spPr>
          <a:xfrm>
            <a:off x="721561" y="4228933"/>
            <a:ext cx="7764713" cy="2903478"/>
          </a:xfrm>
        </p:spPr>
        <p:txBody>
          <a:bodyPr>
            <a:normAutofit/>
          </a:bodyPr>
          <a:lstStyle/>
          <a:p>
            <a:r>
              <a:rPr lang="lv-LV" sz="3600" dirty="0"/>
              <a:t>Daudzdzīvokļu dzīvojamo māju pārvaldīšanas likums</a:t>
            </a:r>
            <a:endParaRPr lang="en-LV" sz="3600" dirty="0"/>
          </a:p>
        </p:txBody>
      </p:sp>
      <p:sp>
        <p:nvSpPr>
          <p:cNvPr id="4" name="Text Placeholder 3">
            <a:extLst>
              <a:ext uri="{FF2B5EF4-FFF2-40B4-BE49-F238E27FC236}">
                <a16:creationId xmlns:a16="http://schemas.microsoft.com/office/drawing/2014/main" id="{82F1D066-1FB1-CB46-B943-DCFDB75B85BF}"/>
              </a:ext>
            </a:extLst>
          </p:cNvPr>
          <p:cNvSpPr>
            <a:spLocks noGrp="1"/>
          </p:cNvSpPr>
          <p:nvPr>
            <p:ph type="body" sz="quarter" idx="14"/>
          </p:nvPr>
        </p:nvSpPr>
        <p:spPr>
          <a:xfrm>
            <a:off x="1186781" y="7276790"/>
            <a:ext cx="6591299" cy="1043047"/>
          </a:xfrm>
        </p:spPr>
        <p:txBody>
          <a:bodyPr>
            <a:normAutofit lnSpcReduction="10000"/>
          </a:bodyPr>
          <a:lstStyle/>
          <a:p>
            <a:r>
              <a:rPr lang="lv-LV" b="1" dirty="0"/>
              <a:t>Mārtiņš Auders</a:t>
            </a:r>
            <a:endParaRPr lang="en-LV" b="1" dirty="0"/>
          </a:p>
          <a:p>
            <a:r>
              <a:rPr lang="lv-LV" sz="2600" dirty="0"/>
              <a:t>Departamenta direktors</a:t>
            </a:r>
            <a:endParaRPr lang="en-LV" sz="2600" dirty="0"/>
          </a:p>
        </p:txBody>
      </p:sp>
      <p:sp>
        <p:nvSpPr>
          <p:cNvPr id="5" name="Text Placeholder 4">
            <a:extLst>
              <a:ext uri="{FF2B5EF4-FFF2-40B4-BE49-F238E27FC236}">
                <a16:creationId xmlns:a16="http://schemas.microsoft.com/office/drawing/2014/main" id="{53B0EE7D-1E9F-934D-9674-803260BB59E1}"/>
              </a:ext>
            </a:extLst>
          </p:cNvPr>
          <p:cNvSpPr>
            <a:spLocks noGrp="1"/>
          </p:cNvSpPr>
          <p:nvPr>
            <p:ph type="body" sz="quarter" idx="15"/>
          </p:nvPr>
        </p:nvSpPr>
        <p:spPr/>
        <p:txBody>
          <a:bodyPr/>
          <a:lstStyle/>
          <a:p>
            <a:r>
              <a:rPr lang="lv-LV" dirty="0"/>
              <a:t>29</a:t>
            </a:r>
            <a:r>
              <a:rPr lang="en-LV" dirty="0"/>
              <a:t>.</a:t>
            </a:r>
            <a:r>
              <a:rPr lang="lv-LV" dirty="0"/>
              <a:t>04</a:t>
            </a:r>
            <a:r>
              <a:rPr lang="en-LV" dirty="0"/>
              <a:t>.202</a:t>
            </a:r>
            <a:r>
              <a:rPr lang="lv-LV" dirty="0"/>
              <a:t>6</a:t>
            </a:r>
            <a:r>
              <a:rPr lang="en-LV" dirty="0"/>
              <a:t>. Rīga</a:t>
            </a:r>
          </a:p>
        </p:txBody>
      </p:sp>
    </p:spTree>
    <p:extLst>
      <p:ext uri="{BB962C8B-B14F-4D97-AF65-F5344CB8AC3E}">
        <p14:creationId xmlns:p14="http://schemas.microsoft.com/office/powerpoint/2010/main" val="336652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4A05C-3B8A-416A-1287-F3A5C57E63D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AEE76DC-F34E-DA08-7CCB-DB8F5EEE8474}"/>
              </a:ext>
            </a:extLst>
          </p:cNvPr>
          <p:cNvSpPr>
            <a:spLocks noGrp="1"/>
          </p:cNvSpPr>
          <p:nvPr>
            <p:ph type="body" sz="quarter" idx="13"/>
          </p:nvPr>
        </p:nvSpPr>
        <p:spPr/>
        <p:txBody>
          <a:bodyPr/>
          <a:lstStyle/>
          <a:p>
            <a:r>
              <a:rPr lang="lv-LV" dirty="0"/>
              <a:t>Pārvaldnieks</a:t>
            </a:r>
          </a:p>
        </p:txBody>
      </p:sp>
      <p:sp>
        <p:nvSpPr>
          <p:cNvPr id="9" name="Content Placeholder 8">
            <a:extLst>
              <a:ext uri="{FF2B5EF4-FFF2-40B4-BE49-F238E27FC236}">
                <a16:creationId xmlns:a16="http://schemas.microsoft.com/office/drawing/2014/main" id="{84361526-465F-C3A4-B44E-B765CCA60E5A}"/>
              </a:ext>
            </a:extLst>
          </p:cNvPr>
          <p:cNvSpPr>
            <a:spLocks noGrp="1"/>
          </p:cNvSpPr>
          <p:nvPr>
            <p:ph sz="quarter" idx="18"/>
          </p:nvPr>
        </p:nvSpPr>
        <p:spPr/>
        <p:txBody>
          <a:bodyPr>
            <a:normAutofit/>
          </a:bodyPr>
          <a:lstStyle/>
          <a:p>
            <a:pPr marL="0" lvl="1" indent="536575" algn="just"/>
            <a:r>
              <a:rPr lang="lv-LV" sz="2800" dirty="0"/>
              <a:t>Dzīvojamās mājas pārvaldnieks ir pilngadīga un rīcībspējīga fiziskā vai juridiskā persona, kura uz kopības lēmuma pamata vai šajā likumā noteiktajos gadījumos pilda pārvaldīšanas uzdevumu, jeb visus likuma 15.pantā noteiktos pārvaldnieka pienākumus.</a:t>
            </a:r>
          </a:p>
          <a:p>
            <a:pPr marL="0" lvl="1" indent="536575" algn="just"/>
            <a:r>
              <a:rPr lang="lv-LV" sz="2800" dirty="0"/>
              <a:t>Par pārvaldīšanas uzdevuma izpildi dzīvokļu īpašnieku kopība un pārvaldnieks  noslēdz rakstveida dzīvojamās mājas pārvaldīšanas līgumu.</a:t>
            </a:r>
          </a:p>
          <a:p>
            <a:pPr marL="0" lvl="1" indent="536575" algn="just"/>
            <a:r>
              <a:rPr lang="lv-LV" sz="2800" dirty="0"/>
              <a:t>Dzīvokļu īpašnieku kopība var uzdot pārvaldīšanas uzdevumu tikai vienam pārvaldniekam.</a:t>
            </a:r>
          </a:p>
          <a:p>
            <a:pPr marL="0" lvl="1" indent="536575" algn="just"/>
            <a:r>
              <a:rPr lang="lv-LV" sz="2800" dirty="0"/>
              <a:t>Pārvaldīšanas uzdevumu pārvaldnieks nevar nodot tālāk citai personai.</a:t>
            </a:r>
          </a:p>
        </p:txBody>
      </p:sp>
    </p:spTree>
    <p:extLst>
      <p:ext uri="{BB962C8B-B14F-4D97-AF65-F5344CB8AC3E}">
        <p14:creationId xmlns:p14="http://schemas.microsoft.com/office/powerpoint/2010/main" val="422808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98FF8-7F91-00CE-10F4-673A312057B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E3B90625-9B36-3511-4B27-31E3D719C27D}"/>
              </a:ext>
            </a:extLst>
          </p:cNvPr>
          <p:cNvSpPr>
            <a:spLocks noGrp="1"/>
          </p:cNvSpPr>
          <p:nvPr>
            <p:ph type="body" sz="quarter" idx="13"/>
          </p:nvPr>
        </p:nvSpPr>
        <p:spPr/>
        <p:txBody>
          <a:bodyPr/>
          <a:lstStyle/>
          <a:p>
            <a:r>
              <a:rPr lang="lv-LV" dirty="0"/>
              <a:t>Pilnvarotā persona</a:t>
            </a:r>
          </a:p>
        </p:txBody>
      </p:sp>
      <p:sp>
        <p:nvSpPr>
          <p:cNvPr id="9" name="Content Placeholder 8">
            <a:extLst>
              <a:ext uri="{FF2B5EF4-FFF2-40B4-BE49-F238E27FC236}">
                <a16:creationId xmlns:a16="http://schemas.microsoft.com/office/drawing/2014/main" id="{8B807433-08E3-2357-9BFA-878F0B1CF117}"/>
              </a:ext>
            </a:extLst>
          </p:cNvPr>
          <p:cNvSpPr>
            <a:spLocks noGrp="1"/>
          </p:cNvSpPr>
          <p:nvPr>
            <p:ph sz="quarter" idx="18"/>
          </p:nvPr>
        </p:nvSpPr>
        <p:spPr/>
        <p:txBody>
          <a:bodyPr>
            <a:normAutofit/>
          </a:bodyPr>
          <a:lstStyle/>
          <a:p>
            <a:pPr lvl="0" indent="622300">
              <a:buFont typeface="Arial" panose="020B0604020202020204" pitchFamily="34" charset="0"/>
              <a:buChar char="•"/>
            </a:pPr>
            <a:r>
              <a:rPr lang="lv-LV" dirty="0"/>
              <a:t>Pilnvarotā persona ir pilngadīga un rīcībspējīga fiziskā vai juridiskā persona, kura uz dzīvokļu īpašnieku kopības lēmuma pamata pārstāv dzīvokļu īpašnieku kopību attiecībā pret pārvaldnieku, kā arī attiecībā pret trešajām personām, ja konkrētajā gadījumā pārvaldnieks nav tiesīgs pārstāvēt kopību.</a:t>
            </a:r>
          </a:p>
          <a:p>
            <a:pPr lvl="0" indent="622300">
              <a:buFont typeface="Arial" panose="020B0604020202020204" pitchFamily="34" charset="0"/>
              <a:buChar char="•"/>
            </a:pPr>
            <a:r>
              <a:rPr lang="lv-LV" dirty="0"/>
              <a:t>Ja dzīvojamai mājai nav pārvaldnieka, pilnvarotā persona var pārstāvēt dzīvokļu īpašnieku kopību attiecībā pret trešajām personām un tiesā, ciktāl tas ir nepieciešams dzīvokļu īpašnieku kopības pienākuma pārvaldīt dzīvojamo māju īstenošanai.</a:t>
            </a:r>
          </a:p>
          <a:p>
            <a:pPr marL="0" lvl="1" indent="622300" algn="just"/>
            <a:r>
              <a:rPr lang="lv-LV" sz="2800" dirty="0"/>
              <a:t>Pilnvarotā persona, kas pārstāv dzīvokļu īpašnieku kopību nav uzskatāma par dzīvojamās mājas pārvaldnieku.</a:t>
            </a:r>
          </a:p>
        </p:txBody>
      </p:sp>
    </p:spTree>
    <p:extLst>
      <p:ext uri="{BB962C8B-B14F-4D97-AF65-F5344CB8AC3E}">
        <p14:creationId xmlns:p14="http://schemas.microsoft.com/office/powerpoint/2010/main" val="122427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98D32-301E-2DE9-4FAE-9467F10D931F}"/>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E209535E-647C-DE26-57AA-F811BE234F0A}"/>
              </a:ext>
            </a:extLst>
          </p:cNvPr>
          <p:cNvSpPr>
            <a:spLocks noGrp="1"/>
          </p:cNvSpPr>
          <p:nvPr>
            <p:ph type="body" sz="quarter" idx="13"/>
          </p:nvPr>
        </p:nvSpPr>
        <p:spPr/>
        <p:txBody>
          <a:bodyPr/>
          <a:lstStyle/>
          <a:p>
            <a:r>
              <a:rPr lang="lv-LV" dirty="0"/>
              <a:t>Pārvaldīšanas uzdevums</a:t>
            </a:r>
          </a:p>
        </p:txBody>
      </p:sp>
      <p:sp>
        <p:nvSpPr>
          <p:cNvPr id="9" name="Content Placeholder 8">
            <a:extLst>
              <a:ext uri="{FF2B5EF4-FFF2-40B4-BE49-F238E27FC236}">
                <a16:creationId xmlns:a16="http://schemas.microsoft.com/office/drawing/2014/main" id="{B29C93C1-0D68-C86B-4209-7E6F97485E70}"/>
              </a:ext>
            </a:extLst>
          </p:cNvPr>
          <p:cNvSpPr>
            <a:spLocks noGrp="1"/>
          </p:cNvSpPr>
          <p:nvPr>
            <p:ph sz="quarter" idx="18"/>
          </p:nvPr>
        </p:nvSpPr>
        <p:spPr>
          <a:xfrm>
            <a:off x="461963" y="1905000"/>
            <a:ext cx="16416336" cy="7327902"/>
          </a:xfrm>
        </p:spPr>
        <p:txBody>
          <a:bodyPr>
            <a:noAutofit/>
          </a:bodyPr>
          <a:lstStyle/>
          <a:p>
            <a:pPr marL="0" lvl="1" indent="536575" algn="just">
              <a:buNone/>
            </a:pPr>
            <a:r>
              <a:rPr lang="lv-LV" sz="2800" dirty="0">
                <a:latin typeface="+mn-lt"/>
                <a:cs typeface="Arial" panose="020B0604020202020204" pitchFamily="34" charset="0"/>
              </a:rPr>
              <a:t>Pārvaldīšanas uzdevums = visu likumā minēto pārvaldnieka pienākumu izpilde.</a:t>
            </a:r>
            <a:endParaRPr lang="lv-LV" sz="2800" dirty="0">
              <a:latin typeface="+mn-lt"/>
            </a:endParaRPr>
          </a:p>
          <a:p>
            <a:pPr marL="0" lvl="1" indent="536575"/>
            <a:r>
              <a:rPr lang="lv-LV" sz="2800" dirty="0">
                <a:latin typeface="+mn-lt"/>
              </a:rPr>
              <a:t>plānot un organizēt pārvaldīšanas darbu;</a:t>
            </a:r>
          </a:p>
          <a:p>
            <a:pPr marL="0" lvl="2" indent="536575"/>
            <a:r>
              <a:rPr lang="lv-LV" sz="2800" dirty="0">
                <a:latin typeface="+mn-lt"/>
              </a:rPr>
              <a:t> nodrošināt, lai tiktu veiktas šajā un citos likumos paredzētās pārbaudes;</a:t>
            </a:r>
          </a:p>
          <a:p>
            <a:pPr marL="0" lvl="2" indent="536575"/>
            <a:r>
              <a:rPr lang="lv-LV" sz="2800" dirty="0">
                <a:latin typeface="+mn-lt"/>
              </a:rPr>
              <a:t>dzīvojamās mājas bojājuma gadījumā veikt nepieciešamos darbus avārijas situācijas novēršanai, kā arī ārpuskārtas remonta veikšanu;</a:t>
            </a:r>
          </a:p>
          <a:p>
            <a:pPr marL="0" lvl="1" indent="536575"/>
            <a:r>
              <a:rPr lang="lv-LV" sz="2800" dirty="0">
                <a:latin typeface="+mn-lt"/>
              </a:rPr>
              <a:t>pārvaldīšanas līgumā noteiktajā kārtībā organizēt dzīvojamās mājas uzturēšanas un uzlabošanas darbus;</a:t>
            </a:r>
          </a:p>
          <a:p>
            <a:pPr marL="0" lvl="2" indent="536575"/>
            <a:r>
              <a:rPr lang="lv-LV" sz="2800" dirty="0">
                <a:latin typeface="+mn-lt"/>
              </a:rPr>
              <a:t>nodrošināt dzīvokļu īpašnieku informēšanu, kā arī dzīvokļu īpašnieku kopības lēmumu pieņemšanu;</a:t>
            </a:r>
          </a:p>
          <a:p>
            <a:pPr marL="0" lvl="1" indent="536575"/>
            <a:r>
              <a:rPr lang="lv-LV" sz="2800" dirty="0">
                <a:latin typeface="+mn-lt"/>
              </a:rPr>
              <a:t>organizēt sanitāro kopšanu, ja pārvaldīšanas līgumā nav noteikts citādi;</a:t>
            </a:r>
          </a:p>
          <a:p>
            <a:pPr marL="0" lvl="1" indent="536575"/>
            <a:r>
              <a:rPr lang="lv-LV" sz="2800" dirty="0">
                <a:latin typeface="+mn-lt"/>
              </a:rPr>
              <a:t>nodrošināt dzīvokļu īpašnieku kopības pārstāvību attiecībās ar trešajām personām;</a:t>
            </a:r>
          </a:p>
          <a:p>
            <a:pPr marL="0" lvl="1" indent="536575"/>
            <a:r>
              <a:rPr lang="lv-LV" sz="2800" dirty="0">
                <a:latin typeface="+mn-lt"/>
              </a:rPr>
              <a:t> pildīt šā likumā noteiktos pienākumus saistībā ar līgumiem par komunālo pakalpojumu sniegšanu;</a:t>
            </a:r>
          </a:p>
          <a:p>
            <a:pPr marL="0" lvl="1" indent="536575"/>
            <a:r>
              <a:rPr lang="lv-LV" sz="2800" dirty="0">
                <a:latin typeface="+mn-lt"/>
              </a:rPr>
              <a:t>kopības vārdā vērsties Civilprocesa likumā noteiktajā kārtībā pret dzīvokļa īpašnieku par tāda parāda piedziņu, kas radies dzīvokļa īpašnieka pienākuma veikt uzkrājumu maksājumus  neizpildes vai nepienācīgas izpildes dēļ;</a:t>
            </a:r>
          </a:p>
          <a:p>
            <a:pPr marL="0" lvl="1" indent="536575"/>
            <a:r>
              <a:rPr lang="lv-LV" sz="2800" dirty="0">
                <a:latin typeface="+mn-lt"/>
              </a:rPr>
              <a:t>sagatavot izziņu par dzīvokļu īpašnieku laikus neveiktiem maksājumiem.</a:t>
            </a:r>
          </a:p>
        </p:txBody>
      </p:sp>
    </p:spTree>
    <p:extLst>
      <p:ext uri="{BB962C8B-B14F-4D97-AF65-F5344CB8AC3E}">
        <p14:creationId xmlns:p14="http://schemas.microsoft.com/office/powerpoint/2010/main" val="363473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9A1F1-3AAA-9ED9-194B-08C848FDB7BB}"/>
              </a:ext>
            </a:extLst>
          </p:cNvPr>
          <p:cNvSpPr>
            <a:spLocks noGrp="1"/>
          </p:cNvSpPr>
          <p:nvPr>
            <p:ph type="body" sz="quarter" idx="13"/>
          </p:nvPr>
        </p:nvSpPr>
        <p:spPr/>
        <p:txBody>
          <a:bodyPr>
            <a:normAutofit/>
          </a:bodyPr>
          <a:lstStyle/>
          <a:p>
            <a:r>
              <a:rPr lang="lv-LV" dirty="0"/>
              <a:t>Pārvaldīšanas maksa(V1)</a:t>
            </a:r>
          </a:p>
        </p:txBody>
      </p:sp>
      <p:sp>
        <p:nvSpPr>
          <p:cNvPr id="3" name="Content Placeholder 2">
            <a:extLst>
              <a:ext uri="{FF2B5EF4-FFF2-40B4-BE49-F238E27FC236}">
                <a16:creationId xmlns:a16="http://schemas.microsoft.com/office/drawing/2014/main" id="{1A3453D3-D5B0-6664-9938-B912DBE50DAB}"/>
              </a:ext>
            </a:extLst>
          </p:cNvPr>
          <p:cNvSpPr>
            <a:spLocks noGrp="1"/>
          </p:cNvSpPr>
          <p:nvPr>
            <p:ph sz="quarter" idx="18"/>
          </p:nvPr>
        </p:nvSpPr>
        <p:spPr>
          <a:xfrm>
            <a:off x="461963" y="1803400"/>
            <a:ext cx="16416336" cy="7466012"/>
          </a:xfrm>
        </p:spPr>
        <p:txBody>
          <a:bodyPr/>
          <a:lstStyle/>
          <a:p>
            <a:pPr marL="457200" indent="-457200" algn="just">
              <a:buFont typeface="Arial" panose="020B0604020202020204" pitchFamily="34" charset="0"/>
              <a:buChar char="•"/>
            </a:pPr>
            <a:r>
              <a:rPr lang="lv-LV" dirty="0"/>
              <a:t>Par pārvaldīšanas uzdevuma izpildi dzīvokļa īpašnieks pārvaldniekam maksā pārvaldīšanas maksu.</a:t>
            </a:r>
          </a:p>
          <a:p>
            <a:pPr marL="457200" indent="-457200" algn="just">
              <a:buFont typeface="Arial" panose="020B0604020202020204" pitchFamily="34" charset="0"/>
              <a:buChar char="•"/>
            </a:pPr>
            <a:r>
              <a:rPr lang="lv-LV" dirty="0"/>
              <a:t>Pārvaldīšanas maksu pārvaldnieks var grozīt ne biežāk kā reizi gadā. Par pārvaldīšanas maksas grozīšanu pārvaldnieks </a:t>
            </a:r>
            <a:r>
              <a:rPr lang="lv-LV" dirty="0" err="1"/>
              <a:t>rakstveidā</a:t>
            </a:r>
            <a:r>
              <a:rPr lang="lv-LV" dirty="0"/>
              <a:t> brīdina dzīvokļu īpašniekus vismaz trīs mēnešus iepriekš.</a:t>
            </a:r>
          </a:p>
          <a:p>
            <a:pPr marL="457200" indent="-457200">
              <a:buFont typeface="Arial" panose="020B0604020202020204" pitchFamily="34" charset="0"/>
              <a:buChar char="•"/>
            </a:pPr>
            <a:endParaRPr lang="lv-LV"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A345CBDD-1EA5-9460-500F-E6A6A455FD19}"/>
              </a:ext>
            </a:extLst>
          </p:cNvPr>
          <p:cNvGraphicFramePr/>
          <p:nvPr>
            <p:extLst>
              <p:ext uri="{D42A27DB-BD31-4B8C-83A1-F6EECF244321}">
                <p14:modId xmlns:p14="http://schemas.microsoft.com/office/powerpoint/2010/main" val="255947264"/>
              </p:ext>
            </p:extLst>
          </p:nvPr>
        </p:nvGraphicFramePr>
        <p:xfrm>
          <a:off x="1264558" y="3746877"/>
          <a:ext cx="13172962" cy="5522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001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2CB5C-8FF7-3B10-F69A-666B00A10397}"/>
              </a:ext>
            </a:extLst>
          </p:cNvPr>
          <p:cNvSpPr>
            <a:spLocks noGrp="1"/>
          </p:cNvSpPr>
          <p:nvPr>
            <p:ph type="body" sz="quarter" idx="13"/>
          </p:nvPr>
        </p:nvSpPr>
        <p:spPr/>
        <p:txBody>
          <a:bodyPr/>
          <a:lstStyle/>
          <a:p>
            <a:r>
              <a:rPr lang="lv-LV" dirty="0"/>
              <a:t>Pārvaldīšanas maksa(V2)</a:t>
            </a:r>
          </a:p>
        </p:txBody>
      </p:sp>
      <p:graphicFrame>
        <p:nvGraphicFramePr>
          <p:cNvPr id="4" name="Content Placeholder 3">
            <a:extLst>
              <a:ext uri="{FF2B5EF4-FFF2-40B4-BE49-F238E27FC236}">
                <a16:creationId xmlns:a16="http://schemas.microsoft.com/office/drawing/2014/main" id="{885F2881-8953-3C07-2958-E2FA0BE997B7}"/>
              </a:ext>
            </a:extLst>
          </p:cNvPr>
          <p:cNvGraphicFramePr>
            <a:graphicFrameLocks noGrp="1"/>
          </p:cNvGraphicFramePr>
          <p:nvPr>
            <p:ph sz="quarter" idx="18"/>
            <p:extLst>
              <p:ext uri="{D42A27DB-BD31-4B8C-83A1-F6EECF244321}">
                <p14:modId xmlns:p14="http://schemas.microsoft.com/office/powerpoint/2010/main" val="3408572988"/>
              </p:ext>
            </p:extLst>
          </p:nvPr>
        </p:nvGraphicFramePr>
        <p:xfrm>
          <a:off x="461963" y="2660650"/>
          <a:ext cx="16416337"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3FD782D0-18AB-F381-1793-F9DB31041239}"/>
              </a:ext>
            </a:extLst>
          </p:cNvPr>
          <p:cNvSpPr txBox="1">
            <a:spLocks/>
          </p:cNvSpPr>
          <p:nvPr/>
        </p:nvSpPr>
        <p:spPr>
          <a:xfrm>
            <a:off x="461963" y="1803400"/>
            <a:ext cx="16416336" cy="74660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lv-LV" dirty="0"/>
          </a:p>
          <a:p>
            <a:pPr lvl="0"/>
            <a:r>
              <a:rPr lang="lv-LV" dirty="0"/>
              <a:t>Pārvaldīšanas maksā var ietvert izdevumus par ārpuskārtas remontu veikšanu un dzīvojamās mājas iekārtu tehnisko apkopi, ja to paredz pārvaldīšanas līgums. </a:t>
            </a:r>
          </a:p>
          <a:p>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70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55143-436D-6181-E606-905C3AA6D334}"/>
              </a:ext>
            </a:extLst>
          </p:cNvPr>
          <p:cNvSpPr>
            <a:spLocks noGrp="1"/>
          </p:cNvSpPr>
          <p:nvPr>
            <p:ph type="body" sz="quarter" idx="13"/>
          </p:nvPr>
        </p:nvSpPr>
        <p:spPr/>
        <p:txBody>
          <a:bodyPr>
            <a:normAutofit lnSpcReduction="10000"/>
          </a:bodyPr>
          <a:lstStyle/>
          <a:p>
            <a:r>
              <a:rPr lang="lv-LV" sz="6100" dirty="0"/>
              <a:t>Pārvaldnieka pilnvaras uzņemoties dzīvokļu īpašnieku kopības saistības</a:t>
            </a:r>
          </a:p>
        </p:txBody>
      </p:sp>
      <p:sp>
        <p:nvSpPr>
          <p:cNvPr id="3" name="Content Placeholder 2">
            <a:extLst>
              <a:ext uri="{FF2B5EF4-FFF2-40B4-BE49-F238E27FC236}">
                <a16:creationId xmlns:a16="http://schemas.microsoft.com/office/drawing/2014/main" id="{883C1169-2454-893B-33F8-DFDFD246A21B}"/>
              </a:ext>
            </a:extLst>
          </p:cNvPr>
          <p:cNvSpPr>
            <a:spLocks noGrp="1"/>
          </p:cNvSpPr>
          <p:nvPr>
            <p:ph sz="quarter" idx="18"/>
          </p:nvPr>
        </p:nvSpPr>
        <p:spPr/>
        <p:txBody>
          <a:bodyPr>
            <a:normAutofit/>
          </a:bodyPr>
          <a:lstStyle/>
          <a:p>
            <a:pPr lvl="0" algn="just"/>
            <a:r>
              <a:rPr lang="lv-LV" dirty="0"/>
              <a:t>	Pārvaldnieks bez dzīvokļu īpašnieku kopības lēmuma tās vārdā var uzņemties šādas dzīvokļu īpašnieku kopības saistības, lai nodrošinātu:</a:t>
            </a:r>
          </a:p>
          <a:p>
            <a:pPr lvl="0" indent="892175" algn="just">
              <a:buFont typeface="Arial" panose="020B0604020202020204" pitchFamily="34" charset="0"/>
              <a:buChar char="•"/>
            </a:pPr>
            <a:r>
              <a:rPr lang="lv-LV" dirty="0"/>
              <a:t>periodisko būves tehnisko apsekošanu, </a:t>
            </a:r>
            <a:r>
              <a:rPr lang="lv-LV" dirty="0" err="1"/>
              <a:t>energosertifikāciju</a:t>
            </a:r>
            <a:r>
              <a:rPr lang="lv-LV" dirty="0"/>
              <a:t>, kā arī citos normatīvajos aktos noteiktās periodiskās pārbaudes dzīvojamai mājai; </a:t>
            </a:r>
          </a:p>
          <a:p>
            <a:pPr lvl="0" indent="892175" algn="just">
              <a:buFont typeface="Arial" panose="020B0604020202020204" pitchFamily="34" charset="0"/>
              <a:buChar char="•"/>
            </a:pPr>
            <a:r>
              <a:rPr lang="lv-LV" dirty="0"/>
              <a:t>pašvaldību saistošajos noteikumos noteikto prasību izpildi, ja tās nav saistītas ar uzturēšanas darbu veikšanu.</a:t>
            </a:r>
          </a:p>
          <a:p>
            <a:pPr lvl="0" indent="892175" algn="just">
              <a:buFont typeface="Arial" panose="020B0604020202020204" pitchFamily="34" charset="0"/>
              <a:buChar char="•"/>
            </a:pPr>
            <a:r>
              <a:rPr lang="lv-LV" dirty="0"/>
              <a:t>nepieciešamos darbus avārijas situācijas novēršanai, kā arī  veiktu ārpuskārtas remontu. </a:t>
            </a:r>
          </a:p>
          <a:p>
            <a:pPr lvl="0" algn="just"/>
            <a:r>
              <a:rPr lang="lv-LV" dirty="0"/>
              <a:t>	Citas dzīvokļu īpašnieku kopības saistības tās vārdā</a:t>
            </a:r>
            <a:r>
              <a:rPr lang="lv-LV" b="1" dirty="0"/>
              <a:t> </a:t>
            </a:r>
            <a:r>
              <a:rPr lang="lv-LV" dirty="0"/>
              <a:t>bez dzīvokļu īpašnieku kopības lēmuma pārvaldnieks var uzņemties, ja to paredz pārvaldīšanas līgums.</a:t>
            </a:r>
          </a:p>
        </p:txBody>
      </p:sp>
    </p:spTree>
    <p:extLst>
      <p:ext uri="{BB962C8B-B14F-4D97-AF65-F5344CB8AC3E}">
        <p14:creationId xmlns:p14="http://schemas.microsoft.com/office/powerpoint/2010/main" val="1218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D9F85-6576-7053-D688-50AFE51E3D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E4F3E9-9196-A265-9DBA-43D10655473C}"/>
              </a:ext>
            </a:extLst>
          </p:cNvPr>
          <p:cNvSpPr>
            <a:spLocks noGrp="1"/>
          </p:cNvSpPr>
          <p:nvPr>
            <p:ph type="body" sz="quarter" idx="13"/>
          </p:nvPr>
        </p:nvSpPr>
        <p:spPr/>
        <p:txBody>
          <a:bodyPr/>
          <a:lstStyle/>
          <a:p>
            <a:r>
              <a:rPr lang="lv-LV" dirty="0"/>
              <a:t>Uzkrājumu izlietošana</a:t>
            </a:r>
          </a:p>
        </p:txBody>
      </p:sp>
      <p:sp>
        <p:nvSpPr>
          <p:cNvPr id="3" name="Content Placeholder 2">
            <a:extLst>
              <a:ext uri="{FF2B5EF4-FFF2-40B4-BE49-F238E27FC236}">
                <a16:creationId xmlns:a16="http://schemas.microsoft.com/office/drawing/2014/main" id="{706981F3-27DB-F0EE-9306-6AB3F25C2AA4}"/>
              </a:ext>
            </a:extLst>
          </p:cNvPr>
          <p:cNvSpPr>
            <a:spLocks noGrp="1"/>
          </p:cNvSpPr>
          <p:nvPr>
            <p:ph sz="quarter" idx="18"/>
          </p:nvPr>
        </p:nvSpPr>
        <p:spPr>
          <a:xfrm>
            <a:off x="461963" y="2697162"/>
            <a:ext cx="16416336" cy="6572250"/>
          </a:xfrm>
        </p:spPr>
        <p:txBody>
          <a:bodyPr>
            <a:normAutofit/>
          </a:bodyPr>
          <a:lstStyle/>
          <a:p>
            <a:pPr lvl="0" indent="536575" algn="just"/>
            <a:r>
              <a:rPr lang="lv-LV" dirty="0"/>
              <a:t>Pārvaldnieks bez dzīvokļu īpašnieku kopības lēmuma var izmantot uzkrājumu ikdienas norēķiniem:</a:t>
            </a:r>
          </a:p>
          <a:p>
            <a:pPr marL="0" lvl="1" indent="536575" algn="just"/>
            <a:r>
              <a:rPr lang="lv-LV" sz="2800" dirty="0"/>
              <a:t> administratīvā naudas soda segšanai, nodokļa maksājumu parādu samaksai un citu pielīdzināmu maksājumu segšanai;</a:t>
            </a:r>
          </a:p>
          <a:p>
            <a:pPr marL="0" lvl="1" indent="536575" algn="just"/>
            <a:r>
              <a:rPr lang="lv-LV" sz="2800" dirty="0"/>
              <a:t>tiesāšanās izdevumu apmaksai, ja dzīvokļu īpašnieku kopība ir lietas dalībnieks;</a:t>
            </a:r>
          </a:p>
          <a:p>
            <a:pPr marL="0" lvl="1" indent="536575" algn="just"/>
            <a:r>
              <a:rPr lang="lv-LV" sz="2800" dirty="0"/>
              <a:t>izdevumiem ārpuskārtas remontam un tehniskajai apkopei, ja izdevumi par to nav ietverti pārvaldīšanas maksā;</a:t>
            </a:r>
          </a:p>
          <a:p>
            <a:pPr marL="0" lvl="1" indent="536575" algn="just"/>
            <a:r>
              <a:rPr lang="lv-LV" sz="2800" dirty="0"/>
              <a:t>dzīvokļu īpašnieku kopības maksājamās daļas segšanai komunālajiem pakalpojumiem;</a:t>
            </a:r>
          </a:p>
          <a:p>
            <a:pPr marL="0" lvl="1" indent="536575" algn="just"/>
            <a:r>
              <a:rPr lang="lv-LV" sz="2800" dirty="0"/>
              <a:t>dzīvokļu īpašnieku kopības saistību izpildei;</a:t>
            </a:r>
          </a:p>
          <a:p>
            <a:pPr marL="0" lvl="1" indent="536575" algn="just"/>
            <a:r>
              <a:rPr lang="lv-LV" sz="2800" dirty="0"/>
              <a:t>tādu izdevumu segšanai, kas radušies saistībā ar kopības pienākumu neizpildi pret komunālo pakalpojumu sniedzējiem.</a:t>
            </a:r>
          </a:p>
          <a:p>
            <a:pPr marL="0" lvl="1" indent="536575" algn="just">
              <a:buNone/>
            </a:pPr>
            <a:r>
              <a:rPr lang="lv-LV" sz="2800" dirty="0"/>
              <a:t>Ja ikdienas norēķiniem nav pietiekams, lai segtu izdevumus šā panta pirmajā daļā paredzētajiem mērķiem, pārvaldnieks ir tiesīgs izmantot citus viņa rīcībā esošus finanšu līdzekļus, kurus atlīdzina dzīvokļa īpašnieks pārvaldnieka noteiktajā termiņā</a:t>
            </a:r>
          </a:p>
        </p:txBody>
      </p:sp>
    </p:spTree>
    <p:extLst>
      <p:ext uri="{BB962C8B-B14F-4D97-AF65-F5344CB8AC3E}">
        <p14:creationId xmlns:p14="http://schemas.microsoft.com/office/powerpoint/2010/main" val="247374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33D0A-12E5-8F4B-BBE6-AE8348E3A9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8BDC4A-7FD9-8AA4-3B62-C2822F363460}"/>
              </a:ext>
            </a:extLst>
          </p:cNvPr>
          <p:cNvSpPr>
            <a:spLocks noGrp="1"/>
          </p:cNvSpPr>
          <p:nvPr>
            <p:ph type="body" sz="quarter" idx="13"/>
          </p:nvPr>
        </p:nvSpPr>
        <p:spPr/>
        <p:txBody>
          <a:bodyPr/>
          <a:lstStyle/>
          <a:p>
            <a:r>
              <a:rPr lang="lv-LV" dirty="0"/>
              <a:t>Pārvaldnieka atbildība</a:t>
            </a:r>
          </a:p>
        </p:txBody>
      </p:sp>
      <p:sp>
        <p:nvSpPr>
          <p:cNvPr id="3" name="Content Placeholder 2">
            <a:extLst>
              <a:ext uri="{FF2B5EF4-FFF2-40B4-BE49-F238E27FC236}">
                <a16:creationId xmlns:a16="http://schemas.microsoft.com/office/drawing/2014/main" id="{3F226B3B-D0E9-B6AA-EDD1-8642051551E4}"/>
              </a:ext>
            </a:extLst>
          </p:cNvPr>
          <p:cNvSpPr>
            <a:spLocks noGrp="1"/>
          </p:cNvSpPr>
          <p:nvPr>
            <p:ph sz="quarter" idx="18"/>
          </p:nvPr>
        </p:nvSpPr>
        <p:spPr>
          <a:xfrm>
            <a:off x="461963" y="2697162"/>
            <a:ext cx="16416336" cy="6572250"/>
          </a:xfrm>
        </p:spPr>
        <p:txBody>
          <a:bodyPr>
            <a:normAutofit/>
          </a:bodyPr>
          <a:lstStyle/>
          <a:p>
            <a:pPr lvl="0" indent="536575" algn="just">
              <a:buFont typeface="Arial" panose="020B0604020202020204" pitchFamily="34" charset="0"/>
              <a:buChar char="•"/>
            </a:pPr>
            <a:r>
              <a:rPr lang="lv-LV" dirty="0"/>
              <a:t>Par šajā likumā noteikto dzīvojamās mājas pārvaldnieka pienākumu neizpildi dzīvojamās mājas </a:t>
            </a:r>
            <a:r>
              <a:rPr lang="lv-LV" b="1" dirty="0"/>
              <a:t>pārvaldnieks atbild dzīvokļu īpašnieku kopībai</a:t>
            </a:r>
            <a:r>
              <a:rPr lang="lv-LV" dirty="0"/>
              <a:t>.</a:t>
            </a:r>
          </a:p>
          <a:p>
            <a:pPr lvl="0" indent="536575" algn="just">
              <a:buFont typeface="Arial" panose="020B0604020202020204" pitchFamily="34" charset="0"/>
              <a:buChar char="•"/>
            </a:pPr>
            <a:r>
              <a:rPr lang="lv-LV" dirty="0"/>
              <a:t>Ja saistībā ar šajā likumā vai dzīvojamās mājas pārvaldīšanas līgumā noteikto dzīvojamās mājas pārvaldnieka pienākumu neizpildi vai nepienācīgu izpildi, ir radies kaitējums </a:t>
            </a:r>
            <a:r>
              <a:rPr lang="lv-LV" dirty="0" err="1"/>
              <a:t>trešai</a:t>
            </a:r>
            <a:r>
              <a:rPr lang="lv-LV" dirty="0"/>
              <a:t> personai vai dzīvokļa īpašniekam, </a:t>
            </a:r>
            <a:r>
              <a:rPr lang="lv-LV" b="1" dirty="0"/>
              <a:t>persona kurai nodarīts kaitējums, var vērsties tiesā pret dzīvojamās mājas pārvaldnieku.</a:t>
            </a:r>
          </a:p>
          <a:p>
            <a:pPr lvl="0" indent="536575" algn="just">
              <a:buFont typeface="Arial" panose="020B0604020202020204" pitchFamily="34" charset="0"/>
              <a:buChar char="•"/>
            </a:pPr>
            <a:r>
              <a:rPr lang="lv-LV" dirty="0"/>
              <a:t>Pārvaldniekam, izpildot doto pārvaldīšanas uzdevumu, ir jārīkojas ar tādu rūpību un čaklību, kādu var sagaidīt no krietna un rūpīga saimnieka un viņš atbild par katru neuzmanību. Par nejauša gadījuma sekām pārvaldnieks atbild tikai tad, kad viņš ir uzņēmies risku.</a:t>
            </a:r>
          </a:p>
        </p:txBody>
      </p:sp>
    </p:spTree>
    <p:extLst>
      <p:ext uri="{BB962C8B-B14F-4D97-AF65-F5344CB8AC3E}">
        <p14:creationId xmlns:p14="http://schemas.microsoft.com/office/powerpoint/2010/main" val="122140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EC82-7AC6-85F2-C5D7-67D7AA31A7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C47A50-13D4-E89B-5CFA-45526A71BE7B}"/>
              </a:ext>
            </a:extLst>
          </p:cNvPr>
          <p:cNvSpPr>
            <a:spLocks noGrp="1"/>
          </p:cNvSpPr>
          <p:nvPr>
            <p:ph type="body" sz="quarter" idx="13"/>
          </p:nvPr>
        </p:nvSpPr>
        <p:spPr>
          <a:xfrm>
            <a:off x="461963" y="2228850"/>
            <a:ext cx="16416336" cy="2266950"/>
          </a:xfrm>
        </p:spPr>
        <p:txBody>
          <a:bodyPr>
            <a:normAutofit fontScale="92500"/>
          </a:bodyPr>
          <a:lstStyle/>
          <a:p>
            <a:r>
              <a:rPr lang="lv-LV" dirty="0"/>
              <a:t>Dzīvokļu īpašnieku individuālo interešu īstenošana komunālo pakalpojumu jomā</a:t>
            </a:r>
          </a:p>
        </p:txBody>
      </p:sp>
    </p:spTree>
    <p:extLst>
      <p:ext uri="{BB962C8B-B14F-4D97-AF65-F5344CB8AC3E}">
        <p14:creationId xmlns:p14="http://schemas.microsoft.com/office/powerpoint/2010/main" val="229921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717F0-7502-CF83-ED92-3E729F341FD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72304F7-B27F-75A4-7F48-EE58908924B8}"/>
              </a:ext>
            </a:extLst>
          </p:cNvPr>
          <p:cNvSpPr>
            <a:spLocks noGrp="1"/>
          </p:cNvSpPr>
          <p:nvPr>
            <p:ph type="body" sz="quarter" idx="13"/>
          </p:nvPr>
        </p:nvSpPr>
        <p:spPr/>
        <p:txBody>
          <a:bodyPr>
            <a:normAutofit/>
          </a:bodyPr>
          <a:lstStyle/>
          <a:p>
            <a:r>
              <a:rPr lang="lv-LV" dirty="0"/>
              <a:t>Komunālie pakalpojumi. </a:t>
            </a:r>
          </a:p>
        </p:txBody>
      </p:sp>
      <p:sp>
        <p:nvSpPr>
          <p:cNvPr id="7" name="Content Placeholder 6">
            <a:extLst>
              <a:ext uri="{FF2B5EF4-FFF2-40B4-BE49-F238E27FC236}">
                <a16:creationId xmlns:a16="http://schemas.microsoft.com/office/drawing/2014/main" id="{5F895CB1-D86A-F489-2ECC-EBF7565E7213}"/>
              </a:ext>
            </a:extLst>
          </p:cNvPr>
          <p:cNvSpPr>
            <a:spLocks noGrp="1"/>
          </p:cNvSpPr>
          <p:nvPr>
            <p:ph sz="quarter" idx="18"/>
          </p:nvPr>
        </p:nvSpPr>
        <p:spPr/>
        <p:txBody>
          <a:bodyPr/>
          <a:lstStyle/>
          <a:p>
            <a:pPr marL="0" lvl="1" indent="536575" algn="just"/>
            <a:r>
              <a:rPr lang="lv-LV" dirty="0"/>
              <a:t>Dzīvokļu īpašnieku kopība, </a:t>
            </a:r>
            <a:r>
              <a:rPr lang="lv-LV" b="1" dirty="0"/>
              <a:t>īstenojot dzīvokļu īpašnieku atsevišķās intereses</a:t>
            </a:r>
            <a:r>
              <a:rPr lang="lv-LV" dirty="0"/>
              <a:t>, slēdz līgumus par šādu komunālo pakalpojumu saņemšanu:</a:t>
            </a:r>
          </a:p>
          <a:p>
            <a:pPr marL="0" lvl="2" indent="536575" algn="just">
              <a:buNone/>
            </a:pPr>
            <a:r>
              <a:rPr lang="lv-LV" sz="2400" dirty="0"/>
              <a:t>a) enerģijas (piemēram, siltumenerģija, dabasgāze, elektroenerģija koplietošanas vajadzībām) piegādi, kas ir paredzēta dzīvojamās mājas apsildei, dzesēšanai un ventilācijai (vēdināšanai), karstā ūdens sagatavošanai, kā arī koplietošanas apgaismošanai un iekārtu darbībai;</a:t>
            </a:r>
          </a:p>
          <a:p>
            <a:pPr marL="0" lvl="2" indent="536575" algn="just">
              <a:buNone/>
            </a:pPr>
            <a:r>
              <a:rPr lang="lv-LV" sz="2400" dirty="0"/>
              <a:t>b) ūdensapgādes un kanalizācijas (asenizācijas) pakalpojumiem;</a:t>
            </a:r>
          </a:p>
          <a:p>
            <a:pPr marL="0" lvl="2" indent="536575" algn="just">
              <a:buNone/>
            </a:pPr>
            <a:r>
              <a:rPr lang="lv-LV" sz="2400" dirty="0"/>
              <a:t>c)  sadzīves atkritumu izvešanu;</a:t>
            </a:r>
          </a:p>
          <a:p>
            <a:pPr marL="0" lvl="1" indent="536575" algn="just"/>
            <a:r>
              <a:rPr lang="lv-LV" dirty="0"/>
              <a:t>Dzīvokļu īpašnieku kopība līgumus slēdz, ja </a:t>
            </a:r>
            <a:r>
              <a:rPr lang="lv-LV" b="1" dirty="0"/>
              <a:t>nav iespējama tieša līguma slēgšana</a:t>
            </a:r>
            <a:r>
              <a:rPr lang="lv-LV" dirty="0"/>
              <a:t> starp dzīvokļa īpašnieku un attiecīgā pakalpojuma sniedzēju.</a:t>
            </a:r>
          </a:p>
          <a:p>
            <a:pPr marL="0" lvl="1" indent="536575" algn="just"/>
            <a:r>
              <a:rPr lang="lv-LV" dirty="0"/>
              <a:t>Ar </a:t>
            </a:r>
            <a:r>
              <a:rPr lang="lv-LV" b="1" dirty="0"/>
              <a:t>likumprojektu netiek mainītas Dzīvojamo māju pārvaldīšanas likumā noteiktās līguma puses</a:t>
            </a:r>
            <a:r>
              <a:rPr lang="lv-LV" dirty="0"/>
              <a:t>: līgumu par komunālo pakalpojumu piegādi slēdz dzīvokļu īpašnieku kopība un komunālā pakalpojuma sniedzējs.</a:t>
            </a:r>
          </a:p>
          <a:p>
            <a:pPr marL="457200" lvl="1" indent="0">
              <a:buNone/>
            </a:pPr>
            <a:endParaRPr lang="lv-LV" dirty="0"/>
          </a:p>
          <a:p>
            <a:pPr lvl="1"/>
            <a:endParaRPr lang="lv-LV" dirty="0"/>
          </a:p>
          <a:p>
            <a:pPr indent="357188">
              <a:buFont typeface="Arial" panose="020B0604020202020204" pitchFamily="34" charset="0"/>
              <a:buChar char="•"/>
            </a:pPr>
            <a:endParaRPr lang="lv-LV" dirty="0"/>
          </a:p>
          <a:p>
            <a:endParaRPr lang="lv-LV" dirty="0"/>
          </a:p>
        </p:txBody>
      </p:sp>
    </p:spTree>
    <p:extLst>
      <p:ext uri="{BB962C8B-B14F-4D97-AF65-F5344CB8AC3E}">
        <p14:creationId xmlns:p14="http://schemas.microsoft.com/office/powerpoint/2010/main" val="263186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294C48-40C4-CA0F-4601-60E9CC527706}"/>
              </a:ext>
            </a:extLst>
          </p:cNvPr>
          <p:cNvSpPr>
            <a:spLocks noGrp="1"/>
          </p:cNvSpPr>
          <p:nvPr>
            <p:ph type="body" sz="quarter" idx="13"/>
          </p:nvPr>
        </p:nvSpPr>
        <p:spPr/>
        <p:txBody>
          <a:bodyPr/>
          <a:lstStyle/>
          <a:p>
            <a:r>
              <a:rPr lang="lv-LV" dirty="0"/>
              <a:t>Likuma mērķis un darbības joma</a:t>
            </a:r>
          </a:p>
        </p:txBody>
      </p:sp>
      <p:sp>
        <p:nvSpPr>
          <p:cNvPr id="9" name="Content Placeholder 8">
            <a:extLst>
              <a:ext uri="{FF2B5EF4-FFF2-40B4-BE49-F238E27FC236}">
                <a16:creationId xmlns:a16="http://schemas.microsoft.com/office/drawing/2014/main" id="{B7A438A1-3291-EB2B-8FCE-B3A0BEF81CF4}"/>
              </a:ext>
            </a:extLst>
          </p:cNvPr>
          <p:cNvSpPr>
            <a:spLocks noGrp="1"/>
          </p:cNvSpPr>
          <p:nvPr>
            <p:ph sz="quarter" idx="18"/>
          </p:nvPr>
        </p:nvSpPr>
        <p:spPr/>
        <p:txBody>
          <a:bodyPr/>
          <a:lstStyle/>
          <a:p>
            <a:pPr marL="457200" indent="-457200">
              <a:buFont typeface="Arial" panose="020B0604020202020204" pitchFamily="34" charset="0"/>
              <a:buChar char="•"/>
            </a:pPr>
            <a:r>
              <a:rPr lang="lv-LV" dirty="0"/>
              <a:t>Likuma mērķis ir radīt tiesiskos priekšnoteikumus daudzdzīvokļu dzīvojamo māju efektīvai pārvaldīšanai.</a:t>
            </a:r>
          </a:p>
          <a:p>
            <a:pPr marL="457200" indent="-457200">
              <a:buFont typeface="Arial" panose="020B0604020202020204" pitchFamily="34" charset="0"/>
              <a:buChar char="•"/>
            </a:pPr>
            <a:r>
              <a:rPr lang="lv-LV" dirty="0"/>
              <a:t>Likums regulē dzīvokļu īpašnieka, dzīvokļu īpašnieku kopības, dzīvojamo māju pārvaldnieka u.c. dzīvojamās mājas pārvaldīšanā (turpmāk arī - pārvaldīšana) iesaistīto personu tiesības un pienākumus.</a:t>
            </a:r>
          </a:p>
          <a:p>
            <a:pPr marL="457200" indent="-457200">
              <a:buFont typeface="Arial" panose="020B0604020202020204" pitchFamily="34" charset="0"/>
              <a:buChar char="•"/>
            </a:pPr>
            <a:r>
              <a:rPr lang="lv-LV" dirty="0"/>
              <a:t>Likums attiecas uz  nekustamā īpašuma, kura sastāvā ir vismaz viena ēka ar lietošanas veidu “divu dzīvokļu māja” vai “triju vai vairāku dzīvokļu māja” pārvaldīšanu, ja tā ir sadalīta dzīvokļu īpašumos, vai arī pieder vairākām personām uz kopīpašuma tiesības pamata.</a:t>
            </a:r>
          </a:p>
          <a:p>
            <a:endParaRPr lang="lv-LV" dirty="0"/>
          </a:p>
        </p:txBody>
      </p:sp>
    </p:spTree>
    <p:extLst>
      <p:ext uri="{BB962C8B-B14F-4D97-AF65-F5344CB8AC3E}">
        <p14:creationId xmlns:p14="http://schemas.microsoft.com/office/powerpoint/2010/main" val="106843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6AA59-1BC3-D08C-1C67-B832DEF9FE5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43A1CE9-FBB1-FD0D-436E-9611B47F904E}"/>
              </a:ext>
            </a:extLst>
          </p:cNvPr>
          <p:cNvSpPr>
            <a:spLocks noGrp="1"/>
          </p:cNvSpPr>
          <p:nvPr>
            <p:ph type="body" sz="quarter" idx="13"/>
          </p:nvPr>
        </p:nvSpPr>
        <p:spPr/>
        <p:txBody>
          <a:bodyPr>
            <a:normAutofit lnSpcReduction="10000"/>
          </a:bodyPr>
          <a:lstStyle/>
          <a:p>
            <a:r>
              <a:rPr lang="lv-LV" dirty="0"/>
              <a:t>Atbildība par patērēto pakalpojumu (spēkā esošais likums)</a:t>
            </a:r>
          </a:p>
        </p:txBody>
      </p:sp>
      <p:sp>
        <p:nvSpPr>
          <p:cNvPr id="7" name="Content Placeholder 6">
            <a:extLst>
              <a:ext uri="{FF2B5EF4-FFF2-40B4-BE49-F238E27FC236}">
                <a16:creationId xmlns:a16="http://schemas.microsoft.com/office/drawing/2014/main" id="{7EEEC16B-68DB-718C-20B2-7FC656049583}"/>
              </a:ext>
            </a:extLst>
          </p:cNvPr>
          <p:cNvSpPr>
            <a:spLocks noGrp="1"/>
          </p:cNvSpPr>
          <p:nvPr>
            <p:ph sz="quarter" idx="18"/>
          </p:nvPr>
        </p:nvSpPr>
        <p:spPr>
          <a:xfrm>
            <a:off x="461963" y="2176463"/>
            <a:ext cx="16416336" cy="7056439"/>
          </a:xfrm>
        </p:spPr>
        <p:txBody>
          <a:bodyPr>
            <a:normAutofit/>
          </a:bodyPr>
          <a:lstStyle/>
          <a:p>
            <a:pPr indent="536575" algn="just">
              <a:buFont typeface="Arial" panose="020B0604020202020204" pitchFamily="34" charset="0"/>
              <a:buChar char="•"/>
            </a:pPr>
            <a:r>
              <a:rPr lang="lv-LV" sz="2400" b="1" dirty="0"/>
              <a:t>Ar likumprojektu netiek mainīts Dzīvojamo māju pārvaldīšanas likumā jau noteiktais atbildības sadalījums;</a:t>
            </a:r>
          </a:p>
          <a:p>
            <a:pPr indent="536575" algn="just">
              <a:buFont typeface="Arial" panose="020B0604020202020204" pitchFamily="34" charset="0"/>
              <a:buChar char="•"/>
            </a:pPr>
            <a:r>
              <a:rPr lang="lv-LV" sz="2400" dirty="0"/>
              <a:t>Atbildības nošķiršanas kritērijs: </a:t>
            </a:r>
            <a:r>
              <a:rPr lang="lv-LV" sz="2400" b="1" dirty="0"/>
              <a:t>individuālais patēriņš;</a:t>
            </a:r>
            <a:endParaRPr lang="lv-LV" sz="2400" dirty="0"/>
          </a:p>
          <a:p>
            <a:pPr indent="536575" algn="just">
              <a:buFont typeface="Arial" panose="020B0604020202020204" pitchFamily="34" charset="0"/>
              <a:buChar char="•"/>
            </a:pPr>
            <a:r>
              <a:rPr lang="lv-LV" sz="2400" dirty="0"/>
              <a:t>Par komunālajiem pakalpojumiem, kas kalpo dzīvokļu īpašnieku individuālajam patēriņam, atbild katrs dzīvokļa īpašnieks individuāli. No kopības mantas nav sedzami izdevumi par komunālajiem pakalpojumiem, ciktāl tie kalpo dzīvokļu īpašnieku individuālajam patēriņam (Senāta spriedumi lietās Nr.SKC-5/2021, SKC-11/2021, SKC-123/2026);</a:t>
            </a:r>
          </a:p>
          <a:p>
            <a:pPr indent="536575" algn="just">
              <a:buFont typeface="Arial" panose="020B0604020202020204" pitchFamily="34" charset="0"/>
              <a:buChar char="•"/>
            </a:pPr>
            <a:r>
              <a:rPr lang="lv-LV" sz="2400" b="1" dirty="0"/>
              <a:t>Atbildības nošķiršanas kritērijs nav piederības robeža</a:t>
            </a:r>
            <a:r>
              <a:rPr lang="lv-LV" sz="2400" dirty="0"/>
              <a:t>: ir nošķirama atbildība par inženierkomunikāciju uzturēšanu no pienākuma nodrošināt ūdensapgādes un kanalizācijas pakalpojumu sniegšanu, tas arī nav šķērslis pakalpojuma sniedzējam vērsties pret konkrētiem dzīvokļu īpašniekiem ar prasījumu atlīdzināt pakalpojuma maksas parādus (Senāta spriedums lietā SKC-393/2023);</a:t>
            </a:r>
          </a:p>
          <a:p>
            <a:pPr indent="536575" algn="just">
              <a:buFont typeface="Arial" panose="020B0604020202020204" pitchFamily="34" charset="0"/>
              <a:buChar char="•"/>
            </a:pPr>
            <a:r>
              <a:rPr lang="lv-LV" sz="2400" b="1" dirty="0"/>
              <a:t>Ar likumprojektu netiek mainīts Dzīvojamo māju pārvaldīšanas likumā paredzētais princips, </a:t>
            </a:r>
            <a:r>
              <a:rPr lang="lv-LV" sz="2400" dirty="0"/>
              <a:t>ka par saistībām, kas izriet no komunālo pakalpojumu līgumiem, katrs dzīvokļa īpašnieks komunālo pakalpojumu sniedzējam </a:t>
            </a:r>
            <a:r>
              <a:rPr lang="lv-LV" sz="2400" b="1" dirty="0"/>
              <a:t>atbild ar savu saistības daļu. Kopība var atbildēt tikai par saistības daļu (koplietošanas vajadzībām), nevis par visu dzīvojamai mājai piegādāto pakalpojumu</a:t>
            </a:r>
            <a:r>
              <a:rPr lang="lv-LV" sz="2400" dirty="0"/>
              <a:t>;</a:t>
            </a:r>
          </a:p>
          <a:p>
            <a:pPr indent="536575" algn="just">
              <a:buFont typeface="Arial" panose="020B0604020202020204" pitchFamily="34" charset="0"/>
              <a:buChar char="•"/>
            </a:pPr>
            <a:r>
              <a:rPr lang="lv-LV" sz="2400" dirty="0"/>
              <a:t>Dzīvokļu īpašnieku kopība, īstenojot tās biedru individuālās tiesības, nodibina vienotu saistību, kur katrs dzīvokļa īpašnieks atbild par savu saistības daļu – par maksājuma daļu (Senāta spriedums lietā SKC-393/2023).</a:t>
            </a:r>
          </a:p>
          <a:p>
            <a:pPr indent="357188">
              <a:buFont typeface="Arial" panose="020B0604020202020204" pitchFamily="34" charset="0"/>
              <a:buChar char="•"/>
            </a:pPr>
            <a:endParaRPr lang="lv-LV" dirty="0"/>
          </a:p>
          <a:p>
            <a:endParaRPr lang="lv-LV" dirty="0"/>
          </a:p>
        </p:txBody>
      </p:sp>
    </p:spTree>
    <p:extLst>
      <p:ext uri="{BB962C8B-B14F-4D97-AF65-F5344CB8AC3E}">
        <p14:creationId xmlns:p14="http://schemas.microsoft.com/office/powerpoint/2010/main" val="347328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A9B2E-BDB9-420B-5BF4-9BDED47CB92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F8A4108-A703-07D2-30F8-8A2FCECE43C0}"/>
              </a:ext>
            </a:extLst>
          </p:cNvPr>
          <p:cNvSpPr>
            <a:spLocks noGrp="1"/>
          </p:cNvSpPr>
          <p:nvPr>
            <p:ph type="body" sz="quarter" idx="13"/>
          </p:nvPr>
        </p:nvSpPr>
        <p:spPr/>
        <p:txBody>
          <a:bodyPr>
            <a:normAutofit lnSpcReduction="10000"/>
          </a:bodyPr>
          <a:lstStyle/>
          <a:p>
            <a:r>
              <a:rPr lang="lv-LV" dirty="0"/>
              <a:t>Atbildība par patērēto pakalpojumu (likumprojekts)</a:t>
            </a:r>
          </a:p>
        </p:txBody>
      </p:sp>
      <p:sp>
        <p:nvSpPr>
          <p:cNvPr id="7" name="Content Placeholder 6">
            <a:extLst>
              <a:ext uri="{FF2B5EF4-FFF2-40B4-BE49-F238E27FC236}">
                <a16:creationId xmlns:a16="http://schemas.microsoft.com/office/drawing/2014/main" id="{9DED67FF-4C81-45A9-B9D6-FA316F6DE55D}"/>
              </a:ext>
            </a:extLst>
          </p:cNvPr>
          <p:cNvSpPr>
            <a:spLocks noGrp="1"/>
          </p:cNvSpPr>
          <p:nvPr>
            <p:ph sz="quarter" idx="18"/>
          </p:nvPr>
        </p:nvSpPr>
        <p:spPr>
          <a:xfrm>
            <a:off x="461963" y="2176463"/>
            <a:ext cx="16416336" cy="7056439"/>
          </a:xfrm>
        </p:spPr>
        <p:txBody>
          <a:bodyPr>
            <a:normAutofit/>
          </a:bodyPr>
          <a:lstStyle/>
          <a:p>
            <a:pPr indent="536575" algn="just">
              <a:buFont typeface="Arial" panose="020B0604020202020204" pitchFamily="34" charset="0"/>
              <a:buChar char="•"/>
            </a:pPr>
            <a:r>
              <a:rPr lang="lv-LV" dirty="0"/>
              <a:t>Par saistībām, kas izriet no komunālo pakalpojumu līguma, katrs dzīvokļa īpašnieks komunālo pakalpojumu sniedzējam atbild savas saistības daļas (maksājamā daļa) apmērā. </a:t>
            </a:r>
            <a:endParaRPr lang="lv-LV" b="1" dirty="0"/>
          </a:p>
          <a:p>
            <a:pPr indent="536575" algn="just">
              <a:buFont typeface="Arial" panose="020B0604020202020204" pitchFamily="34" charset="0"/>
              <a:buChar char="•"/>
            </a:pPr>
            <a:r>
              <a:rPr lang="lv-LV" dirty="0"/>
              <a:t>Dzīvokļu īpašnieku kopība atbild par:</a:t>
            </a:r>
          </a:p>
          <a:p>
            <a:pPr lvl="0" indent="536575" algn="just"/>
            <a:r>
              <a:rPr lang="lv-LV" dirty="0"/>
              <a:t>1) koplietošanas vajadzībām patērēto pakalpojumu, ja tas ir noteikts, aprēķināts un uzskaitīts kā dzīvokļu īpašnieku kopības maksājamā daļa;</a:t>
            </a:r>
          </a:p>
          <a:p>
            <a:pPr indent="536575" algn="just"/>
            <a:r>
              <a:rPr lang="lv-LV" dirty="0"/>
              <a:t>2) dzīvokļu īpašnieku individuālajam patēriņam izmantotu komunālo pakalpojumu maksas parādiem, ja šajā likumā noteikto dzīvokļu īpašnieku kopības pienākumu neizpildes dēļ komunālā pakalpojuma sniedzējs šo parādu nevar atgūt no dzīvokļa īpašnieka.</a:t>
            </a:r>
          </a:p>
          <a:p>
            <a:pPr marL="0" lvl="1" indent="536575" algn="just"/>
            <a:r>
              <a:rPr lang="lv-LV" sz="2800" dirty="0"/>
              <a:t>Nepienācīgas saistības izpildes gadījumā maksājums par komunālo pakalpojumu sākotnēji ieskaitāms pamatsummā un tikai pēc tam nenomaksāto nokavējuma procentu un līgumsoda dzēšanai.</a:t>
            </a:r>
          </a:p>
          <a:p>
            <a:endParaRPr lang="lv-LV" dirty="0"/>
          </a:p>
          <a:p>
            <a:endParaRPr lang="lv-LV" dirty="0"/>
          </a:p>
        </p:txBody>
      </p:sp>
    </p:spTree>
    <p:extLst>
      <p:ext uri="{BB962C8B-B14F-4D97-AF65-F5344CB8AC3E}">
        <p14:creationId xmlns:p14="http://schemas.microsoft.com/office/powerpoint/2010/main" val="132454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D7820-6E9B-B311-59DB-A7879841A5F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DE82FA9-1682-EE72-6ECC-78036D763DED}"/>
              </a:ext>
            </a:extLst>
          </p:cNvPr>
          <p:cNvSpPr>
            <a:spLocks noGrp="1"/>
          </p:cNvSpPr>
          <p:nvPr>
            <p:ph type="body" sz="quarter" idx="13"/>
          </p:nvPr>
        </p:nvSpPr>
        <p:spPr/>
        <p:txBody>
          <a:bodyPr>
            <a:normAutofit/>
          </a:bodyPr>
          <a:lstStyle/>
          <a:p>
            <a:r>
              <a:rPr lang="lv-LV" dirty="0"/>
              <a:t>Norēķinu veidi</a:t>
            </a:r>
          </a:p>
        </p:txBody>
      </p:sp>
      <p:sp>
        <p:nvSpPr>
          <p:cNvPr id="7" name="Content Placeholder 6">
            <a:extLst>
              <a:ext uri="{FF2B5EF4-FFF2-40B4-BE49-F238E27FC236}">
                <a16:creationId xmlns:a16="http://schemas.microsoft.com/office/drawing/2014/main" id="{200FD131-BA24-E588-1C4F-3DEE408B2E7F}"/>
              </a:ext>
            </a:extLst>
          </p:cNvPr>
          <p:cNvSpPr>
            <a:spLocks noGrp="1"/>
          </p:cNvSpPr>
          <p:nvPr>
            <p:ph sz="quarter" idx="18"/>
          </p:nvPr>
        </p:nvSpPr>
        <p:spPr/>
        <p:txBody>
          <a:bodyPr/>
          <a:lstStyle/>
          <a:p>
            <a:pPr marL="457200" lvl="0" indent="-457200" algn="just">
              <a:buFont typeface="Arial" panose="020B0604020202020204" pitchFamily="34" charset="0"/>
              <a:buChar char="•"/>
            </a:pPr>
            <a:r>
              <a:rPr lang="lv-LV" dirty="0"/>
              <a:t>Dzīvokļa īpašnieks var norēķināties ar komunālā pakalpojuma sniedzēju:</a:t>
            </a:r>
          </a:p>
          <a:p>
            <a:pPr lvl="0" algn="just"/>
            <a:r>
              <a:rPr lang="lv-LV" dirty="0"/>
              <a:t>- veicot tiešus maksājumus komunālā pakalpojuma sniedzējam;</a:t>
            </a:r>
          </a:p>
          <a:p>
            <a:pPr lvl="0" algn="just"/>
            <a:r>
              <a:rPr lang="lv-LV" dirty="0"/>
              <a:t>- veicot maksājumus ar pārvaldnieka (pilnvarotās personas) starpniecību;</a:t>
            </a:r>
          </a:p>
          <a:p>
            <a:pPr marL="457200" lvl="0" indent="-457200" algn="just">
              <a:buFont typeface="Arial" panose="020B0604020202020204" pitchFamily="34" charset="0"/>
              <a:buChar char="•"/>
            </a:pPr>
            <a:r>
              <a:rPr lang="lv-LV" dirty="0"/>
              <a:t>Norēķinu kārtību izvēlas dzīvokļu īpašnieku kopība un to ietver līgumā par komunālā pakalpojuma piegādi. Norēķinu  kārtība ir vienāda visiem dzīvokļa īpašniekiem;</a:t>
            </a:r>
          </a:p>
          <a:p>
            <a:pPr marL="457200" lvl="0" indent="-457200" algn="just">
              <a:buFont typeface="Arial" panose="020B0604020202020204" pitchFamily="34" charset="0"/>
              <a:buChar char="•"/>
            </a:pPr>
            <a:r>
              <a:rPr lang="lv-LV" b="1" dirty="0"/>
              <a:t>Likumprojekts neapredz izmaiņas salīdzinot ar Dzīvojamo māju pārvaldīšanas likumu</a:t>
            </a:r>
            <a:r>
              <a:rPr lang="lv-LV" dirty="0"/>
              <a:t>. </a:t>
            </a:r>
          </a:p>
          <a:p>
            <a:pPr indent="357188">
              <a:buFont typeface="Arial" panose="020B0604020202020204" pitchFamily="34" charset="0"/>
              <a:buChar char="•"/>
            </a:pPr>
            <a:endParaRPr lang="lv-LV" dirty="0"/>
          </a:p>
          <a:p>
            <a:endParaRPr lang="lv-LV" dirty="0"/>
          </a:p>
        </p:txBody>
      </p:sp>
    </p:spTree>
    <p:extLst>
      <p:ext uri="{BB962C8B-B14F-4D97-AF65-F5344CB8AC3E}">
        <p14:creationId xmlns:p14="http://schemas.microsoft.com/office/powerpoint/2010/main" val="172589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29C8-09C6-15FC-E852-2BADCC0A25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1C6EFFB-DB7B-0AA9-3A00-3C5D0557ADF4}"/>
              </a:ext>
            </a:extLst>
          </p:cNvPr>
          <p:cNvSpPr>
            <a:spLocks noGrp="1"/>
          </p:cNvSpPr>
          <p:nvPr>
            <p:ph type="body" sz="quarter" idx="13"/>
          </p:nvPr>
        </p:nvSpPr>
        <p:spPr/>
        <p:txBody>
          <a:bodyPr>
            <a:normAutofit/>
          </a:bodyPr>
          <a:lstStyle/>
          <a:p>
            <a:r>
              <a:rPr lang="lv-LV" dirty="0"/>
              <a:t>Pārvaldnieka tiesības un pienākumi </a:t>
            </a:r>
          </a:p>
          <a:p>
            <a:endParaRPr lang="lv-LV" dirty="0"/>
          </a:p>
        </p:txBody>
      </p:sp>
      <p:sp>
        <p:nvSpPr>
          <p:cNvPr id="7" name="Content Placeholder 6">
            <a:extLst>
              <a:ext uri="{FF2B5EF4-FFF2-40B4-BE49-F238E27FC236}">
                <a16:creationId xmlns:a16="http://schemas.microsoft.com/office/drawing/2014/main" id="{FC3E05DB-1C59-3920-1307-88EB3A2D29A1}"/>
              </a:ext>
            </a:extLst>
          </p:cNvPr>
          <p:cNvSpPr>
            <a:spLocks noGrp="1"/>
          </p:cNvSpPr>
          <p:nvPr>
            <p:ph sz="quarter" idx="18"/>
          </p:nvPr>
        </p:nvSpPr>
        <p:spPr>
          <a:xfrm>
            <a:off x="461963" y="2176463"/>
            <a:ext cx="16416336" cy="7056439"/>
          </a:xfrm>
        </p:spPr>
        <p:txBody>
          <a:bodyPr>
            <a:normAutofit fontScale="85000" lnSpcReduction="20000"/>
          </a:bodyPr>
          <a:lstStyle/>
          <a:p>
            <a:pPr lvl="0" indent="536575" algn="just">
              <a:buFont typeface="Arial" panose="020B0604020202020204" pitchFamily="34" charset="0"/>
              <a:buChar char="•"/>
            </a:pPr>
            <a:r>
              <a:rPr lang="lv-LV" dirty="0"/>
              <a:t>Pārvaldnieks pārstāv dzīvokļu īpašnieku kopību, slēdzot, grozot un izbeidzot tās vārdā līgumus par komunālo pakalpojumu sniegšanu.</a:t>
            </a:r>
          </a:p>
          <a:p>
            <a:pPr lvl="0" indent="536575" algn="just">
              <a:buFont typeface="Arial" panose="020B0604020202020204" pitchFamily="34" charset="0"/>
              <a:buChar char="•"/>
            </a:pPr>
            <a:r>
              <a:rPr lang="lv-LV" dirty="0"/>
              <a:t>Ja dzīvokļu īpašnieki veic maksājumus ar pārvaldnieka starpniecību, papildus šā panta pirmajā daļā noteiktajam pārvaldnieks:</a:t>
            </a:r>
          </a:p>
          <a:p>
            <a:pPr lvl="0" indent="536575" algn="just"/>
            <a:r>
              <a:rPr lang="lv-LV" dirty="0"/>
              <a:t>1) nosaka, aprēķina un uzskaita maksājamo daļu, kā arī saistību neizpildes vai nepienācīgas izpildes gadījumā – arī līgumsodu un nokavējuma procentus, kas ir noteikti līgumā par komunālā pakalpojuma sniegšanu.</a:t>
            </a:r>
          </a:p>
          <a:p>
            <a:pPr lvl="0" indent="536575" algn="just"/>
            <a:r>
              <a:rPr lang="lv-LV" dirty="0"/>
              <a:t>2) savā vārdā, bet komunālā pakalpojuma sniedzēja labā vēršas Civilprocesa likumā noteiktajā kārtībā pret dzīvokļa īpašnieku par parāda piedziņu, kas radies dzīvokļa īpašnieka pienākuma segt maksājamo daļu neizpildes vai nepienācīgas izpildes dēļ; </a:t>
            </a:r>
          </a:p>
          <a:p>
            <a:pPr lvl="0" indent="536575" algn="just"/>
            <a:r>
              <a:rPr lang="lv-LV" dirty="0"/>
              <a:t>3) savā vārdā, bet komunālā pakalpojuma sniedzēja labā piesaka kreditoru pretenzijas un kreditoru prasījumus; </a:t>
            </a:r>
          </a:p>
          <a:p>
            <a:pPr lvl="0" indent="536575" algn="just"/>
            <a:r>
              <a:rPr lang="lv-LV" dirty="0"/>
              <a:t>4) pārskaita komunālo pakalpojumu sniedzējiem no dzīvokļu īpašniekiem saņemtos maksājumus līgumos par komunālo pakalpojumu sniegšanu noteiktajos termiņos dzīvokļu īpašnieku samaksātajā apmērā;</a:t>
            </a:r>
          </a:p>
          <a:p>
            <a:pPr lvl="0" indent="536575" algn="just"/>
            <a:r>
              <a:rPr lang="lv-LV" dirty="0"/>
              <a:t>5) pārskaita komunālā pakalpojuma sniedzējam pienākošos līdzekļus, kas iegūti, piedzenot parādu no dzīvokļa īpašnieka vai apmierinot kreditoru pretenzijas un kreditoru prasījumus;</a:t>
            </a:r>
          </a:p>
          <a:p>
            <a:pPr lvl="0" indent="536575" algn="just"/>
            <a:r>
              <a:rPr lang="lv-LV" dirty="0"/>
              <a:t>6) informē komunālā pakalpojuma sniedzēju gadījumu, kad parāda piedziņa nav iespējama, norādot neatgūstamā parāda (pamatparāda un blakus prasījumu) summu un pievienojot dokumentus, kas apliecina parāda </a:t>
            </a:r>
            <a:r>
              <a:rPr lang="lv-LV" dirty="0" err="1"/>
              <a:t>neatgūstamību</a:t>
            </a:r>
            <a:r>
              <a:rPr lang="lv-LV" dirty="0"/>
              <a:t>;</a:t>
            </a:r>
          </a:p>
          <a:p>
            <a:pPr lvl="0" indent="536575" algn="just"/>
            <a:r>
              <a:rPr lang="lv-LV" dirty="0"/>
              <a:t>7) informē komunālā pakalpojuma sniedzēju par blakus prasījumu piemērošanas apturēšanu, pievienojot apliecinošos dokumentus. </a:t>
            </a:r>
          </a:p>
        </p:txBody>
      </p:sp>
    </p:spTree>
    <p:extLst>
      <p:ext uri="{BB962C8B-B14F-4D97-AF65-F5344CB8AC3E}">
        <p14:creationId xmlns:p14="http://schemas.microsoft.com/office/powerpoint/2010/main" val="401501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3F3D8-14BF-3D3A-F83A-59AABE1E35C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55EC2FB-B45D-326D-FDC7-860D7248F8B7}"/>
              </a:ext>
            </a:extLst>
          </p:cNvPr>
          <p:cNvSpPr>
            <a:spLocks noGrp="1"/>
          </p:cNvSpPr>
          <p:nvPr>
            <p:ph type="body" sz="quarter" idx="13"/>
          </p:nvPr>
        </p:nvSpPr>
        <p:spPr>
          <a:xfrm>
            <a:off x="461963" y="484188"/>
            <a:ext cx="16416336" cy="2750502"/>
          </a:xfrm>
        </p:spPr>
        <p:txBody>
          <a:bodyPr>
            <a:normAutofit/>
          </a:bodyPr>
          <a:lstStyle/>
          <a:p>
            <a:r>
              <a:rPr lang="lv-LV" dirty="0"/>
              <a:t>Komunālā pakalpojuma sniedzēja tiesības un pienākumi </a:t>
            </a:r>
          </a:p>
          <a:p>
            <a:endParaRPr lang="lv-LV" dirty="0"/>
          </a:p>
        </p:txBody>
      </p:sp>
      <p:sp>
        <p:nvSpPr>
          <p:cNvPr id="7" name="Content Placeholder 6">
            <a:extLst>
              <a:ext uri="{FF2B5EF4-FFF2-40B4-BE49-F238E27FC236}">
                <a16:creationId xmlns:a16="http://schemas.microsoft.com/office/drawing/2014/main" id="{2A7C585C-6630-2A37-FC38-AFBAA91DB294}"/>
              </a:ext>
            </a:extLst>
          </p:cNvPr>
          <p:cNvSpPr>
            <a:spLocks noGrp="1"/>
          </p:cNvSpPr>
          <p:nvPr>
            <p:ph sz="quarter" idx="18"/>
          </p:nvPr>
        </p:nvSpPr>
        <p:spPr>
          <a:xfrm>
            <a:off x="461963" y="2571750"/>
            <a:ext cx="16416336" cy="6661152"/>
          </a:xfrm>
        </p:spPr>
        <p:txBody>
          <a:bodyPr>
            <a:normAutofit/>
          </a:bodyPr>
          <a:lstStyle/>
          <a:p>
            <a:pPr lvl="0" indent="720725" algn="just">
              <a:buFont typeface="Arial" panose="020B0604020202020204" pitchFamily="34" charset="0"/>
              <a:buChar char="•"/>
            </a:pPr>
            <a:r>
              <a:rPr lang="lv-LV" dirty="0"/>
              <a:t>Ja maksājumi tiek veikti ar pārvaldnieka starpniecību, komunālā pakalpojuma sniedzējs:</a:t>
            </a:r>
          </a:p>
          <a:p>
            <a:pPr lvl="0" indent="720725" algn="just"/>
            <a:r>
              <a:rPr lang="lv-LV" dirty="0"/>
              <a:t>1) pēc pārvaldnieka lūguma vai savas iniciatīvas samazina pakalpojuma sniedzēja uzskaitē esošo parādsaistību apmēru par neatgūstamā parāda summu, ja ir veiktas visas atbilstošās parādu piedziņas un atgūšanas darbības un izpildās vismaz viens no kritērijiem, kad debitoru parādu neiekļauj ar uzņēmumu ienākuma nodokli apliekamajā bāzē atbilstoši normatīvajiem aktiem par uzņēmuma ienākuma nodokli.</a:t>
            </a:r>
          </a:p>
          <a:p>
            <a:pPr lvl="0" indent="720725" algn="just"/>
            <a:r>
              <a:rPr lang="lv-LV" dirty="0"/>
              <a:t>2) informējot dzīvokļu īpašnieku kopību, var vērsties pret dzīvokļa īpašnieku vai dzīvokļu īpašnieku kopību par parāda piedziņu, kas radies dzīvokļa īpašnieka vai kopības pienākuma segt maksājamo daļu neizpildes vai nepienācīgas izpildes dēļ, ja pārvaldnieks neveic šajā likumā noteiktos pienākumus saistībā ar līgumiem par komunālo pakalpojumu sniegšanu, tostarp visas atbilstošās parādu piedziņas un atgūšanas darbības, vai arī dzīvojamai mājai nav pārvaldnieka.</a:t>
            </a:r>
          </a:p>
          <a:p>
            <a:pPr lvl="0" indent="720725" algn="just">
              <a:buFont typeface="Arial" panose="020B0604020202020204" pitchFamily="34" charset="0"/>
              <a:buChar char="•"/>
            </a:pPr>
            <a:r>
              <a:rPr lang="lv-LV" dirty="0"/>
              <a:t>Ja dzīvokļa īpašnieks veic tiešus maksājumus pakalpojuma sniedzējam, komunālā pakalpojuma sniedzējs sagatavo un izsniedz dzīvokļa īpašniekam izziņu par maksājumiem.</a:t>
            </a:r>
          </a:p>
        </p:txBody>
      </p:sp>
    </p:spTree>
    <p:extLst>
      <p:ext uri="{BB962C8B-B14F-4D97-AF65-F5344CB8AC3E}">
        <p14:creationId xmlns:p14="http://schemas.microsoft.com/office/powerpoint/2010/main" val="203933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BD793-1507-109E-63BE-8036AFE1331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5060549-3049-57C1-EA39-C1128A89C491}"/>
              </a:ext>
            </a:extLst>
          </p:cNvPr>
          <p:cNvSpPr>
            <a:spLocks noGrp="1"/>
          </p:cNvSpPr>
          <p:nvPr>
            <p:ph type="body" sz="quarter" idx="13"/>
          </p:nvPr>
        </p:nvSpPr>
        <p:spPr/>
        <p:txBody>
          <a:bodyPr>
            <a:normAutofit lnSpcReduction="10000"/>
          </a:bodyPr>
          <a:lstStyle/>
          <a:p>
            <a:r>
              <a:rPr lang="lv-LV" dirty="0"/>
              <a:t>Dzīvokļu īpašnieku kopības tiesības un pienākumi </a:t>
            </a:r>
          </a:p>
          <a:p>
            <a:endParaRPr lang="lv-LV" dirty="0"/>
          </a:p>
        </p:txBody>
      </p:sp>
      <p:sp>
        <p:nvSpPr>
          <p:cNvPr id="7" name="Content Placeholder 6">
            <a:extLst>
              <a:ext uri="{FF2B5EF4-FFF2-40B4-BE49-F238E27FC236}">
                <a16:creationId xmlns:a16="http://schemas.microsoft.com/office/drawing/2014/main" id="{C6549C01-76A3-7492-D7BC-58FA95570B0E}"/>
              </a:ext>
            </a:extLst>
          </p:cNvPr>
          <p:cNvSpPr>
            <a:spLocks noGrp="1"/>
          </p:cNvSpPr>
          <p:nvPr>
            <p:ph sz="quarter" idx="18"/>
          </p:nvPr>
        </p:nvSpPr>
        <p:spPr>
          <a:xfrm>
            <a:off x="461963" y="2176463"/>
            <a:ext cx="16416336" cy="7056439"/>
          </a:xfrm>
        </p:spPr>
        <p:txBody>
          <a:bodyPr>
            <a:normAutofit/>
          </a:bodyPr>
          <a:lstStyle/>
          <a:p>
            <a:pPr lvl="0" indent="536575" algn="just">
              <a:buFont typeface="Arial" panose="020B0604020202020204" pitchFamily="34" charset="0"/>
              <a:buChar char="•"/>
            </a:pPr>
            <a:r>
              <a:rPr lang="lv-LV" dirty="0"/>
              <a:t>Dzīvokļu īpašnieku kopība var prasīt mainīt līgumā par komunālā pakalpojuma sniegšanu noteikto kārtību, kādā dzīvokļa īpašnieki un dzīvokļu īpašnieku kopība norēķinās par komunālajiem pakalpojumiem.</a:t>
            </a:r>
          </a:p>
          <a:p>
            <a:pPr lvl="0" indent="536575" algn="just">
              <a:buFont typeface="Arial" panose="020B0604020202020204" pitchFamily="34" charset="0"/>
              <a:buChar char="•"/>
            </a:pPr>
            <a:r>
              <a:rPr lang="lv-LV" dirty="0"/>
              <a:t>Ja maksājumu ar pārvaldnieka starpniecību gadījumā komunālā pakalpojuma sniedzējs izmanto savu tiesību vērsties pret dzīvokļa īpašnieku par komunālā pakalpojuma maksājuma parāda piedziņu Dzīvokļu īpašnieku kopībai ir pienākums pēc komunālā pakalpojuma sniedzēja pieprasījuma nodrošināt informāciju, kas nepieciešama šīs tiesības īstenošanai (piemēram, informāciju par parādu, t.sk. pamatparādu un blakus prasījumiem, dzīvokļa īpašnieka aktuālo kontaktinformāciju).</a:t>
            </a:r>
          </a:p>
          <a:p>
            <a:endParaRPr lang="lv-LV" dirty="0"/>
          </a:p>
        </p:txBody>
      </p:sp>
    </p:spTree>
    <p:extLst>
      <p:ext uri="{BB962C8B-B14F-4D97-AF65-F5344CB8AC3E}">
        <p14:creationId xmlns:p14="http://schemas.microsoft.com/office/powerpoint/2010/main" val="2741716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70FA9-5704-D6F3-18BD-74DA2990E387}"/>
              </a:ext>
            </a:extLst>
          </p:cNvPr>
          <p:cNvSpPr>
            <a:spLocks noGrp="1"/>
          </p:cNvSpPr>
          <p:nvPr>
            <p:ph type="body" sz="quarter" idx="13"/>
          </p:nvPr>
        </p:nvSpPr>
        <p:spPr/>
        <p:txBody>
          <a:bodyPr>
            <a:normAutofit lnSpcReduction="10000"/>
          </a:bodyPr>
          <a:lstStyle/>
          <a:p>
            <a:r>
              <a:rPr lang="lv-LV" dirty="0"/>
              <a:t>Dzīvokļa īpašnieka maksājamās daļas segšana</a:t>
            </a:r>
          </a:p>
        </p:txBody>
      </p:sp>
      <p:graphicFrame>
        <p:nvGraphicFramePr>
          <p:cNvPr id="4" name="Content Placeholder 3">
            <a:extLst>
              <a:ext uri="{FF2B5EF4-FFF2-40B4-BE49-F238E27FC236}">
                <a16:creationId xmlns:a16="http://schemas.microsoft.com/office/drawing/2014/main" id="{D948C030-1736-B105-8AE0-0DD6A883B4B9}"/>
              </a:ext>
            </a:extLst>
          </p:cNvPr>
          <p:cNvGraphicFramePr>
            <a:graphicFrameLocks noGrp="1"/>
          </p:cNvGraphicFramePr>
          <p:nvPr>
            <p:ph sz="quarter" idx="18"/>
            <p:extLst>
              <p:ext uri="{D42A27DB-BD31-4B8C-83A1-F6EECF244321}">
                <p14:modId xmlns:p14="http://schemas.microsoft.com/office/powerpoint/2010/main" val="4244169698"/>
              </p:ext>
            </p:extLst>
          </p:nvPr>
        </p:nvGraphicFramePr>
        <p:xfrm>
          <a:off x="461963" y="2660650"/>
          <a:ext cx="16416337"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107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3E089-1B0D-7F00-7607-FE0E1B6DADC9}"/>
              </a:ext>
            </a:extLst>
          </p:cNvPr>
          <p:cNvSpPr>
            <a:spLocks noGrp="1"/>
          </p:cNvSpPr>
          <p:nvPr>
            <p:ph type="body" sz="quarter" idx="13"/>
          </p:nvPr>
        </p:nvSpPr>
        <p:spPr/>
        <p:txBody>
          <a:bodyPr/>
          <a:lstStyle/>
          <a:p>
            <a:r>
              <a:rPr lang="lv-LV" dirty="0"/>
              <a:t>Kopības un pārvaldnieka atbildība</a:t>
            </a:r>
          </a:p>
        </p:txBody>
      </p:sp>
      <p:sp>
        <p:nvSpPr>
          <p:cNvPr id="3" name="Content Placeholder 2">
            <a:extLst>
              <a:ext uri="{FF2B5EF4-FFF2-40B4-BE49-F238E27FC236}">
                <a16:creationId xmlns:a16="http://schemas.microsoft.com/office/drawing/2014/main" id="{0062486F-EE70-56DC-9420-74ECBEDD6BDF}"/>
              </a:ext>
            </a:extLst>
          </p:cNvPr>
          <p:cNvSpPr>
            <a:spLocks noGrp="1"/>
          </p:cNvSpPr>
          <p:nvPr>
            <p:ph sz="quarter" idx="18"/>
          </p:nvPr>
        </p:nvSpPr>
        <p:spPr/>
        <p:txBody>
          <a:bodyPr/>
          <a:lstStyle/>
          <a:p>
            <a:pPr lvl="0" algn="just"/>
            <a:r>
              <a:rPr lang="lv-LV" dirty="0"/>
              <a:t>Komunālā pakalpojuma sniedzējs vēršas pret kopību vai pārvaldnieku, ja:</a:t>
            </a:r>
          </a:p>
          <a:p>
            <a:pPr marL="457200" lvl="0" indent="-457200" algn="just">
              <a:buFont typeface="Arial" panose="020B0604020202020204" pitchFamily="34" charset="0"/>
              <a:buChar char="•"/>
            </a:pPr>
            <a:r>
              <a:rPr lang="lv-LV" dirty="0"/>
              <a:t>Nav noteikta maksājamo daļu, kā arī saistību neizpildes vai nepienācīgas izpildes gadījumā – līgumsods un nokavējuma procenti;</a:t>
            </a:r>
          </a:p>
          <a:p>
            <a:pPr marL="457200" lvl="0" indent="-457200" algn="just">
              <a:buFont typeface="Arial" panose="020B0604020202020204" pitchFamily="34" charset="0"/>
              <a:buChar char="•"/>
            </a:pPr>
            <a:r>
              <a:rPr lang="lv-LV" dirty="0"/>
              <a:t>Nevēršas vai nepamācīgi vēršas pret dzīvokļa īpašnieku par parāda piedziņu, </a:t>
            </a:r>
          </a:p>
          <a:p>
            <a:pPr marL="457200" lvl="0" indent="-457200" algn="just">
              <a:buFont typeface="Arial" panose="020B0604020202020204" pitchFamily="34" charset="0"/>
              <a:buChar char="•"/>
            </a:pPr>
            <a:r>
              <a:rPr lang="lv-LV" dirty="0"/>
              <a:t>Nepiesaka kreditoru pretenzijas un kreditoru prasījumus; </a:t>
            </a:r>
          </a:p>
          <a:p>
            <a:pPr marL="457200" lvl="0" indent="-457200" algn="just">
              <a:buFont typeface="Arial" panose="020B0604020202020204" pitchFamily="34" charset="0"/>
              <a:buChar char="•"/>
            </a:pPr>
            <a:r>
              <a:rPr lang="lv-LV" dirty="0"/>
              <a:t>Nepārskaita komunālo pakalpojumu sniedzējiem no dzīvokļu īpašniekiem saņemtos maksājumus līgumos par komunālo pakalpojumu sniegšanu noteiktajos termiņos dzīvokļu īpašnieku samaksātajā apmērā;</a:t>
            </a:r>
          </a:p>
          <a:p>
            <a:pPr marL="457200" lvl="0" indent="-457200" algn="just">
              <a:buFont typeface="Arial" panose="020B0604020202020204" pitchFamily="34" charset="0"/>
              <a:buChar char="•"/>
            </a:pPr>
            <a:r>
              <a:rPr lang="lv-LV" dirty="0"/>
              <a:t>Nepārskaita komunālā pakalpojuma sniedzējam pienākošos līdzekļus, kas iegūti, piedzenot parādu no dzīvokļa īpašnieka vai apmierinot kreditoru pretenzijas un kreditoru prasījumus;</a:t>
            </a:r>
          </a:p>
          <a:p>
            <a:pPr marL="457200" lvl="0" indent="-457200" algn="just">
              <a:buFont typeface="Arial" panose="020B0604020202020204" pitchFamily="34" charset="0"/>
              <a:buChar char="•"/>
            </a:pPr>
            <a:r>
              <a:rPr lang="lv-LV" dirty="0"/>
              <a:t>Nav nodrošināta informācija, kas nepieciešama, lai pakalpojuma sniedzējs varētu vērsties pret dzīvokļa īpašnieku.</a:t>
            </a:r>
          </a:p>
          <a:p>
            <a:endParaRPr lang="lv-LV" dirty="0"/>
          </a:p>
          <a:p>
            <a:endParaRPr lang="lv-LV" dirty="0"/>
          </a:p>
        </p:txBody>
      </p:sp>
    </p:spTree>
    <p:extLst>
      <p:ext uri="{BB962C8B-B14F-4D97-AF65-F5344CB8AC3E}">
        <p14:creationId xmlns:p14="http://schemas.microsoft.com/office/powerpoint/2010/main" val="3748310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440F-70F2-1752-9824-7426E9C436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3E30AF-0736-2FA3-F286-6EE1DFC10E7E}"/>
              </a:ext>
            </a:extLst>
          </p:cNvPr>
          <p:cNvSpPr>
            <a:spLocks noGrp="1"/>
          </p:cNvSpPr>
          <p:nvPr>
            <p:ph type="body" sz="quarter" idx="13"/>
          </p:nvPr>
        </p:nvSpPr>
        <p:spPr/>
        <p:txBody>
          <a:bodyPr/>
          <a:lstStyle/>
          <a:p>
            <a:r>
              <a:rPr lang="lv-LV" dirty="0"/>
              <a:t>Kopības maksājamās daļas segšana</a:t>
            </a:r>
          </a:p>
        </p:txBody>
      </p:sp>
      <p:graphicFrame>
        <p:nvGraphicFramePr>
          <p:cNvPr id="4" name="Content Placeholder 3">
            <a:extLst>
              <a:ext uri="{FF2B5EF4-FFF2-40B4-BE49-F238E27FC236}">
                <a16:creationId xmlns:a16="http://schemas.microsoft.com/office/drawing/2014/main" id="{7A5956CD-D524-9A43-2A6F-27AF36DBA85C}"/>
              </a:ext>
            </a:extLst>
          </p:cNvPr>
          <p:cNvGraphicFramePr>
            <a:graphicFrameLocks noGrp="1"/>
          </p:cNvGraphicFramePr>
          <p:nvPr>
            <p:ph sz="quarter" idx="18"/>
            <p:extLst>
              <p:ext uri="{D42A27DB-BD31-4B8C-83A1-F6EECF244321}">
                <p14:modId xmlns:p14="http://schemas.microsoft.com/office/powerpoint/2010/main" val="4200175965"/>
              </p:ext>
            </p:extLst>
          </p:nvPr>
        </p:nvGraphicFramePr>
        <p:xfrm>
          <a:off x="461963" y="2660650"/>
          <a:ext cx="16416337"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039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CC0F7-F1F0-F043-83D4-61A799580914}"/>
              </a:ext>
            </a:extLst>
          </p:cNvPr>
          <p:cNvSpPr>
            <a:spLocks noGrp="1"/>
          </p:cNvSpPr>
          <p:nvPr>
            <p:ph type="body" sz="quarter" idx="13"/>
          </p:nvPr>
        </p:nvSpPr>
        <p:spPr/>
        <p:txBody>
          <a:bodyPr/>
          <a:lstStyle/>
          <a:p>
            <a:r>
              <a:rPr lang="lv-LV" dirty="0"/>
              <a:t>Paldies par uzmanību</a:t>
            </a:r>
            <a:endParaRPr lang="en-LV" dirty="0"/>
          </a:p>
        </p:txBody>
      </p:sp>
    </p:spTree>
    <p:extLst>
      <p:ext uri="{BB962C8B-B14F-4D97-AF65-F5344CB8AC3E}">
        <p14:creationId xmlns:p14="http://schemas.microsoft.com/office/powerpoint/2010/main" val="375680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EB1B02-9DC0-D640-6A1B-E842ACAD7BC6}"/>
              </a:ext>
            </a:extLst>
          </p:cNvPr>
          <p:cNvSpPr>
            <a:spLocks noGrp="1"/>
          </p:cNvSpPr>
          <p:nvPr>
            <p:ph type="body" sz="quarter" idx="13"/>
          </p:nvPr>
        </p:nvSpPr>
        <p:spPr/>
        <p:txBody>
          <a:bodyPr/>
          <a:lstStyle/>
          <a:p>
            <a:r>
              <a:rPr lang="lv-LV" dirty="0"/>
              <a:t>Likuma tvērums</a:t>
            </a:r>
          </a:p>
        </p:txBody>
      </p:sp>
      <p:graphicFrame>
        <p:nvGraphicFramePr>
          <p:cNvPr id="4" name="Content Placeholder 3">
            <a:extLst>
              <a:ext uri="{FF2B5EF4-FFF2-40B4-BE49-F238E27FC236}">
                <a16:creationId xmlns:a16="http://schemas.microsoft.com/office/drawing/2014/main" id="{ECBCC7E8-522A-A35D-3A52-8C89EE5F3147}"/>
              </a:ext>
            </a:extLst>
          </p:cNvPr>
          <p:cNvGraphicFramePr>
            <a:graphicFrameLocks noGrp="1"/>
          </p:cNvGraphicFramePr>
          <p:nvPr>
            <p:ph sz="quarter" idx="18"/>
            <p:extLst>
              <p:ext uri="{D42A27DB-BD31-4B8C-83A1-F6EECF244321}">
                <p14:modId xmlns:p14="http://schemas.microsoft.com/office/powerpoint/2010/main" val="921793475"/>
              </p:ext>
            </p:extLst>
          </p:nvPr>
        </p:nvGraphicFramePr>
        <p:xfrm>
          <a:off x="461963" y="2660652"/>
          <a:ext cx="16416336"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078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A8A07D-1630-DA2E-B0F2-F88ADE8274AF}"/>
              </a:ext>
            </a:extLst>
          </p:cNvPr>
          <p:cNvSpPr>
            <a:spLocks noGrp="1"/>
          </p:cNvSpPr>
          <p:nvPr>
            <p:ph type="body" sz="quarter" idx="13"/>
          </p:nvPr>
        </p:nvSpPr>
        <p:spPr>
          <a:xfrm>
            <a:off x="461963" y="2228850"/>
            <a:ext cx="16416336" cy="2266950"/>
          </a:xfrm>
        </p:spPr>
        <p:txBody>
          <a:bodyPr/>
          <a:lstStyle/>
          <a:p>
            <a:r>
              <a:rPr lang="lv-LV" dirty="0"/>
              <a:t>Pienācīga pārvaldīšana</a:t>
            </a:r>
          </a:p>
        </p:txBody>
      </p:sp>
    </p:spTree>
    <p:extLst>
      <p:ext uri="{BB962C8B-B14F-4D97-AF65-F5344CB8AC3E}">
        <p14:creationId xmlns:p14="http://schemas.microsoft.com/office/powerpoint/2010/main" val="252259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DF5DB761-D867-4218-A57F-24FFE2971C37}"/>
              </a:ext>
            </a:extLst>
          </p:cNvPr>
          <p:cNvGrpSpPr/>
          <p:nvPr/>
        </p:nvGrpSpPr>
        <p:grpSpPr>
          <a:xfrm>
            <a:off x="190456" y="1759723"/>
            <a:ext cx="16908046" cy="7577670"/>
            <a:chOff x="3060361" y="3213634"/>
            <a:chExt cx="11219540" cy="3898125"/>
          </a:xfrm>
        </p:grpSpPr>
        <p:sp>
          <p:nvSpPr>
            <p:cNvPr id="2" name="Rounded Rectangle 1"/>
            <p:cNvSpPr/>
            <p:nvPr/>
          </p:nvSpPr>
          <p:spPr>
            <a:xfrm>
              <a:off x="5718609" y="3213634"/>
              <a:ext cx="1273523" cy="755759"/>
            </a:xfrm>
            <a:custGeom>
              <a:avLst/>
              <a:gdLst/>
              <a:ahLst/>
              <a:cxnLst/>
              <a:rect l="0" t="0" r="0" b="0"/>
              <a:pathLst>
                <a:path w="895446" h="531393">
                  <a:moveTo>
                    <a:pt x="853494" y="531393"/>
                  </a:moveTo>
                  <a:lnTo>
                    <a:pt x="867478" y="531393"/>
                  </a:lnTo>
                  <a:cubicBezTo>
                    <a:pt x="882923" y="531393"/>
                    <a:pt x="895446" y="518870"/>
                    <a:pt x="895446" y="503424"/>
                  </a:cubicBezTo>
                  <a:lnTo>
                    <a:pt x="895446" y="27968"/>
                  </a:lnTo>
                  <a:cubicBezTo>
                    <a:pt x="895446" y="12522"/>
                    <a:pt x="882923" y="0"/>
                    <a:pt x="867478" y="0"/>
                  </a:cubicBezTo>
                  <a:lnTo>
                    <a:pt x="27968" y="0"/>
                  </a:lnTo>
                  <a:cubicBezTo>
                    <a:pt x="12522" y="0"/>
                    <a:pt x="0" y="12522"/>
                    <a:pt x="0" y="27968"/>
                  </a:cubicBezTo>
                  <a:lnTo>
                    <a:pt x="0" y="503424"/>
                  </a:lnTo>
                  <a:cubicBezTo>
                    <a:pt x="0" y="518870"/>
                    <a:pt x="12522" y="531393"/>
                    <a:pt x="27968" y="531393"/>
                  </a:cubicBezTo>
                  <a:lnTo>
                    <a:pt x="853494"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3" name="Rounded Rectangle 2"/>
            <p:cNvSpPr/>
            <p:nvPr/>
          </p:nvSpPr>
          <p:spPr>
            <a:xfrm>
              <a:off x="5718610" y="3213634"/>
              <a:ext cx="1273519" cy="755759"/>
            </a:xfrm>
            <a:custGeom>
              <a:avLst/>
              <a:gdLst/>
              <a:ahLst/>
              <a:cxnLst/>
              <a:rect l="0" t="0" r="0" b="0"/>
              <a:pathLst>
                <a:path w="895443" h="531393">
                  <a:moveTo>
                    <a:pt x="41952" y="0"/>
                  </a:moveTo>
                  <a:lnTo>
                    <a:pt x="27968" y="0"/>
                  </a:lnTo>
                  <a:cubicBezTo>
                    <a:pt x="12521" y="0"/>
                    <a:pt x="0" y="12521"/>
                    <a:pt x="0" y="27968"/>
                  </a:cubicBezTo>
                  <a:lnTo>
                    <a:pt x="0" y="41952"/>
                  </a:lnTo>
                  <a:moveTo>
                    <a:pt x="0" y="41952"/>
                  </a:moveTo>
                  <a:lnTo>
                    <a:pt x="0" y="489440"/>
                  </a:lnTo>
                  <a:moveTo>
                    <a:pt x="895443" y="41952"/>
                  </a:moveTo>
                  <a:lnTo>
                    <a:pt x="895443" y="489440"/>
                  </a:lnTo>
                  <a:moveTo>
                    <a:pt x="41952" y="0"/>
                  </a:moveTo>
                  <a:lnTo>
                    <a:pt x="853491" y="0"/>
                  </a:lnTo>
                  <a:moveTo>
                    <a:pt x="41952" y="531393"/>
                  </a:moveTo>
                  <a:lnTo>
                    <a:pt x="27968" y="531393"/>
                  </a:lnTo>
                  <a:cubicBezTo>
                    <a:pt x="12521" y="531393"/>
                    <a:pt x="0" y="518871"/>
                    <a:pt x="0" y="503424"/>
                  </a:cubicBezTo>
                  <a:lnTo>
                    <a:pt x="0" y="489440"/>
                  </a:lnTo>
                  <a:moveTo>
                    <a:pt x="853491" y="0"/>
                  </a:moveTo>
                  <a:lnTo>
                    <a:pt x="867475" y="0"/>
                  </a:lnTo>
                  <a:cubicBezTo>
                    <a:pt x="882921" y="0"/>
                    <a:pt x="895443" y="12521"/>
                    <a:pt x="895443" y="27968"/>
                  </a:cubicBezTo>
                  <a:lnTo>
                    <a:pt x="895443" y="41952"/>
                  </a:lnTo>
                  <a:moveTo>
                    <a:pt x="853491" y="531393"/>
                  </a:moveTo>
                  <a:lnTo>
                    <a:pt x="41952" y="531393"/>
                  </a:lnTo>
                  <a:moveTo>
                    <a:pt x="853491" y="531393"/>
                  </a:moveTo>
                  <a:lnTo>
                    <a:pt x="867475" y="531393"/>
                  </a:lnTo>
                  <a:cubicBezTo>
                    <a:pt x="882921" y="531393"/>
                    <a:pt x="895443" y="518871"/>
                    <a:pt x="895443" y="503424"/>
                  </a:cubicBezTo>
                  <a:lnTo>
                    <a:pt x="895443" y="489440"/>
                  </a:lnTo>
                </a:path>
              </a:pathLst>
            </a:custGeom>
            <a:noFill/>
            <a:ln w="10488">
              <a:solidFill>
                <a:srgbClr val="484848"/>
              </a:solidFill>
            </a:ln>
          </p:spPr>
          <p:txBody>
            <a:bodyPr rtlCol="0" anchor="ctr"/>
            <a:lstStyle/>
            <a:p>
              <a:pPr algn="ctr"/>
              <a:endParaRPr sz="3413"/>
            </a:p>
          </p:txBody>
        </p:sp>
        <p:sp>
          <p:nvSpPr>
            <p:cNvPr id="4" name="Rounded Rectangle 3"/>
            <p:cNvSpPr/>
            <p:nvPr/>
          </p:nvSpPr>
          <p:spPr>
            <a:xfrm>
              <a:off x="3060361" y="4685374"/>
              <a:ext cx="1200095" cy="984326"/>
            </a:xfrm>
            <a:custGeom>
              <a:avLst/>
              <a:gdLst/>
              <a:ahLst/>
              <a:cxnLst/>
              <a:rect l="0" t="0" r="0" b="0"/>
              <a:pathLst>
                <a:path w="843817" h="692104">
                  <a:moveTo>
                    <a:pt x="0" y="623876"/>
                  </a:moveTo>
                  <a:cubicBezTo>
                    <a:pt x="0" y="636678"/>
                    <a:pt x="8446" y="647886"/>
                    <a:pt x="21122" y="650809"/>
                  </a:cubicBezTo>
                  <a:cubicBezTo>
                    <a:pt x="77233" y="663730"/>
                    <a:pt x="238322" y="692104"/>
                    <a:pt x="421912" y="645425"/>
                  </a:cubicBezTo>
                  <a:cubicBezTo>
                    <a:pt x="588972" y="602949"/>
                    <a:pt x="737405" y="622624"/>
                    <a:pt x="805053" y="636245"/>
                  </a:cubicBezTo>
                  <a:cubicBezTo>
                    <a:pt x="824540" y="640167"/>
                    <a:pt x="843817" y="625666"/>
                    <a:pt x="843817" y="606116"/>
                  </a:cubicBezTo>
                  <a:lnTo>
                    <a:pt x="843817" y="27968"/>
                  </a:lnTo>
                  <a:cubicBezTo>
                    <a:pt x="843817" y="12522"/>
                    <a:pt x="831294" y="0"/>
                    <a:pt x="815849" y="0"/>
                  </a:cubicBezTo>
                  <a:lnTo>
                    <a:pt x="27968" y="0"/>
                  </a:lnTo>
                  <a:cubicBezTo>
                    <a:pt x="12522" y="0"/>
                    <a:pt x="0" y="12522"/>
                    <a:pt x="0" y="27968"/>
                  </a:cubicBezTo>
                  <a:lnTo>
                    <a:pt x="0" y="623876"/>
                  </a:lnTo>
                </a:path>
              </a:pathLst>
            </a:custGeom>
            <a:gradFill rotWithShape="1">
              <a:gsLst>
                <a:gs pos="0">
                  <a:srgbClr val="83FAC1"/>
                </a:gs>
                <a:gs pos="100000">
                  <a:srgbClr val="44E095"/>
                </a:gs>
              </a:gsLst>
              <a:lin ang="5400000" scaled="1"/>
            </a:gradFill>
            <a:ln>
              <a:noFill/>
            </a:ln>
          </p:spPr>
          <p:txBody>
            <a:bodyPr rtlCol="0" anchor="ctr"/>
            <a:lstStyle/>
            <a:p>
              <a:pPr algn="ctr"/>
              <a:endParaRPr sz="3413"/>
            </a:p>
          </p:txBody>
        </p:sp>
        <p:sp>
          <p:nvSpPr>
            <p:cNvPr id="5" name="Rounded Rectangle 4"/>
            <p:cNvSpPr/>
            <p:nvPr/>
          </p:nvSpPr>
          <p:spPr>
            <a:xfrm>
              <a:off x="3060361" y="4685375"/>
              <a:ext cx="1200098" cy="984330"/>
            </a:xfrm>
            <a:custGeom>
              <a:avLst/>
              <a:gdLst/>
              <a:ahLst/>
              <a:cxnLst/>
              <a:rect l="0" t="0" r="0" b="0"/>
              <a:pathLst>
                <a:path w="843819" h="692107">
                  <a:moveTo>
                    <a:pt x="41952" y="0"/>
                  </a:moveTo>
                  <a:lnTo>
                    <a:pt x="27968" y="0"/>
                  </a:lnTo>
                  <a:cubicBezTo>
                    <a:pt x="12521" y="0"/>
                    <a:pt x="0" y="12521"/>
                    <a:pt x="0" y="27968"/>
                  </a:cubicBezTo>
                  <a:lnTo>
                    <a:pt x="0" y="41952"/>
                  </a:lnTo>
                  <a:moveTo>
                    <a:pt x="0" y="41952"/>
                  </a:moveTo>
                  <a:lnTo>
                    <a:pt x="0" y="601313"/>
                  </a:lnTo>
                  <a:moveTo>
                    <a:pt x="843819" y="41952"/>
                  </a:moveTo>
                  <a:lnTo>
                    <a:pt x="843819" y="601313"/>
                  </a:lnTo>
                  <a:moveTo>
                    <a:pt x="41952" y="0"/>
                  </a:moveTo>
                  <a:lnTo>
                    <a:pt x="801867" y="0"/>
                  </a:lnTo>
                  <a:moveTo>
                    <a:pt x="801867" y="0"/>
                  </a:moveTo>
                  <a:lnTo>
                    <a:pt x="815851" y="0"/>
                  </a:lnTo>
                  <a:cubicBezTo>
                    <a:pt x="831297" y="0"/>
                    <a:pt x="843819" y="12521"/>
                    <a:pt x="843819" y="27968"/>
                  </a:cubicBezTo>
                  <a:lnTo>
                    <a:pt x="843819" y="41952"/>
                  </a:lnTo>
                  <a:moveTo>
                    <a:pt x="843819" y="601313"/>
                  </a:moveTo>
                  <a:lnTo>
                    <a:pt x="843819" y="606113"/>
                  </a:lnTo>
                  <a:cubicBezTo>
                    <a:pt x="843819" y="625667"/>
                    <a:pt x="824541" y="640169"/>
                    <a:pt x="805054" y="636244"/>
                  </a:cubicBezTo>
                  <a:cubicBezTo>
                    <a:pt x="737406" y="622622"/>
                    <a:pt x="588973" y="602946"/>
                    <a:pt x="421909" y="645426"/>
                  </a:cubicBezTo>
                  <a:cubicBezTo>
                    <a:pt x="238324" y="692107"/>
                    <a:pt x="77234" y="663730"/>
                    <a:pt x="21124" y="650809"/>
                  </a:cubicBezTo>
                  <a:cubicBezTo>
                    <a:pt x="8444" y="647889"/>
                    <a:pt x="0" y="636680"/>
                    <a:pt x="0" y="623877"/>
                  </a:cubicBezTo>
                  <a:lnTo>
                    <a:pt x="0" y="601313"/>
                  </a:lnTo>
                </a:path>
              </a:pathLst>
            </a:custGeom>
            <a:noFill/>
            <a:ln w="10488">
              <a:solidFill>
                <a:srgbClr val="484848"/>
              </a:solidFill>
            </a:ln>
          </p:spPr>
          <p:txBody>
            <a:bodyPr rtlCol="0" anchor="ctr"/>
            <a:lstStyle/>
            <a:p>
              <a:pPr algn="ctr"/>
              <a:endParaRPr sz="3413"/>
            </a:p>
          </p:txBody>
        </p:sp>
        <p:sp>
          <p:nvSpPr>
            <p:cNvPr id="6" name="Rounded Rectangle 5"/>
            <p:cNvSpPr/>
            <p:nvPr/>
          </p:nvSpPr>
          <p:spPr>
            <a:xfrm>
              <a:off x="4459344" y="4685375"/>
              <a:ext cx="1052921" cy="845107"/>
            </a:xfrm>
            <a:custGeom>
              <a:avLst/>
              <a:gdLst/>
              <a:ahLst/>
              <a:cxnLst/>
              <a:rect l="0" t="0" r="0" b="0"/>
              <a:pathLst>
                <a:path w="740335" h="594216">
                  <a:moveTo>
                    <a:pt x="0" y="525988"/>
                  </a:moveTo>
                  <a:cubicBezTo>
                    <a:pt x="0" y="538790"/>
                    <a:pt x="7411" y="549998"/>
                    <a:pt x="18535" y="552921"/>
                  </a:cubicBezTo>
                  <a:cubicBezTo>
                    <a:pt x="67759" y="565842"/>
                    <a:pt x="209096" y="594216"/>
                    <a:pt x="370171" y="547537"/>
                  </a:cubicBezTo>
                  <a:cubicBezTo>
                    <a:pt x="516744" y="505061"/>
                    <a:pt x="646978" y="524736"/>
                    <a:pt x="706326" y="538357"/>
                  </a:cubicBezTo>
                  <a:cubicBezTo>
                    <a:pt x="723421" y="542279"/>
                    <a:pt x="740335" y="527778"/>
                    <a:pt x="740335" y="508228"/>
                  </a:cubicBezTo>
                  <a:lnTo>
                    <a:pt x="740335" y="27968"/>
                  </a:lnTo>
                  <a:cubicBezTo>
                    <a:pt x="740335" y="12522"/>
                    <a:pt x="727812" y="0"/>
                    <a:pt x="712367" y="0"/>
                  </a:cubicBezTo>
                  <a:lnTo>
                    <a:pt x="27968" y="0"/>
                  </a:lnTo>
                  <a:cubicBezTo>
                    <a:pt x="12522" y="0"/>
                    <a:pt x="0" y="12522"/>
                    <a:pt x="0" y="27968"/>
                  </a:cubicBezTo>
                  <a:lnTo>
                    <a:pt x="0" y="525988"/>
                  </a:lnTo>
                </a:path>
              </a:pathLst>
            </a:custGeom>
            <a:gradFill rotWithShape="1">
              <a:gsLst>
                <a:gs pos="0">
                  <a:srgbClr val="83FAC1"/>
                </a:gs>
                <a:gs pos="100000">
                  <a:srgbClr val="44E095"/>
                </a:gs>
              </a:gsLst>
              <a:lin ang="5400000" scaled="1"/>
            </a:gradFill>
            <a:ln>
              <a:noFill/>
            </a:ln>
          </p:spPr>
          <p:txBody>
            <a:bodyPr rtlCol="0" anchor="ctr"/>
            <a:lstStyle/>
            <a:p>
              <a:pPr algn="ctr"/>
              <a:endParaRPr sz="3413"/>
            </a:p>
          </p:txBody>
        </p:sp>
        <p:sp>
          <p:nvSpPr>
            <p:cNvPr id="7" name="Rounded Rectangle 6"/>
            <p:cNvSpPr/>
            <p:nvPr/>
          </p:nvSpPr>
          <p:spPr>
            <a:xfrm>
              <a:off x="4459344" y="4685376"/>
              <a:ext cx="1052924" cy="845111"/>
            </a:xfrm>
            <a:custGeom>
              <a:avLst/>
              <a:gdLst/>
              <a:ahLst/>
              <a:cxnLst/>
              <a:rect l="0" t="0" r="0" b="0"/>
              <a:pathLst>
                <a:path w="740337" h="594219">
                  <a:moveTo>
                    <a:pt x="41952" y="0"/>
                  </a:moveTo>
                  <a:lnTo>
                    <a:pt x="27968" y="0"/>
                  </a:lnTo>
                  <a:cubicBezTo>
                    <a:pt x="12521" y="0"/>
                    <a:pt x="0" y="12521"/>
                    <a:pt x="0" y="27968"/>
                  </a:cubicBezTo>
                  <a:lnTo>
                    <a:pt x="0" y="41952"/>
                  </a:lnTo>
                  <a:moveTo>
                    <a:pt x="0" y="41952"/>
                  </a:moveTo>
                  <a:lnTo>
                    <a:pt x="0" y="503424"/>
                  </a:lnTo>
                  <a:moveTo>
                    <a:pt x="740337" y="41952"/>
                  </a:moveTo>
                  <a:lnTo>
                    <a:pt x="740337" y="503424"/>
                  </a:lnTo>
                  <a:moveTo>
                    <a:pt x="41952" y="0"/>
                  </a:moveTo>
                  <a:lnTo>
                    <a:pt x="698385" y="0"/>
                  </a:lnTo>
                  <a:moveTo>
                    <a:pt x="698385" y="0"/>
                  </a:moveTo>
                  <a:lnTo>
                    <a:pt x="712369" y="0"/>
                  </a:lnTo>
                  <a:cubicBezTo>
                    <a:pt x="727815" y="0"/>
                    <a:pt x="740337" y="12521"/>
                    <a:pt x="740337" y="27968"/>
                  </a:cubicBezTo>
                  <a:lnTo>
                    <a:pt x="740337" y="41952"/>
                  </a:lnTo>
                  <a:moveTo>
                    <a:pt x="740337" y="503424"/>
                  </a:moveTo>
                  <a:lnTo>
                    <a:pt x="740337" y="508225"/>
                  </a:lnTo>
                  <a:cubicBezTo>
                    <a:pt x="740337" y="527779"/>
                    <a:pt x="723423" y="542280"/>
                    <a:pt x="706326" y="538356"/>
                  </a:cubicBezTo>
                  <a:cubicBezTo>
                    <a:pt x="646974" y="524733"/>
                    <a:pt x="516744" y="505058"/>
                    <a:pt x="370168" y="547538"/>
                  </a:cubicBezTo>
                  <a:cubicBezTo>
                    <a:pt x="209097" y="594219"/>
                    <a:pt x="67762" y="565842"/>
                    <a:pt x="18533" y="552921"/>
                  </a:cubicBezTo>
                  <a:cubicBezTo>
                    <a:pt x="7408" y="550001"/>
                    <a:pt x="0" y="538791"/>
                    <a:pt x="0" y="525989"/>
                  </a:cubicBezTo>
                  <a:lnTo>
                    <a:pt x="0" y="503424"/>
                  </a:lnTo>
                </a:path>
              </a:pathLst>
            </a:custGeom>
            <a:noFill/>
            <a:ln w="10488">
              <a:solidFill>
                <a:srgbClr val="484848"/>
              </a:solidFill>
            </a:ln>
          </p:spPr>
          <p:txBody>
            <a:bodyPr rtlCol="0" anchor="ctr"/>
            <a:lstStyle/>
            <a:p>
              <a:pPr algn="ctr"/>
              <a:endParaRPr sz="3413"/>
            </a:p>
          </p:txBody>
        </p:sp>
        <p:sp>
          <p:nvSpPr>
            <p:cNvPr id="8" name="Rounded Rectangle 7"/>
            <p:cNvSpPr/>
            <p:nvPr/>
          </p:nvSpPr>
          <p:spPr>
            <a:xfrm>
              <a:off x="5711151" y="4685375"/>
              <a:ext cx="1288439" cy="845107"/>
            </a:xfrm>
            <a:custGeom>
              <a:avLst/>
              <a:gdLst/>
              <a:ahLst/>
              <a:cxnLst/>
              <a:rect l="0" t="0" r="0" b="0"/>
              <a:pathLst>
                <a:path w="905934" h="594216">
                  <a:moveTo>
                    <a:pt x="0" y="525988"/>
                  </a:moveTo>
                  <a:cubicBezTo>
                    <a:pt x="0" y="538790"/>
                    <a:pt x="9068" y="549998"/>
                    <a:pt x="22682" y="552921"/>
                  </a:cubicBezTo>
                  <a:cubicBezTo>
                    <a:pt x="82918" y="565842"/>
                    <a:pt x="255865" y="594216"/>
                    <a:pt x="452963" y="547537"/>
                  </a:cubicBezTo>
                  <a:cubicBezTo>
                    <a:pt x="632329" y="505061"/>
                    <a:pt x="791684" y="524736"/>
                    <a:pt x="864310" y="538357"/>
                  </a:cubicBezTo>
                  <a:cubicBezTo>
                    <a:pt x="885237" y="542279"/>
                    <a:pt x="905934" y="527778"/>
                    <a:pt x="905934" y="508228"/>
                  </a:cubicBezTo>
                  <a:lnTo>
                    <a:pt x="905934" y="27968"/>
                  </a:lnTo>
                  <a:cubicBezTo>
                    <a:pt x="905934" y="12522"/>
                    <a:pt x="893411" y="0"/>
                    <a:pt x="877966" y="0"/>
                  </a:cubicBezTo>
                  <a:lnTo>
                    <a:pt x="27968" y="0"/>
                  </a:lnTo>
                  <a:cubicBezTo>
                    <a:pt x="12522" y="0"/>
                    <a:pt x="0" y="12522"/>
                    <a:pt x="0" y="27968"/>
                  </a:cubicBezTo>
                  <a:lnTo>
                    <a:pt x="0" y="525988"/>
                  </a:lnTo>
                </a:path>
              </a:pathLst>
            </a:custGeom>
            <a:gradFill rotWithShape="1">
              <a:gsLst>
                <a:gs pos="0">
                  <a:srgbClr val="83FAC1"/>
                </a:gs>
                <a:gs pos="100000">
                  <a:srgbClr val="44E095"/>
                </a:gs>
              </a:gsLst>
              <a:lin ang="5400000" scaled="1"/>
            </a:gradFill>
            <a:ln>
              <a:noFill/>
            </a:ln>
          </p:spPr>
          <p:txBody>
            <a:bodyPr rtlCol="0" anchor="ctr"/>
            <a:lstStyle/>
            <a:p>
              <a:pPr algn="ctr"/>
              <a:endParaRPr sz="3413"/>
            </a:p>
          </p:txBody>
        </p:sp>
        <p:sp>
          <p:nvSpPr>
            <p:cNvPr id="9" name="Rounded Rectangle 8"/>
            <p:cNvSpPr/>
            <p:nvPr/>
          </p:nvSpPr>
          <p:spPr>
            <a:xfrm>
              <a:off x="5711152" y="4685376"/>
              <a:ext cx="1288435" cy="845111"/>
            </a:xfrm>
            <a:custGeom>
              <a:avLst/>
              <a:gdLst/>
              <a:ahLst/>
              <a:cxnLst/>
              <a:rect l="0" t="0" r="0" b="0"/>
              <a:pathLst>
                <a:path w="905931" h="594219">
                  <a:moveTo>
                    <a:pt x="41952" y="0"/>
                  </a:moveTo>
                  <a:lnTo>
                    <a:pt x="27968" y="0"/>
                  </a:lnTo>
                  <a:cubicBezTo>
                    <a:pt x="12521" y="0"/>
                    <a:pt x="0" y="12521"/>
                    <a:pt x="0" y="27968"/>
                  </a:cubicBezTo>
                  <a:lnTo>
                    <a:pt x="0" y="41952"/>
                  </a:lnTo>
                  <a:moveTo>
                    <a:pt x="0" y="41952"/>
                  </a:moveTo>
                  <a:lnTo>
                    <a:pt x="0" y="503424"/>
                  </a:lnTo>
                  <a:moveTo>
                    <a:pt x="905931" y="41952"/>
                  </a:moveTo>
                  <a:lnTo>
                    <a:pt x="905931" y="503424"/>
                  </a:lnTo>
                  <a:moveTo>
                    <a:pt x="41952" y="0"/>
                  </a:moveTo>
                  <a:lnTo>
                    <a:pt x="863979" y="0"/>
                  </a:lnTo>
                  <a:moveTo>
                    <a:pt x="863979" y="0"/>
                  </a:moveTo>
                  <a:lnTo>
                    <a:pt x="877963" y="0"/>
                  </a:lnTo>
                  <a:cubicBezTo>
                    <a:pt x="893409" y="0"/>
                    <a:pt x="905931" y="12521"/>
                    <a:pt x="905931" y="27968"/>
                  </a:cubicBezTo>
                  <a:lnTo>
                    <a:pt x="905931" y="41952"/>
                  </a:lnTo>
                  <a:moveTo>
                    <a:pt x="905931" y="503424"/>
                  </a:moveTo>
                  <a:lnTo>
                    <a:pt x="905931" y="508225"/>
                  </a:lnTo>
                  <a:cubicBezTo>
                    <a:pt x="905931" y="527779"/>
                    <a:pt x="885234" y="542280"/>
                    <a:pt x="864313" y="538356"/>
                  </a:cubicBezTo>
                  <a:cubicBezTo>
                    <a:pt x="791686" y="524733"/>
                    <a:pt x="632326" y="505058"/>
                    <a:pt x="452965" y="547538"/>
                  </a:cubicBezTo>
                  <a:cubicBezTo>
                    <a:pt x="255866" y="594219"/>
                    <a:pt x="82919" y="565842"/>
                    <a:pt x="22679" y="552921"/>
                  </a:cubicBezTo>
                  <a:cubicBezTo>
                    <a:pt x="9066" y="550001"/>
                    <a:pt x="0" y="538791"/>
                    <a:pt x="0" y="525989"/>
                  </a:cubicBezTo>
                  <a:lnTo>
                    <a:pt x="0" y="503424"/>
                  </a:lnTo>
                </a:path>
              </a:pathLst>
            </a:custGeom>
            <a:noFill/>
            <a:ln w="10488">
              <a:solidFill>
                <a:srgbClr val="484848"/>
              </a:solidFill>
            </a:ln>
          </p:spPr>
          <p:txBody>
            <a:bodyPr rtlCol="0" anchor="ctr"/>
            <a:lstStyle/>
            <a:p>
              <a:pPr algn="ctr"/>
              <a:endParaRPr sz="3413"/>
            </a:p>
          </p:txBody>
        </p:sp>
        <p:sp>
          <p:nvSpPr>
            <p:cNvPr id="10" name="Rounded Rectangle 9"/>
            <p:cNvSpPr/>
            <p:nvPr/>
          </p:nvSpPr>
          <p:spPr>
            <a:xfrm>
              <a:off x="7198473" y="4685374"/>
              <a:ext cx="896796" cy="984326"/>
            </a:xfrm>
            <a:custGeom>
              <a:avLst/>
              <a:gdLst/>
              <a:ahLst/>
              <a:cxnLst/>
              <a:rect l="0" t="0" r="0" b="0"/>
              <a:pathLst>
                <a:path w="630560" h="692104">
                  <a:moveTo>
                    <a:pt x="0" y="623876"/>
                  </a:moveTo>
                  <a:cubicBezTo>
                    <a:pt x="0" y="636678"/>
                    <a:pt x="6313" y="647886"/>
                    <a:pt x="15787" y="650809"/>
                  </a:cubicBezTo>
                  <a:cubicBezTo>
                    <a:pt x="57712" y="663730"/>
                    <a:pt x="178093" y="692104"/>
                    <a:pt x="315283" y="645425"/>
                  </a:cubicBezTo>
                  <a:cubicBezTo>
                    <a:pt x="440126" y="602949"/>
                    <a:pt x="551040" y="622624"/>
                    <a:pt x="601592" y="636245"/>
                  </a:cubicBezTo>
                  <a:cubicBezTo>
                    <a:pt x="616157" y="640167"/>
                    <a:pt x="630560" y="625666"/>
                    <a:pt x="630560" y="606116"/>
                  </a:cubicBezTo>
                  <a:lnTo>
                    <a:pt x="630560" y="27968"/>
                  </a:lnTo>
                  <a:cubicBezTo>
                    <a:pt x="630560" y="12522"/>
                    <a:pt x="618038" y="0"/>
                    <a:pt x="602592" y="0"/>
                  </a:cubicBezTo>
                  <a:lnTo>
                    <a:pt x="27968" y="0"/>
                  </a:lnTo>
                  <a:cubicBezTo>
                    <a:pt x="12522" y="0"/>
                    <a:pt x="0" y="12522"/>
                    <a:pt x="0" y="27968"/>
                  </a:cubicBezTo>
                  <a:lnTo>
                    <a:pt x="0" y="623876"/>
                  </a:lnTo>
                </a:path>
              </a:pathLst>
            </a:custGeom>
            <a:gradFill rotWithShape="1">
              <a:gsLst>
                <a:gs pos="0">
                  <a:srgbClr val="83FAC1"/>
                </a:gs>
                <a:gs pos="100000">
                  <a:srgbClr val="44E095"/>
                </a:gs>
              </a:gsLst>
              <a:lin ang="5400000" scaled="1"/>
            </a:gradFill>
            <a:ln>
              <a:noFill/>
            </a:ln>
          </p:spPr>
          <p:txBody>
            <a:bodyPr rtlCol="0" anchor="ctr"/>
            <a:lstStyle/>
            <a:p>
              <a:pPr algn="ctr"/>
              <a:endParaRPr sz="3413"/>
            </a:p>
          </p:txBody>
        </p:sp>
        <p:sp>
          <p:nvSpPr>
            <p:cNvPr id="11" name="Rounded Rectangle 10"/>
            <p:cNvSpPr/>
            <p:nvPr/>
          </p:nvSpPr>
          <p:spPr>
            <a:xfrm>
              <a:off x="7198473" y="4685375"/>
              <a:ext cx="896801" cy="984330"/>
            </a:xfrm>
            <a:custGeom>
              <a:avLst/>
              <a:gdLst/>
              <a:ahLst/>
              <a:cxnLst/>
              <a:rect l="0" t="0" r="0" b="0"/>
              <a:pathLst>
                <a:path w="630563" h="692107">
                  <a:moveTo>
                    <a:pt x="41952" y="0"/>
                  </a:moveTo>
                  <a:lnTo>
                    <a:pt x="27968" y="0"/>
                  </a:lnTo>
                  <a:cubicBezTo>
                    <a:pt x="12521" y="0"/>
                    <a:pt x="0" y="12521"/>
                    <a:pt x="0" y="27968"/>
                  </a:cubicBezTo>
                  <a:lnTo>
                    <a:pt x="0" y="41952"/>
                  </a:lnTo>
                  <a:moveTo>
                    <a:pt x="0" y="41952"/>
                  </a:moveTo>
                  <a:lnTo>
                    <a:pt x="0" y="601313"/>
                  </a:lnTo>
                  <a:moveTo>
                    <a:pt x="630563" y="41952"/>
                  </a:moveTo>
                  <a:lnTo>
                    <a:pt x="630563" y="601313"/>
                  </a:lnTo>
                  <a:moveTo>
                    <a:pt x="41952" y="0"/>
                  </a:moveTo>
                  <a:lnTo>
                    <a:pt x="588611" y="0"/>
                  </a:lnTo>
                  <a:moveTo>
                    <a:pt x="588611" y="0"/>
                  </a:moveTo>
                  <a:lnTo>
                    <a:pt x="602595" y="0"/>
                  </a:lnTo>
                  <a:cubicBezTo>
                    <a:pt x="618041" y="0"/>
                    <a:pt x="630563" y="12521"/>
                    <a:pt x="630563" y="27968"/>
                  </a:cubicBezTo>
                  <a:lnTo>
                    <a:pt x="630563" y="41952"/>
                  </a:lnTo>
                  <a:moveTo>
                    <a:pt x="630563" y="601313"/>
                  </a:moveTo>
                  <a:lnTo>
                    <a:pt x="630563" y="606113"/>
                  </a:lnTo>
                  <a:cubicBezTo>
                    <a:pt x="630563" y="625667"/>
                    <a:pt x="616157" y="640169"/>
                    <a:pt x="601594" y="636244"/>
                  </a:cubicBezTo>
                  <a:cubicBezTo>
                    <a:pt x="551043" y="622622"/>
                    <a:pt x="440123" y="602946"/>
                    <a:pt x="315281" y="645426"/>
                  </a:cubicBezTo>
                  <a:cubicBezTo>
                    <a:pt x="178092" y="692107"/>
                    <a:pt x="57715" y="663730"/>
                    <a:pt x="15785" y="650809"/>
                  </a:cubicBezTo>
                  <a:cubicBezTo>
                    <a:pt x="6310" y="647889"/>
                    <a:pt x="0" y="636680"/>
                    <a:pt x="0" y="623877"/>
                  </a:cubicBezTo>
                  <a:lnTo>
                    <a:pt x="0" y="601313"/>
                  </a:lnTo>
                </a:path>
              </a:pathLst>
            </a:custGeom>
            <a:noFill/>
            <a:ln w="10488">
              <a:solidFill>
                <a:srgbClr val="484848"/>
              </a:solidFill>
            </a:ln>
          </p:spPr>
          <p:txBody>
            <a:bodyPr rtlCol="0" anchor="ctr"/>
            <a:lstStyle/>
            <a:p>
              <a:pPr algn="ctr"/>
              <a:endParaRPr sz="3413"/>
            </a:p>
          </p:txBody>
        </p:sp>
        <p:sp>
          <p:nvSpPr>
            <p:cNvPr id="12" name="Rounded Rectangle 11"/>
            <p:cNvSpPr/>
            <p:nvPr/>
          </p:nvSpPr>
          <p:spPr>
            <a:xfrm>
              <a:off x="8294158" y="4685375"/>
              <a:ext cx="1001052" cy="755759"/>
            </a:xfrm>
            <a:custGeom>
              <a:avLst/>
              <a:gdLst/>
              <a:ahLst/>
              <a:cxnLst/>
              <a:rect l="0" t="0" r="0" b="0"/>
              <a:pathLst>
                <a:path w="703865" h="531393">
                  <a:moveTo>
                    <a:pt x="661912" y="531393"/>
                  </a:moveTo>
                  <a:lnTo>
                    <a:pt x="675896" y="531393"/>
                  </a:lnTo>
                  <a:cubicBezTo>
                    <a:pt x="691342" y="531393"/>
                    <a:pt x="703865" y="518870"/>
                    <a:pt x="703865" y="503424"/>
                  </a:cubicBezTo>
                  <a:lnTo>
                    <a:pt x="703865" y="27968"/>
                  </a:lnTo>
                  <a:cubicBezTo>
                    <a:pt x="703865" y="12522"/>
                    <a:pt x="691342" y="0"/>
                    <a:pt x="675896" y="0"/>
                  </a:cubicBezTo>
                  <a:lnTo>
                    <a:pt x="27968" y="0"/>
                  </a:lnTo>
                  <a:cubicBezTo>
                    <a:pt x="12522" y="0"/>
                    <a:pt x="0" y="12522"/>
                    <a:pt x="0" y="27968"/>
                  </a:cubicBezTo>
                  <a:lnTo>
                    <a:pt x="0" y="503424"/>
                  </a:lnTo>
                  <a:cubicBezTo>
                    <a:pt x="0" y="518870"/>
                    <a:pt x="12522" y="531393"/>
                    <a:pt x="27968" y="531393"/>
                  </a:cubicBezTo>
                  <a:lnTo>
                    <a:pt x="661912"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13" name="Rounded Rectangle 12"/>
            <p:cNvSpPr/>
            <p:nvPr/>
          </p:nvSpPr>
          <p:spPr>
            <a:xfrm>
              <a:off x="8294157" y="4685375"/>
              <a:ext cx="1001048" cy="755759"/>
            </a:xfrm>
            <a:custGeom>
              <a:avLst/>
              <a:gdLst/>
              <a:ahLst/>
              <a:cxnLst/>
              <a:rect l="0" t="0" r="0" b="0"/>
              <a:pathLst>
                <a:path w="703862" h="531393">
                  <a:moveTo>
                    <a:pt x="41952" y="0"/>
                  </a:moveTo>
                  <a:lnTo>
                    <a:pt x="27968" y="0"/>
                  </a:lnTo>
                  <a:cubicBezTo>
                    <a:pt x="12521" y="0"/>
                    <a:pt x="0" y="12521"/>
                    <a:pt x="0" y="27968"/>
                  </a:cubicBezTo>
                  <a:lnTo>
                    <a:pt x="0" y="41952"/>
                  </a:lnTo>
                  <a:moveTo>
                    <a:pt x="0" y="41952"/>
                  </a:moveTo>
                  <a:lnTo>
                    <a:pt x="0" y="489440"/>
                  </a:lnTo>
                  <a:moveTo>
                    <a:pt x="703862" y="41952"/>
                  </a:moveTo>
                  <a:lnTo>
                    <a:pt x="703862" y="489440"/>
                  </a:lnTo>
                  <a:moveTo>
                    <a:pt x="41952" y="0"/>
                  </a:moveTo>
                  <a:lnTo>
                    <a:pt x="661910" y="0"/>
                  </a:lnTo>
                  <a:moveTo>
                    <a:pt x="41952" y="531393"/>
                  </a:moveTo>
                  <a:lnTo>
                    <a:pt x="27968" y="531393"/>
                  </a:lnTo>
                  <a:cubicBezTo>
                    <a:pt x="12521" y="531393"/>
                    <a:pt x="0" y="518871"/>
                    <a:pt x="0" y="503424"/>
                  </a:cubicBezTo>
                  <a:lnTo>
                    <a:pt x="0" y="489440"/>
                  </a:lnTo>
                  <a:moveTo>
                    <a:pt x="661910" y="0"/>
                  </a:moveTo>
                  <a:lnTo>
                    <a:pt x="675894" y="0"/>
                  </a:lnTo>
                  <a:cubicBezTo>
                    <a:pt x="691340" y="0"/>
                    <a:pt x="703862" y="12521"/>
                    <a:pt x="703862" y="27968"/>
                  </a:cubicBezTo>
                  <a:lnTo>
                    <a:pt x="703862" y="41952"/>
                  </a:lnTo>
                  <a:moveTo>
                    <a:pt x="661910" y="531393"/>
                  </a:moveTo>
                  <a:lnTo>
                    <a:pt x="41952" y="531393"/>
                  </a:lnTo>
                  <a:moveTo>
                    <a:pt x="661910" y="531393"/>
                  </a:moveTo>
                  <a:lnTo>
                    <a:pt x="675894" y="531393"/>
                  </a:lnTo>
                  <a:cubicBezTo>
                    <a:pt x="691340" y="531393"/>
                    <a:pt x="703862" y="518871"/>
                    <a:pt x="703862" y="503424"/>
                  </a:cubicBezTo>
                  <a:lnTo>
                    <a:pt x="703862" y="489440"/>
                  </a:lnTo>
                </a:path>
              </a:pathLst>
            </a:custGeom>
            <a:noFill/>
            <a:ln w="10488">
              <a:solidFill>
                <a:srgbClr val="484848"/>
              </a:solidFill>
            </a:ln>
          </p:spPr>
          <p:txBody>
            <a:bodyPr rtlCol="0" anchor="ctr"/>
            <a:lstStyle/>
            <a:p>
              <a:pPr algn="ctr"/>
              <a:endParaRPr sz="3413"/>
            </a:p>
          </p:txBody>
        </p:sp>
        <p:sp>
          <p:nvSpPr>
            <p:cNvPr id="14" name="Rounded Rectangle 13"/>
            <p:cNvSpPr/>
            <p:nvPr/>
          </p:nvSpPr>
          <p:spPr>
            <a:xfrm>
              <a:off x="3215491" y="6356000"/>
              <a:ext cx="1258438" cy="755759"/>
            </a:xfrm>
            <a:custGeom>
              <a:avLst/>
              <a:gdLst/>
              <a:ahLst/>
              <a:cxnLst/>
              <a:rect l="0" t="0" r="0" b="0"/>
              <a:pathLst>
                <a:path w="884839" h="531393">
                  <a:moveTo>
                    <a:pt x="842887" y="531393"/>
                  </a:moveTo>
                  <a:lnTo>
                    <a:pt x="856871" y="531393"/>
                  </a:lnTo>
                  <a:cubicBezTo>
                    <a:pt x="872316" y="531393"/>
                    <a:pt x="884839" y="518870"/>
                    <a:pt x="884839" y="503424"/>
                  </a:cubicBezTo>
                  <a:lnTo>
                    <a:pt x="884839" y="27968"/>
                  </a:lnTo>
                  <a:cubicBezTo>
                    <a:pt x="884839" y="12522"/>
                    <a:pt x="872316" y="0"/>
                    <a:pt x="856871" y="0"/>
                  </a:cubicBezTo>
                  <a:lnTo>
                    <a:pt x="27968" y="0"/>
                  </a:lnTo>
                  <a:cubicBezTo>
                    <a:pt x="12522" y="0"/>
                    <a:pt x="0" y="12522"/>
                    <a:pt x="0" y="27968"/>
                  </a:cubicBezTo>
                  <a:lnTo>
                    <a:pt x="0" y="503424"/>
                  </a:lnTo>
                  <a:cubicBezTo>
                    <a:pt x="0" y="518870"/>
                    <a:pt x="12522" y="531393"/>
                    <a:pt x="27968" y="531393"/>
                  </a:cubicBezTo>
                  <a:lnTo>
                    <a:pt x="842887"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15" name="Rounded Rectangle 14"/>
            <p:cNvSpPr/>
            <p:nvPr/>
          </p:nvSpPr>
          <p:spPr>
            <a:xfrm>
              <a:off x="3215491" y="6356000"/>
              <a:ext cx="1258438" cy="755759"/>
            </a:xfrm>
            <a:custGeom>
              <a:avLst/>
              <a:gdLst/>
              <a:ahLst/>
              <a:cxnLst/>
              <a:rect l="0" t="0" r="0" b="0"/>
              <a:pathLst>
                <a:path w="884839" h="531393">
                  <a:moveTo>
                    <a:pt x="41952" y="0"/>
                  </a:moveTo>
                  <a:lnTo>
                    <a:pt x="27968" y="0"/>
                  </a:lnTo>
                  <a:cubicBezTo>
                    <a:pt x="12521" y="0"/>
                    <a:pt x="0" y="12521"/>
                    <a:pt x="0" y="27968"/>
                  </a:cubicBezTo>
                  <a:lnTo>
                    <a:pt x="0" y="41952"/>
                  </a:lnTo>
                  <a:moveTo>
                    <a:pt x="0" y="41952"/>
                  </a:moveTo>
                  <a:lnTo>
                    <a:pt x="0" y="489440"/>
                  </a:lnTo>
                  <a:moveTo>
                    <a:pt x="884839" y="41952"/>
                  </a:moveTo>
                  <a:lnTo>
                    <a:pt x="884839" y="489440"/>
                  </a:lnTo>
                  <a:moveTo>
                    <a:pt x="41952" y="0"/>
                  </a:moveTo>
                  <a:lnTo>
                    <a:pt x="842887" y="0"/>
                  </a:lnTo>
                  <a:moveTo>
                    <a:pt x="41952" y="531393"/>
                  </a:moveTo>
                  <a:lnTo>
                    <a:pt x="27968" y="531393"/>
                  </a:lnTo>
                  <a:cubicBezTo>
                    <a:pt x="12521" y="531393"/>
                    <a:pt x="0" y="518871"/>
                    <a:pt x="0" y="503424"/>
                  </a:cubicBezTo>
                  <a:lnTo>
                    <a:pt x="0" y="489440"/>
                  </a:lnTo>
                  <a:moveTo>
                    <a:pt x="842887" y="0"/>
                  </a:moveTo>
                  <a:lnTo>
                    <a:pt x="856871" y="0"/>
                  </a:lnTo>
                  <a:cubicBezTo>
                    <a:pt x="872317" y="0"/>
                    <a:pt x="884839" y="12521"/>
                    <a:pt x="884839" y="27968"/>
                  </a:cubicBezTo>
                  <a:lnTo>
                    <a:pt x="884839" y="41952"/>
                  </a:lnTo>
                  <a:moveTo>
                    <a:pt x="842887" y="531393"/>
                  </a:moveTo>
                  <a:lnTo>
                    <a:pt x="41952" y="531393"/>
                  </a:lnTo>
                  <a:moveTo>
                    <a:pt x="842887" y="531393"/>
                  </a:moveTo>
                  <a:lnTo>
                    <a:pt x="856871" y="531393"/>
                  </a:lnTo>
                  <a:cubicBezTo>
                    <a:pt x="872317" y="531393"/>
                    <a:pt x="884839" y="518871"/>
                    <a:pt x="884839" y="503424"/>
                  </a:cubicBezTo>
                  <a:lnTo>
                    <a:pt x="884839" y="489440"/>
                  </a:lnTo>
                </a:path>
              </a:pathLst>
            </a:custGeom>
            <a:noFill/>
            <a:ln w="10488">
              <a:solidFill>
                <a:srgbClr val="484848"/>
              </a:solidFill>
            </a:ln>
          </p:spPr>
          <p:txBody>
            <a:bodyPr rtlCol="0" anchor="ctr"/>
            <a:lstStyle/>
            <a:p>
              <a:pPr algn="ctr"/>
              <a:endParaRPr sz="3413"/>
            </a:p>
          </p:txBody>
        </p:sp>
        <p:sp>
          <p:nvSpPr>
            <p:cNvPr id="16" name="Rounded Rectangle 15"/>
            <p:cNvSpPr/>
            <p:nvPr/>
          </p:nvSpPr>
          <p:spPr>
            <a:xfrm>
              <a:off x="4672813" y="6356000"/>
              <a:ext cx="1195789" cy="755759"/>
            </a:xfrm>
            <a:custGeom>
              <a:avLst/>
              <a:gdLst/>
              <a:ahLst/>
              <a:cxnLst/>
              <a:rect l="0" t="0" r="0" b="0"/>
              <a:pathLst>
                <a:path w="840789" h="531393">
                  <a:moveTo>
                    <a:pt x="798837" y="531393"/>
                  </a:moveTo>
                  <a:lnTo>
                    <a:pt x="812821" y="531393"/>
                  </a:lnTo>
                  <a:cubicBezTo>
                    <a:pt x="828266" y="531393"/>
                    <a:pt x="840789" y="518870"/>
                    <a:pt x="840789" y="503424"/>
                  </a:cubicBezTo>
                  <a:lnTo>
                    <a:pt x="840789" y="27968"/>
                  </a:lnTo>
                  <a:cubicBezTo>
                    <a:pt x="840789" y="12522"/>
                    <a:pt x="828266" y="0"/>
                    <a:pt x="812821" y="0"/>
                  </a:cubicBezTo>
                  <a:lnTo>
                    <a:pt x="27968" y="0"/>
                  </a:lnTo>
                  <a:cubicBezTo>
                    <a:pt x="12522" y="0"/>
                    <a:pt x="0" y="12522"/>
                    <a:pt x="0" y="27968"/>
                  </a:cubicBezTo>
                  <a:lnTo>
                    <a:pt x="0" y="503424"/>
                  </a:lnTo>
                  <a:cubicBezTo>
                    <a:pt x="0" y="518870"/>
                    <a:pt x="12522" y="531393"/>
                    <a:pt x="27968" y="531393"/>
                  </a:cubicBezTo>
                  <a:lnTo>
                    <a:pt x="798837"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17" name="Rounded Rectangle 16"/>
            <p:cNvSpPr/>
            <p:nvPr/>
          </p:nvSpPr>
          <p:spPr>
            <a:xfrm>
              <a:off x="4672813" y="6356000"/>
              <a:ext cx="1195789" cy="755759"/>
            </a:xfrm>
            <a:custGeom>
              <a:avLst/>
              <a:gdLst/>
              <a:ahLst/>
              <a:cxnLst/>
              <a:rect l="0" t="0" r="0" b="0"/>
              <a:pathLst>
                <a:path w="840789" h="531393">
                  <a:moveTo>
                    <a:pt x="41952" y="0"/>
                  </a:moveTo>
                  <a:lnTo>
                    <a:pt x="27968" y="0"/>
                  </a:lnTo>
                  <a:cubicBezTo>
                    <a:pt x="12521" y="0"/>
                    <a:pt x="0" y="12521"/>
                    <a:pt x="0" y="27968"/>
                  </a:cubicBezTo>
                  <a:lnTo>
                    <a:pt x="0" y="41952"/>
                  </a:lnTo>
                  <a:moveTo>
                    <a:pt x="0" y="41952"/>
                  </a:moveTo>
                  <a:lnTo>
                    <a:pt x="0" y="489440"/>
                  </a:lnTo>
                  <a:moveTo>
                    <a:pt x="840789" y="41952"/>
                  </a:moveTo>
                  <a:lnTo>
                    <a:pt x="840789" y="489440"/>
                  </a:lnTo>
                  <a:moveTo>
                    <a:pt x="41952" y="0"/>
                  </a:moveTo>
                  <a:lnTo>
                    <a:pt x="798837" y="0"/>
                  </a:lnTo>
                  <a:moveTo>
                    <a:pt x="41952" y="531393"/>
                  </a:moveTo>
                  <a:lnTo>
                    <a:pt x="27968" y="531393"/>
                  </a:lnTo>
                  <a:cubicBezTo>
                    <a:pt x="12521" y="531393"/>
                    <a:pt x="0" y="518871"/>
                    <a:pt x="0" y="503424"/>
                  </a:cubicBezTo>
                  <a:lnTo>
                    <a:pt x="0" y="489440"/>
                  </a:lnTo>
                  <a:moveTo>
                    <a:pt x="798837" y="0"/>
                  </a:moveTo>
                  <a:lnTo>
                    <a:pt x="812821" y="0"/>
                  </a:lnTo>
                  <a:cubicBezTo>
                    <a:pt x="828267" y="0"/>
                    <a:pt x="840789" y="12521"/>
                    <a:pt x="840789" y="27968"/>
                  </a:cubicBezTo>
                  <a:lnTo>
                    <a:pt x="840789" y="41952"/>
                  </a:lnTo>
                  <a:moveTo>
                    <a:pt x="798837" y="531393"/>
                  </a:moveTo>
                  <a:lnTo>
                    <a:pt x="41952" y="531393"/>
                  </a:lnTo>
                  <a:moveTo>
                    <a:pt x="798837" y="531393"/>
                  </a:moveTo>
                  <a:lnTo>
                    <a:pt x="812821" y="531393"/>
                  </a:lnTo>
                  <a:cubicBezTo>
                    <a:pt x="828267" y="531393"/>
                    <a:pt x="840789" y="518871"/>
                    <a:pt x="840789" y="503424"/>
                  </a:cubicBezTo>
                  <a:lnTo>
                    <a:pt x="840789" y="489440"/>
                  </a:lnTo>
                </a:path>
              </a:pathLst>
            </a:custGeom>
            <a:noFill/>
            <a:ln w="10488">
              <a:solidFill>
                <a:srgbClr val="484848"/>
              </a:solidFill>
            </a:ln>
          </p:spPr>
          <p:txBody>
            <a:bodyPr rtlCol="0" anchor="ctr"/>
            <a:lstStyle/>
            <a:p>
              <a:pPr algn="ctr"/>
              <a:endParaRPr sz="3413"/>
            </a:p>
          </p:txBody>
        </p:sp>
        <p:sp>
          <p:nvSpPr>
            <p:cNvPr id="18" name="Rounded Rectangle 17"/>
            <p:cNvSpPr/>
            <p:nvPr/>
          </p:nvSpPr>
          <p:spPr>
            <a:xfrm>
              <a:off x="6067486" y="6356000"/>
              <a:ext cx="1221316" cy="755759"/>
            </a:xfrm>
            <a:custGeom>
              <a:avLst/>
              <a:gdLst/>
              <a:ahLst/>
              <a:cxnLst/>
              <a:rect l="0" t="0" r="0" b="0"/>
              <a:pathLst>
                <a:path w="858738" h="531393">
                  <a:moveTo>
                    <a:pt x="816786" y="531393"/>
                  </a:moveTo>
                  <a:lnTo>
                    <a:pt x="830770" y="531393"/>
                  </a:lnTo>
                  <a:cubicBezTo>
                    <a:pt x="846215" y="531393"/>
                    <a:pt x="858738" y="518870"/>
                    <a:pt x="858738" y="503424"/>
                  </a:cubicBezTo>
                  <a:lnTo>
                    <a:pt x="858738" y="27968"/>
                  </a:lnTo>
                  <a:cubicBezTo>
                    <a:pt x="858738" y="12522"/>
                    <a:pt x="846215" y="0"/>
                    <a:pt x="830770" y="0"/>
                  </a:cubicBezTo>
                  <a:lnTo>
                    <a:pt x="27968" y="0"/>
                  </a:lnTo>
                  <a:cubicBezTo>
                    <a:pt x="12522" y="0"/>
                    <a:pt x="0" y="12522"/>
                    <a:pt x="0" y="27968"/>
                  </a:cubicBezTo>
                  <a:lnTo>
                    <a:pt x="0" y="503424"/>
                  </a:lnTo>
                  <a:cubicBezTo>
                    <a:pt x="0" y="518870"/>
                    <a:pt x="12522" y="531393"/>
                    <a:pt x="27968" y="531393"/>
                  </a:cubicBezTo>
                  <a:lnTo>
                    <a:pt x="816786"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19" name="Rounded Rectangle 18"/>
            <p:cNvSpPr/>
            <p:nvPr/>
          </p:nvSpPr>
          <p:spPr>
            <a:xfrm>
              <a:off x="6067486" y="6356000"/>
              <a:ext cx="1221312" cy="755759"/>
            </a:xfrm>
            <a:custGeom>
              <a:avLst/>
              <a:gdLst/>
              <a:ahLst/>
              <a:cxnLst/>
              <a:rect l="0" t="0" r="0" b="0"/>
              <a:pathLst>
                <a:path w="858735" h="531393">
                  <a:moveTo>
                    <a:pt x="41952" y="0"/>
                  </a:moveTo>
                  <a:lnTo>
                    <a:pt x="27968" y="0"/>
                  </a:lnTo>
                  <a:cubicBezTo>
                    <a:pt x="12521" y="0"/>
                    <a:pt x="0" y="12521"/>
                    <a:pt x="0" y="27968"/>
                  </a:cubicBezTo>
                  <a:lnTo>
                    <a:pt x="0" y="41952"/>
                  </a:lnTo>
                  <a:moveTo>
                    <a:pt x="0" y="41952"/>
                  </a:moveTo>
                  <a:lnTo>
                    <a:pt x="0" y="489440"/>
                  </a:lnTo>
                  <a:moveTo>
                    <a:pt x="858735" y="41952"/>
                  </a:moveTo>
                  <a:lnTo>
                    <a:pt x="858735" y="489440"/>
                  </a:lnTo>
                  <a:moveTo>
                    <a:pt x="41952" y="0"/>
                  </a:moveTo>
                  <a:lnTo>
                    <a:pt x="816783" y="0"/>
                  </a:lnTo>
                  <a:moveTo>
                    <a:pt x="41952" y="531393"/>
                  </a:moveTo>
                  <a:lnTo>
                    <a:pt x="27968" y="531393"/>
                  </a:lnTo>
                  <a:cubicBezTo>
                    <a:pt x="12521" y="531393"/>
                    <a:pt x="0" y="518871"/>
                    <a:pt x="0" y="503424"/>
                  </a:cubicBezTo>
                  <a:lnTo>
                    <a:pt x="0" y="489440"/>
                  </a:lnTo>
                  <a:moveTo>
                    <a:pt x="816783" y="0"/>
                  </a:moveTo>
                  <a:lnTo>
                    <a:pt x="830767" y="0"/>
                  </a:lnTo>
                  <a:cubicBezTo>
                    <a:pt x="846213" y="0"/>
                    <a:pt x="858735" y="12521"/>
                    <a:pt x="858735" y="27968"/>
                  </a:cubicBezTo>
                  <a:lnTo>
                    <a:pt x="858735" y="41952"/>
                  </a:lnTo>
                  <a:moveTo>
                    <a:pt x="816783" y="531393"/>
                  </a:moveTo>
                  <a:lnTo>
                    <a:pt x="41952" y="531393"/>
                  </a:lnTo>
                  <a:moveTo>
                    <a:pt x="816783" y="531393"/>
                  </a:moveTo>
                  <a:lnTo>
                    <a:pt x="830767" y="531393"/>
                  </a:lnTo>
                  <a:cubicBezTo>
                    <a:pt x="846213" y="531393"/>
                    <a:pt x="858735" y="518871"/>
                    <a:pt x="858735" y="503424"/>
                  </a:cubicBezTo>
                  <a:lnTo>
                    <a:pt x="858735" y="489440"/>
                  </a:lnTo>
                </a:path>
              </a:pathLst>
            </a:custGeom>
            <a:noFill/>
            <a:ln w="10488">
              <a:solidFill>
                <a:srgbClr val="484848"/>
              </a:solidFill>
            </a:ln>
          </p:spPr>
          <p:txBody>
            <a:bodyPr rtlCol="0" anchor="ctr"/>
            <a:lstStyle/>
            <a:p>
              <a:pPr algn="ctr"/>
              <a:endParaRPr sz="3413"/>
            </a:p>
          </p:txBody>
        </p:sp>
        <p:sp>
          <p:nvSpPr>
            <p:cNvPr id="20" name="Rounded Rectangle 19"/>
            <p:cNvSpPr/>
            <p:nvPr/>
          </p:nvSpPr>
          <p:spPr>
            <a:xfrm>
              <a:off x="7487684" y="6356000"/>
              <a:ext cx="1207553" cy="755759"/>
            </a:xfrm>
            <a:custGeom>
              <a:avLst/>
              <a:gdLst/>
              <a:ahLst/>
              <a:cxnLst/>
              <a:rect l="0" t="0" r="0" b="0"/>
              <a:pathLst>
                <a:path w="849061" h="531393">
                  <a:moveTo>
                    <a:pt x="807109" y="531393"/>
                  </a:moveTo>
                  <a:lnTo>
                    <a:pt x="821093" y="531393"/>
                  </a:lnTo>
                  <a:cubicBezTo>
                    <a:pt x="836538" y="531393"/>
                    <a:pt x="849061" y="518870"/>
                    <a:pt x="849061" y="503424"/>
                  </a:cubicBezTo>
                  <a:lnTo>
                    <a:pt x="849061" y="27968"/>
                  </a:lnTo>
                  <a:cubicBezTo>
                    <a:pt x="849061" y="12522"/>
                    <a:pt x="836538" y="0"/>
                    <a:pt x="821093" y="0"/>
                  </a:cubicBezTo>
                  <a:lnTo>
                    <a:pt x="27968" y="0"/>
                  </a:lnTo>
                  <a:cubicBezTo>
                    <a:pt x="12522" y="0"/>
                    <a:pt x="0" y="12522"/>
                    <a:pt x="0" y="27968"/>
                  </a:cubicBezTo>
                  <a:lnTo>
                    <a:pt x="0" y="503424"/>
                  </a:lnTo>
                  <a:cubicBezTo>
                    <a:pt x="0" y="518870"/>
                    <a:pt x="12522" y="531393"/>
                    <a:pt x="27968" y="531393"/>
                  </a:cubicBezTo>
                  <a:lnTo>
                    <a:pt x="807109"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21" name="Rounded Rectangle 20"/>
            <p:cNvSpPr/>
            <p:nvPr/>
          </p:nvSpPr>
          <p:spPr>
            <a:xfrm>
              <a:off x="7487683" y="6356000"/>
              <a:ext cx="1207556" cy="755759"/>
            </a:xfrm>
            <a:custGeom>
              <a:avLst/>
              <a:gdLst/>
              <a:ahLst/>
              <a:cxnLst/>
              <a:rect l="0" t="0" r="0" b="0"/>
              <a:pathLst>
                <a:path w="849063" h="531393">
                  <a:moveTo>
                    <a:pt x="41952" y="0"/>
                  </a:moveTo>
                  <a:lnTo>
                    <a:pt x="27968" y="0"/>
                  </a:lnTo>
                  <a:cubicBezTo>
                    <a:pt x="12521" y="0"/>
                    <a:pt x="0" y="12521"/>
                    <a:pt x="0" y="27968"/>
                  </a:cubicBezTo>
                  <a:lnTo>
                    <a:pt x="0" y="41952"/>
                  </a:lnTo>
                  <a:moveTo>
                    <a:pt x="0" y="41952"/>
                  </a:moveTo>
                  <a:lnTo>
                    <a:pt x="0" y="489440"/>
                  </a:lnTo>
                  <a:moveTo>
                    <a:pt x="849063" y="41952"/>
                  </a:moveTo>
                  <a:lnTo>
                    <a:pt x="849063" y="489440"/>
                  </a:lnTo>
                  <a:moveTo>
                    <a:pt x="41952" y="0"/>
                  </a:moveTo>
                  <a:lnTo>
                    <a:pt x="807111" y="0"/>
                  </a:lnTo>
                  <a:moveTo>
                    <a:pt x="41952" y="531393"/>
                  </a:moveTo>
                  <a:lnTo>
                    <a:pt x="27968" y="531393"/>
                  </a:lnTo>
                  <a:cubicBezTo>
                    <a:pt x="12521" y="531393"/>
                    <a:pt x="0" y="518871"/>
                    <a:pt x="0" y="503424"/>
                  </a:cubicBezTo>
                  <a:lnTo>
                    <a:pt x="0" y="489440"/>
                  </a:lnTo>
                  <a:moveTo>
                    <a:pt x="807111" y="0"/>
                  </a:moveTo>
                  <a:lnTo>
                    <a:pt x="821095" y="0"/>
                  </a:lnTo>
                  <a:cubicBezTo>
                    <a:pt x="836541" y="0"/>
                    <a:pt x="849063" y="12521"/>
                    <a:pt x="849063" y="27968"/>
                  </a:cubicBezTo>
                  <a:lnTo>
                    <a:pt x="849063" y="41952"/>
                  </a:lnTo>
                  <a:moveTo>
                    <a:pt x="807111" y="531393"/>
                  </a:moveTo>
                  <a:lnTo>
                    <a:pt x="41952" y="531393"/>
                  </a:lnTo>
                  <a:moveTo>
                    <a:pt x="807111" y="531393"/>
                  </a:moveTo>
                  <a:lnTo>
                    <a:pt x="821095" y="531393"/>
                  </a:lnTo>
                  <a:cubicBezTo>
                    <a:pt x="836541" y="531393"/>
                    <a:pt x="849063" y="518871"/>
                    <a:pt x="849063" y="503424"/>
                  </a:cubicBezTo>
                  <a:lnTo>
                    <a:pt x="849063" y="489440"/>
                  </a:lnTo>
                </a:path>
              </a:pathLst>
            </a:custGeom>
            <a:noFill/>
            <a:ln w="10488">
              <a:solidFill>
                <a:srgbClr val="484848"/>
              </a:solidFill>
            </a:ln>
          </p:spPr>
          <p:txBody>
            <a:bodyPr rtlCol="0" anchor="ctr"/>
            <a:lstStyle/>
            <a:p>
              <a:pPr algn="ctr"/>
              <a:endParaRPr sz="3413"/>
            </a:p>
          </p:txBody>
        </p:sp>
        <p:sp>
          <p:nvSpPr>
            <p:cNvPr id="22" name="Rounded Rectangle 21"/>
            <p:cNvSpPr/>
            <p:nvPr/>
          </p:nvSpPr>
          <p:spPr>
            <a:xfrm>
              <a:off x="8894124" y="6356000"/>
              <a:ext cx="1302519" cy="755759"/>
            </a:xfrm>
            <a:custGeom>
              <a:avLst/>
              <a:gdLst/>
              <a:ahLst/>
              <a:cxnLst/>
              <a:rect l="0" t="0" r="0" b="0"/>
              <a:pathLst>
                <a:path w="915834" h="531393">
                  <a:moveTo>
                    <a:pt x="873882" y="531393"/>
                  </a:moveTo>
                  <a:lnTo>
                    <a:pt x="887866" y="531393"/>
                  </a:lnTo>
                  <a:cubicBezTo>
                    <a:pt x="903312" y="531393"/>
                    <a:pt x="915834" y="518870"/>
                    <a:pt x="915834" y="503424"/>
                  </a:cubicBezTo>
                  <a:lnTo>
                    <a:pt x="915834" y="27968"/>
                  </a:lnTo>
                  <a:cubicBezTo>
                    <a:pt x="915834" y="12522"/>
                    <a:pt x="903312" y="0"/>
                    <a:pt x="887866" y="0"/>
                  </a:cubicBezTo>
                  <a:lnTo>
                    <a:pt x="27968" y="0"/>
                  </a:lnTo>
                  <a:cubicBezTo>
                    <a:pt x="12522" y="0"/>
                    <a:pt x="0" y="12522"/>
                    <a:pt x="0" y="27968"/>
                  </a:cubicBezTo>
                  <a:lnTo>
                    <a:pt x="0" y="503424"/>
                  </a:lnTo>
                  <a:cubicBezTo>
                    <a:pt x="0" y="518870"/>
                    <a:pt x="12522" y="531393"/>
                    <a:pt x="27968" y="531393"/>
                  </a:cubicBezTo>
                  <a:lnTo>
                    <a:pt x="873882"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23" name="Rounded Rectangle 22"/>
            <p:cNvSpPr/>
            <p:nvPr/>
          </p:nvSpPr>
          <p:spPr>
            <a:xfrm>
              <a:off x="8894124" y="6356000"/>
              <a:ext cx="1302524" cy="755759"/>
            </a:xfrm>
            <a:custGeom>
              <a:avLst/>
              <a:gdLst/>
              <a:ahLst/>
              <a:cxnLst/>
              <a:rect l="0" t="0" r="0" b="0"/>
              <a:pathLst>
                <a:path w="915837" h="531393">
                  <a:moveTo>
                    <a:pt x="41952" y="0"/>
                  </a:moveTo>
                  <a:lnTo>
                    <a:pt x="27968" y="0"/>
                  </a:lnTo>
                  <a:cubicBezTo>
                    <a:pt x="12521" y="0"/>
                    <a:pt x="0" y="12521"/>
                    <a:pt x="0" y="27968"/>
                  </a:cubicBezTo>
                  <a:lnTo>
                    <a:pt x="0" y="41952"/>
                  </a:lnTo>
                  <a:moveTo>
                    <a:pt x="0" y="41952"/>
                  </a:moveTo>
                  <a:lnTo>
                    <a:pt x="0" y="489440"/>
                  </a:lnTo>
                  <a:moveTo>
                    <a:pt x="915837" y="41952"/>
                  </a:moveTo>
                  <a:lnTo>
                    <a:pt x="915837" y="489440"/>
                  </a:lnTo>
                  <a:moveTo>
                    <a:pt x="41952" y="0"/>
                  </a:moveTo>
                  <a:lnTo>
                    <a:pt x="873885" y="0"/>
                  </a:lnTo>
                  <a:moveTo>
                    <a:pt x="41952" y="531393"/>
                  </a:moveTo>
                  <a:lnTo>
                    <a:pt x="27968" y="531393"/>
                  </a:lnTo>
                  <a:cubicBezTo>
                    <a:pt x="12521" y="531393"/>
                    <a:pt x="0" y="518871"/>
                    <a:pt x="0" y="503424"/>
                  </a:cubicBezTo>
                  <a:lnTo>
                    <a:pt x="0" y="489440"/>
                  </a:lnTo>
                  <a:moveTo>
                    <a:pt x="873885" y="0"/>
                  </a:moveTo>
                  <a:lnTo>
                    <a:pt x="887869" y="0"/>
                  </a:lnTo>
                  <a:cubicBezTo>
                    <a:pt x="903315" y="0"/>
                    <a:pt x="915837" y="12521"/>
                    <a:pt x="915837" y="27968"/>
                  </a:cubicBezTo>
                  <a:lnTo>
                    <a:pt x="915837" y="41952"/>
                  </a:lnTo>
                  <a:moveTo>
                    <a:pt x="873885" y="531393"/>
                  </a:moveTo>
                  <a:lnTo>
                    <a:pt x="41952" y="531393"/>
                  </a:lnTo>
                  <a:moveTo>
                    <a:pt x="873885" y="531393"/>
                  </a:moveTo>
                  <a:lnTo>
                    <a:pt x="887869" y="531393"/>
                  </a:lnTo>
                  <a:cubicBezTo>
                    <a:pt x="903315" y="531393"/>
                    <a:pt x="915837" y="518871"/>
                    <a:pt x="915837" y="503424"/>
                  </a:cubicBezTo>
                  <a:lnTo>
                    <a:pt x="915837" y="489440"/>
                  </a:lnTo>
                </a:path>
              </a:pathLst>
            </a:custGeom>
            <a:noFill/>
            <a:ln w="10488">
              <a:solidFill>
                <a:srgbClr val="484848"/>
              </a:solidFill>
            </a:ln>
          </p:spPr>
          <p:txBody>
            <a:bodyPr rtlCol="0" anchor="ctr"/>
            <a:lstStyle/>
            <a:p>
              <a:pPr algn="ctr"/>
              <a:endParaRPr sz="3413"/>
            </a:p>
          </p:txBody>
        </p:sp>
        <p:sp>
          <p:nvSpPr>
            <p:cNvPr id="24" name="Rounded Rectangle 23"/>
            <p:cNvSpPr/>
            <p:nvPr/>
          </p:nvSpPr>
          <p:spPr>
            <a:xfrm>
              <a:off x="10395532" y="6355999"/>
              <a:ext cx="1182534" cy="616539"/>
            </a:xfrm>
            <a:custGeom>
              <a:avLst/>
              <a:gdLst/>
              <a:ahLst/>
              <a:cxnLst/>
              <a:rect l="0" t="0" r="0" b="0"/>
              <a:pathLst>
                <a:path w="831469" h="433504">
                  <a:moveTo>
                    <a:pt x="789517" y="433504"/>
                  </a:moveTo>
                  <a:lnTo>
                    <a:pt x="803501" y="433504"/>
                  </a:lnTo>
                  <a:cubicBezTo>
                    <a:pt x="818946" y="433504"/>
                    <a:pt x="831469" y="420982"/>
                    <a:pt x="831469" y="405536"/>
                  </a:cubicBezTo>
                  <a:lnTo>
                    <a:pt x="831469" y="27968"/>
                  </a:lnTo>
                  <a:cubicBezTo>
                    <a:pt x="831469" y="12522"/>
                    <a:pt x="818946" y="0"/>
                    <a:pt x="803501" y="0"/>
                  </a:cubicBezTo>
                  <a:lnTo>
                    <a:pt x="27968" y="0"/>
                  </a:lnTo>
                  <a:cubicBezTo>
                    <a:pt x="12522" y="0"/>
                    <a:pt x="0" y="12522"/>
                    <a:pt x="0" y="27968"/>
                  </a:cubicBezTo>
                  <a:lnTo>
                    <a:pt x="0" y="405536"/>
                  </a:lnTo>
                  <a:cubicBezTo>
                    <a:pt x="0" y="420982"/>
                    <a:pt x="12522" y="433504"/>
                    <a:pt x="27968" y="433504"/>
                  </a:cubicBezTo>
                  <a:lnTo>
                    <a:pt x="789517" y="433504"/>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25" name="Rounded Rectangle 24"/>
            <p:cNvSpPr/>
            <p:nvPr/>
          </p:nvSpPr>
          <p:spPr>
            <a:xfrm>
              <a:off x="10395532" y="6355999"/>
              <a:ext cx="1182531" cy="616539"/>
            </a:xfrm>
            <a:custGeom>
              <a:avLst/>
              <a:gdLst/>
              <a:ahLst/>
              <a:cxnLst/>
              <a:rect l="0" t="0" r="0" b="0"/>
              <a:pathLst>
                <a:path w="831467" h="433504">
                  <a:moveTo>
                    <a:pt x="41952" y="0"/>
                  </a:moveTo>
                  <a:lnTo>
                    <a:pt x="27968" y="0"/>
                  </a:lnTo>
                  <a:cubicBezTo>
                    <a:pt x="12521" y="0"/>
                    <a:pt x="0" y="12521"/>
                    <a:pt x="0" y="27968"/>
                  </a:cubicBezTo>
                  <a:lnTo>
                    <a:pt x="0" y="41952"/>
                  </a:lnTo>
                  <a:moveTo>
                    <a:pt x="0" y="41952"/>
                  </a:moveTo>
                  <a:lnTo>
                    <a:pt x="0" y="391552"/>
                  </a:lnTo>
                  <a:moveTo>
                    <a:pt x="831467" y="41952"/>
                  </a:moveTo>
                  <a:lnTo>
                    <a:pt x="831467" y="391552"/>
                  </a:lnTo>
                  <a:moveTo>
                    <a:pt x="41952" y="0"/>
                  </a:moveTo>
                  <a:lnTo>
                    <a:pt x="789515" y="0"/>
                  </a:lnTo>
                  <a:moveTo>
                    <a:pt x="41952" y="433504"/>
                  </a:moveTo>
                  <a:lnTo>
                    <a:pt x="27968" y="433504"/>
                  </a:lnTo>
                  <a:cubicBezTo>
                    <a:pt x="12521" y="433504"/>
                    <a:pt x="0" y="420982"/>
                    <a:pt x="0" y="405536"/>
                  </a:cubicBezTo>
                  <a:lnTo>
                    <a:pt x="0" y="391552"/>
                  </a:lnTo>
                  <a:moveTo>
                    <a:pt x="789515" y="0"/>
                  </a:moveTo>
                  <a:lnTo>
                    <a:pt x="803499" y="0"/>
                  </a:lnTo>
                  <a:cubicBezTo>
                    <a:pt x="818945" y="0"/>
                    <a:pt x="831467" y="12521"/>
                    <a:pt x="831467" y="27968"/>
                  </a:cubicBezTo>
                  <a:lnTo>
                    <a:pt x="831467" y="41952"/>
                  </a:lnTo>
                  <a:moveTo>
                    <a:pt x="789515" y="433504"/>
                  </a:moveTo>
                  <a:lnTo>
                    <a:pt x="41952" y="433504"/>
                  </a:lnTo>
                  <a:moveTo>
                    <a:pt x="789515" y="433504"/>
                  </a:moveTo>
                  <a:lnTo>
                    <a:pt x="803499" y="433504"/>
                  </a:lnTo>
                  <a:cubicBezTo>
                    <a:pt x="818945" y="433504"/>
                    <a:pt x="831467" y="420982"/>
                    <a:pt x="831467" y="405536"/>
                  </a:cubicBezTo>
                  <a:lnTo>
                    <a:pt x="831467" y="391552"/>
                  </a:lnTo>
                </a:path>
              </a:pathLst>
            </a:custGeom>
            <a:noFill/>
            <a:ln w="10488">
              <a:solidFill>
                <a:srgbClr val="484848"/>
              </a:solidFill>
            </a:ln>
          </p:spPr>
          <p:txBody>
            <a:bodyPr rtlCol="0" anchor="ctr"/>
            <a:lstStyle/>
            <a:p>
              <a:pPr algn="ctr"/>
              <a:endParaRPr sz="3413"/>
            </a:p>
          </p:txBody>
        </p:sp>
        <p:sp>
          <p:nvSpPr>
            <p:cNvPr id="26" name="Rounded Rectangle 25"/>
            <p:cNvSpPr/>
            <p:nvPr/>
          </p:nvSpPr>
          <p:spPr>
            <a:xfrm>
              <a:off x="11776946" y="6356000"/>
              <a:ext cx="1066186" cy="755759"/>
            </a:xfrm>
            <a:custGeom>
              <a:avLst/>
              <a:gdLst/>
              <a:ahLst/>
              <a:cxnLst/>
              <a:rect l="0" t="0" r="0" b="0"/>
              <a:pathLst>
                <a:path w="749662" h="531393">
                  <a:moveTo>
                    <a:pt x="707710" y="531393"/>
                  </a:moveTo>
                  <a:lnTo>
                    <a:pt x="721694" y="531393"/>
                  </a:lnTo>
                  <a:cubicBezTo>
                    <a:pt x="737140" y="531393"/>
                    <a:pt x="749662" y="518870"/>
                    <a:pt x="749662" y="503424"/>
                  </a:cubicBezTo>
                  <a:lnTo>
                    <a:pt x="749662" y="27968"/>
                  </a:lnTo>
                  <a:cubicBezTo>
                    <a:pt x="749662" y="12522"/>
                    <a:pt x="737140" y="0"/>
                    <a:pt x="721694" y="0"/>
                  </a:cubicBezTo>
                  <a:lnTo>
                    <a:pt x="27968" y="0"/>
                  </a:lnTo>
                  <a:cubicBezTo>
                    <a:pt x="12522" y="0"/>
                    <a:pt x="0" y="12522"/>
                    <a:pt x="0" y="27968"/>
                  </a:cubicBezTo>
                  <a:lnTo>
                    <a:pt x="0" y="503424"/>
                  </a:lnTo>
                  <a:cubicBezTo>
                    <a:pt x="0" y="518870"/>
                    <a:pt x="12522" y="531393"/>
                    <a:pt x="27968" y="531393"/>
                  </a:cubicBezTo>
                  <a:lnTo>
                    <a:pt x="707710" y="531393"/>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27" name="Rounded Rectangle 26"/>
            <p:cNvSpPr/>
            <p:nvPr/>
          </p:nvSpPr>
          <p:spPr>
            <a:xfrm>
              <a:off x="11776946" y="6356000"/>
              <a:ext cx="1066183" cy="755759"/>
            </a:xfrm>
            <a:custGeom>
              <a:avLst/>
              <a:gdLst/>
              <a:ahLst/>
              <a:cxnLst/>
              <a:rect l="0" t="0" r="0" b="0"/>
              <a:pathLst>
                <a:path w="749660" h="531393">
                  <a:moveTo>
                    <a:pt x="41952" y="0"/>
                  </a:moveTo>
                  <a:lnTo>
                    <a:pt x="27968" y="0"/>
                  </a:lnTo>
                  <a:cubicBezTo>
                    <a:pt x="12521" y="0"/>
                    <a:pt x="0" y="12521"/>
                    <a:pt x="0" y="27968"/>
                  </a:cubicBezTo>
                  <a:lnTo>
                    <a:pt x="0" y="41952"/>
                  </a:lnTo>
                  <a:moveTo>
                    <a:pt x="0" y="41952"/>
                  </a:moveTo>
                  <a:lnTo>
                    <a:pt x="0" y="489440"/>
                  </a:lnTo>
                  <a:moveTo>
                    <a:pt x="749660" y="41952"/>
                  </a:moveTo>
                  <a:lnTo>
                    <a:pt x="749660" y="489440"/>
                  </a:lnTo>
                  <a:moveTo>
                    <a:pt x="41952" y="0"/>
                  </a:moveTo>
                  <a:lnTo>
                    <a:pt x="707708" y="0"/>
                  </a:lnTo>
                  <a:moveTo>
                    <a:pt x="41952" y="531393"/>
                  </a:moveTo>
                  <a:lnTo>
                    <a:pt x="27968" y="531393"/>
                  </a:lnTo>
                  <a:cubicBezTo>
                    <a:pt x="12521" y="531393"/>
                    <a:pt x="0" y="518871"/>
                    <a:pt x="0" y="503424"/>
                  </a:cubicBezTo>
                  <a:lnTo>
                    <a:pt x="0" y="489440"/>
                  </a:lnTo>
                  <a:moveTo>
                    <a:pt x="707708" y="0"/>
                  </a:moveTo>
                  <a:lnTo>
                    <a:pt x="721692" y="0"/>
                  </a:lnTo>
                  <a:cubicBezTo>
                    <a:pt x="737138" y="0"/>
                    <a:pt x="749660" y="12521"/>
                    <a:pt x="749660" y="27968"/>
                  </a:cubicBezTo>
                  <a:lnTo>
                    <a:pt x="749660" y="41952"/>
                  </a:lnTo>
                  <a:moveTo>
                    <a:pt x="707708" y="531393"/>
                  </a:moveTo>
                  <a:lnTo>
                    <a:pt x="41952" y="531393"/>
                  </a:lnTo>
                  <a:moveTo>
                    <a:pt x="707708" y="531393"/>
                  </a:moveTo>
                  <a:lnTo>
                    <a:pt x="721692" y="531393"/>
                  </a:lnTo>
                  <a:cubicBezTo>
                    <a:pt x="737138" y="531393"/>
                    <a:pt x="749660" y="518871"/>
                    <a:pt x="749660" y="503424"/>
                  </a:cubicBezTo>
                  <a:lnTo>
                    <a:pt x="749660" y="489440"/>
                  </a:lnTo>
                </a:path>
              </a:pathLst>
            </a:custGeom>
            <a:noFill/>
            <a:ln w="10488">
              <a:solidFill>
                <a:srgbClr val="484848"/>
              </a:solidFill>
            </a:ln>
          </p:spPr>
          <p:txBody>
            <a:bodyPr rtlCol="0" anchor="ctr"/>
            <a:lstStyle/>
            <a:p>
              <a:pPr algn="ctr"/>
              <a:endParaRPr sz="3413"/>
            </a:p>
          </p:txBody>
        </p:sp>
        <p:sp>
          <p:nvSpPr>
            <p:cNvPr id="28" name="Rounded Rectangle 27"/>
            <p:cNvSpPr/>
            <p:nvPr/>
          </p:nvSpPr>
          <p:spPr>
            <a:xfrm>
              <a:off x="13042014" y="6355999"/>
              <a:ext cx="1237882" cy="616539"/>
            </a:xfrm>
            <a:custGeom>
              <a:avLst/>
              <a:gdLst/>
              <a:ahLst/>
              <a:cxnLst/>
              <a:rect l="0" t="0" r="0" b="0"/>
              <a:pathLst>
                <a:path w="870386" h="433504">
                  <a:moveTo>
                    <a:pt x="828434" y="433504"/>
                  </a:moveTo>
                  <a:lnTo>
                    <a:pt x="842418" y="433504"/>
                  </a:lnTo>
                  <a:cubicBezTo>
                    <a:pt x="857871" y="433504"/>
                    <a:pt x="870386" y="420982"/>
                    <a:pt x="870386" y="405536"/>
                  </a:cubicBezTo>
                  <a:lnTo>
                    <a:pt x="870386" y="27968"/>
                  </a:lnTo>
                  <a:cubicBezTo>
                    <a:pt x="870386" y="12522"/>
                    <a:pt x="857871" y="0"/>
                    <a:pt x="842418" y="0"/>
                  </a:cubicBezTo>
                  <a:lnTo>
                    <a:pt x="27968" y="0"/>
                  </a:lnTo>
                  <a:cubicBezTo>
                    <a:pt x="12522" y="0"/>
                    <a:pt x="0" y="12522"/>
                    <a:pt x="0" y="27968"/>
                  </a:cubicBezTo>
                  <a:lnTo>
                    <a:pt x="0" y="405536"/>
                  </a:lnTo>
                  <a:cubicBezTo>
                    <a:pt x="0" y="420982"/>
                    <a:pt x="12522" y="433504"/>
                    <a:pt x="27968" y="433504"/>
                  </a:cubicBezTo>
                  <a:lnTo>
                    <a:pt x="828434" y="433504"/>
                  </a:lnTo>
                </a:path>
              </a:pathLst>
            </a:custGeom>
            <a:gradFill rotWithShape="1">
              <a:gsLst>
                <a:gs pos="0">
                  <a:srgbClr val="7FDFFF"/>
                </a:gs>
                <a:gs pos="100000">
                  <a:srgbClr val="1AC6FF"/>
                </a:gs>
              </a:gsLst>
              <a:lin ang="5400000" scaled="1"/>
            </a:gradFill>
            <a:ln>
              <a:noFill/>
            </a:ln>
          </p:spPr>
          <p:txBody>
            <a:bodyPr rtlCol="0" anchor="ctr"/>
            <a:lstStyle/>
            <a:p>
              <a:pPr algn="ctr"/>
              <a:endParaRPr sz="3413"/>
            </a:p>
          </p:txBody>
        </p:sp>
        <p:sp>
          <p:nvSpPr>
            <p:cNvPr id="29" name="Rounded Rectangle 28"/>
            <p:cNvSpPr/>
            <p:nvPr/>
          </p:nvSpPr>
          <p:spPr>
            <a:xfrm>
              <a:off x="13042014" y="6355999"/>
              <a:ext cx="1237887" cy="616539"/>
            </a:xfrm>
            <a:custGeom>
              <a:avLst/>
              <a:gdLst/>
              <a:ahLst/>
              <a:cxnLst/>
              <a:rect l="0" t="0" r="0" b="0"/>
              <a:pathLst>
                <a:path w="870389" h="433504">
                  <a:moveTo>
                    <a:pt x="41952" y="0"/>
                  </a:moveTo>
                  <a:lnTo>
                    <a:pt x="27968" y="0"/>
                  </a:lnTo>
                  <a:cubicBezTo>
                    <a:pt x="12521" y="0"/>
                    <a:pt x="0" y="12521"/>
                    <a:pt x="0" y="27968"/>
                  </a:cubicBezTo>
                  <a:lnTo>
                    <a:pt x="0" y="41952"/>
                  </a:lnTo>
                  <a:moveTo>
                    <a:pt x="0" y="41952"/>
                  </a:moveTo>
                  <a:lnTo>
                    <a:pt x="0" y="391552"/>
                  </a:lnTo>
                  <a:moveTo>
                    <a:pt x="870389" y="41952"/>
                  </a:moveTo>
                  <a:lnTo>
                    <a:pt x="870389" y="391552"/>
                  </a:lnTo>
                  <a:moveTo>
                    <a:pt x="41952" y="0"/>
                  </a:moveTo>
                  <a:lnTo>
                    <a:pt x="828437" y="0"/>
                  </a:lnTo>
                  <a:moveTo>
                    <a:pt x="41952" y="433504"/>
                  </a:moveTo>
                  <a:lnTo>
                    <a:pt x="27968" y="433504"/>
                  </a:lnTo>
                  <a:cubicBezTo>
                    <a:pt x="12521" y="433504"/>
                    <a:pt x="0" y="420982"/>
                    <a:pt x="0" y="405536"/>
                  </a:cubicBezTo>
                  <a:lnTo>
                    <a:pt x="0" y="391552"/>
                  </a:lnTo>
                  <a:moveTo>
                    <a:pt x="828437" y="0"/>
                  </a:moveTo>
                  <a:lnTo>
                    <a:pt x="842421" y="0"/>
                  </a:lnTo>
                  <a:cubicBezTo>
                    <a:pt x="857867" y="0"/>
                    <a:pt x="870389" y="12521"/>
                    <a:pt x="870389" y="27968"/>
                  </a:cubicBezTo>
                  <a:lnTo>
                    <a:pt x="870389" y="41952"/>
                  </a:lnTo>
                  <a:moveTo>
                    <a:pt x="828437" y="433504"/>
                  </a:moveTo>
                  <a:lnTo>
                    <a:pt x="41952" y="433504"/>
                  </a:lnTo>
                  <a:moveTo>
                    <a:pt x="828437" y="433504"/>
                  </a:moveTo>
                  <a:lnTo>
                    <a:pt x="842421" y="433504"/>
                  </a:lnTo>
                  <a:cubicBezTo>
                    <a:pt x="857867" y="433504"/>
                    <a:pt x="870389" y="420982"/>
                    <a:pt x="870389" y="405536"/>
                  </a:cubicBezTo>
                  <a:lnTo>
                    <a:pt x="870389" y="391552"/>
                  </a:lnTo>
                </a:path>
              </a:pathLst>
            </a:custGeom>
            <a:noFill/>
            <a:ln w="10488">
              <a:solidFill>
                <a:srgbClr val="484848"/>
              </a:solidFill>
            </a:ln>
          </p:spPr>
          <p:txBody>
            <a:bodyPr rtlCol="0" anchor="ctr"/>
            <a:lstStyle/>
            <a:p>
              <a:pPr algn="ctr"/>
              <a:endParaRPr sz="3413"/>
            </a:p>
          </p:txBody>
        </p:sp>
        <p:grpSp>
          <p:nvGrpSpPr>
            <p:cNvPr id="32" name="Group 31"/>
            <p:cNvGrpSpPr/>
            <p:nvPr/>
          </p:nvGrpSpPr>
          <p:grpSpPr>
            <a:xfrm>
              <a:off x="3595774" y="3969393"/>
              <a:ext cx="2759613" cy="701066"/>
              <a:chOff x="544270" y="1286530"/>
              <a:chExt cx="1940353" cy="492937"/>
            </a:xfrm>
          </p:grpSpPr>
          <p:sp>
            <p:nvSpPr>
              <p:cNvPr id="30" name="Rounded Rectangle 29"/>
              <p:cNvSpPr/>
              <p:nvPr/>
            </p:nvSpPr>
            <p:spPr>
              <a:xfrm>
                <a:off x="589718" y="1286530"/>
                <a:ext cx="1894905" cy="489440"/>
              </a:xfrm>
              <a:custGeom>
                <a:avLst/>
                <a:gdLst/>
                <a:ahLst/>
                <a:cxnLst/>
                <a:rect l="0" t="0" r="0" b="0"/>
                <a:pathLst>
                  <a:path w="1894905" h="489440">
                    <a:moveTo>
                      <a:pt x="1894905" y="0"/>
                    </a:moveTo>
                    <a:lnTo>
                      <a:pt x="1894905" y="167808"/>
                    </a:lnTo>
                    <a:cubicBezTo>
                      <a:pt x="1894905" y="214165"/>
                      <a:pt x="1857358" y="251712"/>
                      <a:pt x="1811001" y="251712"/>
                    </a:cubicBezTo>
                    <a:lnTo>
                      <a:pt x="83904" y="251712"/>
                    </a:lnTo>
                    <a:cubicBezTo>
                      <a:pt x="37547" y="251712"/>
                      <a:pt x="0" y="289259"/>
                      <a:pt x="0" y="335616"/>
                    </a:cubicBezTo>
                    <a:lnTo>
                      <a:pt x="0" y="489440"/>
                    </a:lnTo>
                  </a:path>
                </a:pathLst>
              </a:custGeom>
              <a:noFill/>
              <a:ln w="10488">
                <a:solidFill>
                  <a:srgbClr val="484848"/>
                </a:solidFill>
              </a:ln>
            </p:spPr>
            <p:txBody>
              <a:bodyPr rtlCol="0" anchor="ctr"/>
              <a:lstStyle/>
              <a:p>
                <a:pPr algn="ctr"/>
                <a:endParaRPr sz="3413"/>
              </a:p>
            </p:txBody>
          </p:sp>
          <p:sp>
            <p:nvSpPr>
              <p:cNvPr id="31" name="Rounded Rectangle 30"/>
              <p:cNvSpPr/>
              <p:nvPr/>
            </p:nvSpPr>
            <p:spPr>
              <a:xfrm>
                <a:off x="544270" y="1734019"/>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35" name="Group 34"/>
            <p:cNvGrpSpPr/>
            <p:nvPr/>
          </p:nvGrpSpPr>
          <p:grpSpPr>
            <a:xfrm>
              <a:off x="4921167" y="3969393"/>
              <a:ext cx="1434152" cy="701066"/>
              <a:chOff x="1476188" y="1286530"/>
              <a:chExt cx="1008388" cy="492937"/>
            </a:xfrm>
          </p:grpSpPr>
          <p:sp>
            <p:nvSpPr>
              <p:cNvPr id="33" name="Rounded Rectangle 32"/>
              <p:cNvSpPr/>
              <p:nvPr/>
            </p:nvSpPr>
            <p:spPr>
              <a:xfrm>
                <a:off x="1521636" y="1286530"/>
                <a:ext cx="962940" cy="489440"/>
              </a:xfrm>
              <a:custGeom>
                <a:avLst/>
                <a:gdLst/>
                <a:ahLst/>
                <a:cxnLst/>
                <a:rect l="0" t="0" r="0" b="0"/>
                <a:pathLst>
                  <a:path w="962940" h="489440">
                    <a:moveTo>
                      <a:pt x="962940" y="0"/>
                    </a:moveTo>
                    <a:lnTo>
                      <a:pt x="962940" y="167808"/>
                    </a:lnTo>
                    <a:cubicBezTo>
                      <a:pt x="962940" y="214165"/>
                      <a:pt x="925392" y="251712"/>
                      <a:pt x="879035" y="251712"/>
                    </a:cubicBezTo>
                    <a:lnTo>
                      <a:pt x="83904" y="251712"/>
                    </a:lnTo>
                    <a:cubicBezTo>
                      <a:pt x="37547" y="251712"/>
                      <a:pt x="0" y="289259"/>
                      <a:pt x="0" y="335616"/>
                    </a:cubicBezTo>
                    <a:lnTo>
                      <a:pt x="0" y="489440"/>
                    </a:lnTo>
                  </a:path>
                </a:pathLst>
              </a:custGeom>
              <a:noFill/>
              <a:ln w="10488">
                <a:solidFill>
                  <a:srgbClr val="484848"/>
                </a:solidFill>
              </a:ln>
            </p:spPr>
            <p:txBody>
              <a:bodyPr rtlCol="0" anchor="ctr"/>
              <a:lstStyle/>
              <a:p>
                <a:pPr algn="ctr"/>
                <a:endParaRPr sz="3413"/>
              </a:p>
            </p:txBody>
          </p:sp>
          <p:sp>
            <p:nvSpPr>
              <p:cNvPr id="34" name="Rounded Rectangle 33"/>
              <p:cNvSpPr/>
              <p:nvPr/>
            </p:nvSpPr>
            <p:spPr>
              <a:xfrm>
                <a:off x="1476188" y="1734019"/>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38" name="Group 37"/>
            <p:cNvGrpSpPr/>
            <p:nvPr/>
          </p:nvGrpSpPr>
          <p:grpSpPr>
            <a:xfrm>
              <a:off x="6290732" y="3969393"/>
              <a:ext cx="129274" cy="701066"/>
              <a:chOff x="2439163" y="1286530"/>
              <a:chExt cx="90896" cy="492937"/>
            </a:xfrm>
          </p:grpSpPr>
          <p:sp>
            <p:nvSpPr>
              <p:cNvPr id="36" name="Rounded Rectangle 35"/>
              <p:cNvSpPr/>
              <p:nvPr/>
            </p:nvSpPr>
            <p:spPr>
              <a:xfrm>
                <a:off x="2484611" y="1286530"/>
                <a:ext cx="6992" cy="489440"/>
              </a:xfrm>
              <a:custGeom>
                <a:avLst/>
                <a:gdLst/>
                <a:ahLst/>
                <a:cxnLst/>
                <a:rect l="0" t="0" r="0" b="0"/>
                <a:pathLst>
                  <a:path w="6992" h="489440">
                    <a:moveTo>
                      <a:pt x="0" y="0"/>
                    </a:moveTo>
                    <a:lnTo>
                      <a:pt x="0" y="489440"/>
                    </a:lnTo>
                  </a:path>
                </a:pathLst>
              </a:custGeom>
              <a:noFill/>
              <a:ln w="10488">
                <a:solidFill>
                  <a:srgbClr val="484848"/>
                </a:solidFill>
              </a:ln>
            </p:spPr>
            <p:txBody>
              <a:bodyPr rtlCol="0" anchor="ctr"/>
              <a:lstStyle/>
              <a:p>
                <a:pPr algn="ctr"/>
                <a:endParaRPr sz="3413"/>
              </a:p>
            </p:txBody>
          </p:sp>
          <p:sp>
            <p:nvSpPr>
              <p:cNvPr id="37" name="Rounded Rectangle 36"/>
              <p:cNvSpPr/>
              <p:nvPr/>
            </p:nvSpPr>
            <p:spPr>
              <a:xfrm>
                <a:off x="2439163" y="1734019"/>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41" name="Group 40"/>
            <p:cNvGrpSpPr/>
            <p:nvPr/>
          </p:nvGrpSpPr>
          <p:grpSpPr>
            <a:xfrm>
              <a:off x="6355370" y="3969393"/>
              <a:ext cx="1356389" cy="701066"/>
              <a:chOff x="2484611" y="1286530"/>
              <a:chExt cx="953711" cy="492937"/>
            </a:xfrm>
          </p:grpSpPr>
          <p:sp>
            <p:nvSpPr>
              <p:cNvPr id="39" name="Rounded Rectangle 38"/>
              <p:cNvSpPr/>
              <p:nvPr/>
            </p:nvSpPr>
            <p:spPr>
              <a:xfrm>
                <a:off x="2484611" y="1286530"/>
                <a:ext cx="908122" cy="489440"/>
              </a:xfrm>
              <a:custGeom>
                <a:avLst/>
                <a:gdLst/>
                <a:ahLst/>
                <a:cxnLst/>
                <a:rect l="0" t="0" r="0" b="0"/>
                <a:pathLst>
                  <a:path w="908122" h="489440">
                    <a:moveTo>
                      <a:pt x="0" y="0"/>
                    </a:moveTo>
                    <a:lnTo>
                      <a:pt x="0" y="167808"/>
                    </a:lnTo>
                    <a:cubicBezTo>
                      <a:pt x="0" y="214165"/>
                      <a:pt x="37547" y="251712"/>
                      <a:pt x="83904" y="251712"/>
                    </a:cubicBezTo>
                    <a:lnTo>
                      <a:pt x="824218" y="251712"/>
                    </a:lnTo>
                    <a:cubicBezTo>
                      <a:pt x="870505" y="251712"/>
                      <a:pt x="908122" y="289259"/>
                      <a:pt x="908122" y="335616"/>
                    </a:cubicBezTo>
                    <a:lnTo>
                      <a:pt x="908122" y="489440"/>
                    </a:lnTo>
                  </a:path>
                </a:pathLst>
              </a:custGeom>
              <a:noFill/>
              <a:ln w="10488">
                <a:solidFill>
                  <a:srgbClr val="484848"/>
                </a:solidFill>
              </a:ln>
            </p:spPr>
            <p:txBody>
              <a:bodyPr rtlCol="0" anchor="ctr"/>
              <a:lstStyle/>
              <a:p>
                <a:pPr algn="ctr"/>
                <a:endParaRPr sz="3413"/>
              </a:p>
            </p:txBody>
          </p:sp>
          <p:sp>
            <p:nvSpPr>
              <p:cNvPr id="40" name="Rounded Rectangle 39"/>
              <p:cNvSpPr/>
              <p:nvPr/>
            </p:nvSpPr>
            <p:spPr>
              <a:xfrm>
                <a:off x="3347426" y="1734019"/>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44" name="Group 43"/>
            <p:cNvGrpSpPr/>
            <p:nvPr/>
          </p:nvGrpSpPr>
          <p:grpSpPr>
            <a:xfrm>
              <a:off x="6355370" y="3969393"/>
              <a:ext cx="2503949" cy="701066"/>
              <a:chOff x="2484611" y="1286530"/>
              <a:chExt cx="1760589" cy="492937"/>
            </a:xfrm>
          </p:grpSpPr>
          <p:sp>
            <p:nvSpPr>
              <p:cNvPr id="42" name="Rounded Rectangle 41"/>
              <p:cNvSpPr/>
              <p:nvPr/>
            </p:nvSpPr>
            <p:spPr>
              <a:xfrm>
                <a:off x="2484611" y="1286530"/>
                <a:ext cx="1715140" cy="489440"/>
              </a:xfrm>
              <a:custGeom>
                <a:avLst/>
                <a:gdLst/>
                <a:ahLst/>
                <a:cxnLst/>
                <a:rect l="0" t="0" r="0" b="0"/>
                <a:pathLst>
                  <a:path w="1715140" h="489440">
                    <a:moveTo>
                      <a:pt x="0" y="0"/>
                    </a:moveTo>
                    <a:lnTo>
                      <a:pt x="0" y="167808"/>
                    </a:lnTo>
                    <a:cubicBezTo>
                      <a:pt x="0" y="214165"/>
                      <a:pt x="37547" y="251712"/>
                      <a:pt x="83904" y="251712"/>
                    </a:cubicBezTo>
                    <a:lnTo>
                      <a:pt x="1631236" y="251712"/>
                    </a:lnTo>
                    <a:cubicBezTo>
                      <a:pt x="1677593" y="251712"/>
                      <a:pt x="1715140" y="289259"/>
                      <a:pt x="1715140" y="335616"/>
                    </a:cubicBezTo>
                    <a:lnTo>
                      <a:pt x="1715140" y="489440"/>
                    </a:lnTo>
                  </a:path>
                </a:pathLst>
              </a:custGeom>
              <a:noFill/>
              <a:ln w="10488">
                <a:solidFill>
                  <a:srgbClr val="484848"/>
                </a:solidFill>
              </a:ln>
            </p:spPr>
            <p:txBody>
              <a:bodyPr rtlCol="0" anchor="ctr"/>
              <a:lstStyle/>
              <a:p>
                <a:pPr algn="ctr"/>
                <a:endParaRPr sz="3413"/>
              </a:p>
            </p:txBody>
          </p:sp>
          <p:sp>
            <p:nvSpPr>
              <p:cNvPr id="43" name="Rounded Rectangle 42"/>
              <p:cNvSpPr/>
              <p:nvPr/>
            </p:nvSpPr>
            <p:spPr>
              <a:xfrm>
                <a:off x="4154304" y="1734019"/>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47" name="Group 46"/>
            <p:cNvGrpSpPr/>
            <p:nvPr/>
          </p:nvGrpSpPr>
          <p:grpSpPr>
            <a:xfrm>
              <a:off x="3780072" y="5441134"/>
              <a:ext cx="5014559" cy="899950"/>
              <a:chOff x="673855" y="2321348"/>
              <a:chExt cx="3525862" cy="632777"/>
            </a:xfrm>
          </p:grpSpPr>
          <p:sp>
            <p:nvSpPr>
              <p:cNvPr id="45" name="Rounded Rectangle 44"/>
              <p:cNvSpPr/>
              <p:nvPr/>
            </p:nvSpPr>
            <p:spPr>
              <a:xfrm>
                <a:off x="719303" y="2321348"/>
                <a:ext cx="3480414" cy="629281"/>
              </a:xfrm>
              <a:custGeom>
                <a:avLst/>
                <a:gdLst/>
                <a:ahLst/>
                <a:cxnLst/>
                <a:rect l="0" t="0" r="0" b="0"/>
                <a:pathLst>
                  <a:path w="3480414" h="629281">
                    <a:moveTo>
                      <a:pt x="3480414" y="0"/>
                    </a:moveTo>
                    <a:lnTo>
                      <a:pt x="3480414" y="307648"/>
                    </a:lnTo>
                    <a:cubicBezTo>
                      <a:pt x="3480414" y="354005"/>
                      <a:pt x="3442867" y="391552"/>
                      <a:pt x="3396510" y="391552"/>
                    </a:cubicBezTo>
                    <a:lnTo>
                      <a:pt x="83904" y="391552"/>
                    </a:lnTo>
                    <a:cubicBezTo>
                      <a:pt x="37547" y="391552"/>
                      <a:pt x="0" y="429099"/>
                      <a:pt x="0" y="475456"/>
                    </a:cubicBezTo>
                    <a:lnTo>
                      <a:pt x="0" y="629281"/>
                    </a:lnTo>
                  </a:path>
                </a:pathLst>
              </a:custGeom>
              <a:noFill/>
              <a:ln w="10488">
                <a:solidFill>
                  <a:srgbClr val="484848"/>
                </a:solidFill>
              </a:ln>
            </p:spPr>
            <p:txBody>
              <a:bodyPr rtlCol="0" anchor="ctr"/>
              <a:lstStyle/>
              <a:p>
                <a:pPr algn="ctr"/>
                <a:endParaRPr sz="3413"/>
              </a:p>
            </p:txBody>
          </p:sp>
          <p:sp>
            <p:nvSpPr>
              <p:cNvPr id="46" name="Rounded Rectangle 45"/>
              <p:cNvSpPr/>
              <p:nvPr/>
            </p:nvSpPr>
            <p:spPr>
              <a:xfrm>
                <a:off x="673855"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50" name="Group 49"/>
            <p:cNvGrpSpPr/>
            <p:nvPr/>
          </p:nvGrpSpPr>
          <p:grpSpPr>
            <a:xfrm>
              <a:off x="5206071" y="5441134"/>
              <a:ext cx="3588561" cy="899950"/>
              <a:chOff x="1676510" y="2321348"/>
              <a:chExt cx="2523207" cy="632777"/>
            </a:xfrm>
          </p:grpSpPr>
          <p:sp>
            <p:nvSpPr>
              <p:cNvPr id="48" name="Rounded Rectangle 47"/>
              <p:cNvSpPr/>
              <p:nvPr/>
            </p:nvSpPr>
            <p:spPr>
              <a:xfrm>
                <a:off x="1721958" y="2321348"/>
                <a:ext cx="2477759" cy="629281"/>
              </a:xfrm>
              <a:custGeom>
                <a:avLst/>
                <a:gdLst/>
                <a:ahLst/>
                <a:cxnLst/>
                <a:rect l="0" t="0" r="0" b="0"/>
                <a:pathLst>
                  <a:path w="2477759" h="629281">
                    <a:moveTo>
                      <a:pt x="2477759" y="0"/>
                    </a:moveTo>
                    <a:lnTo>
                      <a:pt x="2477759" y="307648"/>
                    </a:lnTo>
                    <a:cubicBezTo>
                      <a:pt x="2477759" y="354005"/>
                      <a:pt x="2440212" y="391552"/>
                      <a:pt x="2393855" y="391552"/>
                    </a:cubicBezTo>
                    <a:lnTo>
                      <a:pt x="83904" y="391552"/>
                    </a:lnTo>
                    <a:cubicBezTo>
                      <a:pt x="37547" y="391552"/>
                      <a:pt x="0" y="429099"/>
                      <a:pt x="0" y="475456"/>
                    </a:cubicBezTo>
                    <a:lnTo>
                      <a:pt x="0" y="629281"/>
                    </a:lnTo>
                  </a:path>
                </a:pathLst>
              </a:custGeom>
              <a:noFill/>
              <a:ln w="10488">
                <a:solidFill>
                  <a:srgbClr val="484848"/>
                </a:solidFill>
              </a:ln>
            </p:spPr>
            <p:txBody>
              <a:bodyPr rtlCol="0" anchor="ctr"/>
              <a:lstStyle/>
              <a:p>
                <a:pPr algn="ctr"/>
                <a:endParaRPr sz="3413"/>
              </a:p>
            </p:txBody>
          </p:sp>
          <p:sp>
            <p:nvSpPr>
              <p:cNvPr id="49" name="Rounded Rectangle 48"/>
              <p:cNvSpPr/>
              <p:nvPr/>
            </p:nvSpPr>
            <p:spPr>
              <a:xfrm>
                <a:off x="1676510"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53" name="Group 52"/>
            <p:cNvGrpSpPr/>
            <p:nvPr/>
          </p:nvGrpSpPr>
          <p:grpSpPr>
            <a:xfrm>
              <a:off x="6613505" y="5441134"/>
              <a:ext cx="2181160" cy="899950"/>
              <a:chOff x="2666113" y="2321348"/>
              <a:chExt cx="1533628" cy="632777"/>
            </a:xfrm>
          </p:grpSpPr>
          <p:sp>
            <p:nvSpPr>
              <p:cNvPr id="51" name="Rounded Rectangle 50"/>
              <p:cNvSpPr/>
              <p:nvPr/>
            </p:nvSpPr>
            <p:spPr>
              <a:xfrm>
                <a:off x="2711561" y="2321348"/>
                <a:ext cx="1488180" cy="629281"/>
              </a:xfrm>
              <a:custGeom>
                <a:avLst/>
                <a:gdLst/>
                <a:ahLst/>
                <a:cxnLst/>
                <a:rect l="0" t="0" r="0" b="0"/>
                <a:pathLst>
                  <a:path w="1488180" h="629281">
                    <a:moveTo>
                      <a:pt x="1488180" y="0"/>
                    </a:moveTo>
                    <a:lnTo>
                      <a:pt x="1488180" y="307648"/>
                    </a:lnTo>
                    <a:cubicBezTo>
                      <a:pt x="1488180" y="354005"/>
                      <a:pt x="1450633" y="391552"/>
                      <a:pt x="1404276" y="391552"/>
                    </a:cubicBezTo>
                    <a:lnTo>
                      <a:pt x="83904" y="391552"/>
                    </a:lnTo>
                    <a:cubicBezTo>
                      <a:pt x="37547" y="391552"/>
                      <a:pt x="0" y="429099"/>
                      <a:pt x="0" y="475456"/>
                    </a:cubicBezTo>
                    <a:lnTo>
                      <a:pt x="0" y="629281"/>
                    </a:lnTo>
                  </a:path>
                </a:pathLst>
              </a:custGeom>
              <a:noFill/>
              <a:ln w="10488">
                <a:solidFill>
                  <a:srgbClr val="484848"/>
                </a:solidFill>
              </a:ln>
            </p:spPr>
            <p:txBody>
              <a:bodyPr rtlCol="0" anchor="ctr"/>
              <a:lstStyle/>
              <a:p>
                <a:pPr algn="ctr"/>
                <a:endParaRPr sz="3413"/>
              </a:p>
            </p:txBody>
          </p:sp>
          <p:sp>
            <p:nvSpPr>
              <p:cNvPr id="52" name="Rounded Rectangle 51"/>
              <p:cNvSpPr/>
              <p:nvPr/>
            </p:nvSpPr>
            <p:spPr>
              <a:xfrm>
                <a:off x="2666113"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56" name="Group 55"/>
            <p:cNvGrpSpPr/>
            <p:nvPr/>
          </p:nvGrpSpPr>
          <p:grpSpPr>
            <a:xfrm>
              <a:off x="8026825" y="5441134"/>
              <a:ext cx="767890" cy="899950"/>
              <a:chOff x="3659853" y="2321348"/>
              <a:chExt cx="539923" cy="632777"/>
            </a:xfrm>
          </p:grpSpPr>
          <p:sp>
            <p:nvSpPr>
              <p:cNvPr id="54" name="Rounded Rectangle 53"/>
              <p:cNvSpPr/>
              <p:nvPr/>
            </p:nvSpPr>
            <p:spPr>
              <a:xfrm>
                <a:off x="3705301" y="2321348"/>
                <a:ext cx="494475" cy="629281"/>
              </a:xfrm>
              <a:custGeom>
                <a:avLst/>
                <a:gdLst/>
                <a:ahLst/>
                <a:cxnLst/>
                <a:rect l="0" t="0" r="0" b="0"/>
                <a:pathLst>
                  <a:path w="494475" h="629281">
                    <a:moveTo>
                      <a:pt x="494475" y="0"/>
                    </a:moveTo>
                    <a:lnTo>
                      <a:pt x="494475" y="307648"/>
                    </a:lnTo>
                    <a:cubicBezTo>
                      <a:pt x="494475" y="354005"/>
                      <a:pt x="456858" y="391552"/>
                      <a:pt x="410571" y="391552"/>
                    </a:cubicBezTo>
                    <a:lnTo>
                      <a:pt x="83904" y="391552"/>
                    </a:lnTo>
                    <a:cubicBezTo>
                      <a:pt x="37547" y="391552"/>
                      <a:pt x="0" y="429099"/>
                      <a:pt x="0" y="475456"/>
                    </a:cubicBezTo>
                    <a:lnTo>
                      <a:pt x="0" y="629281"/>
                    </a:lnTo>
                  </a:path>
                </a:pathLst>
              </a:custGeom>
              <a:noFill/>
              <a:ln w="10488">
                <a:solidFill>
                  <a:srgbClr val="484848"/>
                </a:solidFill>
              </a:ln>
            </p:spPr>
            <p:txBody>
              <a:bodyPr rtlCol="0" anchor="ctr"/>
              <a:lstStyle/>
              <a:p>
                <a:pPr algn="ctr"/>
                <a:endParaRPr sz="3413"/>
              </a:p>
            </p:txBody>
          </p:sp>
          <p:sp>
            <p:nvSpPr>
              <p:cNvPr id="55" name="Rounded Rectangle 54"/>
              <p:cNvSpPr/>
              <p:nvPr/>
            </p:nvSpPr>
            <p:spPr>
              <a:xfrm>
                <a:off x="3659853"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59" name="Group 58"/>
            <p:cNvGrpSpPr/>
            <p:nvPr/>
          </p:nvGrpSpPr>
          <p:grpSpPr>
            <a:xfrm>
              <a:off x="8794683" y="5441134"/>
              <a:ext cx="815424" cy="899950"/>
              <a:chOff x="4199753" y="2321348"/>
              <a:chExt cx="573345" cy="632777"/>
            </a:xfrm>
          </p:grpSpPr>
          <p:sp>
            <p:nvSpPr>
              <p:cNvPr id="57" name="Rounded Rectangle 56"/>
              <p:cNvSpPr/>
              <p:nvPr/>
            </p:nvSpPr>
            <p:spPr>
              <a:xfrm>
                <a:off x="4199753" y="2321348"/>
                <a:ext cx="527827" cy="629281"/>
              </a:xfrm>
              <a:custGeom>
                <a:avLst/>
                <a:gdLst/>
                <a:ahLst/>
                <a:cxnLst/>
                <a:rect l="0" t="0" r="0" b="0"/>
                <a:pathLst>
                  <a:path w="527827" h="629281">
                    <a:moveTo>
                      <a:pt x="0" y="0"/>
                    </a:moveTo>
                    <a:lnTo>
                      <a:pt x="0" y="307648"/>
                    </a:lnTo>
                    <a:cubicBezTo>
                      <a:pt x="0" y="354005"/>
                      <a:pt x="37547" y="391552"/>
                      <a:pt x="83904" y="391552"/>
                    </a:cubicBezTo>
                    <a:lnTo>
                      <a:pt x="443922" y="391552"/>
                    </a:lnTo>
                    <a:cubicBezTo>
                      <a:pt x="490279" y="391552"/>
                      <a:pt x="527827" y="429099"/>
                      <a:pt x="527827" y="475456"/>
                    </a:cubicBezTo>
                    <a:lnTo>
                      <a:pt x="527827" y="629281"/>
                    </a:lnTo>
                  </a:path>
                </a:pathLst>
              </a:custGeom>
              <a:noFill/>
              <a:ln w="10488">
                <a:solidFill>
                  <a:srgbClr val="484848"/>
                </a:solidFill>
              </a:ln>
            </p:spPr>
            <p:txBody>
              <a:bodyPr rtlCol="0" anchor="ctr"/>
              <a:lstStyle/>
              <a:p>
                <a:pPr algn="ctr"/>
                <a:endParaRPr sz="3413"/>
              </a:p>
            </p:txBody>
          </p:sp>
          <p:sp>
            <p:nvSpPr>
              <p:cNvPr id="58" name="Rounded Rectangle 57"/>
              <p:cNvSpPr/>
              <p:nvPr/>
            </p:nvSpPr>
            <p:spPr>
              <a:xfrm>
                <a:off x="4682202"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62" name="Group 61"/>
            <p:cNvGrpSpPr/>
            <p:nvPr/>
          </p:nvGrpSpPr>
          <p:grpSpPr>
            <a:xfrm>
              <a:off x="8794683" y="5441134"/>
              <a:ext cx="2256337" cy="899950"/>
              <a:chOff x="4199753" y="2321348"/>
              <a:chExt cx="1586487" cy="632777"/>
            </a:xfrm>
          </p:grpSpPr>
          <p:sp>
            <p:nvSpPr>
              <p:cNvPr id="60" name="Rounded Rectangle 59"/>
              <p:cNvSpPr/>
              <p:nvPr/>
            </p:nvSpPr>
            <p:spPr>
              <a:xfrm>
                <a:off x="4199753" y="2321348"/>
                <a:ext cx="1541319" cy="629281"/>
              </a:xfrm>
              <a:custGeom>
                <a:avLst/>
                <a:gdLst/>
                <a:ahLst/>
                <a:cxnLst/>
                <a:rect l="0" t="0" r="0" b="0"/>
                <a:pathLst>
                  <a:path w="1541319" h="629281">
                    <a:moveTo>
                      <a:pt x="0" y="0"/>
                    </a:moveTo>
                    <a:lnTo>
                      <a:pt x="0" y="307648"/>
                    </a:lnTo>
                    <a:cubicBezTo>
                      <a:pt x="0" y="354005"/>
                      <a:pt x="37547" y="391552"/>
                      <a:pt x="83904" y="391552"/>
                    </a:cubicBezTo>
                    <a:lnTo>
                      <a:pt x="1457415" y="391552"/>
                    </a:lnTo>
                    <a:cubicBezTo>
                      <a:pt x="1503772" y="391552"/>
                      <a:pt x="1541319" y="429099"/>
                      <a:pt x="1541319" y="475456"/>
                    </a:cubicBezTo>
                    <a:lnTo>
                      <a:pt x="1541319" y="629281"/>
                    </a:lnTo>
                  </a:path>
                </a:pathLst>
              </a:custGeom>
              <a:noFill/>
              <a:ln w="10488">
                <a:solidFill>
                  <a:srgbClr val="484848"/>
                </a:solidFill>
              </a:ln>
            </p:spPr>
            <p:txBody>
              <a:bodyPr rtlCol="0" anchor="ctr"/>
              <a:lstStyle/>
              <a:p>
                <a:pPr algn="ctr"/>
                <a:endParaRPr sz="3413"/>
              </a:p>
            </p:txBody>
          </p:sp>
          <p:sp>
            <p:nvSpPr>
              <p:cNvPr id="61" name="Rounded Rectangle 60"/>
              <p:cNvSpPr/>
              <p:nvPr/>
            </p:nvSpPr>
            <p:spPr>
              <a:xfrm>
                <a:off x="5695344"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65" name="Group 64"/>
            <p:cNvGrpSpPr/>
            <p:nvPr/>
          </p:nvGrpSpPr>
          <p:grpSpPr>
            <a:xfrm>
              <a:off x="8794682" y="5441134"/>
              <a:ext cx="3579910" cy="899950"/>
              <a:chOff x="4199753" y="2321348"/>
              <a:chExt cx="2517124" cy="632777"/>
            </a:xfrm>
          </p:grpSpPr>
          <p:sp>
            <p:nvSpPr>
              <p:cNvPr id="63" name="Rounded Rectangle 62"/>
              <p:cNvSpPr/>
              <p:nvPr/>
            </p:nvSpPr>
            <p:spPr>
              <a:xfrm>
                <a:off x="4199753" y="2321348"/>
                <a:ext cx="2471746" cy="629281"/>
              </a:xfrm>
              <a:custGeom>
                <a:avLst/>
                <a:gdLst/>
                <a:ahLst/>
                <a:cxnLst/>
                <a:rect l="0" t="0" r="0" b="0"/>
                <a:pathLst>
                  <a:path w="2471746" h="629281">
                    <a:moveTo>
                      <a:pt x="0" y="0"/>
                    </a:moveTo>
                    <a:lnTo>
                      <a:pt x="0" y="307648"/>
                    </a:lnTo>
                    <a:cubicBezTo>
                      <a:pt x="0" y="354005"/>
                      <a:pt x="37547" y="391552"/>
                      <a:pt x="83904" y="391552"/>
                    </a:cubicBezTo>
                    <a:lnTo>
                      <a:pt x="2387842" y="391552"/>
                    </a:lnTo>
                    <a:cubicBezTo>
                      <a:pt x="2434199" y="391552"/>
                      <a:pt x="2471746" y="429099"/>
                      <a:pt x="2471746" y="475456"/>
                    </a:cubicBezTo>
                    <a:lnTo>
                      <a:pt x="2471746" y="629281"/>
                    </a:lnTo>
                  </a:path>
                </a:pathLst>
              </a:custGeom>
              <a:noFill/>
              <a:ln w="10488">
                <a:solidFill>
                  <a:srgbClr val="484848"/>
                </a:solidFill>
              </a:ln>
            </p:spPr>
            <p:txBody>
              <a:bodyPr rtlCol="0" anchor="ctr"/>
              <a:lstStyle/>
              <a:p>
                <a:pPr algn="ctr"/>
                <a:endParaRPr sz="3413"/>
              </a:p>
            </p:txBody>
          </p:sp>
          <p:sp>
            <p:nvSpPr>
              <p:cNvPr id="64" name="Rounded Rectangle 63"/>
              <p:cNvSpPr/>
              <p:nvPr/>
            </p:nvSpPr>
            <p:spPr>
              <a:xfrm>
                <a:off x="6625981"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grpSp>
          <p:nvGrpSpPr>
            <p:cNvPr id="68" name="Group 67"/>
            <p:cNvGrpSpPr/>
            <p:nvPr/>
          </p:nvGrpSpPr>
          <p:grpSpPr>
            <a:xfrm>
              <a:off x="8794683" y="5441134"/>
              <a:ext cx="4931327" cy="899950"/>
              <a:chOff x="4199753" y="2321348"/>
              <a:chExt cx="3467339" cy="632777"/>
            </a:xfrm>
          </p:grpSpPr>
          <p:sp>
            <p:nvSpPr>
              <p:cNvPr id="66" name="Rounded Rectangle 65"/>
              <p:cNvSpPr/>
              <p:nvPr/>
            </p:nvSpPr>
            <p:spPr>
              <a:xfrm>
                <a:off x="4199753" y="2321348"/>
                <a:ext cx="3421611" cy="629281"/>
              </a:xfrm>
              <a:custGeom>
                <a:avLst/>
                <a:gdLst/>
                <a:ahLst/>
                <a:cxnLst/>
                <a:rect l="0" t="0" r="0" b="0"/>
                <a:pathLst>
                  <a:path w="3421611" h="629281">
                    <a:moveTo>
                      <a:pt x="0" y="0"/>
                    </a:moveTo>
                    <a:lnTo>
                      <a:pt x="0" y="307648"/>
                    </a:lnTo>
                    <a:cubicBezTo>
                      <a:pt x="0" y="354005"/>
                      <a:pt x="37547" y="391552"/>
                      <a:pt x="83904" y="391552"/>
                    </a:cubicBezTo>
                    <a:lnTo>
                      <a:pt x="3337707" y="391552"/>
                    </a:lnTo>
                    <a:cubicBezTo>
                      <a:pt x="3384064" y="391552"/>
                      <a:pt x="3421611" y="429099"/>
                      <a:pt x="3421611" y="475456"/>
                    </a:cubicBezTo>
                    <a:lnTo>
                      <a:pt x="3421611" y="629281"/>
                    </a:lnTo>
                  </a:path>
                </a:pathLst>
              </a:custGeom>
              <a:noFill/>
              <a:ln w="10488">
                <a:solidFill>
                  <a:srgbClr val="484848"/>
                </a:solidFill>
              </a:ln>
            </p:spPr>
            <p:txBody>
              <a:bodyPr rtlCol="0" anchor="ctr"/>
              <a:lstStyle/>
              <a:p>
                <a:pPr algn="ctr"/>
                <a:endParaRPr sz="3413"/>
              </a:p>
            </p:txBody>
          </p:sp>
          <p:sp>
            <p:nvSpPr>
              <p:cNvPr id="67" name="Rounded Rectangle 66"/>
              <p:cNvSpPr/>
              <p:nvPr/>
            </p:nvSpPr>
            <p:spPr>
              <a:xfrm>
                <a:off x="7576196" y="2908677"/>
                <a:ext cx="90896" cy="45448"/>
              </a:xfrm>
              <a:custGeom>
                <a:avLst/>
                <a:gdLst/>
                <a:ahLst/>
                <a:cxnLst/>
                <a:rect l="0" t="0" r="0" b="0"/>
                <a:pathLst>
                  <a:path w="90896" h="45448">
                    <a:moveTo>
                      <a:pt x="0" y="0"/>
                    </a:moveTo>
                    <a:lnTo>
                      <a:pt x="45448" y="45448"/>
                    </a:lnTo>
                    <a:lnTo>
                      <a:pt x="90896" y="0"/>
                    </a:lnTo>
                  </a:path>
                </a:pathLst>
              </a:custGeom>
              <a:noFill/>
              <a:ln w="10488">
                <a:solidFill>
                  <a:srgbClr val="484848"/>
                </a:solidFill>
              </a:ln>
            </p:spPr>
            <p:txBody>
              <a:bodyPr rtlCol="0" anchor="ctr"/>
              <a:lstStyle/>
              <a:p>
                <a:pPr algn="ctr"/>
                <a:endParaRPr sz="3413"/>
              </a:p>
            </p:txBody>
          </p:sp>
        </p:grpSp>
        <p:sp>
          <p:nvSpPr>
            <p:cNvPr id="69" name="TextBox 68"/>
            <p:cNvSpPr txBox="1"/>
            <p:nvPr/>
          </p:nvSpPr>
          <p:spPr>
            <a:xfrm>
              <a:off x="8343179" y="5081153"/>
              <a:ext cx="903074"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Šī</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pienākuma</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izpildei</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kopība</a:t>
              </a:r>
              <a:endParaRPr sz="1300" dirty="0">
                <a:solidFill>
                  <a:srgbClr val="484848"/>
                </a:solidFill>
                <a:latin typeface="Verdana" panose="020B0604030504040204" pitchFamily="34" charset="0"/>
              </a:endParaRPr>
            </a:p>
          </p:txBody>
        </p:sp>
        <p:sp>
          <p:nvSpPr>
            <p:cNvPr id="70" name="TextBox 69"/>
            <p:cNvSpPr txBox="1"/>
            <p:nvPr/>
          </p:nvSpPr>
          <p:spPr>
            <a:xfrm>
              <a:off x="7278319" y="5081153"/>
              <a:ext cx="737139" cy="308738"/>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Pašvaldības</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izvirzītajām</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prasībām</a:t>
              </a:r>
              <a:endParaRPr sz="1300" dirty="0">
                <a:solidFill>
                  <a:srgbClr val="484848"/>
                </a:solidFill>
                <a:latin typeface="Verdana" panose="020B0604030504040204" pitchFamily="34" charset="0"/>
              </a:endParaRPr>
            </a:p>
          </p:txBody>
        </p:sp>
        <p:sp>
          <p:nvSpPr>
            <p:cNvPr id="71" name="TextBox 70"/>
            <p:cNvSpPr txBox="1"/>
            <p:nvPr/>
          </p:nvSpPr>
          <p:spPr>
            <a:xfrm>
              <a:off x="5747504" y="5081153"/>
              <a:ext cx="1215800"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Energoefektivitātes</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prasībām</a:t>
              </a:r>
              <a:endParaRPr sz="1300" dirty="0">
                <a:solidFill>
                  <a:srgbClr val="484848"/>
                </a:solidFill>
                <a:latin typeface="Verdana" panose="020B0604030504040204" pitchFamily="34" charset="0"/>
              </a:endParaRPr>
            </a:p>
          </p:txBody>
        </p:sp>
        <p:sp>
          <p:nvSpPr>
            <p:cNvPr id="72" name="TextBox 71"/>
            <p:cNvSpPr txBox="1"/>
            <p:nvPr/>
          </p:nvSpPr>
          <p:spPr>
            <a:xfrm>
              <a:off x="13076473" y="6751778"/>
              <a:ext cx="1168998" cy="102913"/>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Veic</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citas</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darbības</a:t>
              </a:r>
              <a:endParaRPr sz="1300" dirty="0">
                <a:solidFill>
                  <a:srgbClr val="484848"/>
                </a:solidFill>
                <a:latin typeface="Verdana" panose="020B0604030504040204" pitchFamily="34" charset="0"/>
              </a:endParaRPr>
            </a:p>
          </p:txBody>
        </p:sp>
        <p:sp>
          <p:nvSpPr>
            <p:cNvPr id="73" name="TextBox 72"/>
            <p:cNvSpPr txBox="1"/>
            <p:nvPr/>
          </p:nvSpPr>
          <p:spPr>
            <a:xfrm>
              <a:off x="3109436" y="5081153"/>
              <a:ext cx="1101985" cy="308738"/>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Būvei</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izvirzāmām</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būtiskajām</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prasībām</a:t>
              </a:r>
              <a:endParaRPr sz="1300" dirty="0">
                <a:solidFill>
                  <a:srgbClr val="484848"/>
                </a:solidFill>
                <a:latin typeface="Verdana" panose="020B0604030504040204" pitchFamily="34" charset="0"/>
              </a:endParaRPr>
            </a:p>
          </p:txBody>
        </p:sp>
        <p:sp>
          <p:nvSpPr>
            <p:cNvPr id="74" name="Rounded Rectangle 73"/>
            <p:cNvSpPr/>
            <p:nvPr/>
          </p:nvSpPr>
          <p:spPr>
            <a:xfrm>
              <a:off x="8693118" y="4779844"/>
              <a:ext cx="203125" cy="228716"/>
            </a:xfrm>
            <a:custGeom>
              <a:avLst/>
              <a:gdLst/>
              <a:ahLst/>
              <a:cxnLst/>
              <a:rect l="0" t="0" r="0" b="0"/>
              <a:pathLst>
                <a:path w="142822" h="160816">
                  <a:moveTo>
                    <a:pt x="1" y="31107"/>
                  </a:moveTo>
                  <a:cubicBezTo>
                    <a:pt x="0" y="39731"/>
                    <a:pt x="6990" y="46723"/>
                    <a:pt x="15614" y="46723"/>
                  </a:cubicBezTo>
                  <a:cubicBezTo>
                    <a:pt x="24239" y="46723"/>
                    <a:pt x="31229" y="39731"/>
                    <a:pt x="31228" y="31107"/>
                  </a:cubicBezTo>
                  <a:cubicBezTo>
                    <a:pt x="31229" y="22483"/>
                    <a:pt x="24239" y="15491"/>
                    <a:pt x="15614" y="15491"/>
                  </a:cubicBezTo>
                  <a:cubicBezTo>
                    <a:pt x="6990" y="15491"/>
                    <a:pt x="0" y="22483"/>
                    <a:pt x="1" y="31107"/>
                  </a:cubicBezTo>
                  <a:moveTo>
                    <a:pt x="40233" y="67430"/>
                  </a:moveTo>
                  <a:cubicBezTo>
                    <a:pt x="37047" y="59960"/>
                    <a:pt x="30639" y="54342"/>
                    <a:pt x="22816" y="52159"/>
                  </a:cubicBezTo>
                  <a:cubicBezTo>
                    <a:pt x="14993" y="49977"/>
                    <a:pt x="6602" y="51466"/>
                    <a:pt x="8" y="56208"/>
                  </a:cubicBezTo>
                  <a:moveTo>
                    <a:pt x="111594" y="31107"/>
                  </a:moveTo>
                  <a:cubicBezTo>
                    <a:pt x="111592" y="39731"/>
                    <a:pt x="118583" y="46723"/>
                    <a:pt x="127207" y="46723"/>
                  </a:cubicBezTo>
                  <a:cubicBezTo>
                    <a:pt x="135831" y="46723"/>
                    <a:pt x="142822" y="39731"/>
                    <a:pt x="142820" y="31107"/>
                  </a:cubicBezTo>
                  <a:cubicBezTo>
                    <a:pt x="142822" y="22483"/>
                    <a:pt x="135831" y="15491"/>
                    <a:pt x="127207" y="15491"/>
                  </a:cubicBezTo>
                  <a:cubicBezTo>
                    <a:pt x="118583" y="15491"/>
                    <a:pt x="111592" y="22483"/>
                    <a:pt x="111594" y="31107"/>
                  </a:cubicBezTo>
                  <a:moveTo>
                    <a:pt x="102588" y="67430"/>
                  </a:moveTo>
                  <a:cubicBezTo>
                    <a:pt x="105775" y="59960"/>
                    <a:pt x="112183" y="54342"/>
                    <a:pt x="120006" y="52159"/>
                  </a:cubicBezTo>
                  <a:cubicBezTo>
                    <a:pt x="127829" y="49977"/>
                    <a:pt x="136219" y="51466"/>
                    <a:pt x="142813" y="56208"/>
                  </a:cubicBezTo>
                  <a:moveTo>
                    <a:pt x="47561" y="23849"/>
                  </a:moveTo>
                  <a:cubicBezTo>
                    <a:pt x="47561" y="37021"/>
                    <a:pt x="58239" y="47699"/>
                    <a:pt x="71411" y="47699"/>
                  </a:cubicBezTo>
                  <a:cubicBezTo>
                    <a:pt x="84583" y="47699"/>
                    <a:pt x="95260" y="37021"/>
                    <a:pt x="95260" y="23849"/>
                  </a:cubicBezTo>
                  <a:cubicBezTo>
                    <a:pt x="95260" y="10677"/>
                    <a:pt x="84583" y="0"/>
                    <a:pt x="71411" y="0"/>
                  </a:cubicBezTo>
                  <a:cubicBezTo>
                    <a:pt x="58239" y="0"/>
                    <a:pt x="47561" y="10677"/>
                    <a:pt x="47561" y="23849"/>
                  </a:cubicBezTo>
                  <a:moveTo>
                    <a:pt x="112664" y="76548"/>
                  </a:moveTo>
                  <a:cubicBezTo>
                    <a:pt x="102090" y="64938"/>
                    <a:pt x="87114" y="58321"/>
                    <a:pt x="71411" y="58321"/>
                  </a:cubicBezTo>
                  <a:cubicBezTo>
                    <a:pt x="55707" y="58321"/>
                    <a:pt x="40731" y="64938"/>
                    <a:pt x="30158" y="76548"/>
                  </a:cubicBezTo>
                  <a:moveTo>
                    <a:pt x="43142" y="93692"/>
                  </a:moveTo>
                  <a:cubicBezTo>
                    <a:pt x="43140" y="109306"/>
                    <a:pt x="55797" y="121965"/>
                    <a:pt x="71411" y="121965"/>
                  </a:cubicBezTo>
                  <a:cubicBezTo>
                    <a:pt x="87024" y="121965"/>
                    <a:pt x="99681" y="109306"/>
                    <a:pt x="99679" y="93692"/>
                  </a:cubicBezTo>
                  <a:moveTo>
                    <a:pt x="138534" y="93644"/>
                  </a:moveTo>
                  <a:lnTo>
                    <a:pt x="138534" y="104278"/>
                  </a:lnTo>
                  <a:lnTo>
                    <a:pt x="126410" y="106698"/>
                  </a:lnTo>
                  <a:lnTo>
                    <a:pt x="126410" y="106698"/>
                  </a:lnTo>
                  <a:cubicBezTo>
                    <a:pt x="125008" y="112591"/>
                    <a:pt x="122658" y="118219"/>
                    <a:pt x="119453" y="123360"/>
                  </a:cubicBezTo>
                  <a:lnTo>
                    <a:pt x="119453" y="123360"/>
                  </a:lnTo>
                  <a:lnTo>
                    <a:pt x="126382" y="133673"/>
                  </a:lnTo>
                  <a:lnTo>
                    <a:pt x="111398" y="148657"/>
                  </a:lnTo>
                  <a:lnTo>
                    <a:pt x="101078" y="141735"/>
                  </a:lnTo>
                  <a:lnTo>
                    <a:pt x="101078" y="141735"/>
                  </a:lnTo>
                  <a:cubicBezTo>
                    <a:pt x="95939" y="144962"/>
                    <a:pt x="90306" y="147324"/>
                    <a:pt x="84402" y="148727"/>
                  </a:cubicBezTo>
                  <a:lnTo>
                    <a:pt x="84402" y="148727"/>
                  </a:lnTo>
                  <a:lnTo>
                    <a:pt x="82011" y="160816"/>
                  </a:lnTo>
                  <a:lnTo>
                    <a:pt x="60811" y="160816"/>
                  </a:lnTo>
                  <a:lnTo>
                    <a:pt x="58406" y="148734"/>
                  </a:lnTo>
                  <a:lnTo>
                    <a:pt x="58406" y="148734"/>
                  </a:lnTo>
                  <a:cubicBezTo>
                    <a:pt x="52500" y="147331"/>
                    <a:pt x="46864" y="144969"/>
                    <a:pt x="41723" y="141742"/>
                  </a:cubicBezTo>
                  <a:lnTo>
                    <a:pt x="41723" y="141742"/>
                  </a:lnTo>
                  <a:lnTo>
                    <a:pt x="31409" y="148664"/>
                  </a:lnTo>
                  <a:lnTo>
                    <a:pt x="16426" y="133673"/>
                  </a:lnTo>
                  <a:lnTo>
                    <a:pt x="23348" y="123360"/>
                  </a:lnTo>
                  <a:lnTo>
                    <a:pt x="23348" y="123360"/>
                  </a:lnTo>
                  <a:cubicBezTo>
                    <a:pt x="20130" y="118221"/>
                    <a:pt x="17769" y="112594"/>
                    <a:pt x="16356" y="106698"/>
                  </a:cubicBezTo>
                  <a:lnTo>
                    <a:pt x="16356" y="106698"/>
                  </a:lnTo>
                  <a:lnTo>
                    <a:pt x="4287" y="104278"/>
                  </a:lnTo>
                  <a:lnTo>
                    <a:pt x="4287" y="93644"/>
                  </a:lnTo>
                  <a:moveTo>
                    <a:pt x="95260" y="23849"/>
                  </a:moveTo>
                  <a:cubicBezTo>
                    <a:pt x="79881" y="24022"/>
                    <a:pt x="65013" y="18332"/>
                    <a:pt x="53679" y="7935"/>
                  </a:cubicBezTo>
                  <a:moveTo>
                    <a:pt x="31207" y="31806"/>
                  </a:moveTo>
                  <a:cubicBezTo>
                    <a:pt x="20859" y="32008"/>
                    <a:pt x="10670" y="29248"/>
                    <a:pt x="1840" y="23849"/>
                  </a:cubicBezTo>
                  <a:moveTo>
                    <a:pt x="142792" y="31806"/>
                  </a:moveTo>
                  <a:cubicBezTo>
                    <a:pt x="132445" y="32008"/>
                    <a:pt x="122256" y="29247"/>
                    <a:pt x="113426" y="23849"/>
                  </a:cubicBezTo>
                </a:path>
              </a:pathLst>
            </a:custGeom>
            <a:noFill/>
            <a:ln w="10488">
              <a:solidFill>
                <a:srgbClr val="484848"/>
              </a:solidFill>
            </a:ln>
          </p:spPr>
          <p:txBody>
            <a:bodyPr rtlCol="0" anchor="ctr"/>
            <a:lstStyle/>
            <a:p>
              <a:pPr algn="ctr"/>
              <a:endParaRPr sz="3413"/>
            </a:p>
          </p:txBody>
        </p:sp>
        <p:sp>
          <p:nvSpPr>
            <p:cNvPr id="75" name="Rounded Rectangle 74"/>
            <p:cNvSpPr/>
            <p:nvPr/>
          </p:nvSpPr>
          <p:spPr>
            <a:xfrm>
              <a:off x="3730351" y="6453125"/>
              <a:ext cx="228716" cy="226061"/>
            </a:xfrm>
            <a:custGeom>
              <a:avLst/>
              <a:gdLst/>
              <a:ahLst/>
              <a:cxnLst/>
              <a:rect l="0" t="0" r="0" b="0"/>
              <a:pathLst>
                <a:path w="160816" h="158949">
                  <a:moveTo>
                    <a:pt x="20976" y="75045"/>
                  </a:moveTo>
                  <a:lnTo>
                    <a:pt x="20976" y="148461"/>
                  </a:lnTo>
                  <a:cubicBezTo>
                    <a:pt x="20976" y="150391"/>
                    <a:pt x="22541" y="151957"/>
                    <a:pt x="24472" y="151957"/>
                  </a:cubicBezTo>
                  <a:lnTo>
                    <a:pt x="83904" y="151957"/>
                  </a:lnTo>
                  <a:moveTo>
                    <a:pt x="0" y="71549"/>
                  </a:moveTo>
                  <a:lnTo>
                    <a:pt x="75667" y="2439"/>
                  </a:lnTo>
                  <a:cubicBezTo>
                    <a:pt x="78338" y="0"/>
                    <a:pt x="82429" y="0"/>
                    <a:pt x="85099" y="2439"/>
                  </a:cubicBezTo>
                  <a:lnTo>
                    <a:pt x="160816" y="71549"/>
                  </a:lnTo>
                  <a:moveTo>
                    <a:pt x="69899" y="33092"/>
                  </a:moveTo>
                  <a:lnTo>
                    <a:pt x="90875" y="33092"/>
                  </a:lnTo>
                  <a:lnTo>
                    <a:pt x="90875" y="54069"/>
                  </a:lnTo>
                  <a:lnTo>
                    <a:pt x="69899" y="54069"/>
                  </a:lnTo>
                  <a:close/>
                  <a:moveTo>
                    <a:pt x="83904" y="113703"/>
                  </a:moveTo>
                  <a:cubicBezTo>
                    <a:pt x="83904" y="131192"/>
                    <a:pt x="98081" y="145370"/>
                    <a:pt x="115570" y="145370"/>
                  </a:cubicBezTo>
                  <a:cubicBezTo>
                    <a:pt x="133060" y="145370"/>
                    <a:pt x="147237" y="131192"/>
                    <a:pt x="147237" y="113703"/>
                  </a:cubicBezTo>
                  <a:cubicBezTo>
                    <a:pt x="147237" y="96214"/>
                    <a:pt x="133060" y="82037"/>
                    <a:pt x="115570" y="82037"/>
                  </a:cubicBezTo>
                  <a:cubicBezTo>
                    <a:pt x="98081" y="82037"/>
                    <a:pt x="83904" y="96214"/>
                    <a:pt x="83904" y="113703"/>
                  </a:cubicBezTo>
                  <a:close/>
                  <a:moveTo>
                    <a:pt x="160816" y="158949"/>
                  </a:moveTo>
                  <a:lnTo>
                    <a:pt x="138106" y="136239"/>
                  </a:lnTo>
                </a:path>
              </a:pathLst>
            </a:custGeom>
            <a:noFill/>
            <a:ln w="10488">
              <a:solidFill>
                <a:srgbClr val="484848"/>
              </a:solidFill>
            </a:ln>
          </p:spPr>
          <p:txBody>
            <a:bodyPr rtlCol="0" anchor="ctr"/>
            <a:lstStyle/>
            <a:p>
              <a:pPr algn="ctr"/>
              <a:endParaRPr sz="3413"/>
            </a:p>
          </p:txBody>
        </p:sp>
        <p:sp>
          <p:nvSpPr>
            <p:cNvPr id="76" name="Rounded Rectangle 75"/>
            <p:cNvSpPr/>
            <p:nvPr/>
          </p:nvSpPr>
          <p:spPr>
            <a:xfrm>
              <a:off x="7537486" y="4780054"/>
              <a:ext cx="218772" cy="228308"/>
            </a:xfrm>
            <a:custGeom>
              <a:avLst/>
              <a:gdLst/>
              <a:ahLst/>
              <a:cxnLst/>
              <a:rect l="0" t="0" r="0" b="0"/>
              <a:pathLst>
                <a:path w="153824" h="160529">
                  <a:moveTo>
                    <a:pt x="0" y="160529"/>
                  </a:moveTo>
                  <a:lnTo>
                    <a:pt x="153824" y="160529"/>
                  </a:lnTo>
                  <a:moveTo>
                    <a:pt x="0" y="111585"/>
                  </a:moveTo>
                  <a:lnTo>
                    <a:pt x="153824" y="111585"/>
                  </a:lnTo>
                  <a:moveTo>
                    <a:pt x="6992" y="111585"/>
                  </a:moveTo>
                  <a:lnTo>
                    <a:pt x="6992" y="160529"/>
                  </a:lnTo>
                  <a:moveTo>
                    <a:pt x="146832" y="111585"/>
                  </a:moveTo>
                  <a:lnTo>
                    <a:pt x="146832" y="160529"/>
                  </a:lnTo>
                  <a:moveTo>
                    <a:pt x="20976" y="62641"/>
                  </a:moveTo>
                  <a:lnTo>
                    <a:pt x="132848" y="62641"/>
                  </a:lnTo>
                  <a:moveTo>
                    <a:pt x="34960" y="62641"/>
                  </a:moveTo>
                  <a:lnTo>
                    <a:pt x="34960" y="111585"/>
                  </a:lnTo>
                  <a:moveTo>
                    <a:pt x="62928" y="80121"/>
                  </a:moveTo>
                  <a:lnTo>
                    <a:pt x="62928" y="97601"/>
                  </a:lnTo>
                  <a:moveTo>
                    <a:pt x="90896" y="80121"/>
                  </a:moveTo>
                  <a:lnTo>
                    <a:pt x="90896" y="97601"/>
                  </a:lnTo>
                  <a:moveTo>
                    <a:pt x="62928" y="125569"/>
                  </a:moveTo>
                  <a:lnTo>
                    <a:pt x="62928" y="143049"/>
                  </a:lnTo>
                  <a:moveTo>
                    <a:pt x="34960" y="125569"/>
                  </a:moveTo>
                  <a:lnTo>
                    <a:pt x="34960" y="143049"/>
                  </a:lnTo>
                  <a:moveTo>
                    <a:pt x="90896" y="125569"/>
                  </a:moveTo>
                  <a:lnTo>
                    <a:pt x="90896" y="143049"/>
                  </a:lnTo>
                  <a:moveTo>
                    <a:pt x="118864" y="125569"/>
                  </a:moveTo>
                  <a:lnTo>
                    <a:pt x="118864" y="143049"/>
                  </a:lnTo>
                  <a:moveTo>
                    <a:pt x="118864" y="62641"/>
                  </a:moveTo>
                  <a:lnTo>
                    <a:pt x="118864" y="111585"/>
                  </a:lnTo>
                  <a:moveTo>
                    <a:pt x="34960" y="62641"/>
                  </a:moveTo>
                  <a:cubicBezTo>
                    <a:pt x="34960" y="39471"/>
                    <a:pt x="53742" y="20689"/>
                    <a:pt x="76912" y="20689"/>
                  </a:cubicBezTo>
                  <a:cubicBezTo>
                    <a:pt x="100081" y="20689"/>
                    <a:pt x="118864" y="39471"/>
                    <a:pt x="118864" y="62641"/>
                  </a:cubicBezTo>
                  <a:close/>
                  <a:moveTo>
                    <a:pt x="76912" y="20689"/>
                  </a:moveTo>
                  <a:lnTo>
                    <a:pt x="76912" y="0"/>
                  </a:lnTo>
                </a:path>
              </a:pathLst>
            </a:custGeom>
            <a:noFill/>
            <a:ln w="10488">
              <a:solidFill>
                <a:srgbClr val="484848"/>
              </a:solidFill>
            </a:ln>
          </p:spPr>
          <p:txBody>
            <a:bodyPr rtlCol="0" anchor="ctr"/>
            <a:lstStyle/>
            <a:p>
              <a:pPr algn="ctr"/>
              <a:endParaRPr sz="3413"/>
            </a:p>
          </p:txBody>
        </p:sp>
        <p:sp>
          <p:nvSpPr>
            <p:cNvPr id="77" name="Rounded Rectangle 76"/>
            <p:cNvSpPr/>
            <p:nvPr/>
          </p:nvSpPr>
          <p:spPr>
            <a:xfrm>
              <a:off x="5186182" y="6450469"/>
              <a:ext cx="169361" cy="228966"/>
            </a:xfrm>
            <a:custGeom>
              <a:avLst/>
              <a:gdLst/>
              <a:ahLst/>
              <a:cxnLst/>
              <a:rect l="0" t="0" r="0" b="0"/>
              <a:pathLst>
                <a:path w="119082" h="160992">
                  <a:moveTo>
                    <a:pt x="24472" y="13984"/>
                  </a:moveTo>
                  <a:cubicBezTo>
                    <a:pt x="24472" y="21707"/>
                    <a:pt x="30732" y="27968"/>
                    <a:pt x="38456" y="27968"/>
                  </a:cubicBezTo>
                  <a:cubicBezTo>
                    <a:pt x="46179" y="27968"/>
                    <a:pt x="52440" y="21707"/>
                    <a:pt x="52440" y="13984"/>
                  </a:cubicBezTo>
                  <a:cubicBezTo>
                    <a:pt x="52440" y="6260"/>
                    <a:pt x="46179" y="0"/>
                    <a:pt x="38456" y="0"/>
                  </a:cubicBezTo>
                  <a:cubicBezTo>
                    <a:pt x="30732" y="0"/>
                    <a:pt x="24472" y="6260"/>
                    <a:pt x="24472" y="13984"/>
                  </a:cubicBezTo>
                  <a:close/>
                  <a:moveTo>
                    <a:pt x="13984" y="66424"/>
                  </a:moveTo>
                  <a:lnTo>
                    <a:pt x="13984" y="73416"/>
                  </a:lnTo>
                  <a:cubicBezTo>
                    <a:pt x="13984" y="77277"/>
                    <a:pt x="17114" y="80408"/>
                    <a:pt x="20976" y="80408"/>
                  </a:cubicBezTo>
                  <a:lnTo>
                    <a:pt x="34960" y="80408"/>
                  </a:lnTo>
                  <a:cubicBezTo>
                    <a:pt x="38821" y="80408"/>
                    <a:pt x="41952" y="83538"/>
                    <a:pt x="41952" y="87400"/>
                  </a:cubicBezTo>
                  <a:cubicBezTo>
                    <a:pt x="41952" y="91261"/>
                    <a:pt x="38821" y="94392"/>
                    <a:pt x="34960" y="94392"/>
                  </a:cubicBezTo>
                  <a:lnTo>
                    <a:pt x="20976" y="94392"/>
                  </a:lnTo>
                  <a:cubicBezTo>
                    <a:pt x="9391" y="94392"/>
                    <a:pt x="0" y="85000"/>
                    <a:pt x="0" y="73416"/>
                  </a:cubicBezTo>
                  <a:lnTo>
                    <a:pt x="0" y="69920"/>
                  </a:lnTo>
                  <a:cubicBezTo>
                    <a:pt x="0" y="54473"/>
                    <a:pt x="12521" y="41952"/>
                    <a:pt x="27968" y="41952"/>
                  </a:cubicBezTo>
                  <a:lnTo>
                    <a:pt x="46909" y="41952"/>
                  </a:lnTo>
                  <a:cubicBezTo>
                    <a:pt x="59520" y="41951"/>
                    <a:pt x="70571" y="50391"/>
                    <a:pt x="73891" y="62557"/>
                  </a:cubicBezTo>
                  <a:lnTo>
                    <a:pt x="76688" y="72744"/>
                  </a:lnTo>
                  <a:cubicBezTo>
                    <a:pt x="79546" y="83190"/>
                    <a:pt x="76117" y="94347"/>
                    <a:pt x="67885" y="101384"/>
                  </a:cubicBezTo>
                  <a:lnTo>
                    <a:pt x="58425" y="109487"/>
                  </a:lnTo>
                  <a:cubicBezTo>
                    <a:pt x="56549" y="111253"/>
                    <a:pt x="53855" y="111844"/>
                    <a:pt x="51412" y="111026"/>
                  </a:cubicBezTo>
                  <a:cubicBezTo>
                    <a:pt x="48969" y="110209"/>
                    <a:pt x="47174" y="108114"/>
                    <a:pt x="46740" y="105575"/>
                  </a:cubicBezTo>
                  <a:cubicBezTo>
                    <a:pt x="46306" y="103036"/>
                    <a:pt x="47303" y="100464"/>
                    <a:pt x="49335" y="98881"/>
                  </a:cubicBezTo>
                  <a:lnTo>
                    <a:pt x="58802" y="90770"/>
                  </a:lnTo>
                  <a:cubicBezTo>
                    <a:pt x="62909" y="87251"/>
                    <a:pt x="64619" y="81681"/>
                    <a:pt x="63193" y="76464"/>
                  </a:cubicBezTo>
                  <a:lnTo>
                    <a:pt x="60487" y="66556"/>
                  </a:lnTo>
                  <a:moveTo>
                    <a:pt x="65815" y="103125"/>
                  </a:moveTo>
                  <a:lnTo>
                    <a:pt x="79827" y="119731"/>
                  </a:lnTo>
                  <a:moveTo>
                    <a:pt x="3831" y="29660"/>
                  </a:moveTo>
                  <a:lnTo>
                    <a:pt x="56796" y="92434"/>
                  </a:lnTo>
                  <a:moveTo>
                    <a:pt x="85120" y="116766"/>
                  </a:moveTo>
                  <a:lnTo>
                    <a:pt x="85120" y="116766"/>
                  </a:lnTo>
                  <a:cubicBezTo>
                    <a:pt x="80255" y="118389"/>
                    <a:pt x="76437" y="122207"/>
                    <a:pt x="74814" y="127072"/>
                  </a:cubicBezTo>
                  <a:lnTo>
                    <a:pt x="74814" y="127072"/>
                  </a:lnTo>
                  <a:cubicBezTo>
                    <a:pt x="73309" y="131582"/>
                    <a:pt x="73851" y="136525"/>
                    <a:pt x="76296" y="140602"/>
                  </a:cubicBezTo>
                  <a:lnTo>
                    <a:pt x="88882" y="157383"/>
                  </a:lnTo>
                  <a:cubicBezTo>
                    <a:pt x="89989" y="159230"/>
                    <a:pt x="91886" y="160465"/>
                    <a:pt x="94024" y="160728"/>
                  </a:cubicBezTo>
                  <a:cubicBezTo>
                    <a:pt x="96162" y="160992"/>
                    <a:pt x="98302" y="160256"/>
                    <a:pt x="99824" y="158732"/>
                  </a:cubicBezTo>
                  <a:lnTo>
                    <a:pt x="116822" y="141735"/>
                  </a:lnTo>
                  <a:cubicBezTo>
                    <a:pt x="118345" y="140212"/>
                    <a:pt x="119082" y="138072"/>
                    <a:pt x="118818" y="135934"/>
                  </a:cubicBezTo>
                  <a:cubicBezTo>
                    <a:pt x="118555" y="133796"/>
                    <a:pt x="117320" y="131899"/>
                    <a:pt x="115473" y="130792"/>
                  </a:cubicBezTo>
                  <a:lnTo>
                    <a:pt x="98692" y="118206"/>
                  </a:lnTo>
                  <a:cubicBezTo>
                    <a:pt x="94597" y="115762"/>
                    <a:pt x="89637" y="115236"/>
                    <a:pt x="85120" y="116766"/>
                  </a:cubicBezTo>
                  <a:close/>
                  <a:moveTo>
                    <a:pt x="103341" y="155236"/>
                  </a:moveTo>
                  <a:lnTo>
                    <a:pt x="96349" y="148244"/>
                  </a:lnTo>
                  <a:moveTo>
                    <a:pt x="112081" y="146496"/>
                  </a:moveTo>
                  <a:lnTo>
                    <a:pt x="105089" y="139504"/>
                  </a:lnTo>
                  <a:moveTo>
                    <a:pt x="55936" y="125856"/>
                  </a:moveTo>
                  <a:lnTo>
                    <a:pt x="55936" y="153824"/>
                  </a:lnTo>
                  <a:cubicBezTo>
                    <a:pt x="55936" y="157685"/>
                    <a:pt x="52805" y="160816"/>
                    <a:pt x="48944" y="160816"/>
                  </a:cubicBezTo>
                  <a:lnTo>
                    <a:pt x="27968" y="160816"/>
                  </a:lnTo>
                  <a:cubicBezTo>
                    <a:pt x="24106" y="160816"/>
                    <a:pt x="20976" y="157685"/>
                    <a:pt x="20976" y="153824"/>
                  </a:cubicBezTo>
                  <a:lnTo>
                    <a:pt x="20976" y="108376"/>
                  </a:lnTo>
                  <a:moveTo>
                    <a:pt x="38456" y="160816"/>
                  </a:moveTo>
                  <a:lnTo>
                    <a:pt x="38456" y="118864"/>
                  </a:lnTo>
                </a:path>
              </a:pathLst>
            </a:custGeom>
            <a:noFill/>
            <a:ln w="10488">
              <a:solidFill>
                <a:srgbClr val="484848"/>
              </a:solidFill>
            </a:ln>
          </p:spPr>
          <p:txBody>
            <a:bodyPr rtlCol="0" anchor="ctr"/>
            <a:lstStyle/>
            <a:p>
              <a:pPr algn="ctr"/>
              <a:endParaRPr sz="3413"/>
            </a:p>
          </p:txBody>
        </p:sp>
        <p:sp>
          <p:nvSpPr>
            <p:cNvPr id="78" name="Rounded Rectangle 77"/>
            <p:cNvSpPr/>
            <p:nvPr/>
          </p:nvSpPr>
          <p:spPr>
            <a:xfrm>
              <a:off x="6307668" y="4779844"/>
              <a:ext cx="95673" cy="228716"/>
            </a:xfrm>
            <a:custGeom>
              <a:avLst/>
              <a:gdLst/>
              <a:ahLst/>
              <a:cxnLst/>
              <a:rect l="0" t="0" r="0" b="0"/>
              <a:pathLst>
                <a:path w="67270" h="160816">
                  <a:moveTo>
                    <a:pt x="18689" y="111872"/>
                  </a:moveTo>
                  <a:lnTo>
                    <a:pt x="18689" y="104761"/>
                  </a:lnTo>
                  <a:cubicBezTo>
                    <a:pt x="18602" y="100985"/>
                    <a:pt x="16934" y="97419"/>
                    <a:pt x="14092" y="94932"/>
                  </a:cubicBezTo>
                  <a:cubicBezTo>
                    <a:pt x="11250" y="92444"/>
                    <a:pt x="7494" y="91264"/>
                    <a:pt x="3740" y="91679"/>
                  </a:cubicBezTo>
                  <a:lnTo>
                    <a:pt x="63536" y="74395"/>
                  </a:lnTo>
                  <a:moveTo>
                    <a:pt x="63536" y="91679"/>
                  </a:moveTo>
                  <a:cubicBezTo>
                    <a:pt x="59781" y="91262"/>
                    <a:pt x="56024" y="92441"/>
                    <a:pt x="53182" y="94929"/>
                  </a:cubicBezTo>
                  <a:cubicBezTo>
                    <a:pt x="50339" y="97417"/>
                    <a:pt x="48672" y="100984"/>
                    <a:pt x="48587" y="104761"/>
                  </a:cubicBezTo>
                  <a:lnTo>
                    <a:pt x="48587" y="111872"/>
                  </a:lnTo>
                  <a:moveTo>
                    <a:pt x="0" y="71122"/>
                  </a:moveTo>
                  <a:lnTo>
                    <a:pt x="67270" y="51971"/>
                  </a:lnTo>
                  <a:moveTo>
                    <a:pt x="0" y="48699"/>
                  </a:moveTo>
                  <a:lnTo>
                    <a:pt x="67270" y="29548"/>
                  </a:lnTo>
                  <a:moveTo>
                    <a:pt x="3740" y="22654"/>
                  </a:moveTo>
                  <a:lnTo>
                    <a:pt x="30925" y="16361"/>
                  </a:lnTo>
                  <a:cubicBezTo>
                    <a:pt x="32512" y="15996"/>
                    <a:pt x="33637" y="14584"/>
                    <a:pt x="33638" y="12956"/>
                  </a:cubicBezTo>
                  <a:lnTo>
                    <a:pt x="33638" y="0"/>
                  </a:lnTo>
                  <a:moveTo>
                    <a:pt x="33638" y="150328"/>
                  </a:moveTo>
                  <a:lnTo>
                    <a:pt x="33638" y="160816"/>
                  </a:lnTo>
                  <a:moveTo>
                    <a:pt x="63606" y="113130"/>
                  </a:moveTo>
                  <a:cubicBezTo>
                    <a:pt x="62942" y="112333"/>
                    <a:pt x="61958" y="111872"/>
                    <a:pt x="60921" y="111872"/>
                  </a:cubicBezTo>
                  <a:lnTo>
                    <a:pt x="6383" y="111872"/>
                  </a:lnTo>
                  <a:cubicBezTo>
                    <a:pt x="5347" y="111872"/>
                    <a:pt x="4364" y="112331"/>
                    <a:pt x="3700" y="113126"/>
                  </a:cubicBezTo>
                  <a:cubicBezTo>
                    <a:pt x="3036" y="113922"/>
                    <a:pt x="2759" y="114970"/>
                    <a:pt x="2943" y="115990"/>
                  </a:cubicBezTo>
                  <a:lnTo>
                    <a:pt x="4810" y="126254"/>
                  </a:lnTo>
                  <a:cubicBezTo>
                    <a:pt x="7351" y="140192"/>
                    <a:pt x="19492" y="150320"/>
                    <a:pt x="33659" y="150320"/>
                  </a:cubicBezTo>
                  <a:cubicBezTo>
                    <a:pt x="47826" y="150320"/>
                    <a:pt x="59967" y="140192"/>
                    <a:pt x="62508" y="126254"/>
                  </a:cubicBezTo>
                  <a:lnTo>
                    <a:pt x="64375" y="115990"/>
                  </a:lnTo>
                  <a:cubicBezTo>
                    <a:pt x="64555" y="114970"/>
                    <a:pt x="64273" y="113923"/>
                    <a:pt x="63606" y="113130"/>
                  </a:cubicBezTo>
                  <a:close/>
                </a:path>
              </a:pathLst>
            </a:custGeom>
            <a:noFill/>
            <a:ln w="10488">
              <a:solidFill>
                <a:srgbClr val="484848"/>
              </a:solidFill>
            </a:ln>
          </p:spPr>
          <p:txBody>
            <a:bodyPr rtlCol="0" anchor="ctr"/>
            <a:lstStyle/>
            <a:p>
              <a:pPr algn="ctr"/>
              <a:endParaRPr sz="3413"/>
            </a:p>
          </p:txBody>
        </p:sp>
        <p:sp>
          <p:nvSpPr>
            <p:cNvPr id="79" name="Rounded Rectangle 78"/>
            <p:cNvSpPr/>
            <p:nvPr/>
          </p:nvSpPr>
          <p:spPr>
            <a:xfrm>
              <a:off x="6558813" y="6445497"/>
              <a:ext cx="232350" cy="233690"/>
            </a:xfrm>
            <a:custGeom>
              <a:avLst/>
              <a:gdLst/>
              <a:ahLst/>
              <a:cxnLst/>
              <a:rect l="0" t="0" r="0" b="0"/>
              <a:pathLst>
                <a:path w="163371" h="164313">
                  <a:moveTo>
                    <a:pt x="38913" y="80455"/>
                  </a:moveTo>
                  <a:cubicBezTo>
                    <a:pt x="41011" y="78357"/>
                    <a:pt x="42409" y="74861"/>
                    <a:pt x="42409" y="72064"/>
                  </a:cubicBezTo>
                  <a:cubicBezTo>
                    <a:pt x="42409" y="68568"/>
                    <a:pt x="41011" y="65771"/>
                    <a:pt x="38913" y="63674"/>
                  </a:cubicBezTo>
                  <a:lnTo>
                    <a:pt x="32620" y="58080"/>
                  </a:lnTo>
                  <a:cubicBezTo>
                    <a:pt x="29124" y="54584"/>
                    <a:pt x="27726" y="49689"/>
                    <a:pt x="29824" y="44795"/>
                  </a:cubicBezTo>
                  <a:cubicBezTo>
                    <a:pt x="31921" y="40600"/>
                    <a:pt x="36117" y="37104"/>
                    <a:pt x="41011" y="37803"/>
                  </a:cubicBezTo>
                  <a:lnTo>
                    <a:pt x="49401" y="38502"/>
                  </a:lnTo>
                  <a:cubicBezTo>
                    <a:pt x="52897" y="38502"/>
                    <a:pt x="55694" y="37104"/>
                    <a:pt x="58491" y="35006"/>
                  </a:cubicBezTo>
                  <a:cubicBezTo>
                    <a:pt x="60589" y="32909"/>
                    <a:pt x="61987" y="29413"/>
                    <a:pt x="61987" y="25917"/>
                  </a:cubicBezTo>
                  <a:lnTo>
                    <a:pt x="61288" y="17526"/>
                  </a:lnTo>
                  <a:cubicBezTo>
                    <a:pt x="61288" y="12632"/>
                    <a:pt x="64085" y="8437"/>
                    <a:pt x="68280" y="6339"/>
                  </a:cubicBezTo>
                  <a:cubicBezTo>
                    <a:pt x="72475" y="4241"/>
                    <a:pt x="78069" y="5640"/>
                    <a:pt x="81565" y="9136"/>
                  </a:cubicBezTo>
                  <a:lnTo>
                    <a:pt x="87158" y="15429"/>
                  </a:lnTo>
                  <a:cubicBezTo>
                    <a:pt x="89255" y="17526"/>
                    <a:pt x="92752" y="18925"/>
                    <a:pt x="95549" y="18925"/>
                  </a:cubicBezTo>
                  <a:cubicBezTo>
                    <a:pt x="99045" y="18925"/>
                    <a:pt x="101842" y="17526"/>
                    <a:pt x="103939" y="15429"/>
                  </a:cubicBezTo>
                  <a:lnTo>
                    <a:pt x="109533" y="9136"/>
                  </a:lnTo>
                  <a:cubicBezTo>
                    <a:pt x="113029" y="5640"/>
                    <a:pt x="117923" y="4241"/>
                    <a:pt x="122818" y="6339"/>
                  </a:cubicBezTo>
                  <a:cubicBezTo>
                    <a:pt x="127013" y="8437"/>
                    <a:pt x="130509" y="12632"/>
                    <a:pt x="129810" y="17526"/>
                  </a:cubicBezTo>
                  <a:lnTo>
                    <a:pt x="129110" y="25917"/>
                  </a:lnTo>
                  <a:cubicBezTo>
                    <a:pt x="129110" y="29413"/>
                    <a:pt x="130508" y="32209"/>
                    <a:pt x="132606" y="35006"/>
                  </a:cubicBezTo>
                  <a:cubicBezTo>
                    <a:pt x="134703" y="37104"/>
                    <a:pt x="138200" y="38502"/>
                    <a:pt x="141696" y="38502"/>
                  </a:cubicBezTo>
                  <a:lnTo>
                    <a:pt x="150086" y="37803"/>
                  </a:lnTo>
                  <a:cubicBezTo>
                    <a:pt x="154980" y="37803"/>
                    <a:pt x="159176" y="40600"/>
                    <a:pt x="161274" y="44795"/>
                  </a:cubicBezTo>
                  <a:cubicBezTo>
                    <a:pt x="163371" y="48990"/>
                    <a:pt x="161973" y="54584"/>
                    <a:pt x="158477" y="58080"/>
                  </a:cubicBezTo>
                  <a:lnTo>
                    <a:pt x="152184" y="63674"/>
                  </a:lnTo>
                  <a:cubicBezTo>
                    <a:pt x="150087" y="65771"/>
                    <a:pt x="148688" y="69267"/>
                    <a:pt x="148688" y="72064"/>
                  </a:cubicBezTo>
                  <a:cubicBezTo>
                    <a:pt x="148688" y="75560"/>
                    <a:pt x="150087" y="78357"/>
                    <a:pt x="152184" y="80455"/>
                  </a:cubicBezTo>
                  <a:lnTo>
                    <a:pt x="158477" y="86048"/>
                  </a:lnTo>
                  <a:cubicBezTo>
                    <a:pt x="161973" y="89544"/>
                    <a:pt x="163371" y="94439"/>
                    <a:pt x="161274" y="99333"/>
                  </a:cubicBezTo>
                  <a:cubicBezTo>
                    <a:pt x="159176" y="103528"/>
                    <a:pt x="154980" y="107024"/>
                    <a:pt x="150086" y="106325"/>
                  </a:cubicBezTo>
                  <a:lnTo>
                    <a:pt x="141696" y="105626"/>
                  </a:lnTo>
                  <a:cubicBezTo>
                    <a:pt x="138200" y="105626"/>
                    <a:pt x="135403" y="107024"/>
                    <a:pt x="132606" y="109122"/>
                  </a:cubicBezTo>
                  <a:cubicBezTo>
                    <a:pt x="130508" y="111219"/>
                    <a:pt x="129110" y="114715"/>
                    <a:pt x="129110" y="118211"/>
                  </a:cubicBezTo>
                  <a:lnTo>
                    <a:pt x="129810" y="126602"/>
                  </a:lnTo>
                  <a:cubicBezTo>
                    <a:pt x="129810" y="131496"/>
                    <a:pt x="127013" y="135691"/>
                    <a:pt x="122818" y="137789"/>
                  </a:cubicBezTo>
                  <a:cubicBezTo>
                    <a:pt x="118623" y="139887"/>
                    <a:pt x="113029" y="138488"/>
                    <a:pt x="109533" y="134992"/>
                  </a:cubicBezTo>
                  <a:lnTo>
                    <a:pt x="103939" y="128699"/>
                  </a:lnTo>
                  <a:cubicBezTo>
                    <a:pt x="101842" y="126602"/>
                    <a:pt x="98346" y="125203"/>
                    <a:pt x="95549" y="125203"/>
                  </a:cubicBezTo>
                  <a:cubicBezTo>
                    <a:pt x="92053" y="125203"/>
                    <a:pt x="89255" y="126602"/>
                    <a:pt x="87158" y="128699"/>
                  </a:cubicBezTo>
                  <a:lnTo>
                    <a:pt x="81565" y="134992"/>
                  </a:lnTo>
                  <a:moveTo>
                    <a:pt x="0" y="0"/>
                  </a:moveTo>
                  <a:moveTo>
                    <a:pt x="107436" y="75560"/>
                  </a:moveTo>
                  <a:lnTo>
                    <a:pt x="120926" y="62069"/>
                  </a:lnTo>
                  <a:cubicBezTo>
                    <a:pt x="124792" y="71761"/>
                    <a:pt x="123335" y="84132"/>
                    <a:pt x="115127" y="92341"/>
                  </a:cubicBezTo>
                  <a:cubicBezTo>
                    <a:pt x="107436" y="100032"/>
                    <a:pt x="96249" y="102130"/>
                    <a:pt x="86460" y="98634"/>
                  </a:cubicBezTo>
                  <a:lnTo>
                    <a:pt x="59191" y="125903"/>
                  </a:lnTo>
                  <a:cubicBezTo>
                    <a:pt x="62687" y="135691"/>
                    <a:pt x="60589" y="146879"/>
                    <a:pt x="52898" y="154570"/>
                  </a:cubicBezTo>
                  <a:cubicBezTo>
                    <a:pt x="44641" y="162826"/>
                    <a:pt x="32999" y="164313"/>
                    <a:pt x="22636" y="160360"/>
                  </a:cubicBezTo>
                  <a:lnTo>
                    <a:pt x="36117" y="146879"/>
                  </a:lnTo>
                  <a:cubicBezTo>
                    <a:pt x="40312" y="142683"/>
                    <a:pt x="40312" y="136391"/>
                    <a:pt x="36117" y="132195"/>
                  </a:cubicBezTo>
                  <a:cubicBezTo>
                    <a:pt x="31922" y="128000"/>
                    <a:pt x="25629" y="128000"/>
                    <a:pt x="21434" y="132195"/>
                  </a:cubicBezTo>
                  <a:lnTo>
                    <a:pt x="7930" y="145699"/>
                  </a:lnTo>
                  <a:cubicBezTo>
                    <a:pt x="3320" y="135330"/>
                    <a:pt x="5480" y="123677"/>
                    <a:pt x="13743" y="115415"/>
                  </a:cubicBezTo>
                  <a:cubicBezTo>
                    <a:pt x="21434" y="107723"/>
                    <a:pt x="32621" y="105626"/>
                    <a:pt x="42410" y="109122"/>
                  </a:cubicBezTo>
                  <a:lnTo>
                    <a:pt x="69679" y="81853"/>
                  </a:lnTo>
                  <a:cubicBezTo>
                    <a:pt x="66183" y="72064"/>
                    <a:pt x="68280" y="60877"/>
                    <a:pt x="75972" y="53186"/>
                  </a:cubicBezTo>
                  <a:cubicBezTo>
                    <a:pt x="84183" y="44974"/>
                    <a:pt x="95912" y="43523"/>
                    <a:pt x="106233" y="47395"/>
                  </a:cubicBezTo>
                  <a:lnTo>
                    <a:pt x="92752" y="60877"/>
                  </a:lnTo>
                  <a:cubicBezTo>
                    <a:pt x="88557" y="65072"/>
                    <a:pt x="88557" y="71365"/>
                    <a:pt x="92752" y="75560"/>
                  </a:cubicBezTo>
                  <a:cubicBezTo>
                    <a:pt x="96947" y="79755"/>
                    <a:pt x="103241" y="79755"/>
                    <a:pt x="107436" y="75560"/>
                  </a:cubicBezTo>
                  <a:close/>
                </a:path>
              </a:pathLst>
            </a:custGeom>
            <a:noFill/>
            <a:ln w="10488">
              <a:solidFill>
                <a:srgbClr val="484848"/>
              </a:solidFill>
            </a:ln>
          </p:spPr>
          <p:txBody>
            <a:bodyPr rtlCol="0" anchor="ctr"/>
            <a:lstStyle/>
            <a:p>
              <a:pPr algn="ctr"/>
              <a:endParaRPr sz="3413"/>
            </a:p>
          </p:txBody>
        </p:sp>
        <p:sp>
          <p:nvSpPr>
            <p:cNvPr id="80" name="Rounded Rectangle 79"/>
            <p:cNvSpPr/>
            <p:nvPr/>
          </p:nvSpPr>
          <p:spPr>
            <a:xfrm>
              <a:off x="4914999" y="4779845"/>
              <a:ext cx="141615" cy="228581"/>
            </a:xfrm>
            <a:custGeom>
              <a:avLst/>
              <a:gdLst/>
              <a:ahLst/>
              <a:cxnLst/>
              <a:rect l="0" t="0" r="0" b="0"/>
              <a:pathLst>
                <a:path w="99573" h="160721">
                  <a:moveTo>
                    <a:pt x="91738" y="0"/>
                  </a:moveTo>
                  <a:lnTo>
                    <a:pt x="7834" y="0"/>
                  </a:lnTo>
                  <a:moveTo>
                    <a:pt x="7834" y="0"/>
                  </a:moveTo>
                  <a:lnTo>
                    <a:pt x="91738" y="0"/>
                  </a:lnTo>
                  <a:moveTo>
                    <a:pt x="37564" y="73416"/>
                  </a:moveTo>
                  <a:cubicBezTo>
                    <a:pt x="49694" y="82841"/>
                    <a:pt x="53151" y="99698"/>
                    <a:pt x="45710" y="113137"/>
                  </a:cubicBezTo>
                  <a:cubicBezTo>
                    <a:pt x="41480" y="110460"/>
                    <a:pt x="38535" y="106162"/>
                    <a:pt x="37564" y="101251"/>
                  </a:cubicBezTo>
                  <a:cubicBezTo>
                    <a:pt x="25414" y="105057"/>
                    <a:pt x="17154" y="116326"/>
                    <a:pt x="17182" y="129058"/>
                  </a:cubicBezTo>
                  <a:cubicBezTo>
                    <a:pt x="17699" y="146693"/>
                    <a:pt x="32144" y="160721"/>
                    <a:pt x="49786" y="160721"/>
                  </a:cubicBezTo>
                  <a:cubicBezTo>
                    <a:pt x="67428" y="160721"/>
                    <a:pt x="81873" y="146693"/>
                    <a:pt x="82390" y="129058"/>
                  </a:cubicBezTo>
                  <a:cubicBezTo>
                    <a:pt x="81906" y="102451"/>
                    <a:pt x="63458" y="79552"/>
                    <a:pt x="37564" y="73416"/>
                  </a:cubicBezTo>
                  <a:close/>
                  <a:moveTo>
                    <a:pt x="49786" y="13984"/>
                  </a:moveTo>
                  <a:cubicBezTo>
                    <a:pt x="50751" y="13984"/>
                    <a:pt x="51534" y="14766"/>
                    <a:pt x="51534" y="15732"/>
                  </a:cubicBezTo>
                  <a:cubicBezTo>
                    <a:pt x="51534" y="16697"/>
                    <a:pt x="50751" y="17480"/>
                    <a:pt x="49786" y="17480"/>
                  </a:cubicBezTo>
                  <a:cubicBezTo>
                    <a:pt x="48821" y="17480"/>
                    <a:pt x="48038" y="16697"/>
                    <a:pt x="48038" y="15732"/>
                  </a:cubicBezTo>
                  <a:cubicBezTo>
                    <a:pt x="48038" y="14766"/>
                    <a:pt x="48821" y="13984"/>
                    <a:pt x="49786" y="13984"/>
                  </a:cubicBezTo>
                  <a:moveTo>
                    <a:pt x="49786" y="34960"/>
                  </a:moveTo>
                  <a:cubicBezTo>
                    <a:pt x="50751" y="34960"/>
                    <a:pt x="51534" y="35742"/>
                    <a:pt x="51534" y="36708"/>
                  </a:cubicBezTo>
                  <a:cubicBezTo>
                    <a:pt x="51534" y="37673"/>
                    <a:pt x="50751" y="38456"/>
                    <a:pt x="49786" y="38456"/>
                  </a:cubicBezTo>
                  <a:cubicBezTo>
                    <a:pt x="48821" y="38456"/>
                    <a:pt x="48038" y="37673"/>
                    <a:pt x="48038" y="36708"/>
                  </a:cubicBezTo>
                  <a:cubicBezTo>
                    <a:pt x="48038" y="35742"/>
                    <a:pt x="48821" y="34960"/>
                    <a:pt x="49786" y="34960"/>
                  </a:cubicBezTo>
                  <a:moveTo>
                    <a:pt x="49786" y="55936"/>
                  </a:moveTo>
                  <a:cubicBezTo>
                    <a:pt x="50751" y="55936"/>
                    <a:pt x="51534" y="56718"/>
                    <a:pt x="51534" y="57684"/>
                  </a:cubicBezTo>
                  <a:cubicBezTo>
                    <a:pt x="51534" y="58649"/>
                    <a:pt x="50751" y="59432"/>
                    <a:pt x="49786" y="59432"/>
                  </a:cubicBezTo>
                  <a:cubicBezTo>
                    <a:pt x="48821" y="59432"/>
                    <a:pt x="48038" y="58649"/>
                    <a:pt x="48038" y="57684"/>
                  </a:cubicBezTo>
                  <a:cubicBezTo>
                    <a:pt x="48038" y="56718"/>
                    <a:pt x="48821" y="55936"/>
                    <a:pt x="49786" y="55936"/>
                  </a:cubicBezTo>
                  <a:moveTo>
                    <a:pt x="71986" y="14067"/>
                  </a:moveTo>
                  <a:cubicBezTo>
                    <a:pt x="72660" y="13854"/>
                    <a:pt x="73397" y="14067"/>
                    <a:pt x="73852" y="14609"/>
                  </a:cubicBezTo>
                  <a:cubicBezTo>
                    <a:pt x="74308" y="15151"/>
                    <a:pt x="74391" y="15913"/>
                    <a:pt x="74065" y="16541"/>
                  </a:cubicBezTo>
                  <a:cubicBezTo>
                    <a:pt x="73738" y="17169"/>
                    <a:pt x="73065" y="17537"/>
                    <a:pt x="72360" y="17475"/>
                  </a:cubicBezTo>
                  <a:cubicBezTo>
                    <a:pt x="71655" y="17412"/>
                    <a:pt x="71057" y="16931"/>
                    <a:pt x="70846" y="16256"/>
                  </a:cubicBezTo>
                  <a:cubicBezTo>
                    <a:pt x="70562" y="15337"/>
                    <a:pt x="71071" y="14362"/>
                    <a:pt x="71986" y="14067"/>
                  </a:cubicBezTo>
                  <a:moveTo>
                    <a:pt x="78265" y="34079"/>
                  </a:moveTo>
                  <a:cubicBezTo>
                    <a:pt x="79185" y="33792"/>
                    <a:pt x="80165" y="34305"/>
                    <a:pt x="80453" y="35225"/>
                  </a:cubicBezTo>
                  <a:cubicBezTo>
                    <a:pt x="80741" y="36146"/>
                    <a:pt x="80229" y="37125"/>
                    <a:pt x="79309" y="37415"/>
                  </a:cubicBezTo>
                  <a:cubicBezTo>
                    <a:pt x="78389" y="37704"/>
                    <a:pt x="77408" y="37194"/>
                    <a:pt x="77118" y="36274"/>
                  </a:cubicBezTo>
                  <a:cubicBezTo>
                    <a:pt x="76978" y="35831"/>
                    <a:pt x="77020" y="35350"/>
                    <a:pt x="77235" y="34938"/>
                  </a:cubicBezTo>
                  <a:cubicBezTo>
                    <a:pt x="77450" y="34526"/>
                    <a:pt x="77821" y="34217"/>
                    <a:pt x="78265" y="34079"/>
                  </a:cubicBezTo>
                  <a:moveTo>
                    <a:pt x="84543" y="54097"/>
                  </a:moveTo>
                  <a:cubicBezTo>
                    <a:pt x="85465" y="53808"/>
                    <a:pt x="86446" y="54322"/>
                    <a:pt x="86734" y="55243"/>
                  </a:cubicBezTo>
                  <a:cubicBezTo>
                    <a:pt x="87022" y="56165"/>
                    <a:pt x="86508" y="57146"/>
                    <a:pt x="85586" y="57434"/>
                  </a:cubicBezTo>
                  <a:cubicBezTo>
                    <a:pt x="84665" y="57721"/>
                    <a:pt x="83684" y="57207"/>
                    <a:pt x="83397" y="56285"/>
                  </a:cubicBezTo>
                  <a:cubicBezTo>
                    <a:pt x="83110" y="55364"/>
                    <a:pt x="83623" y="54385"/>
                    <a:pt x="84543" y="54097"/>
                  </a:cubicBezTo>
                  <a:moveTo>
                    <a:pt x="90815" y="74115"/>
                  </a:moveTo>
                  <a:cubicBezTo>
                    <a:pt x="91736" y="73828"/>
                    <a:pt x="92715" y="74341"/>
                    <a:pt x="93003" y="75261"/>
                  </a:cubicBezTo>
                  <a:cubicBezTo>
                    <a:pt x="93292" y="76182"/>
                    <a:pt x="92780" y="77162"/>
                    <a:pt x="91860" y="77451"/>
                  </a:cubicBezTo>
                  <a:cubicBezTo>
                    <a:pt x="90940" y="77741"/>
                    <a:pt x="89959" y="77230"/>
                    <a:pt x="89668" y="76310"/>
                  </a:cubicBezTo>
                  <a:cubicBezTo>
                    <a:pt x="89528" y="75867"/>
                    <a:pt x="89571" y="75386"/>
                    <a:pt x="89786" y="74974"/>
                  </a:cubicBezTo>
                  <a:cubicBezTo>
                    <a:pt x="90001" y="74562"/>
                    <a:pt x="90371" y="74253"/>
                    <a:pt x="90815" y="74115"/>
                  </a:cubicBezTo>
                  <a:moveTo>
                    <a:pt x="97094" y="94126"/>
                  </a:moveTo>
                  <a:cubicBezTo>
                    <a:pt x="98016" y="93838"/>
                    <a:pt x="98996" y="94351"/>
                    <a:pt x="99284" y="95273"/>
                  </a:cubicBezTo>
                  <a:cubicBezTo>
                    <a:pt x="99573" y="96194"/>
                    <a:pt x="99059" y="97175"/>
                    <a:pt x="98137" y="97463"/>
                  </a:cubicBezTo>
                  <a:cubicBezTo>
                    <a:pt x="97215" y="97751"/>
                    <a:pt x="96235" y="97236"/>
                    <a:pt x="95947" y="96314"/>
                  </a:cubicBezTo>
                  <a:cubicBezTo>
                    <a:pt x="95660" y="95394"/>
                    <a:pt x="96173" y="94414"/>
                    <a:pt x="97094" y="94126"/>
                  </a:cubicBezTo>
                  <a:moveTo>
                    <a:pt x="27586" y="14067"/>
                  </a:moveTo>
                  <a:cubicBezTo>
                    <a:pt x="26912" y="13854"/>
                    <a:pt x="26175" y="14067"/>
                    <a:pt x="25720" y="14609"/>
                  </a:cubicBezTo>
                  <a:cubicBezTo>
                    <a:pt x="25265" y="15151"/>
                    <a:pt x="25181" y="15913"/>
                    <a:pt x="25508" y="16541"/>
                  </a:cubicBezTo>
                  <a:cubicBezTo>
                    <a:pt x="25834" y="17169"/>
                    <a:pt x="26507" y="17537"/>
                    <a:pt x="27212" y="17475"/>
                  </a:cubicBezTo>
                  <a:cubicBezTo>
                    <a:pt x="27917" y="17412"/>
                    <a:pt x="28515" y="16931"/>
                    <a:pt x="28726" y="16256"/>
                  </a:cubicBezTo>
                  <a:cubicBezTo>
                    <a:pt x="29010" y="15337"/>
                    <a:pt x="28502" y="14362"/>
                    <a:pt x="27586" y="14067"/>
                  </a:cubicBezTo>
                  <a:moveTo>
                    <a:pt x="21308" y="34079"/>
                  </a:moveTo>
                  <a:cubicBezTo>
                    <a:pt x="20387" y="33792"/>
                    <a:pt x="19407" y="34305"/>
                    <a:pt x="19119" y="35225"/>
                  </a:cubicBezTo>
                  <a:cubicBezTo>
                    <a:pt x="18831" y="36146"/>
                    <a:pt x="19343" y="37125"/>
                    <a:pt x="20263" y="37415"/>
                  </a:cubicBezTo>
                  <a:cubicBezTo>
                    <a:pt x="21183" y="37704"/>
                    <a:pt x="22164" y="37194"/>
                    <a:pt x="22454" y="36274"/>
                  </a:cubicBezTo>
                  <a:cubicBezTo>
                    <a:pt x="22594" y="35831"/>
                    <a:pt x="22552" y="35350"/>
                    <a:pt x="22337" y="34938"/>
                  </a:cubicBezTo>
                  <a:cubicBezTo>
                    <a:pt x="22122" y="34526"/>
                    <a:pt x="21751" y="34217"/>
                    <a:pt x="21308" y="34079"/>
                  </a:cubicBezTo>
                  <a:moveTo>
                    <a:pt x="15029" y="54097"/>
                  </a:moveTo>
                  <a:cubicBezTo>
                    <a:pt x="14107" y="53808"/>
                    <a:pt x="13126" y="54322"/>
                    <a:pt x="12838" y="55243"/>
                  </a:cubicBezTo>
                  <a:cubicBezTo>
                    <a:pt x="12550" y="56165"/>
                    <a:pt x="13064" y="57146"/>
                    <a:pt x="13986" y="57434"/>
                  </a:cubicBezTo>
                  <a:cubicBezTo>
                    <a:pt x="14908" y="57721"/>
                    <a:pt x="15888" y="57207"/>
                    <a:pt x="16175" y="56285"/>
                  </a:cubicBezTo>
                  <a:cubicBezTo>
                    <a:pt x="16463" y="55364"/>
                    <a:pt x="15949" y="54385"/>
                    <a:pt x="15029" y="54097"/>
                  </a:cubicBezTo>
                  <a:moveTo>
                    <a:pt x="8757" y="74115"/>
                  </a:moveTo>
                  <a:cubicBezTo>
                    <a:pt x="7836" y="73828"/>
                    <a:pt x="6857" y="74341"/>
                    <a:pt x="6569" y="75261"/>
                  </a:cubicBezTo>
                  <a:cubicBezTo>
                    <a:pt x="6280" y="76182"/>
                    <a:pt x="6792" y="77162"/>
                    <a:pt x="7712" y="77451"/>
                  </a:cubicBezTo>
                  <a:cubicBezTo>
                    <a:pt x="8632" y="77741"/>
                    <a:pt x="9613" y="77230"/>
                    <a:pt x="9904" y="76310"/>
                  </a:cubicBezTo>
                  <a:cubicBezTo>
                    <a:pt x="10044" y="75867"/>
                    <a:pt x="10001" y="75386"/>
                    <a:pt x="9786" y="74974"/>
                  </a:cubicBezTo>
                  <a:cubicBezTo>
                    <a:pt x="9571" y="74562"/>
                    <a:pt x="9201" y="74253"/>
                    <a:pt x="8757" y="74115"/>
                  </a:cubicBezTo>
                  <a:moveTo>
                    <a:pt x="2478" y="94126"/>
                  </a:moveTo>
                  <a:cubicBezTo>
                    <a:pt x="1557" y="93838"/>
                    <a:pt x="576" y="94351"/>
                    <a:pt x="288" y="95273"/>
                  </a:cubicBezTo>
                  <a:cubicBezTo>
                    <a:pt x="0" y="96194"/>
                    <a:pt x="513" y="97175"/>
                    <a:pt x="1435" y="97463"/>
                  </a:cubicBezTo>
                  <a:cubicBezTo>
                    <a:pt x="2357" y="97751"/>
                    <a:pt x="3337" y="97236"/>
                    <a:pt x="3625" y="96314"/>
                  </a:cubicBezTo>
                  <a:cubicBezTo>
                    <a:pt x="3912" y="95394"/>
                    <a:pt x="3399" y="94414"/>
                    <a:pt x="2478" y="94126"/>
                  </a:cubicBezTo>
                </a:path>
              </a:pathLst>
            </a:custGeom>
            <a:noFill/>
            <a:ln w="10488">
              <a:solidFill>
                <a:srgbClr val="484848"/>
              </a:solidFill>
            </a:ln>
          </p:spPr>
          <p:txBody>
            <a:bodyPr rtlCol="0" anchor="ctr"/>
            <a:lstStyle/>
            <a:p>
              <a:pPr algn="ctr"/>
              <a:endParaRPr sz="3413"/>
            </a:p>
          </p:txBody>
        </p:sp>
        <p:sp>
          <p:nvSpPr>
            <p:cNvPr id="81" name="Rounded Rectangle 80"/>
            <p:cNvSpPr/>
            <p:nvPr/>
          </p:nvSpPr>
          <p:spPr>
            <a:xfrm>
              <a:off x="7979589" y="6462323"/>
              <a:ext cx="223744" cy="205019"/>
            </a:xfrm>
            <a:custGeom>
              <a:avLst/>
              <a:gdLst/>
              <a:ahLst/>
              <a:cxnLst/>
              <a:rect l="0" t="0" r="0" b="0"/>
              <a:pathLst>
                <a:path w="157320" h="144154">
                  <a:moveTo>
                    <a:pt x="61389" y="41686"/>
                  </a:moveTo>
                  <a:cubicBezTo>
                    <a:pt x="58930" y="47264"/>
                    <a:pt x="54831" y="51962"/>
                    <a:pt x="49636" y="55152"/>
                  </a:cubicBezTo>
                  <a:lnTo>
                    <a:pt x="56558" y="91231"/>
                  </a:lnTo>
                  <a:lnTo>
                    <a:pt x="34925" y="91231"/>
                  </a:lnTo>
                  <a:lnTo>
                    <a:pt x="28786" y="59145"/>
                  </a:lnTo>
                  <a:cubicBezTo>
                    <a:pt x="16486" y="57007"/>
                    <a:pt x="6795" y="47480"/>
                    <a:pt x="4446" y="35219"/>
                  </a:cubicBezTo>
                  <a:cubicBezTo>
                    <a:pt x="2097" y="22958"/>
                    <a:pt x="7582" y="10524"/>
                    <a:pt x="18221" y="3992"/>
                  </a:cubicBezTo>
                  <a:lnTo>
                    <a:pt x="22507" y="26345"/>
                  </a:lnTo>
                  <a:lnTo>
                    <a:pt x="34925" y="34771"/>
                  </a:lnTo>
                  <a:lnTo>
                    <a:pt x="43350" y="22360"/>
                  </a:lnTo>
                  <a:lnTo>
                    <a:pt x="39064" y="0"/>
                  </a:lnTo>
                  <a:cubicBezTo>
                    <a:pt x="48164" y="1578"/>
                    <a:pt x="56030" y="7258"/>
                    <a:pt x="60390" y="15400"/>
                  </a:cubicBezTo>
                  <a:cubicBezTo>
                    <a:pt x="64750" y="23541"/>
                    <a:pt x="65119" y="33237"/>
                    <a:pt x="61389" y="41686"/>
                  </a:cubicBezTo>
                  <a:close/>
                  <a:moveTo>
                    <a:pt x="110306" y="4223"/>
                  </a:moveTo>
                  <a:cubicBezTo>
                    <a:pt x="108215" y="13627"/>
                    <a:pt x="97154" y="19899"/>
                    <a:pt x="81995" y="16529"/>
                  </a:cubicBezTo>
                  <a:lnTo>
                    <a:pt x="79037" y="29820"/>
                  </a:lnTo>
                  <a:lnTo>
                    <a:pt x="149936" y="45580"/>
                  </a:lnTo>
                  <a:lnTo>
                    <a:pt x="156830" y="14564"/>
                  </a:lnTo>
                  <a:lnTo>
                    <a:pt x="110306" y="4223"/>
                  </a:lnTo>
                  <a:close/>
                  <a:moveTo>
                    <a:pt x="96196" y="91231"/>
                  </a:moveTo>
                  <a:lnTo>
                    <a:pt x="108390" y="36372"/>
                  </a:lnTo>
                  <a:lnTo>
                    <a:pt x="128576" y="40861"/>
                  </a:lnTo>
                  <a:lnTo>
                    <a:pt x="116808" y="91238"/>
                  </a:lnTo>
                  <a:lnTo>
                    <a:pt x="96196" y="91238"/>
                  </a:lnTo>
                  <a:close/>
                  <a:moveTo>
                    <a:pt x="157320" y="137309"/>
                  </a:moveTo>
                  <a:lnTo>
                    <a:pt x="157320" y="91231"/>
                  </a:lnTo>
                  <a:lnTo>
                    <a:pt x="0" y="91231"/>
                  </a:lnTo>
                  <a:lnTo>
                    <a:pt x="0" y="137309"/>
                  </a:lnTo>
                  <a:cubicBezTo>
                    <a:pt x="0" y="141084"/>
                    <a:pt x="3062" y="144154"/>
                    <a:pt x="6838" y="144154"/>
                  </a:cubicBezTo>
                  <a:lnTo>
                    <a:pt x="150482" y="144154"/>
                  </a:lnTo>
                  <a:cubicBezTo>
                    <a:pt x="154257" y="144154"/>
                    <a:pt x="157320" y="141084"/>
                    <a:pt x="157320" y="137309"/>
                  </a:cubicBezTo>
                  <a:close/>
                  <a:moveTo>
                    <a:pt x="88917" y="101496"/>
                  </a:moveTo>
                  <a:cubicBezTo>
                    <a:pt x="88917" y="107161"/>
                    <a:pt x="84325" y="111753"/>
                    <a:pt x="78660" y="111753"/>
                  </a:cubicBezTo>
                  <a:cubicBezTo>
                    <a:pt x="72995" y="111753"/>
                    <a:pt x="68402" y="107161"/>
                    <a:pt x="68402" y="101496"/>
                  </a:cubicBezTo>
                  <a:lnTo>
                    <a:pt x="68402" y="91238"/>
                  </a:lnTo>
                  <a:lnTo>
                    <a:pt x="88917" y="91238"/>
                  </a:lnTo>
                  <a:lnTo>
                    <a:pt x="88917" y="101496"/>
                  </a:lnTo>
                  <a:close/>
                </a:path>
              </a:pathLst>
            </a:custGeom>
            <a:noFill/>
            <a:ln w="10488">
              <a:solidFill>
                <a:srgbClr val="484848"/>
              </a:solidFill>
            </a:ln>
          </p:spPr>
          <p:txBody>
            <a:bodyPr rtlCol="0" anchor="ctr"/>
            <a:lstStyle/>
            <a:p>
              <a:pPr algn="ctr"/>
              <a:endParaRPr sz="3413"/>
            </a:p>
          </p:txBody>
        </p:sp>
        <p:sp>
          <p:nvSpPr>
            <p:cNvPr id="82" name="Rounded Rectangle 81"/>
            <p:cNvSpPr/>
            <p:nvPr/>
          </p:nvSpPr>
          <p:spPr>
            <a:xfrm>
              <a:off x="3546051" y="4779844"/>
              <a:ext cx="228716" cy="228716"/>
            </a:xfrm>
            <a:custGeom>
              <a:avLst/>
              <a:gdLst/>
              <a:ahLst/>
              <a:cxnLst/>
              <a:rect l="0" t="0" r="0" b="0"/>
              <a:pathLst>
                <a:path w="160816" h="160816">
                  <a:moveTo>
                    <a:pt x="111872" y="118864"/>
                  </a:moveTo>
                  <a:lnTo>
                    <a:pt x="111872" y="101384"/>
                  </a:lnTo>
                  <a:cubicBezTo>
                    <a:pt x="111872" y="95591"/>
                    <a:pt x="107176" y="90896"/>
                    <a:pt x="101384" y="90896"/>
                  </a:cubicBezTo>
                  <a:cubicBezTo>
                    <a:pt x="95591" y="90896"/>
                    <a:pt x="90896" y="95591"/>
                    <a:pt x="90896" y="101384"/>
                  </a:cubicBezTo>
                  <a:lnTo>
                    <a:pt x="90896" y="118864"/>
                  </a:lnTo>
                  <a:moveTo>
                    <a:pt x="125856" y="78184"/>
                  </a:moveTo>
                  <a:lnTo>
                    <a:pt x="125856" y="115368"/>
                  </a:lnTo>
                  <a:cubicBezTo>
                    <a:pt x="125856" y="117299"/>
                    <a:pt x="124291" y="118864"/>
                    <a:pt x="122360" y="118864"/>
                  </a:cubicBezTo>
                  <a:lnTo>
                    <a:pt x="80408" y="118864"/>
                  </a:lnTo>
                  <a:cubicBezTo>
                    <a:pt x="78477" y="118864"/>
                    <a:pt x="76912" y="117299"/>
                    <a:pt x="76912" y="115368"/>
                  </a:cubicBezTo>
                  <a:lnTo>
                    <a:pt x="76912" y="78184"/>
                  </a:lnTo>
                  <a:moveTo>
                    <a:pt x="139840" y="90896"/>
                  </a:moveTo>
                  <a:lnTo>
                    <a:pt x="103733" y="58075"/>
                  </a:lnTo>
                  <a:cubicBezTo>
                    <a:pt x="102400" y="56866"/>
                    <a:pt x="100367" y="56866"/>
                    <a:pt x="99034" y="58075"/>
                  </a:cubicBezTo>
                  <a:lnTo>
                    <a:pt x="62928" y="90896"/>
                  </a:lnTo>
                  <a:moveTo>
                    <a:pt x="0" y="136344"/>
                  </a:moveTo>
                  <a:cubicBezTo>
                    <a:pt x="0" y="149859"/>
                    <a:pt x="10956" y="160816"/>
                    <a:pt x="24472" y="160816"/>
                  </a:cubicBezTo>
                  <a:cubicBezTo>
                    <a:pt x="37987" y="160816"/>
                    <a:pt x="48944" y="149859"/>
                    <a:pt x="48944" y="136344"/>
                  </a:cubicBezTo>
                  <a:cubicBezTo>
                    <a:pt x="48944" y="122828"/>
                    <a:pt x="37987" y="111872"/>
                    <a:pt x="24472" y="111872"/>
                  </a:cubicBezTo>
                  <a:cubicBezTo>
                    <a:pt x="10956" y="111872"/>
                    <a:pt x="0" y="122828"/>
                    <a:pt x="0" y="136344"/>
                  </a:cubicBezTo>
                  <a:close/>
                  <a:moveTo>
                    <a:pt x="13984" y="136344"/>
                  </a:moveTo>
                  <a:lnTo>
                    <a:pt x="13984" y="136344"/>
                  </a:lnTo>
                  <a:cubicBezTo>
                    <a:pt x="13984" y="130551"/>
                    <a:pt x="18679" y="125856"/>
                    <a:pt x="24472" y="125856"/>
                  </a:cubicBezTo>
                  <a:cubicBezTo>
                    <a:pt x="30264" y="125856"/>
                    <a:pt x="34960" y="130551"/>
                    <a:pt x="34960" y="136344"/>
                  </a:cubicBezTo>
                  <a:cubicBezTo>
                    <a:pt x="34960" y="142136"/>
                    <a:pt x="30264" y="146832"/>
                    <a:pt x="24472" y="146832"/>
                  </a:cubicBezTo>
                  <a:cubicBezTo>
                    <a:pt x="18679" y="146832"/>
                    <a:pt x="13984" y="142136"/>
                    <a:pt x="13984" y="136344"/>
                  </a:cubicBezTo>
                  <a:close/>
                  <a:moveTo>
                    <a:pt x="0" y="136344"/>
                  </a:moveTo>
                  <a:lnTo>
                    <a:pt x="0" y="24472"/>
                  </a:lnTo>
                  <a:cubicBezTo>
                    <a:pt x="0" y="10956"/>
                    <a:pt x="10956" y="0"/>
                    <a:pt x="24472" y="0"/>
                  </a:cubicBezTo>
                  <a:cubicBezTo>
                    <a:pt x="37987" y="0"/>
                    <a:pt x="48944" y="10956"/>
                    <a:pt x="48944" y="24472"/>
                  </a:cubicBezTo>
                  <a:lnTo>
                    <a:pt x="48944" y="136344"/>
                  </a:lnTo>
                  <a:moveTo>
                    <a:pt x="24472" y="160816"/>
                  </a:moveTo>
                  <a:lnTo>
                    <a:pt x="153824" y="160816"/>
                  </a:lnTo>
                  <a:cubicBezTo>
                    <a:pt x="157685" y="160816"/>
                    <a:pt x="160816" y="157685"/>
                    <a:pt x="160816" y="153824"/>
                  </a:cubicBezTo>
                  <a:lnTo>
                    <a:pt x="160816" y="27968"/>
                  </a:lnTo>
                  <a:cubicBezTo>
                    <a:pt x="160816" y="24106"/>
                    <a:pt x="157685" y="20976"/>
                    <a:pt x="153824" y="20976"/>
                  </a:cubicBezTo>
                  <a:lnTo>
                    <a:pt x="66424" y="20976"/>
                  </a:lnTo>
                </a:path>
              </a:pathLst>
            </a:custGeom>
            <a:noFill/>
            <a:ln w="10488">
              <a:solidFill>
                <a:srgbClr val="484848"/>
              </a:solidFill>
            </a:ln>
          </p:spPr>
          <p:txBody>
            <a:bodyPr rtlCol="0" anchor="ctr"/>
            <a:lstStyle/>
            <a:p>
              <a:pPr algn="ctr"/>
              <a:endParaRPr sz="3413"/>
            </a:p>
          </p:txBody>
        </p:sp>
        <p:sp>
          <p:nvSpPr>
            <p:cNvPr id="83" name="Rounded Rectangle 82"/>
            <p:cNvSpPr/>
            <p:nvPr/>
          </p:nvSpPr>
          <p:spPr>
            <a:xfrm>
              <a:off x="9426055" y="6445497"/>
              <a:ext cx="231202" cy="231204"/>
            </a:xfrm>
            <a:custGeom>
              <a:avLst/>
              <a:gdLst/>
              <a:ahLst/>
              <a:cxnLst/>
              <a:rect l="0" t="0" r="0" b="0"/>
              <a:pathLst>
                <a:path w="162564" h="162565">
                  <a:moveTo>
                    <a:pt x="68871" y="162565"/>
                  </a:moveTo>
                  <a:lnTo>
                    <a:pt x="68871" y="80059"/>
                  </a:lnTo>
                  <a:lnTo>
                    <a:pt x="47196" y="80059"/>
                  </a:lnTo>
                  <a:lnTo>
                    <a:pt x="47196" y="162565"/>
                  </a:lnTo>
                  <a:moveTo>
                    <a:pt x="138092" y="80059"/>
                  </a:moveTo>
                  <a:lnTo>
                    <a:pt x="138092" y="111524"/>
                  </a:lnTo>
                  <a:cubicBezTo>
                    <a:pt x="145783" y="111524"/>
                    <a:pt x="152076" y="117816"/>
                    <a:pt x="152076" y="125508"/>
                  </a:cubicBezTo>
                  <a:cubicBezTo>
                    <a:pt x="152076" y="133199"/>
                    <a:pt x="145783" y="139492"/>
                    <a:pt x="138092" y="139492"/>
                  </a:cubicBezTo>
                  <a:cubicBezTo>
                    <a:pt x="133897" y="139492"/>
                    <a:pt x="130401" y="137394"/>
                    <a:pt x="127604" y="134597"/>
                  </a:cubicBezTo>
                  <a:moveTo>
                    <a:pt x="5244" y="80059"/>
                  </a:moveTo>
                  <a:lnTo>
                    <a:pt x="141588" y="80059"/>
                  </a:lnTo>
                  <a:moveTo>
                    <a:pt x="0" y="0"/>
                  </a:moveTo>
                  <a:moveTo>
                    <a:pt x="5244" y="80058"/>
                  </a:moveTo>
                  <a:lnTo>
                    <a:pt x="47196" y="43700"/>
                  </a:lnTo>
                  <a:lnTo>
                    <a:pt x="141588" y="80058"/>
                  </a:lnTo>
                  <a:moveTo>
                    <a:pt x="47196" y="80058"/>
                  </a:moveTo>
                  <a:lnTo>
                    <a:pt x="47196" y="43700"/>
                  </a:lnTo>
                  <a:moveTo>
                    <a:pt x="118165" y="31988"/>
                  </a:moveTo>
                  <a:cubicBezTo>
                    <a:pt x="126555" y="23598"/>
                    <a:pt x="139840" y="23598"/>
                    <a:pt x="147531" y="31988"/>
                  </a:cubicBezTo>
                  <a:moveTo>
                    <a:pt x="103132" y="17305"/>
                  </a:moveTo>
                  <a:cubicBezTo>
                    <a:pt x="119213" y="1223"/>
                    <a:pt x="145783" y="1223"/>
                    <a:pt x="162564" y="17305"/>
                  </a:cubicBezTo>
                  <a:moveTo>
                    <a:pt x="132848" y="52965"/>
                  </a:moveTo>
                  <a:cubicBezTo>
                    <a:pt x="131303" y="52965"/>
                    <a:pt x="130051" y="51713"/>
                    <a:pt x="130051" y="50168"/>
                  </a:cubicBezTo>
                  <a:cubicBezTo>
                    <a:pt x="130051" y="48624"/>
                    <a:pt x="131303" y="47371"/>
                    <a:pt x="132848" y="47371"/>
                  </a:cubicBezTo>
                  <a:moveTo>
                    <a:pt x="132847" y="47371"/>
                  </a:moveTo>
                  <a:cubicBezTo>
                    <a:pt x="134392" y="47371"/>
                    <a:pt x="135644" y="48624"/>
                    <a:pt x="135644" y="50168"/>
                  </a:cubicBezTo>
                  <a:cubicBezTo>
                    <a:pt x="135644" y="51713"/>
                    <a:pt x="134392" y="52965"/>
                    <a:pt x="132847" y="52965"/>
                  </a:cubicBezTo>
                </a:path>
              </a:pathLst>
            </a:custGeom>
            <a:noFill/>
            <a:ln w="10488">
              <a:solidFill>
                <a:srgbClr val="484848"/>
              </a:solidFill>
            </a:ln>
          </p:spPr>
          <p:txBody>
            <a:bodyPr rtlCol="0" anchor="ctr"/>
            <a:lstStyle/>
            <a:p>
              <a:pPr algn="ctr"/>
              <a:endParaRPr sz="3413"/>
            </a:p>
          </p:txBody>
        </p:sp>
        <p:sp>
          <p:nvSpPr>
            <p:cNvPr id="84" name="TextBox 83"/>
            <p:cNvSpPr txBox="1"/>
            <p:nvPr/>
          </p:nvSpPr>
          <p:spPr>
            <a:xfrm>
              <a:off x="5756013" y="3609412"/>
              <a:ext cx="1198781"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Dzīvokļu</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īpašnieku</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kopības</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pienākums</a:t>
              </a:r>
              <a:endParaRPr sz="1300" dirty="0">
                <a:solidFill>
                  <a:srgbClr val="484848"/>
                </a:solidFill>
                <a:latin typeface="Verdana" panose="020B0604030504040204" pitchFamily="34" charset="0"/>
              </a:endParaRPr>
            </a:p>
          </p:txBody>
        </p:sp>
        <p:sp>
          <p:nvSpPr>
            <p:cNvPr id="85" name="Rounded Rectangle 84"/>
            <p:cNvSpPr/>
            <p:nvPr/>
          </p:nvSpPr>
          <p:spPr>
            <a:xfrm>
              <a:off x="10895126" y="6452956"/>
              <a:ext cx="183339" cy="223733"/>
            </a:xfrm>
            <a:custGeom>
              <a:avLst/>
              <a:gdLst/>
              <a:ahLst/>
              <a:cxnLst/>
              <a:rect l="0" t="0" r="0" b="0"/>
              <a:pathLst>
                <a:path w="128910" h="157312">
                  <a:moveTo>
                    <a:pt x="64455" y="134595"/>
                  </a:moveTo>
                  <a:lnTo>
                    <a:pt x="64455" y="108375"/>
                  </a:lnTo>
                  <a:moveTo>
                    <a:pt x="78439" y="120611"/>
                  </a:moveTo>
                  <a:lnTo>
                    <a:pt x="50471" y="120611"/>
                  </a:lnTo>
                  <a:moveTo>
                    <a:pt x="78439" y="78659"/>
                  </a:moveTo>
                  <a:lnTo>
                    <a:pt x="78439" y="89147"/>
                  </a:lnTo>
                  <a:cubicBezTo>
                    <a:pt x="78439" y="96870"/>
                    <a:pt x="72178" y="103131"/>
                    <a:pt x="64455" y="103131"/>
                  </a:cubicBezTo>
                  <a:cubicBezTo>
                    <a:pt x="56732" y="103131"/>
                    <a:pt x="50471" y="96870"/>
                    <a:pt x="50471" y="89147"/>
                  </a:cubicBezTo>
                  <a:lnTo>
                    <a:pt x="50471" y="78659"/>
                  </a:lnTo>
                  <a:moveTo>
                    <a:pt x="101163" y="52439"/>
                  </a:moveTo>
                  <a:lnTo>
                    <a:pt x="27747" y="52439"/>
                  </a:lnTo>
                  <a:moveTo>
                    <a:pt x="89318" y="29967"/>
                  </a:moveTo>
                  <a:lnTo>
                    <a:pt x="99373" y="9858"/>
                  </a:lnTo>
                  <a:cubicBezTo>
                    <a:pt x="100380" y="7839"/>
                    <a:pt x="99984" y="5403"/>
                    <a:pt x="98389" y="3808"/>
                  </a:cubicBezTo>
                  <a:cubicBezTo>
                    <a:pt x="96794" y="2212"/>
                    <a:pt x="94357" y="1816"/>
                    <a:pt x="92339" y="2824"/>
                  </a:cubicBezTo>
                  <a:lnTo>
                    <a:pt x="79054" y="9452"/>
                  </a:lnTo>
                  <a:cubicBezTo>
                    <a:pt x="76689" y="10633"/>
                    <a:pt x="73815" y="9869"/>
                    <a:pt x="72349" y="7669"/>
                  </a:cubicBezTo>
                  <a:lnTo>
                    <a:pt x="68790" y="2334"/>
                  </a:lnTo>
                  <a:cubicBezTo>
                    <a:pt x="67817" y="876"/>
                    <a:pt x="66180" y="0"/>
                    <a:pt x="64427" y="0"/>
                  </a:cubicBezTo>
                  <a:cubicBezTo>
                    <a:pt x="62674" y="0"/>
                    <a:pt x="61036" y="876"/>
                    <a:pt x="60064" y="2334"/>
                  </a:cubicBezTo>
                  <a:lnTo>
                    <a:pt x="56505" y="7669"/>
                  </a:lnTo>
                  <a:cubicBezTo>
                    <a:pt x="55039" y="9869"/>
                    <a:pt x="52165" y="10633"/>
                    <a:pt x="49800" y="9452"/>
                  </a:cubicBezTo>
                  <a:lnTo>
                    <a:pt x="36515" y="2824"/>
                  </a:lnTo>
                  <a:cubicBezTo>
                    <a:pt x="34501" y="1858"/>
                    <a:pt x="32097" y="2273"/>
                    <a:pt x="30524" y="3859"/>
                  </a:cubicBezTo>
                  <a:cubicBezTo>
                    <a:pt x="28951" y="5444"/>
                    <a:pt x="28555" y="7852"/>
                    <a:pt x="29537" y="9858"/>
                  </a:cubicBezTo>
                  <a:lnTo>
                    <a:pt x="39395" y="29575"/>
                  </a:lnTo>
                  <a:moveTo>
                    <a:pt x="44178" y="52439"/>
                  </a:moveTo>
                  <a:lnTo>
                    <a:pt x="11316" y="90546"/>
                  </a:lnTo>
                  <a:cubicBezTo>
                    <a:pt x="1682" y="103068"/>
                    <a:pt x="0" y="119976"/>
                    <a:pt x="6977" y="134152"/>
                  </a:cubicBezTo>
                  <a:cubicBezTo>
                    <a:pt x="13954" y="148327"/>
                    <a:pt x="28379" y="157308"/>
                    <a:pt x="44178" y="157312"/>
                  </a:cubicBezTo>
                  <a:lnTo>
                    <a:pt x="84732" y="157312"/>
                  </a:lnTo>
                  <a:cubicBezTo>
                    <a:pt x="100531" y="157308"/>
                    <a:pt x="114956" y="148327"/>
                    <a:pt x="121933" y="134152"/>
                  </a:cubicBezTo>
                  <a:cubicBezTo>
                    <a:pt x="128910" y="119976"/>
                    <a:pt x="127228" y="103068"/>
                    <a:pt x="117594" y="90546"/>
                  </a:cubicBezTo>
                  <a:lnTo>
                    <a:pt x="84802" y="52439"/>
                  </a:lnTo>
                  <a:moveTo>
                    <a:pt x="101163" y="52439"/>
                  </a:moveTo>
                  <a:lnTo>
                    <a:pt x="27747" y="52439"/>
                  </a:lnTo>
                  <a:moveTo>
                    <a:pt x="39395" y="29575"/>
                  </a:moveTo>
                  <a:lnTo>
                    <a:pt x="29537" y="9858"/>
                  </a:lnTo>
                  <a:cubicBezTo>
                    <a:pt x="28555" y="7852"/>
                    <a:pt x="28951" y="5444"/>
                    <a:pt x="30524" y="3859"/>
                  </a:cubicBezTo>
                  <a:cubicBezTo>
                    <a:pt x="32097" y="2273"/>
                    <a:pt x="34501" y="1858"/>
                    <a:pt x="36515" y="2824"/>
                  </a:cubicBezTo>
                  <a:lnTo>
                    <a:pt x="49800" y="9452"/>
                  </a:lnTo>
                  <a:cubicBezTo>
                    <a:pt x="52165" y="10633"/>
                    <a:pt x="55039" y="9869"/>
                    <a:pt x="56505" y="7669"/>
                  </a:cubicBezTo>
                  <a:lnTo>
                    <a:pt x="60064" y="2334"/>
                  </a:lnTo>
                  <a:cubicBezTo>
                    <a:pt x="61036" y="876"/>
                    <a:pt x="62674" y="0"/>
                    <a:pt x="64427" y="0"/>
                  </a:cubicBezTo>
                  <a:cubicBezTo>
                    <a:pt x="66180" y="0"/>
                    <a:pt x="67817" y="876"/>
                    <a:pt x="68790" y="2334"/>
                  </a:cubicBezTo>
                  <a:lnTo>
                    <a:pt x="72349" y="7669"/>
                  </a:lnTo>
                  <a:cubicBezTo>
                    <a:pt x="73815" y="9869"/>
                    <a:pt x="76689" y="10633"/>
                    <a:pt x="79054" y="9452"/>
                  </a:cubicBezTo>
                  <a:lnTo>
                    <a:pt x="92339" y="2824"/>
                  </a:lnTo>
                  <a:cubicBezTo>
                    <a:pt x="94357" y="1816"/>
                    <a:pt x="96794" y="2212"/>
                    <a:pt x="98389" y="3808"/>
                  </a:cubicBezTo>
                  <a:cubicBezTo>
                    <a:pt x="99984" y="5403"/>
                    <a:pt x="100380" y="7839"/>
                    <a:pt x="99373" y="9858"/>
                  </a:cubicBezTo>
                  <a:lnTo>
                    <a:pt x="89318" y="29967"/>
                  </a:lnTo>
                </a:path>
              </a:pathLst>
            </a:custGeom>
            <a:noFill/>
            <a:ln w="10488">
              <a:solidFill>
                <a:srgbClr val="484848"/>
              </a:solidFill>
            </a:ln>
          </p:spPr>
          <p:txBody>
            <a:bodyPr rtlCol="0" anchor="ctr"/>
            <a:lstStyle/>
            <a:p>
              <a:pPr algn="ctr"/>
              <a:endParaRPr sz="3413"/>
            </a:p>
          </p:txBody>
        </p:sp>
        <p:sp>
          <p:nvSpPr>
            <p:cNvPr id="86" name="Rounded Rectangle 85"/>
            <p:cNvSpPr/>
            <p:nvPr/>
          </p:nvSpPr>
          <p:spPr>
            <a:xfrm>
              <a:off x="6243497" y="3310569"/>
              <a:ext cx="223745" cy="223764"/>
            </a:xfrm>
            <a:custGeom>
              <a:avLst/>
              <a:gdLst/>
              <a:ahLst/>
              <a:cxnLst/>
              <a:rect l="0" t="0" r="0" b="0"/>
              <a:pathLst>
                <a:path w="157321" h="157334">
                  <a:moveTo>
                    <a:pt x="99868" y="62942"/>
                  </a:moveTo>
                  <a:lnTo>
                    <a:pt x="122361" y="62942"/>
                  </a:lnTo>
                  <a:cubicBezTo>
                    <a:pt x="126223" y="62942"/>
                    <a:pt x="129353" y="66072"/>
                    <a:pt x="129353" y="69934"/>
                  </a:cubicBezTo>
                  <a:lnTo>
                    <a:pt x="129353" y="157334"/>
                  </a:lnTo>
                  <a:lnTo>
                    <a:pt x="76913" y="157334"/>
                  </a:lnTo>
                  <a:lnTo>
                    <a:pt x="76913" y="99790"/>
                  </a:lnTo>
                  <a:moveTo>
                    <a:pt x="55937" y="108390"/>
                  </a:moveTo>
                  <a:lnTo>
                    <a:pt x="76913" y="108390"/>
                  </a:lnTo>
                  <a:lnTo>
                    <a:pt x="76913" y="108390"/>
                  </a:lnTo>
                  <a:lnTo>
                    <a:pt x="76913" y="157334"/>
                  </a:lnTo>
                  <a:lnTo>
                    <a:pt x="76913" y="157334"/>
                  </a:lnTo>
                  <a:lnTo>
                    <a:pt x="48945" y="157334"/>
                  </a:lnTo>
                  <a:lnTo>
                    <a:pt x="48945" y="157334"/>
                  </a:lnTo>
                  <a:lnTo>
                    <a:pt x="48945" y="115382"/>
                  </a:lnTo>
                  <a:cubicBezTo>
                    <a:pt x="48945" y="111520"/>
                    <a:pt x="52075" y="108390"/>
                    <a:pt x="55937" y="108390"/>
                  </a:cubicBezTo>
                  <a:close/>
                  <a:moveTo>
                    <a:pt x="129353" y="108390"/>
                  </a:moveTo>
                  <a:lnTo>
                    <a:pt x="150329" y="108390"/>
                  </a:lnTo>
                  <a:cubicBezTo>
                    <a:pt x="154191" y="108390"/>
                    <a:pt x="157321" y="111520"/>
                    <a:pt x="157321" y="115382"/>
                  </a:cubicBezTo>
                  <a:lnTo>
                    <a:pt x="157321" y="157334"/>
                  </a:lnTo>
                  <a:lnTo>
                    <a:pt x="157321" y="157334"/>
                  </a:lnTo>
                  <a:lnTo>
                    <a:pt x="129353" y="157334"/>
                  </a:lnTo>
                  <a:lnTo>
                    <a:pt x="129353" y="157334"/>
                  </a:lnTo>
                  <a:lnTo>
                    <a:pt x="129353" y="108390"/>
                  </a:lnTo>
                  <a:close/>
                  <a:moveTo>
                    <a:pt x="45694" y="83197"/>
                  </a:moveTo>
                  <a:lnTo>
                    <a:pt x="49560" y="81729"/>
                  </a:lnTo>
                  <a:cubicBezTo>
                    <a:pt x="67949" y="74737"/>
                    <a:pt x="83905" y="57089"/>
                    <a:pt x="83905" y="37414"/>
                  </a:cubicBezTo>
                  <a:lnTo>
                    <a:pt x="83905" y="13690"/>
                  </a:lnTo>
                  <a:cubicBezTo>
                    <a:pt x="83906" y="10782"/>
                    <a:pt x="82181" y="8150"/>
                    <a:pt x="79514" y="6992"/>
                  </a:cubicBezTo>
                  <a:cubicBezTo>
                    <a:pt x="67446" y="2481"/>
                    <a:pt x="54682" y="115"/>
                    <a:pt x="41799" y="0"/>
                  </a:cubicBezTo>
                  <a:cubicBezTo>
                    <a:pt x="29015" y="109"/>
                    <a:pt x="16352" y="2476"/>
                    <a:pt x="4392" y="6992"/>
                  </a:cubicBezTo>
                  <a:cubicBezTo>
                    <a:pt x="1725" y="8150"/>
                    <a:pt x="0" y="10782"/>
                    <a:pt x="1" y="13690"/>
                  </a:cubicBezTo>
                  <a:lnTo>
                    <a:pt x="1" y="37421"/>
                  </a:lnTo>
                  <a:cubicBezTo>
                    <a:pt x="1" y="57096"/>
                    <a:pt x="15649" y="74730"/>
                    <a:pt x="34038" y="81736"/>
                  </a:cubicBezTo>
                  <a:lnTo>
                    <a:pt x="37904" y="83204"/>
                  </a:lnTo>
                  <a:cubicBezTo>
                    <a:pt x="40413" y="84160"/>
                    <a:pt x="43186" y="84158"/>
                    <a:pt x="45694" y="83197"/>
                  </a:cubicBezTo>
                  <a:close/>
                  <a:moveTo>
                    <a:pt x="62929" y="22738"/>
                  </a:moveTo>
                  <a:lnTo>
                    <a:pt x="38303" y="52286"/>
                  </a:lnTo>
                  <a:cubicBezTo>
                    <a:pt x="37411" y="53361"/>
                    <a:pt x="35832" y="53546"/>
                    <a:pt x="34716" y="52705"/>
                  </a:cubicBezTo>
                  <a:lnTo>
                    <a:pt x="26221" y="46336"/>
                  </a:lnTo>
                  <a:moveTo>
                    <a:pt x="97490" y="108390"/>
                  </a:moveTo>
                  <a:lnTo>
                    <a:pt x="108776" y="108390"/>
                  </a:lnTo>
                  <a:moveTo>
                    <a:pt x="97490" y="83918"/>
                  </a:moveTo>
                  <a:lnTo>
                    <a:pt x="108776" y="83918"/>
                  </a:lnTo>
                  <a:moveTo>
                    <a:pt x="97490" y="132862"/>
                  </a:moveTo>
                  <a:lnTo>
                    <a:pt x="108776" y="132862"/>
                  </a:lnTo>
                  <a:moveTo>
                    <a:pt x="129353" y="125387"/>
                  </a:moveTo>
                  <a:lnTo>
                    <a:pt x="140645" y="125387"/>
                  </a:lnTo>
                  <a:moveTo>
                    <a:pt x="62929" y="125387"/>
                  </a:moveTo>
                  <a:lnTo>
                    <a:pt x="74221" y="125387"/>
                  </a:lnTo>
                  <a:moveTo>
                    <a:pt x="129353" y="141280"/>
                  </a:moveTo>
                  <a:lnTo>
                    <a:pt x="140645" y="141280"/>
                  </a:lnTo>
                  <a:moveTo>
                    <a:pt x="65621" y="141280"/>
                  </a:moveTo>
                  <a:lnTo>
                    <a:pt x="76913" y="141280"/>
                  </a:lnTo>
                </a:path>
              </a:pathLst>
            </a:custGeom>
            <a:noFill/>
            <a:ln w="10488">
              <a:solidFill>
                <a:srgbClr val="484848"/>
              </a:solidFill>
            </a:ln>
          </p:spPr>
          <p:txBody>
            <a:bodyPr rtlCol="0" anchor="ctr"/>
            <a:lstStyle/>
            <a:p>
              <a:pPr algn="ctr"/>
              <a:endParaRPr sz="3413"/>
            </a:p>
          </p:txBody>
        </p:sp>
        <p:sp>
          <p:nvSpPr>
            <p:cNvPr id="87" name="Rounded Rectangle 86"/>
            <p:cNvSpPr/>
            <p:nvPr/>
          </p:nvSpPr>
          <p:spPr>
            <a:xfrm>
              <a:off x="12205623" y="6450160"/>
              <a:ext cx="208828" cy="229713"/>
            </a:xfrm>
            <a:custGeom>
              <a:avLst/>
              <a:gdLst/>
              <a:ahLst/>
              <a:cxnLst/>
              <a:rect l="0" t="0" r="0" b="0"/>
              <a:pathLst>
                <a:path w="146832" h="161517">
                  <a:moveTo>
                    <a:pt x="104880" y="64223"/>
                  </a:moveTo>
                  <a:lnTo>
                    <a:pt x="104880" y="108594"/>
                  </a:lnTo>
                  <a:cubicBezTo>
                    <a:pt x="104880" y="110525"/>
                    <a:pt x="103314" y="112090"/>
                    <a:pt x="101384" y="112090"/>
                  </a:cubicBezTo>
                  <a:lnTo>
                    <a:pt x="45448" y="112090"/>
                  </a:lnTo>
                  <a:cubicBezTo>
                    <a:pt x="43517" y="112090"/>
                    <a:pt x="41952" y="110525"/>
                    <a:pt x="41952" y="108594"/>
                  </a:cubicBezTo>
                  <a:lnTo>
                    <a:pt x="41952" y="64223"/>
                  </a:lnTo>
                  <a:moveTo>
                    <a:pt x="118864" y="77130"/>
                  </a:moveTo>
                  <a:lnTo>
                    <a:pt x="73416" y="35178"/>
                  </a:lnTo>
                  <a:lnTo>
                    <a:pt x="27968" y="77130"/>
                  </a:lnTo>
                  <a:moveTo>
                    <a:pt x="0" y="23117"/>
                  </a:moveTo>
                  <a:lnTo>
                    <a:pt x="0" y="76515"/>
                  </a:lnTo>
                  <a:cubicBezTo>
                    <a:pt x="420" y="112657"/>
                    <a:pt x="23376" y="144687"/>
                    <a:pt x="57467" y="156699"/>
                  </a:cubicBezTo>
                  <a:lnTo>
                    <a:pt x="65305" y="159594"/>
                  </a:lnTo>
                  <a:cubicBezTo>
                    <a:pt x="70541" y="161517"/>
                    <a:pt x="76290" y="161517"/>
                    <a:pt x="81526" y="159594"/>
                  </a:cubicBezTo>
                  <a:lnTo>
                    <a:pt x="89364" y="156699"/>
                  </a:lnTo>
                  <a:cubicBezTo>
                    <a:pt x="123455" y="144687"/>
                    <a:pt x="146411" y="112657"/>
                    <a:pt x="146832" y="76515"/>
                  </a:cubicBezTo>
                  <a:lnTo>
                    <a:pt x="146832" y="23117"/>
                  </a:lnTo>
                  <a:cubicBezTo>
                    <a:pt x="146817" y="18828"/>
                    <a:pt x="144249" y="14961"/>
                    <a:pt x="140301" y="13286"/>
                  </a:cubicBezTo>
                  <a:cubicBezTo>
                    <a:pt x="119121" y="4445"/>
                    <a:pt x="96366" y="0"/>
                    <a:pt x="73416" y="218"/>
                  </a:cubicBezTo>
                  <a:cubicBezTo>
                    <a:pt x="50466" y="0"/>
                    <a:pt x="27710" y="4445"/>
                    <a:pt x="6530" y="13286"/>
                  </a:cubicBezTo>
                  <a:cubicBezTo>
                    <a:pt x="2583" y="14961"/>
                    <a:pt x="14" y="18828"/>
                    <a:pt x="0" y="23117"/>
                  </a:cubicBezTo>
                  <a:close/>
                  <a:moveTo>
                    <a:pt x="83904" y="112090"/>
                  </a:moveTo>
                  <a:lnTo>
                    <a:pt x="83904" y="94610"/>
                  </a:lnTo>
                  <a:cubicBezTo>
                    <a:pt x="83904" y="88817"/>
                    <a:pt x="79208" y="84122"/>
                    <a:pt x="73416" y="84122"/>
                  </a:cubicBezTo>
                  <a:cubicBezTo>
                    <a:pt x="67623" y="84122"/>
                    <a:pt x="62928" y="88817"/>
                    <a:pt x="62928" y="94610"/>
                  </a:cubicBezTo>
                  <a:lnTo>
                    <a:pt x="62928" y="112090"/>
                  </a:lnTo>
                </a:path>
              </a:pathLst>
            </a:custGeom>
            <a:noFill/>
            <a:ln w="10488">
              <a:solidFill>
                <a:srgbClr val="484848"/>
              </a:solidFill>
            </a:ln>
          </p:spPr>
          <p:txBody>
            <a:bodyPr rtlCol="0" anchor="ctr"/>
            <a:lstStyle/>
            <a:p>
              <a:pPr algn="ctr"/>
              <a:endParaRPr sz="3413"/>
            </a:p>
          </p:txBody>
        </p:sp>
        <p:sp>
          <p:nvSpPr>
            <p:cNvPr id="89" name="Rounded Rectangle 88"/>
            <p:cNvSpPr/>
            <p:nvPr/>
          </p:nvSpPr>
          <p:spPr>
            <a:xfrm>
              <a:off x="13546598" y="6450469"/>
              <a:ext cx="228716" cy="228716"/>
            </a:xfrm>
            <a:custGeom>
              <a:avLst/>
              <a:gdLst/>
              <a:ahLst/>
              <a:cxnLst/>
              <a:rect l="0" t="0" r="0" b="0"/>
              <a:pathLst>
                <a:path w="160816" h="160816">
                  <a:moveTo>
                    <a:pt x="122360" y="45448"/>
                  </a:moveTo>
                  <a:lnTo>
                    <a:pt x="77751" y="105998"/>
                  </a:lnTo>
                  <a:cubicBezTo>
                    <a:pt x="76616" y="107543"/>
                    <a:pt x="74897" y="108554"/>
                    <a:pt x="72996" y="108795"/>
                  </a:cubicBezTo>
                  <a:cubicBezTo>
                    <a:pt x="71122" y="109035"/>
                    <a:pt x="69230" y="108505"/>
                    <a:pt x="67752" y="107327"/>
                  </a:cubicBezTo>
                  <a:lnTo>
                    <a:pt x="38456" y="83904"/>
                  </a:lnTo>
                  <a:moveTo>
                    <a:pt x="0" y="80408"/>
                  </a:moveTo>
                  <a:cubicBezTo>
                    <a:pt x="0" y="124816"/>
                    <a:pt x="35999" y="160816"/>
                    <a:pt x="80408" y="160816"/>
                  </a:cubicBezTo>
                  <a:cubicBezTo>
                    <a:pt x="124816" y="160816"/>
                    <a:pt x="160816" y="124816"/>
                    <a:pt x="160816" y="80408"/>
                  </a:cubicBezTo>
                  <a:cubicBezTo>
                    <a:pt x="160816" y="35999"/>
                    <a:pt x="124816" y="0"/>
                    <a:pt x="80408" y="0"/>
                  </a:cubicBezTo>
                  <a:cubicBezTo>
                    <a:pt x="35999" y="0"/>
                    <a:pt x="0" y="35999"/>
                    <a:pt x="0" y="80408"/>
                  </a:cubicBezTo>
                </a:path>
              </a:pathLst>
            </a:custGeom>
            <a:noFill/>
            <a:ln w="10488">
              <a:solidFill>
                <a:srgbClr val="484848"/>
              </a:solidFill>
            </a:ln>
          </p:spPr>
          <p:txBody>
            <a:bodyPr rtlCol="0" anchor="ctr"/>
            <a:lstStyle/>
            <a:p>
              <a:pPr algn="ctr"/>
              <a:endParaRPr sz="3413"/>
            </a:p>
          </p:txBody>
        </p:sp>
        <p:sp>
          <p:nvSpPr>
            <p:cNvPr id="90" name="TextBox 89"/>
            <p:cNvSpPr txBox="1"/>
            <p:nvPr/>
          </p:nvSpPr>
          <p:spPr>
            <a:xfrm>
              <a:off x="3256969" y="6751778"/>
              <a:ext cx="1175380"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Organizē</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pārbaužu</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veikšanu</a:t>
              </a:r>
              <a:endParaRPr sz="1300" dirty="0">
                <a:solidFill>
                  <a:srgbClr val="484848"/>
                </a:solidFill>
                <a:latin typeface="Verdana" panose="020B0604030504040204" pitchFamily="34" charset="0"/>
              </a:endParaRPr>
            </a:p>
          </p:txBody>
        </p:sp>
        <p:sp>
          <p:nvSpPr>
            <p:cNvPr id="91" name="TextBox 90"/>
            <p:cNvSpPr txBox="1"/>
            <p:nvPr/>
          </p:nvSpPr>
          <p:spPr>
            <a:xfrm>
              <a:off x="4718067" y="6751778"/>
              <a:ext cx="1105176"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Organizē</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sanitāro</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kopšanu</a:t>
              </a:r>
              <a:endParaRPr sz="1300" dirty="0">
                <a:solidFill>
                  <a:srgbClr val="484848"/>
                </a:solidFill>
                <a:latin typeface="Verdana" panose="020B0604030504040204" pitchFamily="34" charset="0"/>
              </a:endParaRPr>
            </a:p>
          </p:txBody>
        </p:sp>
        <p:sp>
          <p:nvSpPr>
            <p:cNvPr id="92" name="TextBox 91"/>
            <p:cNvSpPr txBox="1"/>
            <p:nvPr/>
          </p:nvSpPr>
          <p:spPr>
            <a:xfrm>
              <a:off x="6113308" y="6751778"/>
              <a:ext cx="1129641"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Organizē</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tehnisko</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apkopi</a:t>
              </a:r>
              <a:endParaRPr sz="1300" dirty="0">
                <a:solidFill>
                  <a:srgbClr val="484848"/>
                </a:solidFill>
                <a:latin typeface="Verdana" panose="020B0604030504040204" pitchFamily="34" charset="0"/>
              </a:endParaRPr>
            </a:p>
          </p:txBody>
        </p:sp>
        <p:sp>
          <p:nvSpPr>
            <p:cNvPr id="93" name="TextBox 92"/>
            <p:cNvSpPr txBox="1"/>
            <p:nvPr/>
          </p:nvSpPr>
          <p:spPr>
            <a:xfrm>
              <a:off x="7532456" y="6751778"/>
              <a:ext cx="1117941"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Organizē</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remonta</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darbus</a:t>
              </a:r>
              <a:endParaRPr sz="1300" dirty="0">
                <a:solidFill>
                  <a:srgbClr val="484848"/>
                </a:solidFill>
                <a:latin typeface="Verdana" panose="020B0604030504040204" pitchFamily="34" charset="0"/>
              </a:endParaRPr>
            </a:p>
          </p:txBody>
        </p:sp>
        <p:sp>
          <p:nvSpPr>
            <p:cNvPr id="94" name="TextBox 93"/>
            <p:cNvSpPr txBox="1"/>
            <p:nvPr/>
          </p:nvSpPr>
          <p:spPr>
            <a:xfrm>
              <a:off x="8919419" y="6751778"/>
              <a:ext cx="1251966"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Organizē</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būvdarbus</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uzlabošanai</a:t>
              </a:r>
              <a:endParaRPr sz="1300" dirty="0">
                <a:solidFill>
                  <a:srgbClr val="484848"/>
                </a:solidFill>
                <a:latin typeface="Verdana" panose="020B0604030504040204" pitchFamily="34" charset="0"/>
              </a:endParaRPr>
            </a:p>
          </p:txBody>
        </p:sp>
        <p:sp>
          <p:nvSpPr>
            <p:cNvPr id="95" name="TextBox 94"/>
            <p:cNvSpPr txBox="1"/>
            <p:nvPr/>
          </p:nvSpPr>
          <p:spPr>
            <a:xfrm>
              <a:off x="10426748" y="6751778"/>
              <a:ext cx="1120068" cy="102913"/>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Veido</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uzkrājumus</a:t>
              </a:r>
              <a:endParaRPr sz="1300" dirty="0">
                <a:solidFill>
                  <a:srgbClr val="484848"/>
                </a:solidFill>
                <a:latin typeface="Verdana" panose="020B0604030504040204" pitchFamily="34" charset="0"/>
              </a:endParaRPr>
            </a:p>
          </p:txBody>
        </p:sp>
        <p:sp>
          <p:nvSpPr>
            <p:cNvPr id="96" name="TextBox 95"/>
            <p:cNvSpPr txBox="1"/>
            <p:nvPr/>
          </p:nvSpPr>
          <p:spPr>
            <a:xfrm>
              <a:off x="11813814" y="6751778"/>
              <a:ext cx="992424"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Apdrošina</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dzīvojamo</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māju</a:t>
              </a:r>
              <a:endParaRPr sz="1300" dirty="0">
                <a:solidFill>
                  <a:srgbClr val="484848"/>
                </a:solidFill>
                <a:latin typeface="Verdana" panose="020B0604030504040204" pitchFamily="34" charset="0"/>
              </a:endParaRPr>
            </a:p>
          </p:txBody>
        </p:sp>
        <p:sp>
          <p:nvSpPr>
            <p:cNvPr id="97" name="TextBox 96"/>
            <p:cNvSpPr txBox="1"/>
            <p:nvPr/>
          </p:nvSpPr>
          <p:spPr>
            <a:xfrm>
              <a:off x="4525774" y="5081153"/>
              <a:ext cx="920094" cy="205826"/>
            </a:xfrm>
            <a:prstGeom prst="rect">
              <a:avLst/>
            </a:prstGeom>
            <a:noFill/>
            <a:ln>
              <a:noFill/>
            </a:ln>
          </p:spPr>
          <p:txBody>
            <a:bodyPr wrap="none" lIns="0" tIns="0" rIns="0" bIns="0" anchor="t">
              <a:spAutoFit/>
            </a:bodyPr>
            <a:lstStyle/>
            <a:p>
              <a:pPr algn="ctr"/>
              <a:r>
                <a:rPr sz="1300" dirty="0" err="1">
                  <a:solidFill>
                    <a:srgbClr val="484848"/>
                  </a:solidFill>
                  <a:latin typeface="Verdana" panose="020B0604030504040204" pitchFamily="34" charset="0"/>
                </a:rPr>
                <a:t>Ugunsdrošības</a:t>
              </a:r>
              <a:r>
                <a:rPr sz="1300" dirty="0">
                  <a:solidFill>
                    <a:srgbClr val="484848"/>
                  </a:solidFill>
                  <a:latin typeface="Verdana" panose="020B0604030504040204" pitchFamily="34" charset="0"/>
                </a:rPr>
                <a:t>
</a:t>
              </a:r>
              <a:r>
                <a:rPr sz="1300" dirty="0" err="1">
                  <a:solidFill>
                    <a:srgbClr val="484848"/>
                  </a:solidFill>
                  <a:latin typeface="Verdana" panose="020B0604030504040204" pitchFamily="34" charset="0"/>
                </a:rPr>
                <a:t>prasībām</a:t>
              </a:r>
              <a:endParaRPr sz="1300" dirty="0">
                <a:solidFill>
                  <a:srgbClr val="484848"/>
                </a:solidFill>
                <a:latin typeface="Verdana" panose="020B0604030504040204" pitchFamily="34" charset="0"/>
              </a:endParaRPr>
            </a:p>
          </p:txBody>
        </p:sp>
      </p:grpSp>
      <p:sp>
        <p:nvSpPr>
          <p:cNvPr id="99" name="Text Placeholder 7">
            <a:extLst>
              <a:ext uri="{FF2B5EF4-FFF2-40B4-BE49-F238E27FC236}">
                <a16:creationId xmlns:a16="http://schemas.microsoft.com/office/drawing/2014/main" id="{EC66302D-EF6E-61E7-6B5A-C2B4EAD3AAF4}"/>
              </a:ext>
            </a:extLst>
          </p:cNvPr>
          <p:cNvSpPr txBox="1">
            <a:spLocks/>
          </p:cNvSpPr>
          <p:nvPr/>
        </p:nvSpPr>
        <p:spPr>
          <a:xfrm>
            <a:off x="461963" y="484188"/>
            <a:ext cx="16416336" cy="1692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v-LV" sz="6000" dirty="0">
                <a:solidFill>
                  <a:srgbClr val="00859B"/>
                </a:solidFill>
                <a:latin typeface="Verdana" panose="020B0604030504040204" pitchFamily="34" charset="0"/>
                <a:ea typeface="Verdana" panose="020B0604030504040204" pitchFamily="34" charset="0"/>
              </a:rPr>
              <a:t>Pienācīga pārvaldīšana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32E28-7ECA-50B3-96BF-4B76F7C42827}"/>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34C70F2-68A5-DDAE-F0F9-EFB6C572DB0E}"/>
              </a:ext>
            </a:extLst>
          </p:cNvPr>
          <p:cNvSpPr>
            <a:spLocks noGrp="1"/>
          </p:cNvSpPr>
          <p:nvPr>
            <p:ph type="body" sz="quarter" idx="13"/>
          </p:nvPr>
        </p:nvSpPr>
        <p:spPr/>
        <p:txBody>
          <a:bodyPr/>
          <a:lstStyle/>
          <a:p>
            <a:r>
              <a:rPr lang="lv-LV" dirty="0"/>
              <a:t>Dzīvokļu īpašnieku kopības atbildība</a:t>
            </a:r>
          </a:p>
        </p:txBody>
      </p:sp>
      <p:sp>
        <p:nvSpPr>
          <p:cNvPr id="9" name="Content Placeholder 8">
            <a:extLst>
              <a:ext uri="{FF2B5EF4-FFF2-40B4-BE49-F238E27FC236}">
                <a16:creationId xmlns:a16="http://schemas.microsoft.com/office/drawing/2014/main" id="{5E625C63-5697-BDAB-1E47-379FFAAB4BA9}"/>
              </a:ext>
            </a:extLst>
          </p:cNvPr>
          <p:cNvSpPr>
            <a:spLocks noGrp="1"/>
          </p:cNvSpPr>
          <p:nvPr>
            <p:ph sz="quarter" idx="18"/>
          </p:nvPr>
        </p:nvSpPr>
        <p:spPr/>
        <p:txBody>
          <a:bodyPr>
            <a:normAutofit/>
          </a:bodyPr>
          <a:lstStyle/>
          <a:p>
            <a:pPr lvl="0" indent="536575" algn="just">
              <a:buFont typeface="Arial" panose="020B0604020202020204" pitchFamily="34" charset="0"/>
              <a:buChar char="•"/>
            </a:pPr>
            <a:r>
              <a:rPr lang="lv-LV" dirty="0"/>
              <a:t>Par šā likumā noteikto pienākumu neizpildes vai nepienācīgas izpildes rezultātā </a:t>
            </a:r>
            <a:r>
              <a:rPr lang="lv-LV" dirty="0" err="1"/>
              <a:t>trešai</a:t>
            </a:r>
            <a:r>
              <a:rPr lang="lv-LV" dirty="0"/>
              <a:t> personai vai dzīvokļu īpašniekam nodarīto kaitējumu </a:t>
            </a:r>
            <a:r>
              <a:rPr lang="lv-LV" b="1" dirty="0"/>
              <a:t>atbild dzīvokļu īpašnieku kopība</a:t>
            </a:r>
            <a:r>
              <a:rPr lang="lv-LV" dirty="0"/>
              <a:t>.</a:t>
            </a:r>
          </a:p>
          <a:p>
            <a:pPr lvl="0" indent="536575" algn="just">
              <a:buFont typeface="Arial" panose="020B0604020202020204" pitchFamily="34" charset="0"/>
              <a:buChar char="•"/>
            </a:pPr>
            <a:r>
              <a:rPr lang="lv-LV" dirty="0"/>
              <a:t>Par dzīvokļa īpašniekam nodarīto kaitējumu, </a:t>
            </a:r>
            <a:r>
              <a:rPr lang="lv-LV" b="1" dirty="0"/>
              <a:t>dzīvokļu īpašnieku kopība var prasīt atlīdzināmo zaudējumu apmēra samazinājumu</a:t>
            </a:r>
            <a:r>
              <a:rPr lang="lv-LV" dirty="0"/>
              <a:t> tādā apmērā, kādā dzīvokļu īpašnieks, īstenojot savas tiesības, varēja zaudējumus novērst. Dzīvokļu īpašnieku kopībai nav pienākums atlīdzināt zaudējumus, kas nodarīti dzīvokļa īpašniekam, ja viņš ir balsojis pret dzīvokļu īpašnieku kopības, kas novērstu kaitējumu.</a:t>
            </a:r>
          </a:p>
          <a:p>
            <a:pPr lvl="0" indent="536575" algn="just">
              <a:buFont typeface="Arial" panose="020B0604020202020204" pitchFamily="34" charset="0"/>
              <a:buChar char="•"/>
            </a:pPr>
            <a:r>
              <a:rPr lang="lv-LV" dirty="0"/>
              <a:t>Ja šā panta pirmajā daļā minēto saistību izpildei dzīvokļu īpašnieku kopības mantas nepietiek un dzīvokļu īpašnieki saprātīgā termiņā nav pieņēmuši lēmumu, lai nodrošinātu kopības saistību izpildi pret tās kreditoru, par </a:t>
            </a:r>
            <a:r>
              <a:rPr lang="lv-LV" b="1" dirty="0"/>
              <a:t>kopības saistībām atbilstoši savā dzīvokļa īpašumā ietilpstošās kopīpašuma domājamās daļas apmēram kopības kreditoram atbild dzīvokļu īpašnieki.</a:t>
            </a:r>
          </a:p>
          <a:p>
            <a:endParaRPr lang="lv-LV" dirty="0"/>
          </a:p>
        </p:txBody>
      </p:sp>
    </p:spTree>
    <p:extLst>
      <p:ext uri="{BB962C8B-B14F-4D97-AF65-F5344CB8AC3E}">
        <p14:creationId xmlns:p14="http://schemas.microsoft.com/office/powerpoint/2010/main" val="300956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B314B-C27A-582B-9809-FBA42B88C7D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007DA44-1B8C-74C4-7A7D-7D3B6219A695}"/>
              </a:ext>
            </a:extLst>
          </p:cNvPr>
          <p:cNvSpPr>
            <a:spLocks noGrp="1"/>
          </p:cNvSpPr>
          <p:nvPr>
            <p:ph type="body" sz="quarter" idx="13"/>
          </p:nvPr>
        </p:nvSpPr>
        <p:spPr/>
        <p:txBody>
          <a:bodyPr>
            <a:normAutofit lnSpcReduction="10000"/>
          </a:bodyPr>
          <a:lstStyle/>
          <a:p>
            <a:r>
              <a:rPr lang="lv-LV" dirty="0"/>
              <a:t>Tiesības prasīt pienācīgu pārvaldīšanu</a:t>
            </a:r>
          </a:p>
        </p:txBody>
      </p:sp>
      <p:sp>
        <p:nvSpPr>
          <p:cNvPr id="9" name="Content Placeholder 8">
            <a:extLst>
              <a:ext uri="{FF2B5EF4-FFF2-40B4-BE49-F238E27FC236}">
                <a16:creationId xmlns:a16="http://schemas.microsoft.com/office/drawing/2014/main" id="{99CB2893-6C6E-0978-E700-51CD24C01A22}"/>
              </a:ext>
            </a:extLst>
          </p:cNvPr>
          <p:cNvSpPr>
            <a:spLocks noGrp="1"/>
          </p:cNvSpPr>
          <p:nvPr>
            <p:ph sz="quarter" idx="18"/>
          </p:nvPr>
        </p:nvSpPr>
        <p:spPr>
          <a:xfrm>
            <a:off x="461963" y="2176463"/>
            <a:ext cx="16416336" cy="7056439"/>
          </a:xfrm>
        </p:spPr>
        <p:txBody>
          <a:bodyPr>
            <a:normAutofit/>
          </a:bodyPr>
          <a:lstStyle/>
          <a:p>
            <a:pPr lvl="0" algn="just"/>
            <a:r>
              <a:rPr lang="lv-LV" dirty="0"/>
              <a:t>Dzīvokļa īpašuma likumā noteiktajā kārtībā ir tiesīgs prasīt pieņemt šādus dzīvokļu īpašnieku kopības lēmumus:</a:t>
            </a:r>
          </a:p>
          <a:p>
            <a:pPr marL="0" lvl="1" indent="457200" algn="just"/>
            <a:r>
              <a:rPr lang="lv-LV" sz="2800" dirty="0"/>
              <a:t> saprātīgā termiņā veikt nepieciešamās darbības, lai izpildītu dzīvokļu īpašnieku kopības noteiktos pienākumus mājas pārvaldīšanas jomā, lēmumā nosakot konkrētas darbības un to izpildes termiņus;</a:t>
            </a:r>
          </a:p>
          <a:p>
            <a:pPr marL="0" lvl="1" indent="457200" algn="just"/>
            <a:r>
              <a:rPr lang="lv-LV" sz="2800" dirty="0"/>
              <a:t>uzkrāt atbilstošus līdzekļus uzturēšanas vai uzlabošanas darbiem vai samērīgi ar uzkrājuma mērķiem palielināt vai samazināt dzīvokļu īpašnieku maksājumus uzkrājuma veidošanai;</a:t>
            </a:r>
          </a:p>
          <a:p>
            <a:pPr marL="0" lvl="1" indent="457200" algn="just"/>
            <a:r>
              <a:rPr lang="lv-LV" sz="2800" dirty="0"/>
              <a:t>izraudzīties un noslēgt līgumu par dzīvojamās mājas pārvaldīšanu ar pārvaldnieku, kura profesionālā kvalifikācija atbilst likumā noteiktajām prasībām;</a:t>
            </a:r>
          </a:p>
          <a:p>
            <a:pPr marL="0" lvl="1" indent="457200" algn="just"/>
            <a:r>
              <a:rPr lang="lv-LV" sz="2800" dirty="0"/>
              <a:t>izbeigt pārvaldīšanas līgumu ar pārvaldnieku, ja tas ir pieļāvis tā būtisku pārkāpumu;</a:t>
            </a:r>
          </a:p>
          <a:p>
            <a:pPr marL="0" lvl="1" indent="457200" algn="just"/>
            <a:r>
              <a:rPr lang="lv-LV" sz="2800" dirty="0"/>
              <a:t>noteikt, ka dzīvokļa īpašnieks var maksāt pa daļām ilgākā laika posmā savu maksājuma daļu par dzīvojamās mājas uzturēšanas vai uzlabošanas darbiem, kuru izmaksu tūlītēju segšanu dzīvokļa īpašnieks, ievērojot viņa mantisko stāvokli, nevar veikt vai arī tas būtu pārmērīgi apgrūtinoši;</a:t>
            </a:r>
          </a:p>
          <a:p>
            <a:pPr marL="0" lvl="1" indent="457200" algn="just"/>
            <a:r>
              <a:rPr lang="lv-LV" sz="2800" dirty="0"/>
              <a:t>citus lēmumus, kurus attiecībā uz dzīvojamās mājas pārvaldīšanu pieņemtu krietns un rūpīgs saimnieks.</a:t>
            </a:r>
          </a:p>
          <a:p>
            <a:endParaRPr lang="lv-LV" dirty="0"/>
          </a:p>
        </p:txBody>
      </p:sp>
    </p:spTree>
    <p:extLst>
      <p:ext uri="{BB962C8B-B14F-4D97-AF65-F5344CB8AC3E}">
        <p14:creationId xmlns:p14="http://schemas.microsoft.com/office/powerpoint/2010/main" val="320598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E9F93EA8-70EF-F024-0D62-A833FF2F9B21}"/>
              </a:ext>
            </a:extLst>
          </p:cNvPr>
          <p:cNvGrpSpPr/>
          <p:nvPr/>
        </p:nvGrpSpPr>
        <p:grpSpPr>
          <a:xfrm>
            <a:off x="2400300" y="2095501"/>
            <a:ext cx="12372975" cy="7059172"/>
            <a:chOff x="4716049" y="2234990"/>
            <a:chExt cx="7114001" cy="5671907"/>
          </a:xfrm>
        </p:grpSpPr>
        <p:grpSp>
          <p:nvGrpSpPr>
            <p:cNvPr id="47" name="Group 46">
              <a:extLst>
                <a:ext uri="{FF2B5EF4-FFF2-40B4-BE49-F238E27FC236}">
                  <a16:creationId xmlns:a16="http://schemas.microsoft.com/office/drawing/2014/main" id="{8190A9F9-5637-BD96-7344-F3BEE623AA1A}"/>
                </a:ext>
              </a:extLst>
            </p:cNvPr>
            <p:cNvGrpSpPr/>
            <p:nvPr/>
          </p:nvGrpSpPr>
          <p:grpSpPr>
            <a:xfrm>
              <a:off x="7420416" y="2234990"/>
              <a:ext cx="1650313" cy="1604326"/>
              <a:chOff x="189186" y="2526424"/>
              <a:chExt cx="1013588" cy="985344"/>
            </a:xfrm>
          </p:grpSpPr>
          <p:sp>
            <p:nvSpPr>
              <p:cNvPr id="87" name="Rounded Rectangle 1">
                <a:extLst>
                  <a:ext uri="{FF2B5EF4-FFF2-40B4-BE49-F238E27FC236}">
                    <a16:creationId xmlns:a16="http://schemas.microsoft.com/office/drawing/2014/main" id="{F2AE8567-B4B6-5CE6-53E5-F6205CE624A0}"/>
                  </a:ext>
                </a:extLst>
              </p:cNvPr>
              <p:cNvSpPr/>
              <p:nvPr/>
            </p:nvSpPr>
            <p:spPr>
              <a:xfrm>
                <a:off x="189186" y="2589486"/>
                <a:ext cx="1013588" cy="859220"/>
              </a:xfrm>
              <a:custGeom>
                <a:avLst/>
                <a:gdLst/>
                <a:ahLst/>
                <a:cxnLst/>
                <a:rect l="0" t="0" r="0" b="0"/>
                <a:pathLst>
                  <a:path w="1013588" h="859220">
                    <a:moveTo>
                      <a:pt x="0" y="15"/>
                    </a:moveTo>
                    <a:cubicBezTo>
                      <a:pt x="0" y="402738"/>
                      <a:pt x="0" y="859220"/>
                      <a:pt x="0" y="859220"/>
                    </a:cubicBezTo>
                    <a:lnTo>
                      <a:pt x="1013588" y="859220"/>
                    </a:lnTo>
                    <a:cubicBezTo>
                      <a:pt x="1013588" y="859220"/>
                      <a:pt x="1013588" y="454582"/>
                      <a:pt x="1013588" y="0"/>
                    </a:cubicBezTo>
                    <a:lnTo>
                      <a:pt x="0" y="0"/>
                    </a:lnTo>
                  </a:path>
                </a:pathLst>
              </a:custGeom>
              <a:gradFill rotWithShape="1">
                <a:gsLst>
                  <a:gs pos="0">
                    <a:srgbClr val="83FAC1"/>
                  </a:gs>
                  <a:gs pos="100000">
                    <a:srgbClr val="44E095"/>
                  </a:gs>
                </a:gsLst>
                <a:lin ang="5400000" scaled="1"/>
              </a:gra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88" name="Rounded Rectangle 2">
                <a:extLst>
                  <a:ext uri="{FF2B5EF4-FFF2-40B4-BE49-F238E27FC236}">
                    <a16:creationId xmlns:a16="http://schemas.microsoft.com/office/drawing/2014/main" id="{400FDA3E-B383-3EE8-9722-2B4C5B11908F}"/>
                  </a:ext>
                </a:extLst>
              </p:cNvPr>
              <p:cNvSpPr/>
              <p:nvPr/>
            </p:nvSpPr>
            <p:spPr>
              <a:xfrm>
                <a:off x="189186" y="2526424"/>
                <a:ext cx="1013588" cy="985344"/>
              </a:xfrm>
              <a:custGeom>
                <a:avLst/>
                <a:gdLst/>
                <a:ahLst/>
                <a:cxnLst/>
                <a:rect l="0" t="0" r="0" b="0"/>
                <a:pathLst>
                  <a:path w="1013588" h="985344">
                    <a:moveTo>
                      <a:pt x="1013588" y="63062"/>
                    </a:moveTo>
                    <a:cubicBezTo>
                      <a:pt x="1013588" y="28236"/>
                      <a:pt x="786691" y="0"/>
                      <a:pt x="506798" y="0"/>
                    </a:cubicBezTo>
                    <a:cubicBezTo>
                      <a:pt x="226897" y="0"/>
                      <a:pt x="0" y="28236"/>
                      <a:pt x="0" y="63062"/>
                    </a:cubicBezTo>
                    <a:lnTo>
                      <a:pt x="1013588" y="63062"/>
                    </a:lnTo>
                    <a:moveTo>
                      <a:pt x="1013588" y="922282"/>
                    </a:moveTo>
                    <a:cubicBezTo>
                      <a:pt x="1013588" y="957108"/>
                      <a:pt x="786691" y="985344"/>
                      <a:pt x="506798" y="985344"/>
                    </a:cubicBezTo>
                    <a:cubicBezTo>
                      <a:pt x="226897" y="985344"/>
                      <a:pt x="0" y="957108"/>
                      <a:pt x="0" y="922282"/>
                    </a:cubicBezTo>
                    <a:lnTo>
                      <a:pt x="1013588" y="922282"/>
                    </a:lnTo>
                  </a:path>
                </a:pathLst>
              </a:custGeom>
              <a:gradFill rotWithShape="1">
                <a:gsLst>
                  <a:gs pos="0">
                    <a:srgbClr val="83FAC1"/>
                  </a:gs>
                  <a:gs pos="100000">
                    <a:srgbClr val="44E095"/>
                  </a:gs>
                </a:gsLst>
                <a:lin ang="5400000" scaled="1"/>
              </a:gra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48" name="Group 47">
              <a:extLst>
                <a:ext uri="{FF2B5EF4-FFF2-40B4-BE49-F238E27FC236}">
                  <a16:creationId xmlns:a16="http://schemas.microsoft.com/office/drawing/2014/main" id="{4E80BF4F-5A37-378E-9D35-FB82A12E9F48}"/>
                </a:ext>
              </a:extLst>
            </p:cNvPr>
            <p:cNvGrpSpPr/>
            <p:nvPr/>
          </p:nvGrpSpPr>
          <p:grpSpPr>
            <a:xfrm>
              <a:off x="7420412" y="2234990"/>
              <a:ext cx="1650321" cy="1604326"/>
              <a:chOff x="189184" y="2526424"/>
              <a:chExt cx="1013593" cy="985344"/>
            </a:xfrm>
          </p:grpSpPr>
          <p:sp>
            <p:nvSpPr>
              <p:cNvPr id="85" name="Rounded Rectangle 4">
                <a:extLst>
                  <a:ext uri="{FF2B5EF4-FFF2-40B4-BE49-F238E27FC236}">
                    <a16:creationId xmlns:a16="http://schemas.microsoft.com/office/drawing/2014/main" id="{97739ECC-F829-A14A-1668-C895D1FDF3D6}"/>
                  </a:ext>
                </a:extLst>
              </p:cNvPr>
              <p:cNvSpPr/>
              <p:nvPr/>
            </p:nvSpPr>
            <p:spPr>
              <a:xfrm>
                <a:off x="189184" y="2589486"/>
                <a:ext cx="1013593" cy="859220"/>
              </a:xfrm>
              <a:custGeom>
                <a:avLst/>
                <a:gdLst/>
                <a:ahLst/>
                <a:cxnLst/>
                <a:rect l="0" t="0" r="0" b="0"/>
                <a:pathLst>
                  <a:path w="1013593" h="859220">
                    <a:moveTo>
                      <a:pt x="4" y="8"/>
                    </a:moveTo>
                    <a:cubicBezTo>
                      <a:pt x="0" y="281919"/>
                      <a:pt x="3" y="586738"/>
                      <a:pt x="4" y="859220"/>
                    </a:cubicBezTo>
                    <a:moveTo>
                      <a:pt x="1013593" y="859220"/>
                    </a:moveTo>
                    <a:cubicBezTo>
                      <a:pt x="1013593" y="586738"/>
                      <a:pt x="1013593" y="318207"/>
                      <a:pt x="1013593" y="0"/>
                    </a:cubicBez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86" name="Rounded Rectangle 5">
                <a:extLst>
                  <a:ext uri="{FF2B5EF4-FFF2-40B4-BE49-F238E27FC236}">
                    <a16:creationId xmlns:a16="http://schemas.microsoft.com/office/drawing/2014/main" id="{2FA900B1-6448-5807-F73B-7762FC0F71B1}"/>
                  </a:ext>
                </a:extLst>
              </p:cNvPr>
              <p:cNvSpPr/>
              <p:nvPr/>
            </p:nvSpPr>
            <p:spPr>
              <a:xfrm>
                <a:off x="189186" y="2526424"/>
                <a:ext cx="1013591" cy="985344"/>
              </a:xfrm>
              <a:custGeom>
                <a:avLst/>
                <a:gdLst/>
                <a:ahLst/>
                <a:cxnLst/>
                <a:rect l="0" t="0" r="0" b="0"/>
                <a:pathLst>
                  <a:path w="1013591" h="985344">
                    <a:moveTo>
                      <a:pt x="1013591" y="63062"/>
                    </a:moveTo>
                    <a:cubicBezTo>
                      <a:pt x="1013591" y="28233"/>
                      <a:pt x="786691" y="0"/>
                      <a:pt x="506795" y="0"/>
                    </a:cubicBezTo>
                    <a:cubicBezTo>
                      <a:pt x="226900" y="0"/>
                      <a:pt x="0" y="28233"/>
                      <a:pt x="0" y="63062"/>
                    </a:cubicBezTo>
                    <a:moveTo>
                      <a:pt x="1013591" y="63062"/>
                    </a:moveTo>
                    <a:cubicBezTo>
                      <a:pt x="1013591" y="97890"/>
                      <a:pt x="786691" y="126124"/>
                      <a:pt x="506795" y="126124"/>
                    </a:cubicBezTo>
                    <a:cubicBezTo>
                      <a:pt x="226900" y="126124"/>
                      <a:pt x="0" y="97890"/>
                      <a:pt x="0" y="63062"/>
                    </a:cubicBezTo>
                    <a:moveTo>
                      <a:pt x="1013591" y="922282"/>
                    </a:moveTo>
                    <a:cubicBezTo>
                      <a:pt x="1013591" y="957111"/>
                      <a:pt x="786691" y="985344"/>
                      <a:pt x="506795" y="985344"/>
                    </a:cubicBezTo>
                    <a:cubicBezTo>
                      <a:pt x="226900" y="985344"/>
                      <a:pt x="0" y="957111"/>
                      <a:pt x="0" y="922282"/>
                    </a:cubicBez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sp>
          <p:nvSpPr>
            <p:cNvPr id="49" name="Rounded Rectangle 7">
              <a:extLst>
                <a:ext uri="{FF2B5EF4-FFF2-40B4-BE49-F238E27FC236}">
                  <a16:creationId xmlns:a16="http://schemas.microsoft.com/office/drawing/2014/main" id="{100683CF-78A2-3C7F-D477-63FDBE007283}"/>
                </a:ext>
              </a:extLst>
            </p:cNvPr>
            <p:cNvSpPr/>
            <p:nvPr/>
          </p:nvSpPr>
          <p:spPr>
            <a:xfrm rot="5400000">
              <a:off x="10154228" y="4122711"/>
              <a:ext cx="957170" cy="2284563"/>
            </a:xfrm>
            <a:custGeom>
              <a:avLst/>
              <a:gdLst/>
              <a:ahLst/>
              <a:cxnLst/>
              <a:rect l="0" t="0" r="0" b="0"/>
              <a:pathLst>
                <a:path w="1024624" h="1403131">
                  <a:moveTo>
                    <a:pt x="977328" y="1403131"/>
                  </a:moveTo>
                  <a:lnTo>
                    <a:pt x="993093" y="1403131"/>
                  </a:lnTo>
                  <a:cubicBezTo>
                    <a:pt x="1010506" y="1403131"/>
                    <a:pt x="1024624" y="1389013"/>
                    <a:pt x="1024624" y="1371600"/>
                  </a:cubicBezTo>
                  <a:lnTo>
                    <a:pt x="1024624" y="31531"/>
                  </a:lnTo>
                  <a:cubicBezTo>
                    <a:pt x="1024624" y="14118"/>
                    <a:pt x="1010506" y="0"/>
                    <a:pt x="993093" y="0"/>
                  </a:cubicBezTo>
                  <a:lnTo>
                    <a:pt x="31531" y="0"/>
                  </a:lnTo>
                  <a:cubicBezTo>
                    <a:pt x="14118" y="0"/>
                    <a:pt x="0" y="14118"/>
                    <a:pt x="0" y="31531"/>
                  </a:cubicBezTo>
                  <a:lnTo>
                    <a:pt x="0" y="1371600"/>
                  </a:lnTo>
                  <a:cubicBezTo>
                    <a:pt x="0" y="1389013"/>
                    <a:pt x="14118" y="1403131"/>
                    <a:pt x="31531" y="1403131"/>
                  </a:cubicBezTo>
                  <a:lnTo>
                    <a:pt x="977328" y="1403131"/>
                  </a:lnTo>
                </a:path>
              </a:pathLst>
            </a:custGeom>
            <a:gradFill rotWithShape="1">
              <a:gsLst>
                <a:gs pos="0">
                  <a:srgbClr val="7FDFFF"/>
                </a:gs>
                <a:gs pos="100000">
                  <a:srgbClr val="1AC6FF"/>
                </a:gs>
              </a:gsLst>
              <a:lin ang="5400000" scaled="1"/>
            </a:gra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0" name="Rounded Rectangle 8">
              <a:extLst>
                <a:ext uri="{FF2B5EF4-FFF2-40B4-BE49-F238E27FC236}">
                  <a16:creationId xmlns:a16="http://schemas.microsoft.com/office/drawing/2014/main" id="{3B145A0A-5283-BA53-3794-708DDFE64FBA}"/>
                </a:ext>
              </a:extLst>
            </p:cNvPr>
            <p:cNvSpPr/>
            <p:nvPr/>
          </p:nvSpPr>
          <p:spPr>
            <a:xfrm rot="5400000">
              <a:off x="10154226" y="4122711"/>
              <a:ext cx="957171" cy="2284563"/>
            </a:xfrm>
            <a:custGeom>
              <a:avLst/>
              <a:gdLst/>
              <a:ahLst/>
              <a:cxnLst/>
              <a:rect l="0" t="0" r="0" b="0"/>
              <a:pathLst>
                <a:path w="1024627" h="1403131">
                  <a:moveTo>
                    <a:pt x="47296" y="0"/>
                  </a:moveTo>
                  <a:lnTo>
                    <a:pt x="31531" y="0"/>
                  </a:lnTo>
                  <a:cubicBezTo>
                    <a:pt x="14117" y="0"/>
                    <a:pt x="0" y="14117"/>
                    <a:pt x="0" y="31531"/>
                  </a:cubicBezTo>
                  <a:lnTo>
                    <a:pt x="0" y="47296"/>
                  </a:lnTo>
                  <a:moveTo>
                    <a:pt x="0" y="47296"/>
                  </a:moveTo>
                  <a:lnTo>
                    <a:pt x="0" y="1355834"/>
                  </a:lnTo>
                  <a:moveTo>
                    <a:pt x="1024627" y="47296"/>
                  </a:moveTo>
                  <a:lnTo>
                    <a:pt x="1024627" y="1355834"/>
                  </a:lnTo>
                  <a:moveTo>
                    <a:pt x="47296" y="0"/>
                  </a:moveTo>
                  <a:lnTo>
                    <a:pt x="977330" y="0"/>
                  </a:lnTo>
                  <a:moveTo>
                    <a:pt x="47296" y="1403131"/>
                  </a:moveTo>
                  <a:lnTo>
                    <a:pt x="31531" y="1403131"/>
                  </a:lnTo>
                  <a:cubicBezTo>
                    <a:pt x="14117" y="1403131"/>
                    <a:pt x="0" y="1389013"/>
                    <a:pt x="0" y="1371600"/>
                  </a:cubicBezTo>
                  <a:lnTo>
                    <a:pt x="0" y="1355834"/>
                  </a:lnTo>
                  <a:moveTo>
                    <a:pt x="977330" y="0"/>
                  </a:moveTo>
                  <a:lnTo>
                    <a:pt x="993096" y="0"/>
                  </a:lnTo>
                  <a:cubicBezTo>
                    <a:pt x="1010510" y="0"/>
                    <a:pt x="1024627" y="14117"/>
                    <a:pt x="1024627" y="31531"/>
                  </a:cubicBezTo>
                  <a:lnTo>
                    <a:pt x="1024627" y="47296"/>
                  </a:lnTo>
                  <a:moveTo>
                    <a:pt x="977330" y="1403131"/>
                  </a:moveTo>
                  <a:lnTo>
                    <a:pt x="47296" y="1403131"/>
                  </a:lnTo>
                  <a:moveTo>
                    <a:pt x="977330" y="1403131"/>
                  </a:moveTo>
                  <a:lnTo>
                    <a:pt x="993096" y="1403131"/>
                  </a:lnTo>
                  <a:cubicBezTo>
                    <a:pt x="1010510" y="1403131"/>
                    <a:pt x="1024627" y="1389013"/>
                    <a:pt x="1024627" y="1371600"/>
                  </a:cubicBezTo>
                  <a:lnTo>
                    <a:pt x="1024627" y="1355834"/>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1" name="Rounded Rectangle 9">
              <a:extLst>
                <a:ext uri="{FF2B5EF4-FFF2-40B4-BE49-F238E27FC236}">
                  <a16:creationId xmlns:a16="http://schemas.microsoft.com/office/drawing/2014/main" id="{01E8DCDA-7ECE-AA5F-2883-BB484394F638}"/>
                </a:ext>
              </a:extLst>
            </p:cNvPr>
            <p:cNvSpPr/>
            <p:nvPr/>
          </p:nvSpPr>
          <p:spPr>
            <a:xfrm rot="5400000">
              <a:off x="7777763" y="4276727"/>
              <a:ext cx="957173" cy="1976530"/>
            </a:xfrm>
            <a:custGeom>
              <a:avLst/>
              <a:gdLst/>
              <a:ahLst/>
              <a:cxnLst/>
              <a:rect l="0" t="0" r="0" b="0"/>
              <a:pathLst>
                <a:path w="1032775" h="1213944">
                  <a:moveTo>
                    <a:pt x="985478" y="1213944"/>
                  </a:moveTo>
                  <a:lnTo>
                    <a:pt x="1001244" y="1213944"/>
                  </a:lnTo>
                  <a:cubicBezTo>
                    <a:pt x="1018657" y="1213944"/>
                    <a:pt x="1032775" y="1199826"/>
                    <a:pt x="1032775" y="1182413"/>
                  </a:cubicBezTo>
                  <a:lnTo>
                    <a:pt x="1032775" y="31531"/>
                  </a:lnTo>
                  <a:cubicBezTo>
                    <a:pt x="1032775" y="14118"/>
                    <a:pt x="1018657" y="0"/>
                    <a:pt x="1001244" y="0"/>
                  </a:cubicBezTo>
                  <a:lnTo>
                    <a:pt x="31531" y="0"/>
                  </a:lnTo>
                  <a:cubicBezTo>
                    <a:pt x="14118" y="0"/>
                    <a:pt x="0" y="14118"/>
                    <a:pt x="0" y="31531"/>
                  </a:cubicBezTo>
                  <a:lnTo>
                    <a:pt x="0" y="1182413"/>
                  </a:lnTo>
                  <a:cubicBezTo>
                    <a:pt x="0" y="1199826"/>
                    <a:pt x="14118" y="1213944"/>
                    <a:pt x="31531" y="1213944"/>
                  </a:cubicBezTo>
                  <a:lnTo>
                    <a:pt x="985478" y="1213944"/>
                  </a:lnTo>
                </a:path>
              </a:pathLst>
            </a:custGeom>
            <a:gradFill rotWithShape="1">
              <a:gsLst>
                <a:gs pos="0">
                  <a:srgbClr val="7FDFFF"/>
                </a:gs>
                <a:gs pos="100000">
                  <a:srgbClr val="1AC6FF"/>
                </a:gs>
              </a:gsLst>
              <a:lin ang="5400000" scaled="1"/>
            </a:gra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2" name="Rounded Rectangle 10">
              <a:extLst>
                <a:ext uri="{FF2B5EF4-FFF2-40B4-BE49-F238E27FC236}">
                  <a16:creationId xmlns:a16="http://schemas.microsoft.com/office/drawing/2014/main" id="{8D0E6689-7016-F2BB-243F-31167359DAB3}"/>
                </a:ext>
              </a:extLst>
            </p:cNvPr>
            <p:cNvSpPr/>
            <p:nvPr/>
          </p:nvSpPr>
          <p:spPr>
            <a:xfrm rot="5400000">
              <a:off x="7766986" y="4276728"/>
              <a:ext cx="957171" cy="1976530"/>
            </a:xfrm>
            <a:custGeom>
              <a:avLst/>
              <a:gdLst/>
              <a:ahLst/>
              <a:cxnLst/>
              <a:rect l="0" t="0" r="0" b="0"/>
              <a:pathLst>
                <a:path w="1032772" h="1213944">
                  <a:moveTo>
                    <a:pt x="47296" y="0"/>
                  </a:moveTo>
                  <a:lnTo>
                    <a:pt x="31531" y="0"/>
                  </a:lnTo>
                  <a:cubicBezTo>
                    <a:pt x="14117" y="0"/>
                    <a:pt x="0" y="14117"/>
                    <a:pt x="0" y="31531"/>
                  </a:cubicBezTo>
                  <a:lnTo>
                    <a:pt x="0" y="47296"/>
                  </a:lnTo>
                  <a:moveTo>
                    <a:pt x="0" y="47296"/>
                  </a:moveTo>
                  <a:lnTo>
                    <a:pt x="0" y="1166648"/>
                  </a:lnTo>
                  <a:moveTo>
                    <a:pt x="1032772" y="47296"/>
                  </a:moveTo>
                  <a:lnTo>
                    <a:pt x="1032772" y="1166648"/>
                  </a:lnTo>
                  <a:moveTo>
                    <a:pt x="47296" y="0"/>
                  </a:moveTo>
                  <a:lnTo>
                    <a:pt x="985476" y="0"/>
                  </a:lnTo>
                  <a:moveTo>
                    <a:pt x="47296" y="1213944"/>
                  </a:moveTo>
                  <a:lnTo>
                    <a:pt x="31531" y="1213944"/>
                  </a:lnTo>
                  <a:cubicBezTo>
                    <a:pt x="14117" y="1213944"/>
                    <a:pt x="0" y="1199827"/>
                    <a:pt x="0" y="1182413"/>
                  </a:cubicBezTo>
                  <a:lnTo>
                    <a:pt x="0" y="1166648"/>
                  </a:lnTo>
                  <a:moveTo>
                    <a:pt x="985476" y="0"/>
                  </a:moveTo>
                  <a:lnTo>
                    <a:pt x="1001241" y="0"/>
                  </a:lnTo>
                  <a:cubicBezTo>
                    <a:pt x="1018655" y="0"/>
                    <a:pt x="1032772" y="14117"/>
                    <a:pt x="1032772" y="31531"/>
                  </a:cubicBezTo>
                  <a:lnTo>
                    <a:pt x="1032772" y="47296"/>
                  </a:lnTo>
                  <a:moveTo>
                    <a:pt x="985476" y="1213944"/>
                  </a:moveTo>
                  <a:lnTo>
                    <a:pt x="47296" y="1213944"/>
                  </a:lnTo>
                  <a:moveTo>
                    <a:pt x="985476" y="1213944"/>
                  </a:moveTo>
                  <a:lnTo>
                    <a:pt x="1001241" y="1213944"/>
                  </a:lnTo>
                  <a:cubicBezTo>
                    <a:pt x="1018655" y="1213944"/>
                    <a:pt x="1032772" y="1199827"/>
                    <a:pt x="1032772" y="1182413"/>
                  </a:cubicBezTo>
                  <a:lnTo>
                    <a:pt x="1032772" y="1166648"/>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3" name="Rounded Rectangle 11">
              <a:extLst>
                <a:ext uri="{FF2B5EF4-FFF2-40B4-BE49-F238E27FC236}">
                  <a16:creationId xmlns:a16="http://schemas.microsoft.com/office/drawing/2014/main" id="{357FE853-C000-EEDE-D20D-00466C5B379B}"/>
                </a:ext>
              </a:extLst>
            </p:cNvPr>
            <p:cNvSpPr/>
            <p:nvPr/>
          </p:nvSpPr>
          <p:spPr>
            <a:xfrm rot="5400000">
              <a:off x="5379745" y="4122712"/>
              <a:ext cx="957171" cy="2284563"/>
            </a:xfrm>
            <a:custGeom>
              <a:avLst/>
              <a:gdLst/>
              <a:ahLst/>
              <a:cxnLst/>
              <a:rect l="0" t="0" r="0" b="0"/>
              <a:pathLst>
                <a:path w="1023442" h="1403131">
                  <a:moveTo>
                    <a:pt x="976145" y="1403131"/>
                  </a:moveTo>
                  <a:lnTo>
                    <a:pt x="991911" y="1403131"/>
                  </a:lnTo>
                  <a:cubicBezTo>
                    <a:pt x="1009324" y="1403131"/>
                    <a:pt x="1023442" y="1389013"/>
                    <a:pt x="1023442" y="1371600"/>
                  </a:cubicBezTo>
                  <a:lnTo>
                    <a:pt x="1023442" y="31531"/>
                  </a:lnTo>
                  <a:cubicBezTo>
                    <a:pt x="1023442" y="14118"/>
                    <a:pt x="1009324" y="0"/>
                    <a:pt x="991911" y="0"/>
                  </a:cubicBezTo>
                  <a:lnTo>
                    <a:pt x="31531" y="0"/>
                  </a:lnTo>
                  <a:cubicBezTo>
                    <a:pt x="14118" y="0"/>
                    <a:pt x="0" y="14118"/>
                    <a:pt x="0" y="31531"/>
                  </a:cubicBezTo>
                  <a:lnTo>
                    <a:pt x="0" y="1371600"/>
                  </a:lnTo>
                  <a:cubicBezTo>
                    <a:pt x="0" y="1389013"/>
                    <a:pt x="14118" y="1403131"/>
                    <a:pt x="31531" y="1403131"/>
                  </a:cubicBezTo>
                  <a:lnTo>
                    <a:pt x="976145" y="1403131"/>
                  </a:lnTo>
                </a:path>
              </a:pathLst>
            </a:custGeom>
            <a:gradFill rotWithShape="1">
              <a:gsLst>
                <a:gs pos="0">
                  <a:srgbClr val="7FDFFF"/>
                </a:gs>
                <a:gs pos="100000">
                  <a:srgbClr val="1AC6FF"/>
                </a:gs>
              </a:gsLst>
              <a:lin ang="5400000" scaled="1"/>
            </a:gra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4" name="Rounded Rectangle 12">
              <a:extLst>
                <a:ext uri="{FF2B5EF4-FFF2-40B4-BE49-F238E27FC236}">
                  <a16:creationId xmlns:a16="http://schemas.microsoft.com/office/drawing/2014/main" id="{443AA125-81A5-6D97-9177-CAD65F6F55CF}"/>
                </a:ext>
              </a:extLst>
            </p:cNvPr>
            <p:cNvSpPr/>
            <p:nvPr/>
          </p:nvSpPr>
          <p:spPr>
            <a:xfrm rot="5400000">
              <a:off x="5379746" y="4122712"/>
              <a:ext cx="957172" cy="2284563"/>
            </a:xfrm>
            <a:custGeom>
              <a:avLst/>
              <a:gdLst/>
              <a:ahLst/>
              <a:cxnLst/>
              <a:rect l="0" t="0" r="0" b="0"/>
              <a:pathLst>
                <a:path w="1023444" h="1403131">
                  <a:moveTo>
                    <a:pt x="47296" y="0"/>
                  </a:moveTo>
                  <a:lnTo>
                    <a:pt x="31531" y="0"/>
                  </a:lnTo>
                  <a:cubicBezTo>
                    <a:pt x="14117" y="0"/>
                    <a:pt x="0" y="14117"/>
                    <a:pt x="0" y="31531"/>
                  </a:cubicBezTo>
                  <a:lnTo>
                    <a:pt x="0" y="47296"/>
                  </a:lnTo>
                  <a:moveTo>
                    <a:pt x="0" y="47296"/>
                  </a:moveTo>
                  <a:lnTo>
                    <a:pt x="0" y="1355834"/>
                  </a:lnTo>
                  <a:moveTo>
                    <a:pt x="1023444" y="47296"/>
                  </a:moveTo>
                  <a:lnTo>
                    <a:pt x="1023444" y="1355834"/>
                  </a:lnTo>
                  <a:moveTo>
                    <a:pt x="47296" y="0"/>
                  </a:moveTo>
                  <a:lnTo>
                    <a:pt x="976148" y="0"/>
                  </a:lnTo>
                  <a:moveTo>
                    <a:pt x="47296" y="1403131"/>
                  </a:moveTo>
                  <a:lnTo>
                    <a:pt x="31531" y="1403131"/>
                  </a:lnTo>
                  <a:cubicBezTo>
                    <a:pt x="14117" y="1403131"/>
                    <a:pt x="0" y="1389013"/>
                    <a:pt x="0" y="1371600"/>
                  </a:cubicBezTo>
                  <a:lnTo>
                    <a:pt x="0" y="1355834"/>
                  </a:lnTo>
                  <a:moveTo>
                    <a:pt x="976148" y="0"/>
                  </a:moveTo>
                  <a:lnTo>
                    <a:pt x="991913" y="0"/>
                  </a:lnTo>
                  <a:cubicBezTo>
                    <a:pt x="1009327" y="0"/>
                    <a:pt x="1023444" y="14117"/>
                    <a:pt x="1023444" y="31531"/>
                  </a:cubicBezTo>
                  <a:lnTo>
                    <a:pt x="1023444" y="47296"/>
                  </a:lnTo>
                  <a:moveTo>
                    <a:pt x="976148" y="1403131"/>
                  </a:moveTo>
                  <a:lnTo>
                    <a:pt x="47296" y="1403131"/>
                  </a:lnTo>
                  <a:moveTo>
                    <a:pt x="976148" y="1403131"/>
                  </a:moveTo>
                  <a:lnTo>
                    <a:pt x="991913" y="1403131"/>
                  </a:lnTo>
                  <a:cubicBezTo>
                    <a:pt x="1009327" y="1403131"/>
                    <a:pt x="1023444" y="1389013"/>
                    <a:pt x="1023444" y="1371600"/>
                  </a:cubicBezTo>
                  <a:lnTo>
                    <a:pt x="1023444" y="1355834"/>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nvGrpSpPr>
            <p:cNvPr id="57" name="Group 56">
              <a:extLst>
                <a:ext uri="{FF2B5EF4-FFF2-40B4-BE49-F238E27FC236}">
                  <a16:creationId xmlns:a16="http://schemas.microsoft.com/office/drawing/2014/main" id="{82E4E3B9-61A0-57C3-BC53-370CCB524C3C}"/>
                </a:ext>
              </a:extLst>
            </p:cNvPr>
            <p:cNvGrpSpPr/>
            <p:nvPr/>
          </p:nvGrpSpPr>
          <p:grpSpPr>
            <a:xfrm rot="5400000">
              <a:off x="9028485" y="3079402"/>
              <a:ext cx="904840" cy="2470665"/>
              <a:chOff x="1202777" y="1501665"/>
              <a:chExt cx="555734" cy="1517431"/>
            </a:xfrm>
          </p:grpSpPr>
          <p:sp>
            <p:nvSpPr>
              <p:cNvPr id="83" name="Rounded Rectangle 15">
                <a:extLst>
                  <a:ext uri="{FF2B5EF4-FFF2-40B4-BE49-F238E27FC236}">
                    <a16:creationId xmlns:a16="http://schemas.microsoft.com/office/drawing/2014/main" id="{84CE2764-9077-ABA1-AC6A-B9AE5F2095E2}"/>
                  </a:ext>
                </a:extLst>
              </p:cNvPr>
              <p:cNvSpPr/>
              <p:nvPr/>
            </p:nvSpPr>
            <p:spPr>
              <a:xfrm>
                <a:off x="1202777" y="1552903"/>
                <a:ext cx="551793" cy="1466193"/>
              </a:xfrm>
              <a:custGeom>
                <a:avLst/>
                <a:gdLst/>
                <a:ahLst/>
                <a:cxnLst/>
                <a:rect l="0" t="0" r="0" b="0"/>
                <a:pathLst>
                  <a:path w="551793" h="1466193">
                    <a:moveTo>
                      <a:pt x="0" y="1466193"/>
                    </a:moveTo>
                    <a:lnTo>
                      <a:pt x="189186" y="1466193"/>
                    </a:lnTo>
                    <a:cubicBezTo>
                      <a:pt x="241448" y="1466193"/>
                      <a:pt x="283779" y="1423862"/>
                      <a:pt x="283779" y="1371600"/>
                    </a:cubicBezTo>
                    <a:lnTo>
                      <a:pt x="283779" y="94593"/>
                    </a:lnTo>
                    <a:cubicBezTo>
                      <a:pt x="283779" y="42330"/>
                      <a:pt x="326109" y="0"/>
                      <a:pt x="378372" y="0"/>
                    </a:cubicBezTo>
                    <a:lnTo>
                      <a:pt x="551793" y="0"/>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84" name="Rounded Rectangle 16">
                <a:extLst>
                  <a:ext uri="{FF2B5EF4-FFF2-40B4-BE49-F238E27FC236}">
                    <a16:creationId xmlns:a16="http://schemas.microsoft.com/office/drawing/2014/main" id="{52B5EBE2-4470-5093-6729-48A65B759F99}"/>
                  </a:ext>
                </a:extLst>
              </p:cNvPr>
              <p:cNvSpPr/>
              <p:nvPr/>
            </p:nvSpPr>
            <p:spPr>
              <a:xfrm>
                <a:off x="1707274" y="1501665"/>
                <a:ext cx="51237" cy="102475"/>
              </a:xfrm>
              <a:custGeom>
                <a:avLst/>
                <a:gdLst/>
                <a:ahLst/>
                <a:cxnLst/>
                <a:rect l="0" t="0" r="0" b="0"/>
                <a:pathLst>
                  <a:path w="51237" h="102475">
                    <a:moveTo>
                      <a:pt x="0" y="102475"/>
                    </a:moveTo>
                    <a:lnTo>
                      <a:pt x="51237" y="51237"/>
                    </a:lnTo>
                    <a:lnTo>
                      <a:pt x="0" y="0"/>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58" name="Group 57">
              <a:extLst>
                <a:ext uri="{FF2B5EF4-FFF2-40B4-BE49-F238E27FC236}">
                  <a16:creationId xmlns:a16="http://schemas.microsoft.com/office/drawing/2014/main" id="{56E3B229-48D0-D56A-09A3-74E4F964BD75}"/>
                </a:ext>
              </a:extLst>
            </p:cNvPr>
            <p:cNvGrpSpPr/>
            <p:nvPr/>
          </p:nvGrpSpPr>
          <p:grpSpPr>
            <a:xfrm rot="5400000">
              <a:off x="7793153" y="4231310"/>
              <a:ext cx="904840" cy="166849"/>
              <a:chOff x="1202777" y="2967858"/>
              <a:chExt cx="555734" cy="102475"/>
            </a:xfrm>
          </p:grpSpPr>
          <p:sp>
            <p:nvSpPr>
              <p:cNvPr id="81" name="Rounded Rectangle 18">
                <a:extLst>
                  <a:ext uri="{FF2B5EF4-FFF2-40B4-BE49-F238E27FC236}">
                    <a16:creationId xmlns:a16="http://schemas.microsoft.com/office/drawing/2014/main" id="{8129F4E8-7197-CAB8-69D0-F7A39DCE1C57}"/>
                  </a:ext>
                </a:extLst>
              </p:cNvPr>
              <p:cNvSpPr/>
              <p:nvPr/>
            </p:nvSpPr>
            <p:spPr>
              <a:xfrm>
                <a:off x="1202777" y="3019096"/>
                <a:ext cx="551793" cy="7882"/>
              </a:xfrm>
              <a:custGeom>
                <a:avLst/>
                <a:gdLst/>
                <a:ahLst/>
                <a:cxnLst/>
                <a:rect l="0" t="0" r="0" b="0"/>
                <a:pathLst>
                  <a:path w="551793" h="7882">
                    <a:moveTo>
                      <a:pt x="0" y="0"/>
                    </a:moveTo>
                    <a:lnTo>
                      <a:pt x="551793" y="0"/>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82" name="Rounded Rectangle 19">
                <a:extLst>
                  <a:ext uri="{FF2B5EF4-FFF2-40B4-BE49-F238E27FC236}">
                    <a16:creationId xmlns:a16="http://schemas.microsoft.com/office/drawing/2014/main" id="{B8E8F4ED-0C83-9C28-48B0-E3FFD94E2926}"/>
                  </a:ext>
                </a:extLst>
              </p:cNvPr>
              <p:cNvSpPr/>
              <p:nvPr/>
            </p:nvSpPr>
            <p:spPr>
              <a:xfrm>
                <a:off x="1707274" y="2967858"/>
                <a:ext cx="51237" cy="102475"/>
              </a:xfrm>
              <a:custGeom>
                <a:avLst/>
                <a:gdLst/>
                <a:ahLst/>
                <a:cxnLst/>
                <a:rect l="0" t="0" r="0" b="0"/>
                <a:pathLst>
                  <a:path w="51237" h="102475">
                    <a:moveTo>
                      <a:pt x="0" y="102475"/>
                    </a:moveTo>
                    <a:lnTo>
                      <a:pt x="51237" y="51237"/>
                    </a:lnTo>
                    <a:lnTo>
                      <a:pt x="0" y="0"/>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59" name="Group 58">
              <a:extLst>
                <a:ext uri="{FF2B5EF4-FFF2-40B4-BE49-F238E27FC236}">
                  <a16:creationId xmlns:a16="http://schemas.microsoft.com/office/drawing/2014/main" id="{3C5AA3D9-71FB-C2A9-7729-02F7FB8E0B66}"/>
                </a:ext>
              </a:extLst>
            </p:cNvPr>
            <p:cNvGrpSpPr/>
            <p:nvPr/>
          </p:nvGrpSpPr>
          <p:grpSpPr>
            <a:xfrm rot="5400000">
              <a:off x="6557821" y="3079403"/>
              <a:ext cx="904840" cy="2470663"/>
              <a:chOff x="1202777" y="3019096"/>
              <a:chExt cx="555734" cy="1517430"/>
            </a:xfrm>
          </p:grpSpPr>
          <p:sp>
            <p:nvSpPr>
              <p:cNvPr id="79" name="Rounded Rectangle 21">
                <a:extLst>
                  <a:ext uri="{FF2B5EF4-FFF2-40B4-BE49-F238E27FC236}">
                    <a16:creationId xmlns:a16="http://schemas.microsoft.com/office/drawing/2014/main" id="{951E1DF7-C771-1948-2C1A-40BD7E4141DC}"/>
                  </a:ext>
                </a:extLst>
              </p:cNvPr>
              <p:cNvSpPr/>
              <p:nvPr/>
            </p:nvSpPr>
            <p:spPr>
              <a:xfrm>
                <a:off x="1202777" y="3019096"/>
                <a:ext cx="551793" cy="1466193"/>
              </a:xfrm>
              <a:custGeom>
                <a:avLst/>
                <a:gdLst/>
                <a:ahLst/>
                <a:cxnLst/>
                <a:rect l="0" t="0" r="0" b="0"/>
                <a:pathLst>
                  <a:path w="551793" h="1466193">
                    <a:moveTo>
                      <a:pt x="0" y="0"/>
                    </a:moveTo>
                    <a:lnTo>
                      <a:pt x="189186" y="0"/>
                    </a:lnTo>
                    <a:cubicBezTo>
                      <a:pt x="241448" y="0"/>
                      <a:pt x="283779" y="42330"/>
                      <a:pt x="283779" y="94593"/>
                    </a:cubicBezTo>
                    <a:lnTo>
                      <a:pt x="283779" y="1371600"/>
                    </a:lnTo>
                    <a:cubicBezTo>
                      <a:pt x="283779" y="1423862"/>
                      <a:pt x="326109" y="1466193"/>
                      <a:pt x="378372" y="1466193"/>
                    </a:cubicBezTo>
                    <a:lnTo>
                      <a:pt x="551793" y="1466193"/>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80" name="Rounded Rectangle 22">
                <a:extLst>
                  <a:ext uri="{FF2B5EF4-FFF2-40B4-BE49-F238E27FC236}">
                    <a16:creationId xmlns:a16="http://schemas.microsoft.com/office/drawing/2014/main" id="{B84ABE5A-069C-E40B-95DE-DD35E8F194CE}"/>
                  </a:ext>
                </a:extLst>
              </p:cNvPr>
              <p:cNvSpPr/>
              <p:nvPr/>
            </p:nvSpPr>
            <p:spPr>
              <a:xfrm>
                <a:off x="1707274" y="4434051"/>
                <a:ext cx="51237" cy="102475"/>
              </a:xfrm>
              <a:custGeom>
                <a:avLst/>
                <a:gdLst/>
                <a:ahLst/>
                <a:cxnLst/>
                <a:rect l="0" t="0" r="0" b="0"/>
                <a:pathLst>
                  <a:path w="51237" h="102475">
                    <a:moveTo>
                      <a:pt x="0" y="102475"/>
                    </a:moveTo>
                    <a:lnTo>
                      <a:pt x="51237" y="51237"/>
                    </a:lnTo>
                    <a:lnTo>
                      <a:pt x="0" y="0"/>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60" name="Group 59">
              <a:extLst>
                <a:ext uri="{FF2B5EF4-FFF2-40B4-BE49-F238E27FC236}">
                  <a16:creationId xmlns:a16="http://schemas.microsoft.com/office/drawing/2014/main" id="{748D4927-954E-EF68-2F88-66377ADE0D89}"/>
                </a:ext>
              </a:extLst>
            </p:cNvPr>
            <p:cNvGrpSpPr/>
            <p:nvPr/>
          </p:nvGrpSpPr>
          <p:grpSpPr>
            <a:xfrm rot="5400000">
              <a:off x="10382199" y="5910768"/>
              <a:ext cx="501229" cy="166849"/>
              <a:chOff x="2793781" y="4434051"/>
              <a:chExt cx="565193" cy="102475"/>
            </a:xfrm>
          </p:grpSpPr>
          <p:sp>
            <p:nvSpPr>
              <p:cNvPr id="77" name="Rounded Rectangle 24">
                <a:extLst>
                  <a:ext uri="{FF2B5EF4-FFF2-40B4-BE49-F238E27FC236}">
                    <a16:creationId xmlns:a16="http://schemas.microsoft.com/office/drawing/2014/main" id="{855BB00B-759B-021C-7BE9-762BFEF3AAE3}"/>
                  </a:ext>
                </a:extLst>
              </p:cNvPr>
              <p:cNvSpPr/>
              <p:nvPr/>
            </p:nvSpPr>
            <p:spPr>
              <a:xfrm>
                <a:off x="2793781" y="4485289"/>
                <a:ext cx="561094" cy="7882"/>
              </a:xfrm>
              <a:custGeom>
                <a:avLst/>
                <a:gdLst/>
                <a:ahLst/>
                <a:cxnLst/>
                <a:rect l="0" t="0" r="0" b="0"/>
                <a:pathLst>
                  <a:path w="561094" h="7882">
                    <a:moveTo>
                      <a:pt x="0" y="0"/>
                    </a:moveTo>
                    <a:lnTo>
                      <a:pt x="561094" y="0"/>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78" name="Rounded Rectangle 25">
                <a:extLst>
                  <a:ext uri="{FF2B5EF4-FFF2-40B4-BE49-F238E27FC236}">
                    <a16:creationId xmlns:a16="http://schemas.microsoft.com/office/drawing/2014/main" id="{0F17AF49-399A-A953-075F-7F3B87690E6A}"/>
                  </a:ext>
                </a:extLst>
              </p:cNvPr>
              <p:cNvSpPr/>
              <p:nvPr/>
            </p:nvSpPr>
            <p:spPr>
              <a:xfrm>
                <a:off x="3307737" y="4434051"/>
                <a:ext cx="51237" cy="102475"/>
              </a:xfrm>
              <a:custGeom>
                <a:avLst/>
                <a:gdLst/>
                <a:ahLst/>
                <a:cxnLst/>
                <a:rect l="0" t="0" r="0" b="0"/>
                <a:pathLst>
                  <a:path w="51237" h="102475">
                    <a:moveTo>
                      <a:pt x="0" y="102475"/>
                    </a:moveTo>
                    <a:lnTo>
                      <a:pt x="51237" y="51237"/>
                    </a:lnTo>
                    <a:lnTo>
                      <a:pt x="0" y="0"/>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sp>
          <p:nvSpPr>
            <p:cNvPr id="61" name="Rounded Rectangle 27">
              <a:extLst>
                <a:ext uri="{FF2B5EF4-FFF2-40B4-BE49-F238E27FC236}">
                  <a16:creationId xmlns:a16="http://schemas.microsoft.com/office/drawing/2014/main" id="{2185029B-696B-D967-53C3-25462F8D1ADE}"/>
                </a:ext>
              </a:extLst>
            </p:cNvPr>
            <p:cNvSpPr/>
            <p:nvPr/>
          </p:nvSpPr>
          <p:spPr>
            <a:xfrm>
              <a:off x="8162148" y="2480936"/>
              <a:ext cx="243857" cy="295196"/>
            </a:xfrm>
            <a:custGeom>
              <a:avLst/>
              <a:gdLst/>
              <a:ahLst/>
              <a:cxnLst/>
              <a:rect l="0" t="0" r="0" b="0"/>
              <a:pathLst>
                <a:path w="149772" h="181303">
                  <a:moveTo>
                    <a:pt x="149772" y="0"/>
                  </a:moveTo>
                  <a:lnTo>
                    <a:pt x="23648" y="0"/>
                  </a:lnTo>
                  <a:cubicBezTo>
                    <a:pt x="14941" y="0"/>
                    <a:pt x="7882" y="7058"/>
                    <a:pt x="7882" y="15765"/>
                  </a:cubicBezTo>
                  <a:cubicBezTo>
                    <a:pt x="7882" y="24472"/>
                    <a:pt x="14941" y="31531"/>
                    <a:pt x="23648" y="31531"/>
                  </a:cubicBezTo>
                  <a:lnTo>
                    <a:pt x="145831" y="31531"/>
                  </a:lnTo>
                  <a:cubicBezTo>
                    <a:pt x="148007" y="31531"/>
                    <a:pt x="149772" y="33295"/>
                    <a:pt x="149772" y="35472"/>
                  </a:cubicBezTo>
                  <a:lnTo>
                    <a:pt x="149772" y="177362"/>
                  </a:lnTo>
                  <a:cubicBezTo>
                    <a:pt x="149772" y="179538"/>
                    <a:pt x="148007" y="181303"/>
                    <a:pt x="145831" y="181303"/>
                  </a:cubicBezTo>
                  <a:lnTo>
                    <a:pt x="23648" y="181303"/>
                  </a:lnTo>
                  <a:cubicBezTo>
                    <a:pt x="14941" y="181303"/>
                    <a:pt x="7882" y="174244"/>
                    <a:pt x="7882" y="165537"/>
                  </a:cubicBezTo>
                  <a:lnTo>
                    <a:pt x="7882" y="15765"/>
                  </a:lnTo>
                  <a:moveTo>
                    <a:pt x="23648" y="15765"/>
                  </a:moveTo>
                  <a:lnTo>
                    <a:pt x="141889" y="15765"/>
                  </a:lnTo>
                  <a:moveTo>
                    <a:pt x="0" y="55179"/>
                  </a:moveTo>
                  <a:lnTo>
                    <a:pt x="15765" y="55179"/>
                  </a:lnTo>
                  <a:moveTo>
                    <a:pt x="0" y="78827"/>
                  </a:moveTo>
                  <a:lnTo>
                    <a:pt x="15765" y="78827"/>
                  </a:lnTo>
                  <a:moveTo>
                    <a:pt x="0" y="102475"/>
                  </a:moveTo>
                  <a:lnTo>
                    <a:pt x="15765" y="102475"/>
                  </a:lnTo>
                  <a:moveTo>
                    <a:pt x="0" y="126124"/>
                  </a:moveTo>
                  <a:lnTo>
                    <a:pt x="15765" y="126124"/>
                  </a:lnTo>
                  <a:moveTo>
                    <a:pt x="0" y="149772"/>
                  </a:moveTo>
                  <a:lnTo>
                    <a:pt x="15765" y="149772"/>
                  </a:lnTo>
                  <a:moveTo>
                    <a:pt x="43355" y="102475"/>
                  </a:moveTo>
                  <a:lnTo>
                    <a:pt x="79978" y="65852"/>
                  </a:lnTo>
                  <a:cubicBezTo>
                    <a:pt x="80717" y="65111"/>
                    <a:pt x="81721" y="64694"/>
                    <a:pt x="82768" y="64694"/>
                  </a:cubicBezTo>
                  <a:cubicBezTo>
                    <a:pt x="83816" y="64694"/>
                    <a:pt x="84820" y="65111"/>
                    <a:pt x="85559" y="65852"/>
                  </a:cubicBezTo>
                  <a:lnTo>
                    <a:pt x="122182" y="102475"/>
                  </a:lnTo>
                  <a:moveTo>
                    <a:pt x="55179" y="90651"/>
                  </a:moveTo>
                  <a:lnTo>
                    <a:pt x="55179" y="134006"/>
                  </a:lnTo>
                  <a:cubicBezTo>
                    <a:pt x="55179" y="138360"/>
                    <a:pt x="58708" y="141889"/>
                    <a:pt x="63062" y="141889"/>
                  </a:cubicBezTo>
                  <a:lnTo>
                    <a:pt x="102475" y="141889"/>
                  </a:lnTo>
                  <a:cubicBezTo>
                    <a:pt x="106829" y="141889"/>
                    <a:pt x="110358" y="138360"/>
                    <a:pt x="110358" y="134006"/>
                  </a:cubicBezTo>
                  <a:lnTo>
                    <a:pt x="110358" y="90651"/>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5" name="TextBox 31">
              <a:extLst>
                <a:ext uri="{FF2B5EF4-FFF2-40B4-BE49-F238E27FC236}">
                  <a16:creationId xmlns:a16="http://schemas.microsoft.com/office/drawing/2014/main" id="{70B8F2EB-AD0A-A21B-40E1-3129CDF5E93F}"/>
                </a:ext>
              </a:extLst>
            </p:cNvPr>
            <p:cNvSpPr txBox="1"/>
            <p:nvPr/>
          </p:nvSpPr>
          <p:spPr>
            <a:xfrm>
              <a:off x="7529417" y="2928060"/>
              <a:ext cx="1469954" cy="646331"/>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400" b="1" dirty="0" err="1">
                  <a:solidFill>
                    <a:srgbClr val="484848"/>
                  </a:solidFill>
                  <a:latin typeface="Roboto"/>
                </a:rPr>
                <a:t>Dzīvojamās</a:t>
              </a:r>
              <a:r>
                <a:rPr sz="1400" b="1" dirty="0">
                  <a:solidFill>
                    <a:srgbClr val="484848"/>
                  </a:solidFill>
                  <a:latin typeface="Roboto"/>
                </a:rPr>
                <a:t> </a:t>
              </a:r>
              <a:r>
                <a:rPr sz="1400" b="1" dirty="0" err="1">
                  <a:solidFill>
                    <a:srgbClr val="484848"/>
                  </a:solidFill>
                  <a:latin typeface="Roboto"/>
                </a:rPr>
                <a:t>mājas</a:t>
              </a:r>
              <a:r>
                <a:rPr sz="1400" b="1" dirty="0">
                  <a:solidFill>
                    <a:srgbClr val="484848"/>
                  </a:solidFill>
                  <a:latin typeface="Roboto"/>
                </a:rPr>
                <a:t>
</a:t>
              </a:r>
              <a:r>
                <a:rPr sz="1400" b="1" dirty="0" err="1">
                  <a:solidFill>
                    <a:srgbClr val="484848"/>
                  </a:solidFill>
                  <a:latin typeface="Roboto"/>
                </a:rPr>
                <a:t>pārvaldīšanas</a:t>
              </a:r>
              <a:r>
                <a:rPr sz="1400" b="1" dirty="0">
                  <a:solidFill>
                    <a:srgbClr val="484848"/>
                  </a:solidFill>
                  <a:latin typeface="Roboto"/>
                </a:rPr>
                <a:t>
</a:t>
              </a:r>
              <a:r>
                <a:rPr sz="1400" b="1" dirty="0" err="1">
                  <a:solidFill>
                    <a:srgbClr val="484848"/>
                  </a:solidFill>
                  <a:latin typeface="Roboto"/>
                </a:rPr>
                <a:t>izdevumi</a:t>
              </a:r>
              <a:endParaRPr sz="1400" b="1" dirty="0">
                <a:solidFill>
                  <a:srgbClr val="484848"/>
                </a:solidFill>
                <a:latin typeface="Roboto"/>
              </a:endParaRPr>
            </a:p>
          </p:txBody>
        </p:sp>
        <p:grpSp>
          <p:nvGrpSpPr>
            <p:cNvPr id="92" name="Group 91">
              <a:extLst>
                <a:ext uri="{FF2B5EF4-FFF2-40B4-BE49-F238E27FC236}">
                  <a16:creationId xmlns:a16="http://schemas.microsoft.com/office/drawing/2014/main" id="{710936FC-115B-70B7-63E1-069BF97A9566}"/>
                </a:ext>
              </a:extLst>
            </p:cNvPr>
            <p:cNvGrpSpPr/>
            <p:nvPr/>
          </p:nvGrpSpPr>
          <p:grpSpPr>
            <a:xfrm>
              <a:off x="7370720" y="4859762"/>
              <a:ext cx="1787349" cy="828297"/>
              <a:chOff x="7370720" y="4859762"/>
              <a:chExt cx="1787349" cy="828297"/>
            </a:xfrm>
          </p:grpSpPr>
          <p:sp>
            <p:nvSpPr>
              <p:cNvPr id="62" name="TextBox 28">
                <a:extLst>
                  <a:ext uri="{FF2B5EF4-FFF2-40B4-BE49-F238E27FC236}">
                    <a16:creationId xmlns:a16="http://schemas.microsoft.com/office/drawing/2014/main" id="{B49DBC20-A0E9-A766-C10E-197301AFF8C5}"/>
                  </a:ext>
                </a:extLst>
              </p:cNvPr>
              <p:cNvSpPr txBox="1"/>
              <p:nvPr/>
            </p:nvSpPr>
            <p:spPr>
              <a:xfrm>
                <a:off x="7370720" y="5251379"/>
                <a:ext cx="1787349" cy="43088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lv-LV" sz="1400" dirty="0">
                    <a:solidFill>
                      <a:srgbClr val="484848"/>
                    </a:solidFill>
                    <a:latin typeface="Roboto"/>
                  </a:rPr>
                  <a:t>Izdevumi par tehnisko
apkopi un uzturēšanu</a:t>
                </a:r>
              </a:p>
            </p:txBody>
          </p:sp>
          <p:sp>
            <p:nvSpPr>
              <p:cNvPr id="63" name="Rounded Rectangle 29">
                <a:extLst>
                  <a:ext uri="{FF2B5EF4-FFF2-40B4-BE49-F238E27FC236}">
                    <a16:creationId xmlns:a16="http://schemas.microsoft.com/office/drawing/2014/main" id="{F2976038-04CC-FE8F-D28C-B3E59D7379AB}"/>
                  </a:ext>
                </a:extLst>
              </p:cNvPr>
              <p:cNvSpPr/>
              <p:nvPr/>
            </p:nvSpPr>
            <p:spPr>
              <a:xfrm>
                <a:off x="8101182" y="4859762"/>
                <a:ext cx="288779" cy="264610"/>
              </a:xfrm>
              <a:custGeom>
                <a:avLst/>
                <a:gdLst/>
                <a:ahLst/>
                <a:cxnLst/>
                <a:rect l="0" t="0" r="0" b="0"/>
                <a:pathLst>
                  <a:path w="177362" h="162518">
                    <a:moveTo>
                      <a:pt x="69210" y="46997"/>
                    </a:moveTo>
                    <a:cubicBezTo>
                      <a:pt x="66438" y="53286"/>
                      <a:pt x="61816" y="58581"/>
                      <a:pt x="55959" y="62179"/>
                    </a:cubicBezTo>
                    <a:lnTo>
                      <a:pt x="63763" y="102854"/>
                    </a:lnTo>
                    <a:lnTo>
                      <a:pt x="39374" y="102854"/>
                    </a:lnTo>
                    <a:lnTo>
                      <a:pt x="32453" y="66680"/>
                    </a:lnTo>
                    <a:cubicBezTo>
                      <a:pt x="18587" y="64269"/>
                      <a:pt x="7660" y="53528"/>
                      <a:pt x="5012" y="39706"/>
                    </a:cubicBezTo>
                    <a:cubicBezTo>
                      <a:pt x="2365" y="25883"/>
                      <a:pt x="8548" y="11865"/>
                      <a:pt x="20542" y="4501"/>
                    </a:cubicBezTo>
                    <a:lnTo>
                      <a:pt x="25374" y="29702"/>
                    </a:lnTo>
                    <a:lnTo>
                      <a:pt x="39374" y="39200"/>
                    </a:lnTo>
                    <a:lnTo>
                      <a:pt x="48873" y="25209"/>
                    </a:lnTo>
                    <a:lnTo>
                      <a:pt x="44040" y="0"/>
                    </a:lnTo>
                    <a:cubicBezTo>
                      <a:pt x="54299" y="1779"/>
                      <a:pt x="63168" y="8183"/>
                      <a:pt x="68083" y="17362"/>
                    </a:cubicBezTo>
                    <a:cubicBezTo>
                      <a:pt x="72999" y="26540"/>
                      <a:pt x="73415" y="37471"/>
                      <a:pt x="69210" y="46996"/>
                    </a:cubicBezTo>
                    <a:close/>
                    <a:moveTo>
                      <a:pt x="124358" y="4761"/>
                    </a:moveTo>
                    <a:cubicBezTo>
                      <a:pt x="122001" y="15363"/>
                      <a:pt x="109530" y="22434"/>
                      <a:pt x="92441" y="18634"/>
                    </a:cubicBezTo>
                    <a:lnTo>
                      <a:pt x="89106" y="33619"/>
                    </a:lnTo>
                    <a:lnTo>
                      <a:pt x="169037" y="51387"/>
                    </a:lnTo>
                    <a:lnTo>
                      <a:pt x="176810" y="16419"/>
                    </a:lnTo>
                    <a:lnTo>
                      <a:pt x="124358" y="4761"/>
                    </a:lnTo>
                    <a:close/>
                    <a:moveTo>
                      <a:pt x="108450" y="102854"/>
                    </a:moveTo>
                    <a:lnTo>
                      <a:pt x="122198" y="41006"/>
                    </a:lnTo>
                    <a:lnTo>
                      <a:pt x="144956" y="46066"/>
                    </a:lnTo>
                    <a:lnTo>
                      <a:pt x="131689" y="102862"/>
                    </a:lnTo>
                    <a:lnTo>
                      <a:pt x="108450" y="102862"/>
                    </a:lnTo>
                    <a:close/>
                    <a:moveTo>
                      <a:pt x="177362" y="154801"/>
                    </a:moveTo>
                    <a:lnTo>
                      <a:pt x="177362" y="102854"/>
                    </a:lnTo>
                    <a:lnTo>
                      <a:pt x="0" y="102854"/>
                    </a:lnTo>
                    <a:lnTo>
                      <a:pt x="0" y="154801"/>
                    </a:lnTo>
                    <a:cubicBezTo>
                      <a:pt x="0" y="159058"/>
                      <a:pt x="3452" y="162518"/>
                      <a:pt x="7709" y="162518"/>
                    </a:cubicBezTo>
                    <a:lnTo>
                      <a:pt x="169652" y="162518"/>
                    </a:lnTo>
                    <a:cubicBezTo>
                      <a:pt x="173909" y="162518"/>
                      <a:pt x="177362" y="159058"/>
                      <a:pt x="177362" y="154801"/>
                    </a:cubicBezTo>
                    <a:close/>
                    <a:moveTo>
                      <a:pt x="100245" y="114426"/>
                    </a:moveTo>
                    <a:cubicBezTo>
                      <a:pt x="100245" y="120812"/>
                      <a:pt x="95067" y="125990"/>
                      <a:pt x="88681" y="125990"/>
                    </a:cubicBezTo>
                    <a:cubicBezTo>
                      <a:pt x="82294" y="125990"/>
                      <a:pt x="77117" y="120812"/>
                      <a:pt x="77117" y="114426"/>
                    </a:cubicBezTo>
                    <a:lnTo>
                      <a:pt x="77117" y="102862"/>
                    </a:lnTo>
                    <a:lnTo>
                      <a:pt x="100245" y="102862"/>
                    </a:lnTo>
                    <a:lnTo>
                      <a:pt x="100245" y="114426"/>
                    </a:lnTo>
                    <a:close/>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6" name="TextBox 32">
                <a:extLst>
                  <a:ext uri="{FF2B5EF4-FFF2-40B4-BE49-F238E27FC236}">
                    <a16:creationId xmlns:a16="http://schemas.microsoft.com/office/drawing/2014/main" id="{51EBD0E9-FDBE-DDA7-FFEE-00DB52667EA3}"/>
                  </a:ext>
                </a:extLst>
              </p:cNvPr>
              <p:cNvSpPr txBox="1"/>
              <p:nvPr/>
            </p:nvSpPr>
            <p:spPr>
              <a:xfrm>
                <a:off x="8239123" y="5595726"/>
                <a:ext cx="64" cy="92333"/>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600" b="1" dirty="0">
                  <a:solidFill>
                    <a:srgbClr val="484848"/>
                  </a:solidFill>
                  <a:latin typeface="Roboto"/>
                </a:endParaRPr>
              </a:p>
            </p:txBody>
          </p:sp>
        </p:grpSp>
        <p:grpSp>
          <p:nvGrpSpPr>
            <p:cNvPr id="93" name="Group 92">
              <a:extLst>
                <a:ext uri="{FF2B5EF4-FFF2-40B4-BE49-F238E27FC236}">
                  <a16:creationId xmlns:a16="http://schemas.microsoft.com/office/drawing/2014/main" id="{02443DB8-2087-8A11-F1E0-29C1608BD467}"/>
                </a:ext>
              </a:extLst>
            </p:cNvPr>
            <p:cNvGrpSpPr/>
            <p:nvPr/>
          </p:nvGrpSpPr>
          <p:grpSpPr>
            <a:xfrm>
              <a:off x="4757710" y="6241172"/>
              <a:ext cx="7072340" cy="1665725"/>
              <a:chOff x="313840" y="7378782"/>
              <a:chExt cx="7321401" cy="1665725"/>
            </a:xfrm>
          </p:grpSpPr>
          <p:sp>
            <p:nvSpPr>
              <p:cNvPr id="55" name="Rounded Rectangle 13">
                <a:extLst>
                  <a:ext uri="{FF2B5EF4-FFF2-40B4-BE49-F238E27FC236}">
                    <a16:creationId xmlns:a16="http://schemas.microsoft.com/office/drawing/2014/main" id="{B59A7AD4-76D1-450A-BADB-90F5F0EA7F12}"/>
                  </a:ext>
                </a:extLst>
              </p:cNvPr>
              <p:cNvSpPr/>
              <p:nvPr/>
            </p:nvSpPr>
            <p:spPr>
              <a:xfrm rot="5400000">
                <a:off x="3148312" y="4544310"/>
                <a:ext cx="1652457" cy="7321401"/>
              </a:xfrm>
              <a:custGeom>
                <a:avLst/>
                <a:gdLst/>
                <a:ahLst/>
                <a:cxnLst/>
                <a:rect l="0" t="0" r="0" b="0"/>
                <a:pathLst>
                  <a:path w="1014905" h="2159875">
                    <a:moveTo>
                      <a:pt x="967608" y="2159875"/>
                    </a:moveTo>
                    <a:lnTo>
                      <a:pt x="983374" y="2159875"/>
                    </a:lnTo>
                    <a:cubicBezTo>
                      <a:pt x="1000787" y="2159875"/>
                      <a:pt x="1014905" y="2145757"/>
                      <a:pt x="1014905" y="2128344"/>
                    </a:cubicBezTo>
                    <a:lnTo>
                      <a:pt x="1014905" y="31531"/>
                    </a:lnTo>
                    <a:cubicBezTo>
                      <a:pt x="1014905" y="14118"/>
                      <a:pt x="1000787" y="0"/>
                      <a:pt x="983374" y="0"/>
                    </a:cubicBezTo>
                    <a:lnTo>
                      <a:pt x="31531" y="0"/>
                    </a:lnTo>
                    <a:cubicBezTo>
                      <a:pt x="14118" y="0"/>
                      <a:pt x="0" y="14118"/>
                      <a:pt x="0" y="31531"/>
                    </a:cubicBezTo>
                    <a:lnTo>
                      <a:pt x="0" y="2128344"/>
                    </a:lnTo>
                    <a:cubicBezTo>
                      <a:pt x="0" y="2145757"/>
                      <a:pt x="14118" y="2159875"/>
                      <a:pt x="31531" y="2159875"/>
                    </a:cubicBezTo>
                    <a:lnTo>
                      <a:pt x="967608" y="2159875"/>
                    </a:lnTo>
                  </a:path>
                </a:pathLst>
              </a:custGeom>
              <a:gradFill rotWithShape="1">
                <a:gsLst>
                  <a:gs pos="0">
                    <a:srgbClr val="7FDFFF"/>
                  </a:gs>
                  <a:gs pos="100000">
                    <a:srgbClr val="1AC6FF"/>
                  </a:gs>
                </a:gsLst>
                <a:lin ang="5400000" scaled="1"/>
              </a:gra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6" name="Rounded Rectangle 14">
                <a:extLst>
                  <a:ext uri="{FF2B5EF4-FFF2-40B4-BE49-F238E27FC236}">
                    <a16:creationId xmlns:a16="http://schemas.microsoft.com/office/drawing/2014/main" id="{7C5B8192-EA28-A9A6-E1C1-7864F0474DFE}"/>
                  </a:ext>
                </a:extLst>
              </p:cNvPr>
              <p:cNvSpPr/>
              <p:nvPr/>
            </p:nvSpPr>
            <p:spPr>
              <a:xfrm rot="5400000">
                <a:off x="3139029" y="4566861"/>
                <a:ext cx="1652457" cy="7302835"/>
              </a:xfrm>
              <a:custGeom>
                <a:avLst/>
                <a:gdLst/>
                <a:ahLst/>
                <a:cxnLst/>
                <a:rect l="0" t="0" r="0" b="0"/>
                <a:pathLst>
                  <a:path w="1014905" h="2159875">
                    <a:moveTo>
                      <a:pt x="47296" y="0"/>
                    </a:moveTo>
                    <a:lnTo>
                      <a:pt x="31531" y="0"/>
                    </a:lnTo>
                    <a:cubicBezTo>
                      <a:pt x="14117" y="0"/>
                      <a:pt x="0" y="14117"/>
                      <a:pt x="0" y="31531"/>
                    </a:cubicBezTo>
                    <a:lnTo>
                      <a:pt x="0" y="47296"/>
                    </a:lnTo>
                    <a:moveTo>
                      <a:pt x="0" y="47296"/>
                    </a:moveTo>
                    <a:lnTo>
                      <a:pt x="0" y="2112579"/>
                    </a:lnTo>
                    <a:moveTo>
                      <a:pt x="1014905" y="47296"/>
                    </a:moveTo>
                    <a:lnTo>
                      <a:pt x="1014905" y="2112579"/>
                    </a:lnTo>
                    <a:moveTo>
                      <a:pt x="47296" y="0"/>
                    </a:moveTo>
                    <a:lnTo>
                      <a:pt x="967609" y="0"/>
                    </a:lnTo>
                    <a:moveTo>
                      <a:pt x="47296" y="2159875"/>
                    </a:moveTo>
                    <a:lnTo>
                      <a:pt x="31531" y="2159875"/>
                    </a:lnTo>
                    <a:cubicBezTo>
                      <a:pt x="14117" y="2159875"/>
                      <a:pt x="0" y="2145758"/>
                      <a:pt x="0" y="2128344"/>
                    </a:cubicBezTo>
                    <a:lnTo>
                      <a:pt x="0" y="2112579"/>
                    </a:lnTo>
                    <a:moveTo>
                      <a:pt x="967609" y="0"/>
                    </a:moveTo>
                    <a:lnTo>
                      <a:pt x="983374" y="0"/>
                    </a:lnTo>
                    <a:cubicBezTo>
                      <a:pt x="1000788" y="0"/>
                      <a:pt x="1014905" y="14117"/>
                      <a:pt x="1014905" y="31531"/>
                    </a:cubicBezTo>
                    <a:lnTo>
                      <a:pt x="1014905" y="47296"/>
                    </a:lnTo>
                    <a:moveTo>
                      <a:pt x="967609" y="2159875"/>
                    </a:moveTo>
                    <a:lnTo>
                      <a:pt x="47296" y="2159875"/>
                    </a:lnTo>
                    <a:moveTo>
                      <a:pt x="967609" y="2159875"/>
                    </a:moveTo>
                    <a:lnTo>
                      <a:pt x="983374" y="2159875"/>
                    </a:lnTo>
                    <a:cubicBezTo>
                      <a:pt x="1000788" y="2159875"/>
                      <a:pt x="1014905" y="2145758"/>
                      <a:pt x="1014905" y="2128344"/>
                    </a:cubicBezTo>
                    <a:lnTo>
                      <a:pt x="1014905" y="2112579"/>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9" name="Rounded Rectangle 35">
                <a:extLst>
                  <a:ext uri="{FF2B5EF4-FFF2-40B4-BE49-F238E27FC236}">
                    <a16:creationId xmlns:a16="http://schemas.microsoft.com/office/drawing/2014/main" id="{D7FA0DB0-8B65-5599-2DE3-8541BDD7FDEA}"/>
                  </a:ext>
                </a:extLst>
              </p:cNvPr>
              <p:cNvSpPr/>
              <p:nvPr/>
            </p:nvSpPr>
            <p:spPr>
              <a:xfrm>
                <a:off x="3504758" y="7416230"/>
                <a:ext cx="260437" cy="295357"/>
              </a:xfrm>
              <a:custGeom>
                <a:avLst/>
                <a:gdLst/>
                <a:ahLst/>
                <a:cxnLst/>
                <a:rect l="0" t="0" r="0" b="0"/>
                <a:pathLst>
                  <a:path w="159955" h="181402">
                    <a:moveTo>
                      <a:pt x="0" y="173545"/>
                    </a:moveTo>
                    <a:lnTo>
                      <a:pt x="41282" y="180206"/>
                    </a:lnTo>
                    <a:cubicBezTo>
                      <a:pt x="49876" y="181402"/>
                      <a:pt x="58623" y="179637"/>
                      <a:pt x="66081" y="175200"/>
                    </a:cubicBezTo>
                    <a:lnTo>
                      <a:pt x="109302" y="149502"/>
                    </a:lnTo>
                    <a:cubicBezTo>
                      <a:pt x="115349" y="145906"/>
                      <a:pt x="117336" y="138089"/>
                      <a:pt x="113740" y="132042"/>
                    </a:cubicBezTo>
                    <a:lnTo>
                      <a:pt x="113740" y="132042"/>
                    </a:lnTo>
                    <a:cubicBezTo>
                      <a:pt x="110144" y="125995"/>
                      <a:pt x="102327" y="124008"/>
                      <a:pt x="96280" y="127604"/>
                    </a:cubicBezTo>
                    <a:lnTo>
                      <a:pt x="62518" y="147673"/>
                    </a:lnTo>
                    <a:moveTo>
                      <a:pt x="0" y="140398"/>
                    </a:moveTo>
                    <a:lnTo>
                      <a:pt x="17531" y="129969"/>
                    </a:lnTo>
                    <a:cubicBezTo>
                      <a:pt x="24019" y="126112"/>
                      <a:pt x="31505" y="124263"/>
                      <a:pt x="39043" y="124656"/>
                    </a:cubicBezTo>
                    <a:lnTo>
                      <a:pt x="56495" y="125562"/>
                    </a:lnTo>
                    <a:cubicBezTo>
                      <a:pt x="59746" y="125577"/>
                      <a:pt x="62848" y="126922"/>
                      <a:pt x="65082" y="129284"/>
                    </a:cubicBezTo>
                    <a:cubicBezTo>
                      <a:pt x="67315" y="131645"/>
                      <a:pt x="68485" y="134818"/>
                      <a:pt x="68319" y="138064"/>
                    </a:cubicBezTo>
                    <a:lnTo>
                      <a:pt x="68319" y="138064"/>
                    </a:lnTo>
                    <a:cubicBezTo>
                      <a:pt x="68005" y="144061"/>
                      <a:pt x="63273" y="148884"/>
                      <a:pt x="57284" y="149313"/>
                    </a:cubicBezTo>
                    <a:lnTo>
                      <a:pt x="35030" y="149203"/>
                    </a:lnTo>
                    <a:moveTo>
                      <a:pt x="126092" y="58985"/>
                    </a:moveTo>
                    <a:lnTo>
                      <a:pt x="98763" y="58985"/>
                    </a:lnTo>
                    <a:moveTo>
                      <a:pt x="126092" y="81979"/>
                    </a:moveTo>
                    <a:lnTo>
                      <a:pt x="98763" y="81979"/>
                    </a:lnTo>
                    <a:moveTo>
                      <a:pt x="126092" y="104973"/>
                    </a:moveTo>
                    <a:lnTo>
                      <a:pt x="98763" y="104973"/>
                    </a:lnTo>
                    <a:moveTo>
                      <a:pt x="76896" y="58985"/>
                    </a:moveTo>
                    <a:lnTo>
                      <a:pt x="73254" y="58985"/>
                    </a:lnTo>
                    <a:moveTo>
                      <a:pt x="76896" y="35991"/>
                    </a:moveTo>
                    <a:lnTo>
                      <a:pt x="73254" y="35991"/>
                    </a:lnTo>
                    <a:moveTo>
                      <a:pt x="76896" y="81979"/>
                    </a:moveTo>
                    <a:lnTo>
                      <a:pt x="73254" y="81979"/>
                    </a:lnTo>
                    <a:moveTo>
                      <a:pt x="76896" y="104973"/>
                    </a:moveTo>
                    <a:lnTo>
                      <a:pt x="73254" y="104973"/>
                    </a:lnTo>
                    <a:moveTo>
                      <a:pt x="46705" y="104973"/>
                    </a:moveTo>
                    <a:lnTo>
                      <a:pt x="46705" y="6667"/>
                    </a:lnTo>
                    <a:cubicBezTo>
                      <a:pt x="46705" y="2988"/>
                      <a:pt x="49687" y="6"/>
                      <a:pt x="53366" y="6"/>
                    </a:cubicBezTo>
                    <a:lnTo>
                      <a:pt x="117216" y="6"/>
                    </a:lnTo>
                    <a:cubicBezTo>
                      <a:pt x="118989" y="0"/>
                      <a:pt x="120691" y="700"/>
                      <a:pt x="121946" y="1953"/>
                    </a:cubicBezTo>
                    <a:lnTo>
                      <a:pt x="158002" y="38016"/>
                    </a:lnTo>
                    <a:cubicBezTo>
                      <a:pt x="159254" y="39271"/>
                      <a:pt x="159955" y="40973"/>
                      <a:pt x="159949" y="42746"/>
                    </a:cubicBezTo>
                    <a:lnTo>
                      <a:pt x="159949" y="146530"/>
                    </a:lnTo>
                    <a:cubicBezTo>
                      <a:pt x="159949" y="150209"/>
                      <a:pt x="156966" y="153191"/>
                      <a:pt x="153288" y="153191"/>
                    </a:cubicBezTo>
                    <a:lnTo>
                      <a:pt x="133565" y="153191"/>
                    </a:lnTo>
                    <a:moveTo>
                      <a:pt x="159326" y="39963"/>
                    </a:moveTo>
                    <a:lnTo>
                      <a:pt x="126628" y="39963"/>
                    </a:lnTo>
                    <a:cubicBezTo>
                      <a:pt x="122949" y="39963"/>
                      <a:pt x="119967" y="36981"/>
                      <a:pt x="119967" y="33303"/>
                    </a:cubicBezTo>
                    <a:lnTo>
                      <a:pt x="119967" y="605"/>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70" name="TextBox 36">
                <a:extLst>
                  <a:ext uri="{FF2B5EF4-FFF2-40B4-BE49-F238E27FC236}">
                    <a16:creationId xmlns:a16="http://schemas.microsoft.com/office/drawing/2014/main" id="{2EF52AF1-5A0F-2995-94CA-FC2D94261BFC}"/>
                  </a:ext>
                </a:extLst>
              </p:cNvPr>
              <p:cNvSpPr txBox="1"/>
              <p:nvPr/>
            </p:nvSpPr>
            <p:spPr>
              <a:xfrm>
                <a:off x="323124" y="8051600"/>
                <a:ext cx="7302835" cy="791336"/>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lv-LV" sz="1600" b="0" dirty="0">
                    <a:solidFill>
                      <a:srgbClr val="484848"/>
                    </a:solidFill>
                    <a:latin typeface="Roboto"/>
                  </a:rPr>
                  <a:t>Izdevumi par citos normatīvajos aktos noteiktajām pārbaudēm, būvniecības ieceres dokumentācijas sagatavošanu, dzīvojamās mājas apdrošināšanu, maksājums par apsardzes pakalpojumiem, maksājums par dzīvojamās mājas atbrīvošanu no sniega un ledus</a:t>
                </a:r>
                <a:r>
                  <a:rPr sz="1600" b="0" dirty="0">
                    <a:solidFill>
                      <a:srgbClr val="484848"/>
                    </a:solidFill>
                    <a:latin typeface="Roboto"/>
                  </a:rPr>
                  <a:t>.</a:t>
                </a:r>
                <a:r>
                  <a:rPr lang="lv-LV" sz="1600" b="0" dirty="0">
                    <a:solidFill>
                      <a:srgbClr val="484848"/>
                    </a:solidFill>
                    <a:latin typeface="Roboto"/>
                  </a:rPr>
                  <a:t> Tiesāšanās izdevumu, nodokļa maksājumu parādu, administratīvā naudas soda, kā arī citu ar dzīvojamās mājas pārvaldīšanu saistītu izdevumu segšanai. </a:t>
                </a:r>
                <a:endParaRPr sz="1600" b="0" dirty="0">
                  <a:solidFill>
                    <a:srgbClr val="484848"/>
                  </a:solidFill>
                  <a:latin typeface="Roboto"/>
                </a:endParaRPr>
              </a:p>
            </p:txBody>
          </p:sp>
          <p:sp>
            <p:nvSpPr>
              <p:cNvPr id="72" name="TextBox 38">
                <a:extLst>
                  <a:ext uri="{FF2B5EF4-FFF2-40B4-BE49-F238E27FC236}">
                    <a16:creationId xmlns:a16="http://schemas.microsoft.com/office/drawing/2014/main" id="{6D467C73-BD02-10B6-7D20-96DD57FD93CC}"/>
                  </a:ext>
                </a:extLst>
              </p:cNvPr>
              <p:cNvSpPr txBox="1"/>
              <p:nvPr/>
            </p:nvSpPr>
            <p:spPr>
              <a:xfrm>
                <a:off x="2391060" y="7732062"/>
                <a:ext cx="2728310" cy="215444"/>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400" b="1" dirty="0" err="1">
                    <a:solidFill>
                      <a:srgbClr val="484848"/>
                    </a:solidFill>
                    <a:latin typeface="Roboto"/>
                  </a:rPr>
                  <a:t>Piemēri</a:t>
                </a:r>
                <a:r>
                  <a:rPr sz="1400" b="1" dirty="0">
                    <a:solidFill>
                      <a:srgbClr val="484848"/>
                    </a:solidFill>
                    <a:latin typeface="Roboto"/>
                  </a:rPr>
                  <a:t> </a:t>
                </a:r>
                <a:r>
                  <a:rPr sz="1400" b="1" dirty="0" err="1">
                    <a:solidFill>
                      <a:srgbClr val="484848"/>
                    </a:solidFill>
                    <a:latin typeface="Roboto"/>
                  </a:rPr>
                  <a:t>citiem</a:t>
                </a:r>
                <a:r>
                  <a:rPr lang="lv-LV" sz="1400" dirty="0">
                    <a:solidFill>
                      <a:srgbClr val="484848"/>
                    </a:solidFill>
                    <a:latin typeface="Roboto"/>
                  </a:rPr>
                  <a:t> </a:t>
                </a:r>
                <a:r>
                  <a:rPr sz="1400" b="1" dirty="0" err="1">
                    <a:solidFill>
                      <a:srgbClr val="484848"/>
                    </a:solidFill>
                    <a:latin typeface="Roboto"/>
                  </a:rPr>
                  <a:t>izdevumiem</a:t>
                </a:r>
                <a:endParaRPr sz="1400" b="1" dirty="0">
                  <a:solidFill>
                    <a:srgbClr val="484848"/>
                  </a:solidFill>
                  <a:latin typeface="Roboto"/>
                </a:endParaRPr>
              </a:p>
            </p:txBody>
          </p:sp>
        </p:grpSp>
        <p:grpSp>
          <p:nvGrpSpPr>
            <p:cNvPr id="90" name="Group 89">
              <a:extLst>
                <a:ext uri="{FF2B5EF4-FFF2-40B4-BE49-F238E27FC236}">
                  <a16:creationId xmlns:a16="http://schemas.microsoft.com/office/drawing/2014/main" id="{55851B08-E2E2-C5A7-CF12-A3110AE431CA}"/>
                </a:ext>
              </a:extLst>
            </p:cNvPr>
            <p:cNvGrpSpPr/>
            <p:nvPr/>
          </p:nvGrpSpPr>
          <p:grpSpPr>
            <a:xfrm>
              <a:off x="7600067" y="4863865"/>
              <a:ext cx="3811750" cy="3007056"/>
              <a:chOff x="2829648" y="4886412"/>
              <a:chExt cx="3811750" cy="3007056"/>
            </a:xfrm>
          </p:grpSpPr>
          <p:sp>
            <p:nvSpPr>
              <p:cNvPr id="71" name="Rounded Rectangle 37">
                <a:extLst>
                  <a:ext uri="{FF2B5EF4-FFF2-40B4-BE49-F238E27FC236}">
                    <a16:creationId xmlns:a16="http://schemas.microsoft.com/office/drawing/2014/main" id="{FA395F11-2F44-29B1-26DB-73C31296D6A2}"/>
                  </a:ext>
                </a:extLst>
              </p:cNvPr>
              <p:cNvSpPr/>
              <p:nvPr/>
            </p:nvSpPr>
            <p:spPr>
              <a:xfrm>
                <a:off x="5755915" y="4886412"/>
                <a:ext cx="295196" cy="295196"/>
              </a:xfrm>
              <a:custGeom>
                <a:avLst/>
                <a:gdLst/>
                <a:ahLst/>
                <a:cxnLst/>
                <a:rect l="0" t="0" r="0" b="0"/>
                <a:pathLst>
                  <a:path w="181303" h="181303">
                    <a:moveTo>
                      <a:pt x="118241" y="98534"/>
                    </a:moveTo>
                    <a:lnTo>
                      <a:pt x="118241" y="181303"/>
                    </a:lnTo>
                    <a:moveTo>
                      <a:pt x="55179" y="141889"/>
                    </a:moveTo>
                    <a:lnTo>
                      <a:pt x="74886" y="86710"/>
                    </a:lnTo>
                    <a:lnTo>
                      <a:pt x="94593" y="141889"/>
                    </a:lnTo>
                    <a:moveTo>
                      <a:pt x="106417" y="86710"/>
                    </a:moveTo>
                    <a:cubicBezTo>
                      <a:pt x="106417" y="93240"/>
                      <a:pt x="111711" y="98534"/>
                      <a:pt x="118241" y="98534"/>
                    </a:cubicBezTo>
                    <a:cubicBezTo>
                      <a:pt x="124771" y="98534"/>
                      <a:pt x="130065" y="93240"/>
                      <a:pt x="130065" y="86710"/>
                    </a:cubicBezTo>
                    <a:cubicBezTo>
                      <a:pt x="130065" y="80180"/>
                      <a:pt x="124771" y="74886"/>
                      <a:pt x="118241" y="74886"/>
                    </a:cubicBezTo>
                    <a:cubicBezTo>
                      <a:pt x="111711" y="74886"/>
                      <a:pt x="106417" y="80180"/>
                      <a:pt x="106417" y="86710"/>
                    </a:cubicBezTo>
                    <a:close/>
                    <a:moveTo>
                      <a:pt x="130065" y="86710"/>
                    </a:moveTo>
                    <a:lnTo>
                      <a:pt x="169479" y="86710"/>
                    </a:lnTo>
                    <a:moveTo>
                      <a:pt x="67003" y="86710"/>
                    </a:moveTo>
                    <a:lnTo>
                      <a:pt x="106417" y="86710"/>
                    </a:lnTo>
                    <a:moveTo>
                      <a:pt x="94593" y="181303"/>
                    </a:moveTo>
                    <a:lnTo>
                      <a:pt x="141889" y="181303"/>
                    </a:lnTo>
                    <a:moveTo>
                      <a:pt x="94593" y="141889"/>
                    </a:moveTo>
                    <a:lnTo>
                      <a:pt x="55179" y="141889"/>
                    </a:lnTo>
                    <a:cubicBezTo>
                      <a:pt x="55179" y="152773"/>
                      <a:pt x="64002" y="161596"/>
                      <a:pt x="74886" y="161596"/>
                    </a:cubicBezTo>
                    <a:cubicBezTo>
                      <a:pt x="85770" y="161596"/>
                      <a:pt x="94593" y="152773"/>
                      <a:pt x="94593" y="141889"/>
                    </a:cubicBezTo>
                    <a:close/>
                    <a:moveTo>
                      <a:pt x="181303" y="141889"/>
                    </a:moveTo>
                    <a:lnTo>
                      <a:pt x="161596" y="86710"/>
                    </a:lnTo>
                    <a:lnTo>
                      <a:pt x="141889" y="141889"/>
                    </a:lnTo>
                    <a:moveTo>
                      <a:pt x="141889" y="141889"/>
                    </a:moveTo>
                    <a:cubicBezTo>
                      <a:pt x="141889" y="152773"/>
                      <a:pt x="150712" y="161596"/>
                      <a:pt x="161596" y="161596"/>
                    </a:cubicBezTo>
                    <a:cubicBezTo>
                      <a:pt x="172480" y="161596"/>
                      <a:pt x="181303" y="152773"/>
                      <a:pt x="181303" y="141889"/>
                    </a:cubicBezTo>
                    <a:close/>
                    <a:moveTo>
                      <a:pt x="70944" y="181303"/>
                    </a:moveTo>
                    <a:lnTo>
                      <a:pt x="7882" y="181303"/>
                    </a:lnTo>
                    <a:cubicBezTo>
                      <a:pt x="3529" y="181303"/>
                      <a:pt x="0" y="177774"/>
                      <a:pt x="0" y="173420"/>
                    </a:cubicBezTo>
                    <a:lnTo>
                      <a:pt x="0" y="7882"/>
                    </a:lnTo>
                    <a:cubicBezTo>
                      <a:pt x="0" y="3529"/>
                      <a:pt x="3529" y="0"/>
                      <a:pt x="7882" y="0"/>
                    </a:cubicBezTo>
                    <a:lnTo>
                      <a:pt x="78827" y="0"/>
                    </a:lnTo>
                    <a:cubicBezTo>
                      <a:pt x="83816" y="270"/>
                      <a:pt x="88564" y="2236"/>
                      <a:pt x="92283" y="5573"/>
                    </a:cubicBezTo>
                    <a:lnTo>
                      <a:pt x="120551" y="33840"/>
                    </a:lnTo>
                    <a:cubicBezTo>
                      <a:pt x="123887" y="37560"/>
                      <a:pt x="125853" y="42307"/>
                      <a:pt x="126124" y="47296"/>
                    </a:cubicBezTo>
                    <a:lnTo>
                      <a:pt x="126124" y="59120"/>
                    </a:lnTo>
                    <a:moveTo>
                      <a:pt x="86710" y="1931"/>
                    </a:moveTo>
                    <a:lnTo>
                      <a:pt x="86710" y="31531"/>
                    </a:lnTo>
                    <a:cubicBezTo>
                      <a:pt x="86710" y="35884"/>
                      <a:pt x="90239" y="39413"/>
                      <a:pt x="94593" y="39413"/>
                    </a:cubicBezTo>
                    <a:lnTo>
                      <a:pt x="124192" y="39413"/>
                    </a:lnTo>
                    <a:moveTo>
                      <a:pt x="23648" y="39413"/>
                    </a:moveTo>
                    <a:lnTo>
                      <a:pt x="43355" y="39413"/>
                    </a:lnTo>
                    <a:moveTo>
                      <a:pt x="23648" y="63062"/>
                    </a:moveTo>
                    <a:lnTo>
                      <a:pt x="67003" y="63062"/>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73" name="TextBox 39">
                <a:extLst>
                  <a:ext uri="{FF2B5EF4-FFF2-40B4-BE49-F238E27FC236}">
                    <a16:creationId xmlns:a16="http://schemas.microsoft.com/office/drawing/2014/main" id="{612829D6-B309-44A1-1E7D-EB6B6F132C62}"/>
                  </a:ext>
                </a:extLst>
              </p:cNvPr>
              <p:cNvSpPr txBox="1"/>
              <p:nvPr/>
            </p:nvSpPr>
            <p:spPr>
              <a:xfrm>
                <a:off x="5075264" y="5235939"/>
                <a:ext cx="1566134" cy="43088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400" b="1" dirty="0">
                    <a:solidFill>
                      <a:srgbClr val="484848"/>
                    </a:solidFill>
                    <a:latin typeface="Roboto"/>
                  </a:rPr>
                  <a:t>Citi </a:t>
                </a:r>
                <a:r>
                  <a:rPr sz="1400" b="1" dirty="0" err="1">
                    <a:solidFill>
                      <a:srgbClr val="484848"/>
                    </a:solidFill>
                    <a:latin typeface="Roboto"/>
                  </a:rPr>
                  <a:t>ar</a:t>
                </a:r>
                <a:r>
                  <a:rPr sz="1400" b="1" dirty="0">
                    <a:solidFill>
                      <a:srgbClr val="484848"/>
                    </a:solidFill>
                    <a:latin typeface="Roboto"/>
                  </a:rPr>
                  <a:t> </a:t>
                </a:r>
                <a:r>
                  <a:rPr sz="1400" b="1" dirty="0" err="1">
                    <a:solidFill>
                      <a:srgbClr val="484848"/>
                    </a:solidFill>
                    <a:latin typeface="Roboto"/>
                  </a:rPr>
                  <a:t>pārvaldīšanu</a:t>
                </a:r>
                <a:r>
                  <a:rPr sz="1400" b="1" dirty="0">
                    <a:solidFill>
                      <a:srgbClr val="484848"/>
                    </a:solidFill>
                    <a:latin typeface="Roboto"/>
                  </a:rPr>
                  <a:t>
</a:t>
                </a:r>
                <a:r>
                  <a:rPr sz="1400" b="1" dirty="0" err="1">
                    <a:solidFill>
                      <a:srgbClr val="484848"/>
                    </a:solidFill>
                    <a:latin typeface="Roboto"/>
                  </a:rPr>
                  <a:t>saistīti</a:t>
                </a:r>
                <a:r>
                  <a:rPr sz="1400" b="1" dirty="0">
                    <a:solidFill>
                      <a:srgbClr val="484848"/>
                    </a:solidFill>
                    <a:latin typeface="Roboto"/>
                  </a:rPr>
                  <a:t> </a:t>
                </a:r>
                <a:r>
                  <a:rPr sz="1400" b="1" dirty="0" err="1">
                    <a:solidFill>
                      <a:srgbClr val="484848"/>
                    </a:solidFill>
                    <a:latin typeface="Roboto"/>
                  </a:rPr>
                  <a:t>izdevumi</a:t>
                </a:r>
                <a:endParaRPr sz="1400" b="1" dirty="0">
                  <a:solidFill>
                    <a:srgbClr val="484848"/>
                  </a:solidFill>
                  <a:latin typeface="Roboto"/>
                </a:endParaRPr>
              </a:p>
            </p:txBody>
          </p:sp>
          <p:sp>
            <p:nvSpPr>
              <p:cNvPr id="75" name="TextBox 41">
                <a:extLst>
                  <a:ext uri="{FF2B5EF4-FFF2-40B4-BE49-F238E27FC236}">
                    <a16:creationId xmlns:a16="http://schemas.microsoft.com/office/drawing/2014/main" id="{860AF0B4-ABF0-492D-25F7-A40D4A981848}"/>
                  </a:ext>
                </a:extLst>
              </p:cNvPr>
              <p:cNvSpPr txBox="1"/>
              <p:nvPr/>
            </p:nvSpPr>
            <p:spPr>
              <a:xfrm>
                <a:off x="2829648" y="7801135"/>
                <a:ext cx="64" cy="92333"/>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600" b="1" dirty="0">
                  <a:solidFill>
                    <a:srgbClr val="484848"/>
                  </a:solidFill>
                  <a:latin typeface="Roboto"/>
                </a:endParaRPr>
              </a:p>
            </p:txBody>
          </p:sp>
        </p:grpSp>
        <p:grpSp>
          <p:nvGrpSpPr>
            <p:cNvPr id="91" name="Group 90">
              <a:extLst>
                <a:ext uri="{FF2B5EF4-FFF2-40B4-BE49-F238E27FC236}">
                  <a16:creationId xmlns:a16="http://schemas.microsoft.com/office/drawing/2014/main" id="{72312501-B212-27C1-8190-8C6DFFB322A4}"/>
                </a:ext>
              </a:extLst>
            </p:cNvPr>
            <p:cNvGrpSpPr/>
            <p:nvPr/>
          </p:nvGrpSpPr>
          <p:grpSpPr>
            <a:xfrm>
              <a:off x="5238629" y="4879782"/>
              <a:ext cx="1308050" cy="803123"/>
              <a:chOff x="9978787" y="4824076"/>
              <a:chExt cx="1308050" cy="803123"/>
            </a:xfrm>
          </p:grpSpPr>
          <p:sp>
            <p:nvSpPr>
              <p:cNvPr id="64" name="TextBox 30">
                <a:extLst>
                  <a:ext uri="{FF2B5EF4-FFF2-40B4-BE49-F238E27FC236}">
                    <a16:creationId xmlns:a16="http://schemas.microsoft.com/office/drawing/2014/main" id="{386A6C61-2BD9-7D82-7352-E01910BF1D4D}"/>
                  </a:ext>
                </a:extLst>
              </p:cNvPr>
              <p:cNvSpPr txBox="1"/>
              <p:nvPr/>
            </p:nvSpPr>
            <p:spPr>
              <a:xfrm>
                <a:off x="10681884" y="5565644"/>
                <a:ext cx="64" cy="61555"/>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400" b="1" dirty="0">
                  <a:solidFill>
                    <a:srgbClr val="484848"/>
                  </a:solidFill>
                  <a:latin typeface="Roboto"/>
                </a:endParaRPr>
              </a:p>
            </p:txBody>
          </p:sp>
          <p:sp>
            <p:nvSpPr>
              <p:cNvPr id="68" name="TextBox 34">
                <a:extLst>
                  <a:ext uri="{FF2B5EF4-FFF2-40B4-BE49-F238E27FC236}">
                    <a16:creationId xmlns:a16="http://schemas.microsoft.com/office/drawing/2014/main" id="{C5B366EE-B5D5-C133-7A40-8231BA4EAD27}"/>
                  </a:ext>
                </a:extLst>
              </p:cNvPr>
              <p:cNvSpPr txBox="1"/>
              <p:nvPr/>
            </p:nvSpPr>
            <p:spPr>
              <a:xfrm>
                <a:off x="9978787" y="5114843"/>
                <a:ext cx="1308050" cy="492443"/>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600" b="1" dirty="0" err="1">
                    <a:solidFill>
                      <a:srgbClr val="484848"/>
                    </a:solidFill>
                    <a:latin typeface="Roboto"/>
                  </a:rPr>
                  <a:t>Pārvaldīšanas</a:t>
                </a:r>
                <a:r>
                  <a:rPr sz="1600" b="1" dirty="0">
                    <a:solidFill>
                      <a:srgbClr val="484848"/>
                    </a:solidFill>
                    <a:latin typeface="Roboto"/>
                  </a:rPr>
                  <a:t>
</a:t>
                </a:r>
                <a:r>
                  <a:rPr sz="1600" b="1" dirty="0" err="1">
                    <a:solidFill>
                      <a:srgbClr val="484848"/>
                    </a:solidFill>
                    <a:latin typeface="Roboto"/>
                  </a:rPr>
                  <a:t>maksa</a:t>
                </a:r>
                <a:endParaRPr sz="1600" b="1" dirty="0">
                  <a:solidFill>
                    <a:srgbClr val="484848"/>
                  </a:solidFill>
                  <a:latin typeface="Roboto"/>
                </a:endParaRPr>
              </a:p>
            </p:txBody>
          </p:sp>
          <p:sp>
            <p:nvSpPr>
              <p:cNvPr id="76" name="Rounded Rectangle 42">
                <a:extLst>
                  <a:ext uri="{FF2B5EF4-FFF2-40B4-BE49-F238E27FC236}">
                    <a16:creationId xmlns:a16="http://schemas.microsoft.com/office/drawing/2014/main" id="{F45C860C-7482-BE20-BFDE-F786FF27F2F8}"/>
                  </a:ext>
                </a:extLst>
              </p:cNvPr>
              <p:cNvSpPr/>
              <p:nvPr/>
            </p:nvSpPr>
            <p:spPr>
              <a:xfrm>
                <a:off x="10517301" y="4824076"/>
                <a:ext cx="231022" cy="290767"/>
              </a:xfrm>
              <a:custGeom>
                <a:avLst/>
                <a:gdLst/>
                <a:ahLst/>
                <a:cxnLst/>
                <a:rect l="0" t="0" r="0" b="0"/>
                <a:pathLst>
                  <a:path w="141889" h="178583">
                    <a:moveTo>
                      <a:pt x="43386" y="44576"/>
                    </a:moveTo>
                    <a:lnTo>
                      <a:pt x="98566" y="44576"/>
                    </a:lnTo>
                    <a:moveTo>
                      <a:pt x="87002" y="44576"/>
                    </a:moveTo>
                    <a:cubicBezTo>
                      <a:pt x="89001" y="44592"/>
                      <a:pt x="90695" y="43108"/>
                      <a:pt x="90943" y="41124"/>
                    </a:cubicBezTo>
                    <a:cubicBezTo>
                      <a:pt x="92620" y="30813"/>
                      <a:pt x="95824" y="20811"/>
                      <a:pt x="100449" y="11445"/>
                    </a:cubicBezTo>
                    <a:cubicBezTo>
                      <a:pt x="101264" y="9968"/>
                      <a:pt x="101048" y="8137"/>
                      <a:pt x="99913" y="6890"/>
                    </a:cubicBezTo>
                    <a:cubicBezTo>
                      <a:pt x="98778" y="5642"/>
                      <a:pt x="96975" y="5255"/>
                      <a:pt x="95428" y="5927"/>
                    </a:cubicBezTo>
                    <a:lnTo>
                      <a:pt x="78874" y="13022"/>
                    </a:lnTo>
                    <a:lnTo>
                      <a:pt x="74641" y="2482"/>
                    </a:lnTo>
                    <a:cubicBezTo>
                      <a:pt x="74044" y="983"/>
                      <a:pt x="72593" y="0"/>
                      <a:pt x="70980" y="0"/>
                    </a:cubicBezTo>
                    <a:cubicBezTo>
                      <a:pt x="69366" y="0"/>
                      <a:pt x="67915" y="983"/>
                      <a:pt x="67318" y="2482"/>
                    </a:cubicBezTo>
                    <a:lnTo>
                      <a:pt x="63062" y="13045"/>
                    </a:lnTo>
                    <a:lnTo>
                      <a:pt x="46508" y="5951"/>
                    </a:lnTo>
                    <a:cubicBezTo>
                      <a:pt x="44961" y="5279"/>
                      <a:pt x="43158" y="5666"/>
                      <a:pt x="42023" y="6913"/>
                    </a:cubicBezTo>
                    <a:cubicBezTo>
                      <a:pt x="40888" y="8161"/>
                      <a:pt x="40672" y="9992"/>
                      <a:pt x="41486" y="11469"/>
                    </a:cubicBezTo>
                    <a:cubicBezTo>
                      <a:pt x="46122" y="20827"/>
                      <a:pt x="49344" y="30820"/>
                      <a:pt x="51048" y="41124"/>
                    </a:cubicBezTo>
                    <a:cubicBezTo>
                      <a:pt x="51296" y="43108"/>
                      <a:pt x="52990" y="44592"/>
                      <a:pt x="54990" y="44576"/>
                    </a:cubicBezTo>
                    <a:moveTo>
                      <a:pt x="86710" y="44576"/>
                    </a:moveTo>
                    <a:cubicBezTo>
                      <a:pt x="86710" y="44576"/>
                      <a:pt x="141889" y="87931"/>
                      <a:pt x="141889" y="125879"/>
                    </a:cubicBezTo>
                    <a:cubicBezTo>
                      <a:pt x="141889" y="165064"/>
                      <a:pt x="110130" y="178583"/>
                      <a:pt x="70944" y="178583"/>
                    </a:cubicBezTo>
                    <a:cubicBezTo>
                      <a:pt x="31759" y="178583"/>
                      <a:pt x="0" y="165064"/>
                      <a:pt x="0" y="125879"/>
                    </a:cubicBezTo>
                    <a:cubicBezTo>
                      <a:pt x="0" y="87931"/>
                      <a:pt x="55179" y="44576"/>
                      <a:pt x="55179" y="44576"/>
                    </a:cubicBezTo>
                    <a:moveTo>
                      <a:pt x="59609" y="139169"/>
                    </a:moveTo>
                    <a:lnTo>
                      <a:pt x="75611" y="139169"/>
                    </a:lnTo>
                    <a:cubicBezTo>
                      <a:pt x="80677" y="139166"/>
                      <a:pt x="85029" y="135572"/>
                      <a:pt x="85990" y="130598"/>
                    </a:cubicBezTo>
                    <a:cubicBezTo>
                      <a:pt x="86951" y="125624"/>
                      <a:pt x="84252" y="120667"/>
                      <a:pt x="79552" y="118777"/>
                    </a:cubicBezTo>
                    <a:lnTo>
                      <a:pt x="63290" y="112265"/>
                    </a:lnTo>
                    <a:cubicBezTo>
                      <a:pt x="58573" y="110388"/>
                      <a:pt x="55856" y="105423"/>
                      <a:pt x="56819" y="100438"/>
                    </a:cubicBezTo>
                    <a:cubicBezTo>
                      <a:pt x="57783" y="95452"/>
                      <a:pt x="62154" y="91857"/>
                      <a:pt x="67232" y="91873"/>
                    </a:cubicBezTo>
                    <a:lnTo>
                      <a:pt x="83257" y="91873"/>
                    </a:lnTo>
                    <a:moveTo>
                      <a:pt x="47785" y="115521"/>
                    </a:moveTo>
                    <a:lnTo>
                      <a:pt x="95081" y="115521"/>
                    </a:lnTo>
                  </a:path>
                </a:pathLst>
              </a:custGeom>
              <a:noFill/>
              <a:ln w="11823">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sp>
        <p:nvSpPr>
          <p:cNvPr id="95" name="Text Placeholder 1">
            <a:extLst>
              <a:ext uri="{FF2B5EF4-FFF2-40B4-BE49-F238E27FC236}">
                <a16:creationId xmlns:a16="http://schemas.microsoft.com/office/drawing/2014/main" id="{84E9BE43-0B5A-62D9-498A-75BB992414F9}"/>
              </a:ext>
            </a:extLst>
          </p:cNvPr>
          <p:cNvSpPr>
            <a:spLocks noGrp="1"/>
          </p:cNvSpPr>
          <p:nvPr>
            <p:ph type="body" sz="quarter" idx="13"/>
          </p:nvPr>
        </p:nvSpPr>
        <p:spPr>
          <a:xfrm>
            <a:off x="461963" y="484188"/>
            <a:ext cx="16416336" cy="1692275"/>
          </a:xfrm>
        </p:spPr>
        <p:txBody>
          <a:bodyPr/>
          <a:lstStyle/>
          <a:p>
            <a:r>
              <a:rPr lang="lv-LV" dirty="0"/>
              <a:t>Pārvaldīšanas izdevumi</a:t>
            </a:r>
          </a:p>
        </p:txBody>
      </p:sp>
    </p:spTree>
    <p:extLst>
      <p:ext uri="{BB962C8B-B14F-4D97-AF65-F5344CB8AC3E}">
        <p14:creationId xmlns:p14="http://schemas.microsoft.com/office/powerpoint/2010/main" val="386519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D108CA-4E7D-9009-B6EA-94C9873D1CBD}"/>
              </a:ext>
            </a:extLst>
          </p:cNvPr>
          <p:cNvSpPr>
            <a:spLocks noGrp="1"/>
          </p:cNvSpPr>
          <p:nvPr>
            <p:ph type="body" sz="quarter" idx="13"/>
          </p:nvPr>
        </p:nvSpPr>
        <p:spPr/>
        <p:txBody>
          <a:bodyPr>
            <a:normAutofit/>
          </a:bodyPr>
          <a:lstStyle/>
          <a:p>
            <a:r>
              <a:rPr lang="lv-LV" dirty="0"/>
              <a:t>Uzkrājumi.</a:t>
            </a:r>
          </a:p>
          <a:p>
            <a:r>
              <a:rPr lang="lv-LV" sz="4200" dirty="0"/>
              <a:t>Finanšu līdzekļi kopības saistību finansēšanai</a:t>
            </a:r>
          </a:p>
        </p:txBody>
      </p:sp>
      <p:graphicFrame>
        <p:nvGraphicFramePr>
          <p:cNvPr id="4" name="Content Placeholder 3">
            <a:extLst>
              <a:ext uri="{FF2B5EF4-FFF2-40B4-BE49-F238E27FC236}">
                <a16:creationId xmlns:a16="http://schemas.microsoft.com/office/drawing/2014/main" id="{35E21A1E-8494-CC45-33D9-998F6C55FE40}"/>
              </a:ext>
            </a:extLst>
          </p:cNvPr>
          <p:cNvGraphicFramePr>
            <a:graphicFrameLocks noGrp="1"/>
          </p:cNvGraphicFramePr>
          <p:nvPr>
            <p:ph sz="quarter" idx="18"/>
            <p:extLst>
              <p:ext uri="{D42A27DB-BD31-4B8C-83A1-F6EECF244321}">
                <p14:modId xmlns:p14="http://schemas.microsoft.com/office/powerpoint/2010/main" val="3374701152"/>
              </p:ext>
            </p:extLst>
          </p:nvPr>
        </p:nvGraphicFramePr>
        <p:xfrm>
          <a:off x="461964" y="2660650"/>
          <a:ext cx="7593466" cy="657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FEDA67E8-0A19-B00C-4E1F-F3B399CCB59A}"/>
              </a:ext>
            </a:extLst>
          </p:cNvPr>
          <p:cNvGraphicFramePr/>
          <p:nvPr>
            <p:extLst>
              <p:ext uri="{D42A27DB-BD31-4B8C-83A1-F6EECF244321}">
                <p14:modId xmlns:p14="http://schemas.microsoft.com/office/powerpoint/2010/main" val="3541743796"/>
              </p:ext>
            </p:extLst>
          </p:nvPr>
        </p:nvGraphicFramePr>
        <p:xfrm>
          <a:off x="8302171" y="2660650"/>
          <a:ext cx="7387772" cy="60695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96793735"/>
      </p:ext>
    </p:extLst>
  </p:cSld>
  <p:clrMapOvr>
    <a:masterClrMapping/>
  </p:clrMapOvr>
</p:sld>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B803A32-CB8B-4C05-8F19-C9891C8D1F3C}" vid="{2901E3B8-B98A-4223-84E4-3AA5F32BB782}"/>
    </a:ext>
  </a:extLst>
</a:theme>
</file>

<file path=ppt/theme/theme2.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B803A32-CB8B-4C05-8F19-C9891C8D1F3C}" vid="{09B27D33-0666-48B0-B9E5-D840D0B9CF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8EDC88-4E3A-40B9-9023-D9AB9BE9B559}">
  <ds:schemaRefs>
    <ds:schemaRef ds:uri="http://schemas.microsoft.com/sharepoint/v3/contenttype/forms"/>
  </ds:schemaRefs>
</ds:datastoreItem>
</file>

<file path=customXml/itemProps2.xml><?xml version="1.0" encoding="utf-8"?>
<ds:datastoreItem xmlns:ds="http://schemas.openxmlformats.org/officeDocument/2006/customXml" ds:itemID="{84D4FE8A-2B37-411C-866F-A617EAB7B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3aee2-0702-45ff-9c51-b29030239f5c"/>
    <ds:schemaRef ds:uri="98d6c3d8-aeaf-4e5b-adb6-e1ad8a72b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BB182-11C0-4D21-9AF7-0C601EB6B9A8}">
  <ds:schemaRefs>
    <ds:schemaRef ds:uri="http://purl.org/dc/terms/"/>
    <ds:schemaRef ds:uri="http://schemas.openxmlformats.org/package/2006/metadata/core-properties"/>
    <ds:schemaRef ds:uri="http://www.w3.org/XML/1998/namespace"/>
    <ds:schemaRef ds:uri="e793aee2-0702-45ff-9c51-b29030239f5c"/>
    <ds:schemaRef ds:uri="http://schemas.microsoft.com/office/2006/documentManagement/types"/>
    <ds:schemaRef ds:uri="http://schemas.microsoft.com/office/2006/metadata/properties"/>
    <ds:schemaRef ds:uri="98d6c3d8-aeaf-4e5b-adb6-e1ad8a72b2c7"/>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Presentation2</Template>
  <TotalTime>2943</TotalTime>
  <Words>2562</Words>
  <Application>Microsoft Office PowerPoint</Application>
  <PresentationFormat>Custom</PresentationFormat>
  <Paragraphs>177</Paragraphs>
  <Slides>29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Helvetica Neue</vt:lpstr>
      <vt:lpstr>Roboto</vt:lpstr>
      <vt:lpstr>Verdana</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Mārtiņš Auders</dc:creator>
  <cp:lastModifiedBy>Mārtiņš Auders</cp:lastModifiedBy>
  <cp:revision>48</cp:revision>
  <cp:lastPrinted>2026-04-29T07:11:55Z</cp:lastPrinted>
  <dcterms:created xsi:type="dcterms:W3CDTF">2025-10-22T07:36:54Z</dcterms:created>
  <dcterms:modified xsi:type="dcterms:W3CDTF">2026-04-29T07:53:51Z</dcterms:modified>
</cp:coreProperties>
</file>