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5"/>
  </p:notesMasterIdLst>
  <p:sldIdLst>
    <p:sldId id="256" r:id="rId2"/>
    <p:sldId id="278" r:id="rId3"/>
    <p:sldId id="287" r:id="rId4"/>
    <p:sldId id="279" r:id="rId5"/>
    <p:sldId id="258" r:id="rId6"/>
    <p:sldId id="257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7" r:id="rId15"/>
    <p:sldId id="280" r:id="rId16"/>
    <p:sldId id="266" r:id="rId17"/>
    <p:sldId id="268" r:id="rId18"/>
    <p:sldId id="281" r:id="rId19"/>
    <p:sldId id="269" r:id="rId20"/>
    <p:sldId id="270" r:id="rId21"/>
    <p:sldId id="284" r:id="rId22"/>
    <p:sldId id="271" r:id="rId23"/>
    <p:sldId id="282" r:id="rId24"/>
    <p:sldId id="272" r:id="rId25"/>
    <p:sldId id="273" r:id="rId26"/>
    <p:sldId id="288" r:id="rId27"/>
    <p:sldId id="275" r:id="rId28"/>
    <p:sldId id="283" r:id="rId29"/>
    <p:sldId id="285" r:id="rId30"/>
    <p:sldId id="286" r:id="rId31"/>
    <p:sldId id="276" r:id="rId32"/>
    <p:sldId id="277" r:id="rId33"/>
    <p:sldId id="289" r:id="rId34"/>
  </p:sldIdLst>
  <p:sldSz cx="18288000" cy="10287000"/>
  <p:notesSz cx="6858000" cy="9144000"/>
  <p:embeddedFontLst>
    <p:embeddedFont>
      <p:font typeface="Canva Sans" panose="020B0604020202020204" charset="0"/>
      <p:regular r:id="rId36"/>
    </p:embeddedFont>
    <p:embeddedFont>
      <p:font typeface="Canva Sans Bold" panose="020B0604020202020204" charset="0"/>
      <p:regular r:id="rId37"/>
    </p:embeddedFont>
    <p:embeddedFont>
      <p:font typeface="Poppins" panose="00000500000000000000" pitchFamily="2" charset="-70"/>
      <p:regular r:id="rId38"/>
      <p:bold r:id="rId39"/>
      <p:italic r:id="rId40"/>
      <p:boldItalic r:id="rId41"/>
    </p:embeddedFont>
    <p:embeddedFont>
      <p:font typeface="Poppins Bold" panose="00000800000000000000" charset="-70"/>
      <p:regular r:id="rId42"/>
    </p:embeddedFont>
    <p:embeddedFont>
      <p:font typeface="Poppins Light" panose="020B0502040204020203" pitchFamily="2" charset="-70"/>
      <p:regular r:id="rId43"/>
      <p:italic r:id="rId44"/>
    </p:embeddedFont>
    <p:embeddedFont>
      <p:font typeface="Poppins Medium" panose="020B0502040204020203" pitchFamily="2" charset="-70"/>
      <p:regular r:id="rId45"/>
      <p: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52" autoAdjust="0"/>
    <p:restoredTop sz="94404" autoAdjust="0"/>
  </p:normalViewPr>
  <p:slideViewPr>
    <p:cSldViewPr>
      <p:cViewPr varScale="1">
        <p:scale>
          <a:sx n="101" d="100"/>
          <a:sy n="101" d="100"/>
        </p:scale>
        <p:origin x="690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26.06.2026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81731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00604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86196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03059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9527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82966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2730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v-LV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79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071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eur-lex.europa.eu/legal-content/LV/TXT/HTML/?uri=OJ:L_202600296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sv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m.gov.lv/lv/ekodizains-un-energomarkejums" TargetMode="External"/><Relationship Id="rId7" Type="http://schemas.openxmlformats.org/officeDocument/2006/relationships/hyperlink" Target="https://eur-lex.europa.eu/legal-content/LV/TXT/HTML/?uri=OJ:L_202401781" TargetMode="External"/><Relationship Id="rId2" Type="http://schemas.openxmlformats.org/officeDocument/2006/relationships/image" Target="../media/image30.sv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c.europa.eu/info/law/better-regulation/have-your-say_en" TargetMode="External"/><Relationship Id="rId5" Type="http://schemas.openxmlformats.org/officeDocument/2006/relationships/hyperlink" Target="https://circabc.europa.eu/rest/download/25c48e7c-9ce3-41cb-96ac-d2942a8a29d6?ticket=" TargetMode="External"/><Relationship Id="rId4" Type="http://schemas.openxmlformats.org/officeDocument/2006/relationships/hyperlink" Target="https://green-forum.ec.europa.eu/implementing-ecodesign-sustainable-products-regulation_en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74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68197" y="448497"/>
            <a:ext cx="2965295" cy="2965295"/>
          </a:xfrm>
          <a:custGeom>
            <a:avLst/>
            <a:gdLst/>
            <a:ahLst/>
            <a:cxnLst/>
            <a:rect l="l" t="t" r="r" b="b"/>
            <a:pathLst>
              <a:path w="2965295" h="2965295">
                <a:moveTo>
                  <a:pt x="0" y="0"/>
                </a:moveTo>
                <a:lnTo>
                  <a:pt x="2965295" y="0"/>
                </a:lnTo>
                <a:lnTo>
                  <a:pt x="2965295" y="2965296"/>
                </a:lnTo>
                <a:lnTo>
                  <a:pt x="0" y="29652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3" name="Freeform 3"/>
          <p:cNvSpPr/>
          <p:nvPr/>
        </p:nvSpPr>
        <p:spPr>
          <a:xfrm>
            <a:off x="10289858" y="0"/>
            <a:ext cx="7998143" cy="10287000"/>
          </a:xfrm>
          <a:custGeom>
            <a:avLst/>
            <a:gdLst/>
            <a:ahLst/>
            <a:cxnLst/>
            <a:rect l="l" t="t" r="r" b="b"/>
            <a:pathLst>
              <a:path w="7998143" h="10287000">
                <a:moveTo>
                  <a:pt x="0" y="0"/>
                </a:moveTo>
                <a:lnTo>
                  <a:pt x="7998142" y="0"/>
                </a:lnTo>
                <a:lnTo>
                  <a:pt x="799814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2000"/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grpSp>
        <p:nvGrpSpPr>
          <p:cNvPr id="4" name="Group 4"/>
          <p:cNvGrpSpPr/>
          <p:nvPr/>
        </p:nvGrpSpPr>
        <p:grpSpPr>
          <a:xfrm>
            <a:off x="804458" y="3672807"/>
            <a:ext cx="8692773" cy="6086515"/>
            <a:chOff x="0" y="0"/>
            <a:chExt cx="11590364" cy="8115354"/>
          </a:xfrm>
        </p:grpSpPr>
        <p:sp>
          <p:nvSpPr>
            <p:cNvPr id="5" name="TextBox 5"/>
            <p:cNvSpPr txBox="1"/>
            <p:nvPr/>
          </p:nvSpPr>
          <p:spPr>
            <a:xfrm>
              <a:off x="0" y="66675"/>
              <a:ext cx="11590364" cy="28966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000"/>
                </a:lnSpc>
              </a:pPr>
              <a:r>
                <a:rPr lang="en-US" sz="8000" b="1" spc="-160">
                  <a:solidFill>
                    <a:srgbClr val="FFFFFF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Aktualitātes ekodizaina jomā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572897" y="5353104"/>
              <a:ext cx="7715667" cy="27622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640"/>
                </a:lnSpc>
              </a:pPr>
              <a:r>
                <a:rPr lang="en-US" sz="2200" b="1" dirty="0">
                  <a:solidFill>
                    <a:srgbClr val="FFFFF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Sigita Krastiņa</a:t>
              </a:r>
            </a:p>
            <a:p>
              <a:pPr algn="ctr">
                <a:lnSpc>
                  <a:spcPts val="2640"/>
                </a:lnSpc>
              </a:pPr>
              <a:r>
                <a:rPr lang="en-US" sz="2200" dirty="0">
                  <a:solidFill>
                    <a:srgbClr val="FFFFFF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ES </a:t>
              </a:r>
              <a:r>
                <a:rPr lang="en-US" sz="2200" dirty="0" err="1">
                  <a:solidFill>
                    <a:srgbClr val="FFFFFF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preču</a:t>
              </a:r>
              <a:r>
                <a:rPr lang="en-US" sz="2200" dirty="0">
                  <a:solidFill>
                    <a:srgbClr val="FFFFFF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 un </a:t>
              </a:r>
              <a:r>
                <a:rPr lang="en-US" sz="2200" dirty="0" err="1">
                  <a:solidFill>
                    <a:srgbClr val="FFFFFF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pakalpojumu</a:t>
              </a:r>
              <a:r>
                <a:rPr lang="en-US" sz="2200" dirty="0">
                  <a:solidFill>
                    <a:srgbClr val="FFFFFF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 </a:t>
              </a:r>
              <a:r>
                <a:rPr lang="en-US" sz="2200" dirty="0" err="1">
                  <a:solidFill>
                    <a:srgbClr val="FFFFFF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tirgus</a:t>
              </a:r>
              <a:r>
                <a:rPr lang="en-US" sz="2200" dirty="0">
                  <a:solidFill>
                    <a:srgbClr val="FFFFFF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 </a:t>
              </a:r>
              <a:r>
                <a:rPr lang="en-US" sz="2200" dirty="0" err="1">
                  <a:solidFill>
                    <a:srgbClr val="FFFFFF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nodaļa</a:t>
              </a:r>
              <a:endParaRPr lang="en-US" sz="2200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algn="ctr">
                <a:lnSpc>
                  <a:spcPts val="2640"/>
                </a:lnSpc>
              </a:pPr>
              <a:endParaRPr lang="en-US" sz="2200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algn="ctr">
                <a:lnSpc>
                  <a:spcPts val="2640"/>
                </a:lnSpc>
              </a:pPr>
              <a:r>
                <a:rPr lang="en-US" sz="2200" dirty="0">
                  <a:solidFill>
                    <a:srgbClr val="FFFFFF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17.06.2026. </a:t>
              </a:r>
              <a:r>
                <a:rPr lang="en-US" sz="2200" dirty="0" err="1">
                  <a:solidFill>
                    <a:srgbClr val="FFFFFF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Rīga</a:t>
              </a:r>
              <a:endParaRPr lang="en-US" sz="2200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algn="ctr">
                <a:lnSpc>
                  <a:spcPts val="2879"/>
                </a:lnSpc>
              </a:pPr>
              <a:endParaRPr lang="en-US" sz="2200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algn="ctr">
                <a:lnSpc>
                  <a:spcPts val="2879"/>
                </a:lnSpc>
              </a:pPr>
              <a:endParaRPr lang="en-US" sz="2200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96000" y="3296782"/>
            <a:ext cx="6096000" cy="6990218"/>
            <a:chOff x="0" y="0"/>
            <a:chExt cx="2017615" cy="23135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17615" cy="2313577"/>
            </a:xfrm>
            <a:custGeom>
              <a:avLst/>
              <a:gdLst/>
              <a:ahLst/>
              <a:cxnLst/>
              <a:rect l="l" t="t" r="r" b="b"/>
              <a:pathLst>
                <a:path w="2017615" h="2313577">
                  <a:moveTo>
                    <a:pt x="0" y="0"/>
                  </a:moveTo>
                  <a:lnTo>
                    <a:pt x="2017615" y="0"/>
                  </a:lnTo>
                  <a:lnTo>
                    <a:pt x="2017615" y="2313577"/>
                  </a:lnTo>
                  <a:lnTo>
                    <a:pt x="0" y="2313577"/>
                  </a:lnTo>
                  <a:close/>
                </a:path>
              </a:pathLst>
            </a:custGeom>
            <a:solidFill>
              <a:srgbClr val="3AA0AB"/>
            </a:solidFill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2192000" y="3296782"/>
            <a:ext cx="6096000" cy="6990218"/>
            <a:chOff x="0" y="0"/>
            <a:chExt cx="2017615" cy="231357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17615" cy="2313577"/>
            </a:xfrm>
            <a:custGeom>
              <a:avLst/>
              <a:gdLst/>
              <a:ahLst/>
              <a:cxnLst/>
              <a:rect l="l" t="t" r="r" b="b"/>
              <a:pathLst>
                <a:path w="2017615" h="2313577">
                  <a:moveTo>
                    <a:pt x="0" y="0"/>
                  </a:moveTo>
                  <a:lnTo>
                    <a:pt x="2017615" y="0"/>
                  </a:lnTo>
                  <a:lnTo>
                    <a:pt x="2017615" y="2313577"/>
                  </a:lnTo>
                  <a:lnTo>
                    <a:pt x="0" y="2313577"/>
                  </a:lnTo>
                  <a:close/>
                </a:path>
              </a:pathLst>
            </a:custGeom>
            <a:solidFill>
              <a:srgbClr val="74B8BF"/>
            </a:solidFill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3296782"/>
            <a:ext cx="6096000" cy="6990218"/>
            <a:chOff x="0" y="0"/>
            <a:chExt cx="2017615" cy="231357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17615" cy="2313577"/>
            </a:xfrm>
            <a:custGeom>
              <a:avLst/>
              <a:gdLst/>
              <a:ahLst/>
              <a:cxnLst/>
              <a:rect l="l" t="t" r="r" b="b"/>
              <a:pathLst>
                <a:path w="2017615" h="2313577">
                  <a:moveTo>
                    <a:pt x="0" y="0"/>
                  </a:moveTo>
                  <a:lnTo>
                    <a:pt x="2017615" y="0"/>
                  </a:lnTo>
                  <a:lnTo>
                    <a:pt x="2017615" y="2313577"/>
                  </a:lnTo>
                  <a:lnTo>
                    <a:pt x="0" y="2313577"/>
                  </a:lnTo>
                  <a:close/>
                </a:path>
              </a:pathLst>
            </a:custGeom>
            <a:solidFill>
              <a:srgbClr val="0B747F"/>
            </a:solidFill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984020" y="4398230"/>
            <a:ext cx="4319960" cy="534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25"/>
              </a:lnSpc>
            </a:pPr>
            <a:r>
              <a:rPr lang="en-US" sz="32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Starpprodukti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984020" y="6562021"/>
            <a:ext cx="4319960" cy="935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8" lvl="1" indent="-302259" algn="l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Dzelzs un tērauds</a:t>
            </a:r>
          </a:p>
          <a:p>
            <a:pPr marL="604518" lvl="1" indent="-302259" algn="l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Alumīnijs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934950" y="4370663"/>
            <a:ext cx="4890391" cy="534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25"/>
              </a:lnSpc>
            </a:pPr>
            <a:r>
              <a:rPr lang="en-US" sz="32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Horizontālas prasības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077825" y="5619681"/>
            <a:ext cx="4747516" cy="3221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8" lvl="1" indent="-302259" algn="l">
              <a:lnSpc>
                <a:spcPts val="3639"/>
              </a:lnSpc>
              <a:buFont typeface="Arial"/>
              <a:buChar char="•"/>
            </a:pPr>
            <a:r>
              <a:rPr lang="en-US" sz="2799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Elektronikas</a:t>
            </a:r>
            <a:r>
              <a:rPr lang="en-US" sz="27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un </a:t>
            </a:r>
            <a:r>
              <a:rPr lang="en-US" sz="2799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elektroiekārtu</a:t>
            </a:r>
            <a:r>
              <a:rPr lang="en-US" sz="27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remontējamība</a:t>
            </a:r>
            <a:r>
              <a:rPr lang="en-US" sz="27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</a:p>
          <a:p>
            <a:pPr marL="604518" lvl="1" indent="-302259" algn="l">
              <a:lnSpc>
                <a:spcPts val="3639"/>
              </a:lnSpc>
              <a:buFont typeface="Arial"/>
              <a:buChar char="•"/>
            </a:pPr>
            <a:r>
              <a:rPr lang="en-US" sz="2799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Pārstrādātais</a:t>
            </a:r>
            <a:r>
              <a:rPr lang="en-US" sz="27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saturs</a:t>
            </a:r>
            <a:r>
              <a:rPr lang="en-US" sz="27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 </a:t>
            </a:r>
            <a:r>
              <a:rPr lang="en-US" sz="2799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elektroiekārtās</a:t>
            </a:r>
            <a:r>
              <a:rPr lang="en-US" sz="27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un </a:t>
            </a:r>
            <a:r>
              <a:rPr lang="en-US" sz="2799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elektronikā</a:t>
            </a:r>
            <a:endParaRPr lang="en-US" sz="2799" dirty="0">
              <a:solidFill>
                <a:srgbClr val="FFFFFF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marL="0" lvl="0" indent="0" algn="l">
              <a:lnSpc>
                <a:spcPts val="3639"/>
              </a:lnSpc>
            </a:pPr>
            <a:endParaRPr lang="en-US" sz="2799" dirty="0">
              <a:solidFill>
                <a:srgbClr val="FFFFFF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28700" y="4370663"/>
            <a:ext cx="4319960" cy="534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25"/>
              </a:lnSpc>
            </a:pPr>
            <a:r>
              <a:rPr lang="en-US" sz="32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Galaprodukti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5638731"/>
            <a:ext cx="4579320" cy="2764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8" lvl="1" indent="-302259" algn="l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Tekstilizstrādājumi (īpaši apģērbs un apavi)</a:t>
            </a:r>
          </a:p>
          <a:p>
            <a:pPr marL="604518" lvl="1" indent="-302259" algn="l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Mēbeles</a:t>
            </a:r>
          </a:p>
          <a:p>
            <a:pPr marL="604518" lvl="1" indent="-302259" algn="l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Riepas</a:t>
            </a:r>
          </a:p>
          <a:p>
            <a:pPr marL="604518" lvl="1" indent="-302259" algn="l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Matrači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048000" y="418132"/>
            <a:ext cx="14514710" cy="2450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26"/>
              </a:lnSpc>
              <a:spcBef>
                <a:spcPct val="0"/>
              </a:spcBef>
            </a:pPr>
            <a:r>
              <a:rPr lang="en-US" sz="6789" b="1" spc="-203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Prioritārās produktu grupas</a:t>
            </a:r>
          </a:p>
          <a:p>
            <a:pPr algn="l">
              <a:lnSpc>
                <a:spcPts val="10243"/>
              </a:lnSpc>
              <a:spcBef>
                <a:spcPct val="0"/>
              </a:spcBef>
            </a:pPr>
            <a:endParaRPr lang="en-US" sz="6789" b="1" spc="-203">
              <a:solidFill>
                <a:srgbClr val="0B747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5" name="AutoShape 15"/>
          <p:cNvSpPr/>
          <p:nvPr/>
        </p:nvSpPr>
        <p:spPr>
          <a:xfrm>
            <a:off x="1028700" y="8817224"/>
            <a:ext cx="4319960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lv-LV"/>
          </a:p>
        </p:txBody>
      </p:sp>
      <p:sp>
        <p:nvSpPr>
          <p:cNvPr id="16" name="AutoShape 16"/>
          <p:cNvSpPr/>
          <p:nvPr/>
        </p:nvSpPr>
        <p:spPr>
          <a:xfrm>
            <a:off x="6984020" y="8836909"/>
            <a:ext cx="4319960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lv-LV"/>
          </a:p>
        </p:txBody>
      </p:sp>
      <p:sp>
        <p:nvSpPr>
          <p:cNvPr id="17" name="AutoShape 17"/>
          <p:cNvSpPr/>
          <p:nvPr/>
        </p:nvSpPr>
        <p:spPr>
          <a:xfrm>
            <a:off x="12939340" y="8841671"/>
            <a:ext cx="4319960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lv-LV"/>
          </a:p>
        </p:txBody>
      </p:sp>
      <p:sp>
        <p:nvSpPr>
          <p:cNvPr id="18" name="TextBox 18"/>
          <p:cNvSpPr txBox="1"/>
          <p:nvPr/>
        </p:nvSpPr>
        <p:spPr>
          <a:xfrm>
            <a:off x="1997852" y="1789292"/>
            <a:ext cx="14514710" cy="1402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9"/>
              </a:lnSpc>
            </a:pPr>
            <a:r>
              <a:rPr lang="en-US" sz="2899" b="1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Atbilstoši Ekodizaina un energomarķējuma darba plānam 2025.-2030.gadam</a:t>
            </a:r>
          </a:p>
          <a:p>
            <a:pPr algn="ctr">
              <a:lnSpc>
                <a:spcPts val="3509"/>
              </a:lnSpc>
              <a:spcBef>
                <a:spcPct val="0"/>
              </a:spcBef>
            </a:pPr>
            <a:endParaRPr lang="en-US" sz="2899" b="1">
              <a:solidFill>
                <a:srgbClr val="0B747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765" y="0"/>
            <a:ext cx="6853714" cy="10287000"/>
          </a:xfrm>
          <a:custGeom>
            <a:avLst/>
            <a:gdLst/>
            <a:ahLst/>
            <a:cxnLst/>
            <a:rect l="l" t="t" r="r" b="b"/>
            <a:pathLst>
              <a:path w="6853714" h="10287000">
                <a:moveTo>
                  <a:pt x="0" y="0"/>
                </a:moveTo>
                <a:lnTo>
                  <a:pt x="6853714" y="0"/>
                </a:lnTo>
                <a:lnTo>
                  <a:pt x="685371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9000"/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grpSp>
        <p:nvGrpSpPr>
          <p:cNvPr id="3" name="Group 3"/>
          <p:cNvGrpSpPr/>
          <p:nvPr/>
        </p:nvGrpSpPr>
        <p:grpSpPr>
          <a:xfrm>
            <a:off x="7710154" y="2016990"/>
            <a:ext cx="4423851" cy="2048661"/>
            <a:chOff x="0" y="0"/>
            <a:chExt cx="1165129" cy="53956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65129" cy="539565"/>
            </a:xfrm>
            <a:custGeom>
              <a:avLst/>
              <a:gdLst/>
              <a:ahLst/>
              <a:cxnLst/>
              <a:rect l="l" t="t" r="r" b="b"/>
              <a:pathLst>
                <a:path w="1165129" h="539565">
                  <a:moveTo>
                    <a:pt x="0" y="0"/>
                  </a:moveTo>
                  <a:lnTo>
                    <a:pt x="1165129" y="0"/>
                  </a:lnTo>
                  <a:lnTo>
                    <a:pt x="1165129" y="539565"/>
                  </a:lnTo>
                  <a:lnTo>
                    <a:pt x="0" y="539565"/>
                  </a:lnTo>
                  <a:close/>
                </a:path>
              </a:pathLst>
            </a:custGeom>
            <a:solidFill>
              <a:srgbClr val="0B747F"/>
            </a:solidFill>
          </p:spPr>
          <p:txBody>
            <a:bodyPr/>
            <a:lstStyle/>
            <a:p>
              <a:endParaRPr lang="lv-LV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165129" cy="5776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637906" y="496887"/>
            <a:ext cx="7564438" cy="931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19"/>
              </a:lnSpc>
              <a:spcBef>
                <a:spcPct val="0"/>
              </a:spcBef>
            </a:pPr>
            <a:r>
              <a:rPr lang="en-US" sz="5399" b="1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Regulējuma prasības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2638533" y="4613315"/>
            <a:ext cx="4423851" cy="2048661"/>
            <a:chOff x="0" y="0"/>
            <a:chExt cx="1165129" cy="53956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65129" cy="539565"/>
            </a:xfrm>
            <a:custGeom>
              <a:avLst/>
              <a:gdLst/>
              <a:ahLst/>
              <a:cxnLst/>
              <a:rect l="l" t="t" r="r" b="b"/>
              <a:pathLst>
                <a:path w="1165129" h="539565">
                  <a:moveTo>
                    <a:pt x="0" y="0"/>
                  </a:moveTo>
                  <a:lnTo>
                    <a:pt x="1165129" y="0"/>
                  </a:lnTo>
                  <a:lnTo>
                    <a:pt x="1165129" y="539565"/>
                  </a:lnTo>
                  <a:lnTo>
                    <a:pt x="0" y="539565"/>
                  </a:lnTo>
                  <a:close/>
                </a:path>
              </a:pathLst>
            </a:custGeom>
            <a:solidFill>
              <a:srgbClr val="3AA0AB"/>
            </a:solidFill>
          </p:spPr>
          <p:txBody>
            <a:bodyPr/>
            <a:lstStyle/>
            <a:p>
              <a:endParaRPr lang="lv-LV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165129" cy="5776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710154" y="4613315"/>
            <a:ext cx="4423851" cy="2048661"/>
            <a:chOff x="0" y="0"/>
            <a:chExt cx="1165129" cy="53956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65129" cy="539565"/>
            </a:xfrm>
            <a:custGeom>
              <a:avLst/>
              <a:gdLst/>
              <a:ahLst/>
              <a:cxnLst/>
              <a:rect l="l" t="t" r="r" b="b"/>
              <a:pathLst>
                <a:path w="1165129" h="539565">
                  <a:moveTo>
                    <a:pt x="0" y="0"/>
                  </a:moveTo>
                  <a:lnTo>
                    <a:pt x="1165129" y="0"/>
                  </a:lnTo>
                  <a:lnTo>
                    <a:pt x="1165129" y="539565"/>
                  </a:lnTo>
                  <a:lnTo>
                    <a:pt x="0" y="539565"/>
                  </a:lnTo>
                  <a:close/>
                </a:path>
              </a:pathLst>
            </a:custGeom>
            <a:solidFill>
              <a:srgbClr val="3AA0AB"/>
            </a:solidFill>
          </p:spPr>
          <p:txBody>
            <a:bodyPr/>
            <a:lstStyle/>
            <a:p>
              <a:endParaRPr lang="lv-LV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165129" cy="5776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638533" y="7209639"/>
            <a:ext cx="4423851" cy="2048661"/>
            <a:chOff x="0" y="0"/>
            <a:chExt cx="1165129" cy="53956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65129" cy="539565"/>
            </a:xfrm>
            <a:custGeom>
              <a:avLst/>
              <a:gdLst/>
              <a:ahLst/>
              <a:cxnLst/>
              <a:rect l="l" t="t" r="r" b="b"/>
              <a:pathLst>
                <a:path w="1165129" h="539565">
                  <a:moveTo>
                    <a:pt x="0" y="0"/>
                  </a:moveTo>
                  <a:lnTo>
                    <a:pt x="1165129" y="0"/>
                  </a:lnTo>
                  <a:lnTo>
                    <a:pt x="1165129" y="539565"/>
                  </a:lnTo>
                  <a:lnTo>
                    <a:pt x="0" y="539565"/>
                  </a:lnTo>
                  <a:close/>
                </a:path>
              </a:pathLst>
            </a:custGeom>
            <a:solidFill>
              <a:srgbClr val="3AA0AB"/>
            </a:solidFill>
          </p:spPr>
          <p:txBody>
            <a:bodyPr/>
            <a:lstStyle/>
            <a:p>
              <a:endParaRPr lang="lv-LV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165129" cy="5776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710154" y="7209639"/>
            <a:ext cx="4423851" cy="2048661"/>
            <a:chOff x="0" y="0"/>
            <a:chExt cx="1165129" cy="53956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165129" cy="539565"/>
            </a:xfrm>
            <a:custGeom>
              <a:avLst/>
              <a:gdLst/>
              <a:ahLst/>
              <a:cxnLst/>
              <a:rect l="l" t="t" r="r" b="b"/>
              <a:pathLst>
                <a:path w="1165129" h="539565">
                  <a:moveTo>
                    <a:pt x="0" y="0"/>
                  </a:moveTo>
                  <a:lnTo>
                    <a:pt x="1165129" y="0"/>
                  </a:lnTo>
                  <a:lnTo>
                    <a:pt x="1165129" y="539565"/>
                  </a:lnTo>
                  <a:lnTo>
                    <a:pt x="0" y="539565"/>
                  </a:lnTo>
                  <a:close/>
                </a:path>
              </a:pathLst>
            </a:custGeom>
            <a:solidFill>
              <a:srgbClr val="3AA0AB"/>
            </a:solidFill>
          </p:spPr>
          <p:txBody>
            <a:bodyPr/>
            <a:lstStyle/>
            <a:p>
              <a:endParaRPr lang="lv-LV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165129" cy="5776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638533" y="2016990"/>
            <a:ext cx="4423851" cy="2048661"/>
            <a:chOff x="0" y="0"/>
            <a:chExt cx="1165129" cy="53956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165129" cy="539565"/>
            </a:xfrm>
            <a:custGeom>
              <a:avLst/>
              <a:gdLst/>
              <a:ahLst/>
              <a:cxnLst/>
              <a:rect l="l" t="t" r="r" b="b"/>
              <a:pathLst>
                <a:path w="1165129" h="539565">
                  <a:moveTo>
                    <a:pt x="0" y="0"/>
                  </a:moveTo>
                  <a:lnTo>
                    <a:pt x="1165129" y="0"/>
                  </a:lnTo>
                  <a:lnTo>
                    <a:pt x="1165129" y="539565"/>
                  </a:lnTo>
                  <a:lnTo>
                    <a:pt x="0" y="539565"/>
                  </a:lnTo>
                  <a:close/>
                </a:path>
              </a:pathLst>
            </a:custGeom>
            <a:solidFill>
              <a:srgbClr val="0B747F"/>
            </a:solidFill>
          </p:spPr>
          <p:txBody>
            <a:bodyPr/>
            <a:lstStyle/>
            <a:p>
              <a:endParaRPr lang="lv-LV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1165129" cy="5776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30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8034183" y="2462200"/>
            <a:ext cx="3775793" cy="1101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9"/>
              </a:lnSpc>
              <a:spcBef>
                <a:spcPct val="0"/>
              </a:spcBef>
            </a:pPr>
            <a:r>
              <a:rPr lang="en-US" sz="32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Informācijas prasības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962562" y="2450644"/>
            <a:ext cx="3775793" cy="1644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9"/>
              </a:lnSpc>
              <a:spcBef>
                <a:spcPct val="0"/>
              </a:spcBef>
            </a:pPr>
            <a:r>
              <a:rPr lang="en-US" sz="32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Snieguma</a:t>
            </a:r>
            <a:r>
              <a:rPr lang="en-US" sz="32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2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prasības</a:t>
            </a:r>
            <a:endParaRPr lang="en-US" sz="3299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4289"/>
              </a:lnSpc>
              <a:spcBef>
                <a:spcPct val="0"/>
              </a:spcBef>
            </a:pPr>
            <a:endParaRPr lang="en-US" sz="3299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2962562" y="5329987"/>
            <a:ext cx="3775793" cy="1101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9"/>
              </a:lnSpc>
              <a:spcBef>
                <a:spcPct val="0"/>
              </a:spcBef>
            </a:pPr>
            <a:r>
              <a:rPr lang="en-US" sz="32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Marķējums</a:t>
            </a:r>
          </a:p>
          <a:p>
            <a:pPr algn="ctr">
              <a:lnSpc>
                <a:spcPts val="4289"/>
              </a:lnSpc>
              <a:spcBef>
                <a:spcPct val="0"/>
              </a:spcBef>
            </a:pPr>
            <a:endParaRPr lang="en-US" sz="3299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8034183" y="5058525"/>
            <a:ext cx="3775793" cy="1644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9"/>
              </a:lnSpc>
              <a:spcBef>
                <a:spcPct val="0"/>
              </a:spcBef>
            </a:pPr>
            <a:r>
              <a:rPr lang="en-US" sz="32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Digitālās produktu pases</a:t>
            </a:r>
          </a:p>
          <a:p>
            <a:pPr algn="ctr">
              <a:lnSpc>
                <a:spcPts val="4289"/>
              </a:lnSpc>
              <a:spcBef>
                <a:spcPct val="0"/>
              </a:spcBef>
            </a:pPr>
            <a:endParaRPr lang="en-US" sz="3299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2962562" y="7681150"/>
            <a:ext cx="3775793" cy="1644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9"/>
              </a:lnSpc>
              <a:spcBef>
                <a:spcPct val="0"/>
              </a:spcBef>
            </a:pPr>
            <a:r>
              <a:rPr lang="en-US" sz="32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Zaļais publiskais iepirkums</a:t>
            </a:r>
          </a:p>
          <a:p>
            <a:pPr algn="ctr">
              <a:lnSpc>
                <a:spcPts val="4289"/>
              </a:lnSpc>
              <a:spcBef>
                <a:spcPct val="0"/>
              </a:spcBef>
            </a:pPr>
            <a:endParaRPr lang="en-US" sz="3299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7710036" y="7435441"/>
            <a:ext cx="4423969" cy="21863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89"/>
              </a:lnSpc>
              <a:spcBef>
                <a:spcPct val="0"/>
              </a:spcBef>
            </a:pPr>
            <a:r>
              <a:rPr lang="en-US" sz="32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Nepārdoto</a:t>
            </a:r>
            <a:r>
              <a:rPr lang="en-US" sz="32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lv-LV" sz="32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produktu</a:t>
            </a:r>
            <a:r>
              <a:rPr lang="en-US" sz="32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2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iznīcināšanas</a:t>
            </a:r>
            <a:r>
              <a:rPr lang="en-US" sz="32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2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novēršana</a:t>
            </a:r>
            <a:endParaRPr lang="en-US" sz="3299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4289"/>
              </a:lnSpc>
              <a:spcBef>
                <a:spcPct val="0"/>
              </a:spcBef>
            </a:pPr>
            <a:endParaRPr lang="en-US" sz="3299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96000" y="3296782"/>
            <a:ext cx="6096000" cy="6990218"/>
            <a:chOff x="0" y="0"/>
            <a:chExt cx="2017615" cy="23135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17615" cy="2313577"/>
            </a:xfrm>
            <a:custGeom>
              <a:avLst/>
              <a:gdLst/>
              <a:ahLst/>
              <a:cxnLst/>
              <a:rect l="l" t="t" r="r" b="b"/>
              <a:pathLst>
                <a:path w="2017615" h="2313577">
                  <a:moveTo>
                    <a:pt x="0" y="0"/>
                  </a:moveTo>
                  <a:lnTo>
                    <a:pt x="2017615" y="0"/>
                  </a:lnTo>
                  <a:lnTo>
                    <a:pt x="2017615" y="2313577"/>
                  </a:lnTo>
                  <a:lnTo>
                    <a:pt x="0" y="2313577"/>
                  </a:lnTo>
                  <a:close/>
                </a:path>
              </a:pathLst>
            </a:custGeom>
            <a:solidFill>
              <a:srgbClr val="3AA0AB"/>
            </a:solidFill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2192000" y="3296782"/>
            <a:ext cx="6096000" cy="6990218"/>
            <a:chOff x="0" y="0"/>
            <a:chExt cx="2017615" cy="231357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17615" cy="2313577"/>
            </a:xfrm>
            <a:custGeom>
              <a:avLst/>
              <a:gdLst/>
              <a:ahLst/>
              <a:cxnLst/>
              <a:rect l="l" t="t" r="r" b="b"/>
              <a:pathLst>
                <a:path w="2017615" h="2313577">
                  <a:moveTo>
                    <a:pt x="0" y="0"/>
                  </a:moveTo>
                  <a:lnTo>
                    <a:pt x="2017615" y="0"/>
                  </a:lnTo>
                  <a:lnTo>
                    <a:pt x="2017615" y="2313577"/>
                  </a:lnTo>
                  <a:lnTo>
                    <a:pt x="0" y="2313577"/>
                  </a:lnTo>
                  <a:close/>
                </a:path>
              </a:pathLst>
            </a:custGeom>
            <a:solidFill>
              <a:srgbClr val="74B8BF"/>
            </a:solidFill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3296782"/>
            <a:ext cx="6096000" cy="6990218"/>
            <a:chOff x="0" y="0"/>
            <a:chExt cx="2017615" cy="231357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17615" cy="2313577"/>
            </a:xfrm>
            <a:custGeom>
              <a:avLst/>
              <a:gdLst/>
              <a:ahLst/>
              <a:cxnLst/>
              <a:rect l="l" t="t" r="r" b="b"/>
              <a:pathLst>
                <a:path w="2017615" h="2313577">
                  <a:moveTo>
                    <a:pt x="0" y="0"/>
                  </a:moveTo>
                  <a:lnTo>
                    <a:pt x="2017615" y="0"/>
                  </a:lnTo>
                  <a:lnTo>
                    <a:pt x="2017615" y="2313577"/>
                  </a:lnTo>
                  <a:lnTo>
                    <a:pt x="0" y="2313577"/>
                  </a:lnTo>
                  <a:close/>
                </a:path>
              </a:pathLst>
            </a:custGeom>
            <a:solidFill>
              <a:srgbClr val="0B747F"/>
            </a:solidFill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984020" y="4705281"/>
            <a:ext cx="4319960" cy="4136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8" lvl="1" indent="-302259" algn="l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izturību</a:t>
            </a:r>
          </a:p>
          <a:p>
            <a:pPr marL="604518" lvl="1" indent="-302259" algn="l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uzticamību</a:t>
            </a:r>
          </a:p>
          <a:p>
            <a:pPr marL="604518" lvl="1" indent="-302259" algn="l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atkārtotu izmantošanu</a:t>
            </a:r>
          </a:p>
          <a:p>
            <a:pPr marL="604518" lvl="1" indent="-302259" algn="l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uzlabojamību</a:t>
            </a:r>
          </a:p>
          <a:p>
            <a:pPr marL="604518" lvl="1" indent="-302259" algn="l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remontējamību</a:t>
            </a:r>
          </a:p>
          <a:p>
            <a:pPr marL="604518" lvl="1" indent="-302259" algn="l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tehniskās apkopes un atjaunošanas iespējām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077825" y="5162481"/>
            <a:ext cx="4747516" cy="3221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8" lvl="1" indent="-302259" algn="l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atkārtotas ražošanas un pārstrādes iespējām</a:t>
            </a:r>
          </a:p>
          <a:p>
            <a:pPr marL="604518" lvl="1" indent="-302259" algn="l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materiālu reģenerācijas iespējām</a:t>
            </a:r>
          </a:p>
          <a:p>
            <a:pPr marL="0" lvl="0" indent="0" algn="l">
              <a:lnSpc>
                <a:spcPts val="3639"/>
              </a:lnSpc>
            </a:pPr>
            <a:endParaRPr lang="en-US" sz="2799">
              <a:solidFill>
                <a:srgbClr val="FFFFFF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758340" y="4009321"/>
            <a:ext cx="4579320" cy="5507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8" lvl="1" indent="-302259" algn="l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bažas izraisošo vielu klātbūtni</a:t>
            </a:r>
          </a:p>
          <a:p>
            <a:pPr marL="604518" lvl="1" indent="-302259" algn="l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pārstrādāto saturu</a:t>
            </a:r>
          </a:p>
          <a:p>
            <a:pPr marL="604518" lvl="1" indent="-302259" algn="l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resursu izmantošanu un resursu efektivitāti</a:t>
            </a:r>
          </a:p>
          <a:p>
            <a:pPr marL="604518" lvl="1" indent="-302259" algn="l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oglekļa emisijām un ietekmi uz vidi</a:t>
            </a:r>
          </a:p>
          <a:p>
            <a:pPr marL="604518" lvl="1" indent="-302259" algn="l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paredzamo atkritumu rašanos</a:t>
            </a:r>
          </a:p>
          <a:p>
            <a:pPr marL="604518" lvl="1" indent="-302259" algn="l">
              <a:lnSpc>
                <a:spcPts val="363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enerģijas izmantošanu un energoefektivitāti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75127" y="759656"/>
            <a:ext cx="15784173" cy="1404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33"/>
              </a:lnSpc>
            </a:pPr>
            <a:r>
              <a:rPr lang="en-US" sz="4179" spc="-125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Ekodizaina prasības nosaka konkrētai produktu grupai. </a:t>
            </a:r>
          </a:p>
          <a:p>
            <a:pPr algn="ctr">
              <a:lnSpc>
                <a:spcPts val="5433"/>
              </a:lnSpc>
              <a:spcBef>
                <a:spcPct val="0"/>
              </a:spcBef>
            </a:pPr>
            <a:r>
              <a:rPr lang="en-US" sz="4179" spc="-125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Tās var tikt noteiktas, attiecībā uz </a:t>
            </a:r>
            <a:r>
              <a:rPr lang="en-US" sz="4179" b="1" spc="-125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produktu</a:t>
            </a:r>
            <a:r>
              <a:rPr lang="en-US" sz="4179" spc="-125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: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3296782"/>
            <a:ext cx="9144000" cy="6990218"/>
            <a:chOff x="0" y="0"/>
            <a:chExt cx="3026422" cy="23135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26422" cy="2313577"/>
            </a:xfrm>
            <a:custGeom>
              <a:avLst/>
              <a:gdLst/>
              <a:ahLst/>
              <a:cxnLst/>
              <a:rect l="l" t="t" r="r" b="b"/>
              <a:pathLst>
                <a:path w="3026422" h="2313577">
                  <a:moveTo>
                    <a:pt x="0" y="0"/>
                  </a:moveTo>
                  <a:lnTo>
                    <a:pt x="3026422" y="0"/>
                  </a:lnTo>
                  <a:lnTo>
                    <a:pt x="3026422" y="2313577"/>
                  </a:lnTo>
                  <a:lnTo>
                    <a:pt x="0" y="2313577"/>
                  </a:lnTo>
                  <a:close/>
                </a:path>
              </a:pathLst>
            </a:custGeom>
            <a:solidFill>
              <a:srgbClr val="74B8BF"/>
            </a:solidFill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3296782"/>
            <a:ext cx="9144000" cy="6990218"/>
            <a:chOff x="0" y="0"/>
            <a:chExt cx="3026422" cy="231357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26422" cy="2313577"/>
            </a:xfrm>
            <a:custGeom>
              <a:avLst/>
              <a:gdLst/>
              <a:ahLst/>
              <a:cxnLst/>
              <a:rect l="l" t="t" r="r" b="b"/>
              <a:pathLst>
                <a:path w="3026422" h="2313577">
                  <a:moveTo>
                    <a:pt x="0" y="0"/>
                  </a:moveTo>
                  <a:lnTo>
                    <a:pt x="3026422" y="0"/>
                  </a:lnTo>
                  <a:lnTo>
                    <a:pt x="3026422" y="2313577"/>
                  </a:lnTo>
                  <a:lnTo>
                    <a:pt x="0" y="2313577"/>
                  </a:lnTo>
                  <a:close/>
                </a:path>
              </a:pathLst>
            </a:custGeom>
            <a:solidFill>
              <a:srgbClr val="0B747F"/>
            </a:solidFill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895060" y="4145846"/>
            <a:ext cx="7641880" cy="4842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28" lvl="1" indent="-291464" algn="l">
              <a:lnSpc>
                <a:spcPts val="3509"/>
              </a:lnSpc>
              <a:buFont typeface="Arial"/>
              <a:buChar char="•"/>
            </a:pPr>
            <a:r>
              <a:rPr lang="en-US" sz="26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piemērota uzglabāšana un transportēšna</a:t>
            </a:r>
          </a:p>
          <a:p>
            <a:pPr marL="582928" lvl="1" indent="-291464" algn="l">
              <a:lnSpc>
                <a:spcPts val="3509"/>
              </a:lnSpc>
              <a:buFont typeface="Arial"/>
              <a:buChar char="•"/>
            </a:pPr>
            <a:r>
              <a:rPr lang="en-US" sz="26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tiešsaistes veikaliem kontaktpunkts ar dalībvalstu tirgus uzraudzības iestādēm</a:t>
            </a:r>
          </a:p>
          <a:p>
            <a:pPr marL="582928" lvl="1" indent="-291464" algn="l">
              <a:lnSpc>
                <a:spcPts val="3509"/>
              </a:lnSpc>
              <a:buFont typeface="Arial"/>
              <a:buChar char="•"/>
            </a:pPr>
            <a:r>
              <a:rPr lang="en-US" sz="26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tālpārdošanā norādīta informācija par ražotāju</a:t>
            </a:r>
          </a:p>
          <a:p>
            <a:pPr marL="582928" lvl="1" indent="-291464" algn="l">
              <a:lnSpc>
                <a:spcPts val="3509"/>
              </a:lnSpc>
              <a:buFont typeface="Arial"/>
              <a:buChar char="•"/>
            </a:pPr>
            <a:r>
              <a:rPr lang="en-US" sz="26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reālās funkcionēšanas nepersondatu vākšana, to paziņošana Komisijai</a:t>
            </a:r>
          </a:p>
          <a:p>
            <a:pPr marL="582928" lvl="1" indent="-291464" algn="l">
              <a:lnSpc>
                <a:spcPts val="3509"/>
              </a:lnSpc>
              <a:buFont typeface="Arial"/>
              <a:buChar char="•"/>
            </a:pPr>
            <a:r>
              <a:rPr lang="en-US" sz="26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izvairīšanās no produktu iznīcināšanas</a:t>
            </a:r>
          </a:p>
          <a:p>
            <a:pPr marL="582928" lvl="1" indent="-291464" algn="l">
              <a:lnSpc>
                <a:spcPts val="3509"/>
              </a:lnSpc>
              <a:buFont typeface="Arial"/>
              <a:buChar char="•"/>
            </a:pPr>
            <a:r>
              <a:rPr lang="en-US" sz="26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informācija par izmestajiem produktiem mājaslapā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70163" y="4145846"/>
            <a:ext cx="8203674" cy="5234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28" lvl="1" indent="-291464" algn="l">
              <a:lnSpc>
                <a:spcPts val="3509"/>
              </a:lnSpc>
              <a:buFont typeface="Arial"/>
              <a:buChar char="•"/>
            </a:pPr>
            <a:r>
              <a:rPr lang="en-US" sz="26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tehniskā dokumentācija, ES atbilstības deklarācija, CE zīme</a:t>
            </a:r>
          </a:p>
          <a:p>
            <a:pPr marL="582928" lvl="1" indent="-291464" algn="l">
              <a:lnSpc>
                <a:spcPts val="3509"/>
              </a:lnSpc>
              <a:buFont typeface="Arial"/>
              <a:buChar char="•"/>
            </a:pPr>
            <a:r>
              <a:rPr lang="en-US" sz="26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digitālā produkta pase (ietver sadarbību ar ārpakalpojumu sniedzēju kopijas uzturēšanai) </a:t>
            </a:r>
          </a:p>
          <a:p>
            <a:pPr marL="582928" lvl="1" indent="-291464" algn="l">
              <a:lnSpc>
                <a:spcPts val="3509"/>
              </a:lnSpc>
              <a:buFont typeface="Arial"/>
              <a:buChar char="•"/>
            </a:pPr>
            <a:r>
              <a:rPr lang="en-US" sz="26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digitālās instrukcijas, papīra formātā drošības informācija</a:t>
            </a:r>
          </a:p>
          <a:p>
            <a:pPr marL="582928" lvl="1" indent="-291464" algn="l">
              <a:lnSpc>
                <a:spcPts val="3509"/>
              </a:lnSpc>
              <a:buFont typeface="Arial"/>
              <a:buChar char="•"/>
            </a:pPr>
            <a:r>
              <a:rPr lang="en-US" sz="26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atbilstības nodrošināšana</a:t>
            </a:r>
          </a:p>
          <a:p>
            <a:pPr marL="582928" lvl="1" indent="-291464" algn="l">
              <a:lnSpc>
                <a:spcPts val="3509"/>
              </a:lnSpc>
              <a:buFont typeface="Arial"/>
              <a:buChar char="•"/>
            </a:pPr>
            <a:r>
              <a:rPr lang="en-US" sz="26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testēšana</a:t>
            </a:r>
          </a:p>
          <a:p>
            <a:pPr marL="582928" lvl="1" indent="-291464" algn="l">
              <a:lnSpc>
                <a:spcPts val="3509"/>
              </a:lnSpc>
              <a:buFont typeface="Arial"/>
              <a:buChar char="•"/>
            </a:pPr>
            <a:r>
              <a:rPr lang="en-US" sz="26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marķējuma izvietošana, arī tālpārdošanā</a:t>
            </a:r>
          </a:p>
          <a:p>
            <a:pPr marL="582928" lvl="1" indent="-291464" algn="l">
              <a:lnSpc>
                <a:spcPts val="3509"/>
              </a:lnSpc>
              <a:buFont typeface="Arial"/>
              <a:buChar char="•"/>
            </a:pPr>
            <a:r>
              <a:rPr lang="en-US" sz="26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vienotie kontaktpunkti (kontaktinformācija)</a:t>
            </a:r>
          </a:p>
          <a:p>
            <a:pPr marL="0" lvl="0" indent="0" algn="l">
              <a:lnSpc>
                <a:spcPts val="3120"/>
              </a:lnSpc>
            </a:pPr>
            <a:endParaRPr lang="en-US" sz="2699">
              <a:solidFill>
                <a:srgbClr val="FFFFFF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954177" y="1085724"/>
            <a:ext cx="16490865" cy="1917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0"/>
              </a:lnSpc>
            </a:pPr>
            <a:r>
              <a:rPr lang="en-US" sz="4800" spc="-144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Prasības, kas var skart </a:t>
            </a:r>
            <a:r>
              <a:rPr lang="en-US" sz="4800" b="1" spc="-144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ekonomikas operatorus</a:t>
            </a:r>
            <a:r>
              <a:rPr lang="en-US" sz="4800" spc="-144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:</a:t>
            </a:r>
          </a:p>
          <a:p>
            <a:pPr algn="l">
              <a:lnSpc>
                <a:spcPts val="8710"/>
              </a:lnSpc>
              <a:spcBef>
                <a:spcPct val="0"/>
              </a:spcBef>
            </a:pPr>
            <a:endParaRPr lang="en-US" sz="4800" spc="-144">
              <a:solidFill>
                <a:srgbClr val="0B747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74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032376"/>
            <a:ext cx="18288000" cy="2426536"/>
          </a:xfrm>
          <a:custGeom>
            <a:avLst/>
            <a:gdLst/>
            <a:ahLst/>
            <a:cxnLst/>
            <a:rect l="l" t="t" r="r" b="b"/>
            <a:pathLst>
              <a:path w="18288000" h="2426536">
                <a:moveTo>
                  <a:pt x="0" y="0"/>
                </a:moveTo>
                <a:lnTo>
                  <a:pt x="18288000" y="0"/>
                </a:lnTo>
                <a:lnTo>
                  <a:pt x="18288000" y="2426536"/>
                </a:lnTo>
                <a:lnTo>
                  <a:pt x="0" y="24265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3000"/>
            </a:blip>
            <a:stretch>
              <a:fillRect l="-1070" t="-229214" b="-99897"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3" name="AutoShape 3"/>
          <p:cNvSpPr/>
          <p:nvPr/>
        </p:nvSpPr>
        <p:spPr>
          <a:xfrm>
            <a:off x="1028700" y="5831857"/>
            <a:ext cx="13801036" cy="0"/>
          </a:xfrm>
          <a:prstGeom prst="line">
            <a:avLst/>
          </a:prstGeom>
          <a:ln w="200025" cap="flat">
            <a:solidFill>
              <a:srgbClr val="A9C9CC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lv-LV"/>
          </a:p>
        </p:txBody>
      </p:sp>
      <p:sp>
        <p:nvSpPr>
          <p:cNvPr id="4" name="Freeform 4"/>
          <p:cNvSpPr/>
          <p:nvPr/>
        </p:nvSpPr>
        <p:spPr>
          <a:xfrm>
            <a:off x="15697407" y="5143500"/>
            <a:ext cx="1561893" cy="2095223"/>
          </a:xfrm>
          <a:custGeom>
            <a:avLst/>
            <a:gdLst/>
            <a:ahLst/>
            <a:cxnLst/>
            <a:rect l="l" t="t" r="r" b="b"/>
            <a:pathLst>
              <a:path w="1561893" h="2095223">
                <a:moveTo>
                  <a:pt x="0" y="0"/>
                </a:moveTo>
                <a:lnTo>
                  <a:pt x="1561893" y="0"/>
                </a:lnTo>
                <a:lnTo>
                  <a:pt x="1561893" y="2095223"/>
                </a:lnTo>
                <a:lnTo>
                  <a:pt x="0" y="209522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5" name="Freeform 5"/>
          <p:cNvSpPr/>
          <p:nvPr/>
        </p:nvSpPr>
        <p:spPr>
          <a:xfrm>
            <a:off x="1028700" y="6207173"/>
            <a:ext cx="2508152" cy="2508152"/>
          </a:xfrm>
          <a:custGeom>
            <a:avLst/>
            <a:gdLst/>
            <a:ahLst/>
            <a:cxnLst/>
            <a:rect l="l" t="t" r="r" b="b"/>
            <a:pathLst>
              <a:path w="2508152" h="2508152">
                <a:moveTo>
                  <a:pt x="0" y="0"/>
                </a:moveTo>
                <a:lnTo>
                  <a:pt x="2508152" y="0"/>
                </a:lnTo>
                <a:lnTo>
                  <a:pt x="2508152" y="2508152"/>
                </a:lnTo>
                <a:lnTo>
                  <a:pt x="0" y="250815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6" name="Freeform 6"/>
          <p:cNvSpPr/>
          <p:nvPr/>
        </p:nvSpPr>
        <p:spPr>
          <a:xfrm>
            <a:off x="3670202" y="6231106"/>
            <a:ext cx="2508152" cy="2508152"/>
          </a:xfrm>
          <a:custGeom>
            <a:avLst/>
            <a:gdLst/>
            <a:ahLst/>
            <a:cxnLst/>
            <a:rect l="l" t="t" r="r" b="b"/>
            <a:pathLst>
              <a:path w="2508152" h="2508152">
                <a:moveTo>
                  <a:pt x="0" y="0"/>
                </a:moveTo>
                <a:lnTo>
                  <a:pt x="2508152" y="0"/>
                </a:lnTo>
                <a:lnTo>
                  <a:pt x="2508152" y="2508152"/>
                </a:lnTo>
                <a:lnTo>
                  <a:pt x="0" y="250815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 dirty="0"/>
          </a:p>
        </p:txBody>
      </p:sp>
      <p:sp>
        <p:nvSpPr>
          <p:cNvPr id="7" name="Freeform 7"/>
          <p:cNvSpPr/>
          <p:nvPr/>
        </p:nvSpPr>
        <p:spPr>
          <a:xfrm>
            <a:off x="6311998" y="6207173"/>
            <a:ext cx="2508152" cy="2508152"/>
          </a:xfrm>
          <a:custGeom>
            <a:avLst/>
            <a:gdLst/>
            <a:ahLst/>
            <a:cxnLst/>
            <a:rect l="l" t="t" r="r" b="b"/>
            <a:pathLst>
              <a:path w="2508152" h="2508152">
                <a:moveTo>
                  <a:pt x="0" y="0"/>
                </a:moveTo>
                <a:lnTo>
                  <a:pt x="2508152" y="0"/>
                </a:lnTo>
                <a:lnTo>
                  <a:pt x="2508152" y="2508152"/>
                </a:lnTo>
                <a:lnTo>
                  <a:pt x="0" y="250815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8" name="Freeform 8"/>
          <p:cNvSpPr/>
          <p:nvPr/>
        </p:nvSpPr>
        <p:spPr>
          <a:xfrm>
            <a:off x="8965075" y="6191111"/>
            <a:ext cx="2508152" cy="2508152"/>
          </a:xfrm>
          <a:custGeom>
            <a:avLst/>
            <a:gdLst/>
            <a:ahLst/>
            <a:cxnLst/>
            <a:rect l="l" t="t" r="r" b="b"/>
            <a:pathLst>
              <a:path w="2508152" h="2508152">
                <a:moveTo>
                  <a:pt x="0" y="0"/>
                </a:moveTo>
                <a:lnTo>
                  <a:pt x="2508152" y="0"/>
                </a:lnTo>
                <a:lnTo>
                  <a:pt x="2508152" y="2508152"/>
                </a:lnTo>
                <a:lnTo>
                  <a:pt x="0" y="250815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9" name="Freeform 9"/>
          <p:cNvSpPr/>
          <p:nvPr/>
        </p:nvSpPr>
        <p:spPr>
          <a:xfrm>
            <a:off x="11595002" y="6207173"/>
            <a:ext cx="2508152" cy="2508152"/>
          </a:xfrm>
          <a:custGeom>
            <a:avLst/>
            <a:gdLst/>
            <a:ahLst/>
            <a:cxnLst/>
            <a:rect l="l" t="t" r="r" b="b"/>
            <a:pathLst>
              <a:path w="2508152" h="2508152">
                <a:moveTo>
                  <a:pt x="0" y="0"/>
                </a:moveTo>
                <a:lnTo>
                  <a:pt x="2508152" y="0"/>
                </a:lnTo>
                <a:lnTo>
                  <a:pt x="2508152" y="2508152"/>
                </a:lnTo>
                <a:lnTo>
                  <a:pt x="0" y="250815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10" name="Freeform 10"/>
          <p:cNvSpPr/>
          <p:nvPr/>
        </p:nvSpPr>
        <p:spPr>
          <a:xfrm>
            <a:off x="15159584" y="7461249"/>
            <a:ext cx="2714776" cy="2093719"/>
          </a:xfrm>
          <a:custGeom>
            <a:avLst/>
            <a:gdLst/>
            <a:ahLst/>
            <a:cxnLst/>
            <a:rect l="l" t="t" r="r" b="b"/>
            <a:pathLst>
              <a:path w="2714776" h="2093719">
                <a:moveTo>
                  <a:pt x="0" y="0"/>
                </a:moveTo>
                <a:lnTo>
                  <a:pt x="2714776" y="0"/>
                </a:lnTo>
                <a:lnTo>
                  <a:pt x="2714776" y="2093719"/>
                </a:lnTo>
                <a:lnTo>
                  <a:pt x="0" y="20937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448" b="-23214"/>
            </a:stretch>
          </a:blipFill>
          <a:ln w="57150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lv-LV"/>
          </a:p>
        </p:txBody>
      </p:sp>
      <p:sp>
        <p:nvSpPr>
          <p:cNvPr id="11" name="TextBox 11"/>
          <p:cNvSpPr txBox="1"/>
          <p:nvPr/>
        </p:nvSpPr>
        <p:spPr>
          <a:xfrm>
            <a:off x="1312085" y="671512"/>
            <a:ext cx="15663830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40"/>
              </a:lnSpc>
              <a:spcBef>
                <a:spcPct val="0"/>
              </a:spcBef>
            </a:pPr>
            <a:r>
              <a:rPr lang="en-US" sz="4200" b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Kā tiks pieņemtas prasības konkrētām produktu grupām?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12085" y="7051674"/>
            <a:ext cx="2081577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00"/>
              </a:lnSpc>
              <a:spcBef>
                <a:spcPct val="0"/>
              </a:spcBef>
            </a:pPr>
            <a:r>
              <a:rPr lang="en-US" sz="2500" b="1">
                <a:solidFill>
                  <a:srgbClr val="0C444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Darba plāns 2025 - 2030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838908" y="6580572"/>
            <a:ext cx="2081577" cy="1923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00"/>
              </a:lnSpc>
              <a:spcBef>
                <a:spcPct val="0"/>
              </a:spcBef>
            </a:pPr>
            <a:r>
              <a:rPr lang="en-US" sz="2500" b="1" dirty="0" err="1">
                <a:solidFill>
                  <a:srgbClr val="0C444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Pētījumi</a:t>
            </a:r>
            <a:r>
              <a:rPr lang="en-US" sz="2500" b="1" dirty="0">
                <a:solidFill>
                  <a:srgbClr val="0C444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un </a:t>
            </a:r>
            <a:r>
              <a:rPr lang="en-US" sz="2500" b="1" dirty="0" err="1">
                <a:solidFill>
                  <a:srgbClr val="0C444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ietekmes</a:t>
            </a:r>
            <a:r>
              <a:rPr lang="en-US" sz="2500" b="1" dirty="0">
                <a:solidFill>
                  <a:srgbClr val="0C444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500" b="1" dirty="0" err="1">
                <a:solidFill>
                  <a:srgbClr val="0C444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izvērtējums</a:t>
            </a:r>
            <a:endParaRPr lang="lv-LV" sz="2500" b="1" dirty="0">
              <a:solidFill>
                <a:srgbClr val="0C444A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lvl="0" algn="ctr">
              <a:lnSpc>
                <a:spcPts val="3000"/>
              </a:lnSpc>
              <a:spcBef>
                <a:spcPct val="0"/>
              </a:spcBef>
            </a:pPr>
            <a:r>
              <a:rPr lang="en-US" sz="2500" b="1" dirty="0">
                <a:solidFill>
                  <a:srgbClr val="0C444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+ </a:t>
            </a:r>
            <a:r>
              <a:rPr lang="en-US" sz="2500" b="1" dirty="0" err="1">
                <a:solidFill>
                  <a:srgbClr val="0C444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nozares</a:t>
            </a:r>
            <a:r>
              <a:rPr lang="en-US" sz="2500" b="1" dirty="0">
                <a:solidFill>
                  <a:srgbClr val="0C444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500" b="1" dirty="0" err="1">
                <a:solidFill>
                  <a:srgbClr val="0C444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iesaiste</a:t>
            </a:r>
            <a:endParaRPr lang="en-US" sz="2500" b="1" dirty="0">
              <a:solidFill>
                <a:srgbClr val="0C444A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529023" y="7127874"/>
            <a:ext cx="2081577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00"/>
              </a:lnSpc>
              <a:spcBef>
                <a:spcPct val="0"/>
              </a:spcBef>
            </a:pPr>
            <a:r>
              <a:rPr lang="en-US" sz="2500" b="1">
                <a:solidFill>
                  <a:srgbClr val="0C444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Akta melnraksts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144000" y="6715741"/>
            <a:ext cx="2081577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00"/>
              </a:lnSpc>
              <a:spcBef>
                <a:spcPct val="0"/>
              </a:spcBef>
            </a:pPr>
            <a:r>
              <a:rPr lang="en-US" sz="2500" b="1" dirty="0" err="1">
                <a:solidFill>
                  <a:srgbClr val="0C444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Izskatīšana</a:t>
            </a:r>
            <a:endParaRPr lang="lv-LV" sz="2500" b="1" dirty="0">
              <a:solidFill>
                <a:srgbClr val="0C444A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0" lvl="0" indent="0" algn="ctr">
              <a:lnSpc>
                <a:spcPts val="3000"/>
              </a:lnSpc>
              <a:spcBef>
                <a:spcPct val="0"/>
              </a:spcBef>
            </a:pPr>
            <a:endParaRPr lang="lv-LV" sz="2500" b="1" dirty="0">
              <a:solidFill>
                <a:srgbClr val="0C444A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marL="0" lvl="0" indent="0" algn="ctr">
              <a:lnSpc>
                <a:spcPts val="3000"/>
              </a:lnSpc>
              <a:spcBef>
                <a:spcPct val="0"/>
              </a:spcBef>
            </a:pPr>
            <a:r>
              <a:rPr lang="en-US" sz="2500" b="1" dirty="0">
                <a:solidFill>
                  <a:srgbClr val="0C444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+ </a:t>
            </a:r>
            <a:r>
              <a:rPr lang="en-US" sz="2500" b="1" dirty="0" err="1">
                <a:solidFill>
                  <a:srgbClr val="0C444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nozares</a:t>
            </a:r>
            <a:r>
              <a:rPr lang="en-US" sz="2500" b="1" dirty="0">
                <a:solidFill>
                  <a:srgbClr val="0C444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500" b="1" dirty="0" err="1">
                <a:solidFill>
                  <a:srgbClr val="0C444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iesaiste</a:t>
            </a:r>
            <a:endParaRPr lang="en-US" sz="2500" b="1" dirty="0">
              <a:solidFill>
                <a:srgbClr val="0C444A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1808289" y="7127874"/>
            <a:ext cx="2081577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00"/>
              </a:lnSpc>
              <a:spcBef>
                <a:spcPct val="0"/>
              </a:spcBef>
            </a:pPr>
            <a:r>
              <a:rPr lang="en-US" sz="2500" b="1">
                <a:solidFill>
                  <a:srgbClr val="0C444A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Akta pieņemšana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298574" y="7731820"/>
            <a:ext cx="2436795" cy="1552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00"/>
              </a:lnSpc>
              <a:spcBef>
                <a:spcPct val="0"/>
              </a:spcBef>
            </a:pPr>
            <a:r>
              <a:rPr lang="en-US" sz="2500" b="1" dirty="0" err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Piemērošana</a:t>
            </a:r>
            <a:r>
              <a:rPr lang="en-US" sz="2500" b="1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ne </a:t>
            </a:r>
            <a:r>
              <a:rPr lang="en-US" sz="2500" b="1" dirty="0" err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ātrāk</a:t>
            </a:r>
            <a:r>
              <a:rPr lang="en-US" sz="2500" b="1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, </a:t>
            </a:r>
            <a:r>
              <a:rPr lang="en-US" sz="2500" b="1" dirty="0" err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kā</a:t>
            </a:r>
            <a:r>
              <a:rPr lang="en-US" sz="2500" b="1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500" b="1" dirty="0" err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pēc</a:t>
            </a:r>
            <a:r>
              <a:rPr lang="en-US" sz="2500" b="1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18 </a:t>
            </a:r>
            <a:r>
              <a:rPr lang="en-US" sz="2500" b="1" dirty="0" err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mēnešiem</a:t>
            </a:r>
            <a:endParaRPr lang="en-US" sz="2500" b="1" dirty="0">
              <a:solidFill>
                <a:srgbClr val="FFFFFF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BC65458-E922-EC3E-1E77-F31D76B2287D}"/>
              </a:ext>
            </a:extLst>
          </p:cNvPr>
          <p:cNvSpPr/>
          <p:nvPr/>
        </p:nvSpPr>
        <p:spPr>
          <a:xfrm>
            <a:off x="3882572" y="7731820"/>
            <a:ext cx="2081577" cy="776287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C5DB84B-2AD6-AE51-3458-699EBFB719F8}"/>
              </a:ext>
            </a:extLst>
          </p:cNvPr>
          <p:cNvSpPr/>
          <p:nvPr/>
        </p:nvSpPr>
        <p:spPr>
          <a:xfrm>
            <a:off x="9213495" y="7446961"/>
            <a:ext cx="2137957" cy="896939"/>
          </a:xfrm>
          <a:prstGeom prst="round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EF4F0DA-6FFF-2290-D5AE-DC8D427788EA}"/>
              </a:ext>
            </a:extLst>
          </p:cNvPr>
          <p:cNvCxnSpPr>
            <a:cxnSpLocks/>
          </p:cNvCxnSpPr>
          <p:nvPr/>
        </p:nvCxnSpPr>
        <p:spPr>
          <a:xfrm>
            <a:off x="3723067" y="9284395"/>
            <a:ext cx="10380087" cy="0"/>
          </a:xfrm>
          <a:prstGeom prst="straightConnector1">
            <a:avLst/>
          </a:prstGeom>
          <a:ln w="571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A5EFEF8-E76D-5D40-A40C-6B528C229369}"/>
              </a:ext>
            </a:extLst>
          </p:cNvPr>
          <p:cNvSpPr txBox="1"/>
          <p:nvPr/>
        </p:nvSpPr>
        <p:spPr>
          <a:xfrm>
            <a:off x="7567697" y="9384655"/>
            <a:ext cx="271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>
                <a:solidFill>
                  <a:schemeClr val="bg1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18 – 30 mēneši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ABE182-A1C8-3D13-377E-081F31487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FF319-3291-D271-1280-AC2DBB273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11811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lv-LV" sz="6000" b="1" dirty="0">
                <a:solidFill>
                  <a:srgbClr val="009999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2. Digitālā produkta pase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66704C-E56F-E604-B2CA-CAF035F57A9B}"/>
              </a:ext>
            </a:extLst>
          </p:cNvPr>
          <p:cNvSpPr/>
          <p:nvPr/>
        </p:nvSpPr>
        <p:spPr>
          <a:xfrm>
            <a:off x="4029075" y="800100"/>
            <a:ext cx="10229850" cy="1905000"/>
          </a:xfrm>
          <a:prstGeom prst="rect">
            <a:avLst/>
          </a:prstGeom>
          <a:noFill/>
          <a:ln>
            <a:solidFill>
              <a:srgbClr val="009999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2050" name="Picture 2" descr="A collection of various grey, textured materials.">
            <a:extLst>
              <a:ext uri="{FF2B5EF4-FFF2-40B4-BE49-F238E27FC236}">
                <a16:creationId xmlns:a16="http://schemas.microsoft.com/office/drawing/2014/main" id="{8ADA6D8B-8E82-AF7D-D9FD-52C08E4F8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075" y="3086746"/>
            <a:ext cx="10229850" cy="681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0047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8462972" cy="4081692"/>
          </a:xfrm>
          <a:prstGeom prst="rect">
            <a:avLst/>
          </a:prstGeom>
          <a:solidFill>
            <a:srgbClr val="0B747F"/>
          </a:solidFill>
        </p:spPr>
        <p:txBody>
          <a:bodyPr/>
          <a:lstStyle/>
          <a:p>
            <a:endParaRPr lang="lv-LV"/>
          </a:p>
        </p:txBody>
      </p:sp>
      <p:sp>
        <p:nvSpPr>
          <p:cNvPr id="3" name="TextBox 3"/>
          <p:cNvSpPr txBox="1"/>
          <p:nvPr/>
        </p:nvSpPr>
        <p:spPr>
          <a:xfrm>
            <a:off x="1028700" y="1028700"/>
            <a:ext cx="16177811" cy="2513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20"/>
              </a:lnSpc>
            </a:pPr>
            <a:r>
              <a:rPr lang="en-US" sz="62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Digitālā produkta pase (DPP)</a:t>
            </a:r>
          </a:p>
          <a:p>
            <a:pPr algn="l">
              <a:lnSpc>
                <a:spcPts val="4070"/>
              </a:lnSpc>
            </a:pPr>
            <a:endParaRPr lang="en-US" sz="6200" b="1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2860"/>
              </a:lnSpc>
            </a:pPr>
            <a:r>
              <a:rPr lang="en-US" sz="2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Digitālā produkta pase ir strukturēta digitāla informācijas sistēma, kas nodrošina piekļuvi datiem par produktu visā tā dzīves ciklā</a:t>
            </a:r>
          </a:p>
          <a:p>
            <a:pPr algn="l">
              <a:lnSpc>
                <a:spcPts val="2860"/>
              </a:lnSpc>
            </a:pPr>
            <a:endParaRPr lang="en-US" sz="2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852440" y="4461954"/>
            <a:ext cx="4994769" cy="3478287"/>
            <a:chOff x="0" y="-38100"/>
            <a:chExt cx="6659692" cy="4637715"/>
          </a:xfrm>
        </p:grpSpPr>
        <p:sp>
          <p:nvSpPr>
            <p:cNvPr id="5" name="TextBox 5"/>
            <p:cNvSpPr txBox="1"/>
            <p:nvPr/>
          </p:nvSpPr>
          <p:spPr>
            <a:xfrm>
              <a:off x="0" y="-38100"/>
              <a:ext cx="6659692" cy="5700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16"/>
                </a:lnSpc>
              </a:pPr>
              <a:r>
                <a:rPr lang="en-US" sz="2800" b="1" dirty="0">
                  <a:solidFill>
                    <a:srgbClr val="2B2B2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DPP</a:t>
              </a:r>
              <a:r>
                <a:rPr lang="lv-LV" sz="2800" b="1" dirty="0">
                  <a:solidFill>
                    <a:srgbClr val="2B2B2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 var ietvert:</a:t>
              </a:r>
              <a:endParaRPr lang="en-US" sz="2800" b="1" dirty="0">
                <a:solidFill>
                  <a:srgbClr val="2B2B2B"/>
                </a:solidFill>
                <a:latin typeface="Poppins Bold"/>
                <a:ea typeface="Poppins Bold"/>
                <a:cs typeface="Poppins Bold"/>
                <a:sym typeface="Poppins Bold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152005"/>
              <a:ext cx="6659692" cy="34476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40"/>
                </a:lnSpc>
              </a:pPr>
              <a:r>
                <a:rPr lang="en-US" sz="2100" dirty="0">
                  <a:solidFill>
                    <a:srgbClr val="2B2B2B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✔ </a:t>
              </a:r>
              <a:r>
                <a:rPr lang="en-US" sz="2100" dirty="0" err="1">
                  <a:solidFill>
                    <a:srgbClr val="2B2B2B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materiālus</a:t>
              </a:r>
              <a:r>
                <a:rPr lang="en-US" sz="2100" dirty="0">
                  <a:solidFill>
                    <a:srgbClr val="2B2B2B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 un </a:t>
              </a:r>
              <a:r>
                <a:rPr lang="en-US" sz="2100" dirty="0" err="1">
                  <a:solidFill>
                    <a:srgbClr val="2B2B2B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sastāvu</a:t>
              </a:r>
              <a:endParaRPr lang="en-US" sz="2100" dirty="0">
                <a:solidFill>
                  <a:srgbClr val="2B2B2B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algn="l">
                <a:lnSpc>
                  <a:spcPts val="2940"/>
                </a:lnSpc>
              </a:pPr>
              <a:r>
                <a:rPr lang="en-US" sz="2100" dirty="0">
                  <a:solidFill>
                    <a:srgbClr val="2B2B2B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✔ </a:t>
              </a:r>
              <a:r>
                <a:rPr lang="en-US" sz="2100" dirty="0" err="1">
                  <a:solidFill>
                    <a:srgbClr val="2B2B2B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remontējamību</a:t>
              </a:r>
              <a:r>
                <a:rPr lang="en-US" sz="2100" dirty="0">
                  <a:solidFill>
                    <a:srgbClr val="2B2B2B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 un </a:t>
              </a:r>
              <a:r>
                <a:rPr lang="en-US" sz="2100" dirty="0" err="1">
                  <a:solidFill>
                    <a:srgbClr val="2B2B2B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izturību</a:t>
              </a:r>
              <a:endParaRPr lang="en-US" sz="2100" dirty="0">
                <a:solidFill>
                  <a:srgbClr val="2B2B2B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algn="l">
                <a:lnSpc>
                  <a:spcPts val="2940"/>
                </a:lnSpc>
              </a:pPr>
              <a:r>
                <a:rPr lang="en-US" sz="2100" dirty="0">
                  <a:solidFill>
                    <a:srgbClr val="2B2B2B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✔ </a:t>
              </a:r>
              <a:r>
                <a:rPr lang="en-US" sz="2100" dirty="0" err="1">
                  <a:solidFill>
                    <a:srgbClr val="2B2B2B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pārstrādājamību</a:t>
              </a:r>
              <a:r>
                <a:rPr lang="en-US" sz="2100" dirty="0">
                  <a:solidFill>
                    <a:srgbClr val="2B2B2B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 un </a:t>
              </a:r>
              <a:r>
                <a:rPr lang="en-US" sz="2100" dirty="0" err="1">
                  <a:solidFill>
                    <a:srgbClr val="2B2B2B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apritīgumu</a:t>
              </a:r>
              <a:endParaRPr lang="en-US" sz="2100" dirty="0">
                <a:solidFill>
                  <a:srgbClr val="2B2B2B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algn="l">
                <a:lnSpc>
                  <a:spcPts val="2940"/>
                </a:lnSpc>
              </a:pPr>
              <a:r>
                <a:rPr lang="en-US" sz="2100" dirty="0">
                  <a:solidFill>
                    <a:srgbClr val="2B2B2B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✔ vides </a:t>
              </a:r>
              <a:r>
                <a:rPr lang="en-US" sz="2100" dirty="0" err="1">
                  <a:solidFill>
                    <a:srgbClr val="2B2B2B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rādītājus</a:t>
              </a:r>
              <a:r>
                <a:rPr lang="en-US" sz="2100" dirty="0">
                  <a:solidFill>
                    <a:srgbClr val="2B2B2B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 (</a:t>
              </a:r>
              <a:r>
                <a:rPr lang="en-US" sz="2100" dirty="0" err="1">
                  <a:solidFill>
                    <a:srgbClr val="2B2B2B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piem</a:t>
              </a:r>
              <a:r>
                <a:rPr lang="en-US" sz="2100" dirty="0">
                  <a:solidFill>
                    <a:srgbClr val="2B2B2B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., CO₂ </a:t>
              </a:r>
              <a:r>
                <a:rPr lang="en-US" sz="2100" dirty="0" err="1">
                  <a:solidFill>
                    <a:srgbClr val="2B2B2B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pēda</a:t>
              </a:r>
              <a:r>
                <a:rPr lang="en-US" sz="2100" dirty="0">
                  <a:solidFill>
                    <a:srgbClr val="2B2B2B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)</a:t>
              </a:r>
            </a:p>
            <a:p>
              <a:pPr algn="l">
                <a:lnSpc>
                  <a:spcPts val="2940"/>
                </a:lnSpc>
              </a:pPr>
              <a:r>
                <a:rPr lang="en-US" sz="2100" dirty="0">
                  <a:solidFill>
                    <a:srgbClr val="2B2B2B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✔ </a:t>
              </a:r>
              <a:r>
                <a:rPr lang="en-US" sz="2100" dirty="0" err="1">
                  <a:solidFill>
                    <a:srgbClr val="2B2B2B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atbilstību</a:t>
              </a:r>
              <a:r>
                <a:rPr lang="en-US" sz="2100" dirty="0">
                  <a:solidFill>
                    <a:srgbClr val="2B2B2B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 ES </a:t>
              </a:r>
              <a:r>
                <a:rPr lang="en-US" sz="2100" dirty="0" err="1">
                  <a:solidFill>
                    <a:srgbClr val="2B2B2B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prasībām</a:t>
              </a:r>
              <a:endParaRPr lang="en-US" sz="2100" dirty="0">
                <a:solidFill>
                  <a:srgbClr val="2B2B2B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algn="l">
                <a:lnSpc>
                  <a:spcPts val="2940"/>
                </a:lnSpc>
              </a:pPr>
              <a:endParaRPr lang="en-US" sz="2100" dirty="0">
                <a:solidFill>
                  <a:srgbClr val="2B2B2B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  <a:p>
              <a:pPr marL="0" lvl="0" indent="0" algn="l">
                <a:lnSpc>
                  <a:spcPts val="2939"/>
                </a:lnSpc>
              </a:pPr>
              <a:endParaRPr lang="en-US" sz="2100" dirty="0">
                <a:solidFill>
                  <a:srgbClr val="2B2B2B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323087" y="4490529"/>
            <a:ext cx="4319960" cy="4625426"/>
            <a:chOff x="0" y="0"/>
            <a:chExt cx="5759947" cy="6167235"/>
          </a:xfrm>
        </p:grpSpPr>
        <p:sp>
          <p:nvSpPr>
            <p:cNvPr id="8" name="TextBox 8"/>
            <p:cNvSpPr txBox="1"/>
            <p:nvPr/>
          </p:nvSpPr>
          <p:spPr>
            <a:xfrm>
              <a:off x="0" y="-38100"/>
              <a:ext cx="5759947" cy="11716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16"/>
                </a:lnSpc>
              </a:pPr>
              <a:r>
                <a:rPr lang="en-US" sz="2800" b="1">
                  <a:solidFill>
                    <a:srgbClr val="2B2B2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Ko tas nozīmē uzņēmējam?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723505"/>
              <a:ext cx="5759947" cy="44437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40"/>
                </a:lnSpc>
              </a:pPr>
              <a:r>
                <a:rPr lang="en-US" sz="2100">
                  <a:solidFill>
                    <a:srgbClr val="2B2B2B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✔ jāapkopo un jāuztur produktu dati visā piegādes ķēdē</a:t>
              </a:r>
            </a:p>
            <a:p>
              <a:pPr algn="l">
                <a:lnSpc>
                  <a:spcPts val="2940"/>
                </a:lnSpc>
              </a:pPr>
              <a:r>
                <a:rPr lang="en-US" sz="2100">
                  <a:solidFill>
                    <a:srgbClr val="2B2B2B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✔ jānodrošina unikāls produkta identifikators</a:t>
              </a:r>
            </a:p>
            <a:p>
              <a:pPr algn="l">
                <a:lnSpc>
                  <a:spcPts val="2940"/>
                </a:lnSpc>
              </a:pPr>
              <a:r>
                <a:rPr lang="en-US" sz="2100">
                  <a:solidFill>
                    <a:srgbClr val="2B2B2B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✔ jānodrošina digitāla piekļuve (piem., QR kods)</a:t>
              </a:r>
            </a:p>
            <a:p>
              <a:pPr algn="l">
                <a:lnSpc>
                  <a:spcPts val="2940"/>
                </a:lnSpc>
              </a:pPr>
              <a:r>
                <a:rPr lang="en-US" sz="2100">
                  <a:solidFill>
                    <a:srgbClr val="2B2B2B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✔ jānodrošina datu kvalitāte un aktualitāte</a:t>
              </a:r>
            </a:p>
            <a:p>
              <a:pPr algn="l">
                <a:lnSpc>
                  <a:spcPts val="2939"/>
                </a:lnSpc>
              </a:pPr>
              <a:endParaRPr lang="en-US" sz="2100">
                <a:solidFill>
                  <a:srgbClr val="2B2B2B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118925" y="4490529"/>
            <a:ext cx="4319960" cy="3453851"/>
            <a:chOff x="0" y="0"/>
            <a:chExt cx="5759947" cy="4605135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38100"/>
              <a:ext cx="5759947" cy="6001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16"/>
                </a:lnSpc>
              </a:pPr>
              <a:r>
                <a:rPr lang="en-US" sz="2800" b="1">
                  <a:solidFill>
                    <a:srgbClr val="2B2B2B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DPP reģistrs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152005"/>
              <a:ext cx="5759947" cy="3453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40"/>
                </a:lnSpc>
              </a:pPr>
              <a:r>
                <a:rPr lang="en-US" sz="2100">
                  <a:solidFill>
                    <a:srgbClr val="2B2B2B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✔ES veido centrālu DPP reģistru </a:t>
              </a:r>
            </a:p>
            <a:p>
              <a:pPr algn="l">
                <a:lnSpc>
                  <a:spcPts val="2940"/>
                </a:lnSpc>
              </a:pPr>
              <a:r>
                <a:rPr lang="en-US" sz="2100">
                  <a:solidFill>
                    <a:srgbClr val="2B2B2B"/>
                  </a:solidFill>
                  <a:latin typeface="Poppins"/>
                  <a:ea typeface="Poppins"/>
                  <a:cs typeface="Poppins"/>
                  <a:sym typeface="Poppins"/>
                </a:rPr>
                <a:t>✔</a:t>
              </a:r>
              <a:r>
                <a:rPr lang="en-US" sz="2100">
                  <a:solidFill>
                    <a:srgbClr val="2B2B2B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satur produktu identifikatorus un atsauces uz DPP </a:t>
              </a:r>
            </a:p>
            <a:p>
              <a:pPr algn="l">
                <a:lnSpc>
                  <a:spcPts val="2940"/>
                </a:lnSpc>
              </a:pPr>
              <a:r>
                <a:rPr lang="en-US" sz="2100">
                  <a:solidFill>
                    <a:srgbClr val="2B2B2B"/>
                  </a:solidFill>
                  <a:latin typeface="Poppins"/>
                  <a:ea typeface="Poppins"/>
                  <a:cs typeface="Poppins"/>
                  <a:sym typeface="Poppins"/>
                </a:rPr>
                <a:t>✔</a:t>
              </a:r>
              <a:r>
                <a:rPr lang="en-US" sz="2100">
                  <a:solidFill>
                    <a:srgbClr val="2B2B2B"/>
                  </a:solidFill>
                  <a:latin typeface="Poppins Light"/>
                  <a:ea typeface="Poppins Light"/>
                  <a:cs typeface="Poppins Light"/>
                  <a:sym typeface="Poppins Light"/>
                </a:rPr>
                <a:t>mērķis – vienota un savietojama datu piekļuve ES tirgū</a:t>
              </a:r>
            </a:p>
            <a:p>
              <a:pPr marL="0" lvl="0" indent="0" algn="l">
                <a:lnSpc>
                  <a:spcPts val="2939"/>
                </a:lnSpc>
              </a:pPr>
              <a:endParaRPr lang="en-US" sz="2100">
                <a:solidFill>
                  <a:srgbClr val="2B2B2B"/>
                </a:solidFill>
                <a:latin typeface="Poppins Light"/>
                <a:ea typeface="Poppins Light"/>
                <a:cs typeface="Poppins Light"/>
                <a:sym typeface="Poppins Light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1624" y="0"/>
            <a:ext cx="18299624" cy="5879785"/>
          </a:xfrm>
          <a:prstGeom prst="rect">
            <a:avLst/>
          </a:prstGeom>
          <a:solidFill>
            <a:srgbClr val="0B747F"/>
          </a:solidFill>
        </p:spPr>
        <p:txBody>
          <a:bodyPr/>
          <a:lstStyle/>
          <a:p>
            <a:endParaRPr lang="lv-LV"/>
          </a:p>
        </p:txBody>
      </p:sp>
      <p:sp>
        <p:nvSpPr>
          <p:cNvPr id="3" name="Freeform 3"/>
          <p:cNvSpPr/>
          <p:nvPr/>
        </p:nvSpPr>
        <p:spPr>
          <a:xfrm>
            <a:off x="0" y="2006101"/>
            <a:ext cx="18288000" cy="1692910"/>
          </a:xfrm>
          <a:custGeom>
            <a:avLst/>
            <a:gdLst/>
            <a:ahLst/>
            <a:cxnLst/>
            <a:rect l="l" t="t" r="r" b="b"/>
            <a:pathLst>
              <a:path w="18288000" h="2104017">
                <a:moveTo>
                  <a:pt x="0" y="0"/>
                </a:moveTo>
                <a:lnTo>
                  <a:pt x="18288000" y="0"/>
                </a:lnTo>
                <a:lnTo>
                  <a:pt x="18288000" y="2104017"/>
                </a:lnTo>
                <a:lnTo>
                  <a:pt x="0" y="21040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3000"/>
            </a:blip>
            <a:stretch>
              <a:fillRect t="-235800" b="-236781"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4" name="AutoShape 4"/>
          <p:cNvSpPr/>
          <p:nvPr/>
        </p:nvSpPr>
        <p:spPr>
          <a:xfrm>
            <a:off x="0" y="6349403"/>
            <a:ext cx="10210800" cy="6631"/>
          </a:xfrm>
          <a:prstGeom prst="line">
            <a:avLst/>
          </a:prstGeom>
          <a:ln w="152400" cap="flat">
            <a:solidFill>
              <a:srgbClr val="0B747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lv-LV"/>
          </a:p>
        </p:txBody>
      </p:sp>
      <p:grpSp>
        <p:nvGrpSpPr>
          <p:cNvPr id="5" name="Group 5"/>
          <p:cNvGrpSpPr/>
          <p:nvPr/>
        </p:nvGrpSpPr>
        <p:grpSpPr>
          <a:xfrm>
            <a:off x="287100" y="6726194"/>
            <a:ext cx="2837716" cy="1198378"/>
            <a:chOff x="0" y="0"/>
            <a:chExt cx="747382" cy="31562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47382" cy="315622"/>
            </a:xfrm>
            <a:custGeom>
              <a:avLst/>
              <a:gdLst/>
              <a:ahLst/>
              <a:cxnLst/>
              <a:rect l="l" t="t" r="r" b="b"/>
              <a:pathLst>
                <a:path w="747382" h="315622">
                  <a:moveTo>
                    <a:pt x="139139" y="0"/>
                  </a:moveTo>
                  <a:lnTo>
                    <a:pt x="608242" y="0"/>
                  </a:lnTo>
                  <a:cubicBezTo>
                    <a:pt x="645145" y="0"/>
                    <a:pt x="680535" y="14659"/>
                    <a:pt x="706629" y="40753"/>
                  </a:cubicBezTo>
                  <a:cubicBezTo>
                    <a:pt x="732723" y="66847"/>
                    <a:pt x="747382" y="102237"/>
                    <a:pt x="747382" y="139139"/>
                  </a:cubicBezTo>
                  <a:lnTo>
                    <a:pt x="747382" y="176483"/>
                  </a:lnTo>
                  <a:cubicBezTo>
                    <a:pt x="747382" y="213385"/>
                    <a:pt x="732723" y="248775"/>
                    <a:pt x="706629" y="274869"/>
                  </a:cubicBezTo>
                  <a:cubicBezTo>
                    <a:pt x="680535" y="300963"/>
                    <a:pt x="645145" y="315622"/>
                    <a:pt x="608242" y="315622"/>
                  </a:cubicBezTo>
                  <a:lnTo>
                    <a:pt x="139139" y="315622"/>
                  </a:lnTo>
                  <a:cubicBezTo>
                    <a:pt x="102237" y="315622"/>
                    <a:pt x="66847" y="300963"/>
                    <a:pt x="40753" y="274869"/>
                  </a:cubicBezTo>
                  <a:cubicBezTo>
                    <a:pt x="14659" y="248775"/>
                    <a:pt x="0" y="213385"/>
                    <a:pt x="0" y="176483"/>
                  </a:cubicBezTo>
                  <a:lnTo>
                    <a:pt x="0" y="139139"/>
                  </a:lnTo>
                  <a:cubicBezTo>
                    <a:pt x="0" y="102237"/>
                    <a:pt x="14659" y="66847"/>
                    <a:pt x="40753" y="40753"/>
                  </a:cubicBezTo>
                  <a:cubicBezTo>
                    <a:pt x="66847" y="14659"/>
                    <a:pt x="102237" y="0"/>
                    <a:pt x="139139" y="0"/>
                  </a:cubicBezTo>
                  <a:close/>
                </a:path>
              </a:pathLst>
            </a:custGeom>
            <a:solidFill>
              <a:srgbClr val="0B747F"/>
            </a:solidFill>
          </p:spPr>
          <p:txBody>
            <a:bodyPr/>
            <a:lstStyle/>
            <a:p>
              <a:endParaRPr lang="lv-LV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747382" cy="3441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334623" y="6704880"/>
            <a:ext cx="2837716" cy="1198378"/>
            <a:chOff x="0" y="0"/>
            <a:chExt cx="747382" cy="31562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47382" cy="315622"/>
            </a:xfrm>
            <a:custGeom>
              <a:avLst/>
              <a:gdLst/>
              <a:ahLst/>
              <a:cxnLst/>
              <a:rect l="l" t="t" r="r" b="b"/>
              <a:pathLst>
                <a:path w="747382" h="315622">
                  <a:moveTo>
                    <a:pt x="139139" y="0"/>
                  </a:moveTo>
                  <a:lnTo>
                    <a:pt x="608242" y="0"/>
                  </a:lnTo>
                  <a:cubicBezTo>
                    <a:pt x="645145" y="0"/>
                    <a:pt x="680535" y="14659"/>
                    <a:pt x="706629" y="40753"/>
                  </a:cubicBezTo>
                  <a:cubicBezTo>
                    <a:pt x="732723" y="66847"/>
                    <a:pt x="747382" y="102237"/>
                    <a:pt x="747382" y="139139"/>
                  </a:cubicBezTo>
                  <a:lnTo>
                    <a:pt x="747382" y="176483"/>
                  </a:lnTo>
                  <a:cubicBezTo>
                    <a:pt x="747382" y="213385"/>
                    <a:pt x="732723" y="248775"/>
                    <a:pt x="706629" y="274869"/>
                  </a:cubicBezTo>
                  <a:cubicBezTo>
                    <a:pt x="680535" y="300963"/>
                    <a:pt x="645145" y="315622"/>
                    <a:pt x="608242" y="315622"/>
                  </a:cubicBezTo>
                  <a:lnTo>
                    <a:pt x="139139" y="315622"/>
                  </a:lnTo>
                  <a:cubicBezTo>
                    <a:pt x="102237" y="315622"/>
                    <a:pt x="66847" y="300963"/>
                    <a:pt x="40753" y="274869"/>
                  </a:cubicBezTo>
                  <a:cubicBezTo>
                    <a:pt x="14659" y="248775"/>
                    <a:pt x="0" y="213385"/>
                    <a:pt x="0" y="176483"/>
                  </a:cubicBezTo>
                  <a:lnTo>
                    <a:pt x="0" y="139139"/>
                  </a:lnTo>
                  <a:cubicBezTo>
                    <a:pt x="0" y="102237"/>
                    <a:pt x="14659" y="66847"/>
                    <a:pt x="40753" y="40753"/>
                  </a:cubicBezTo>
                  <a:cubicBezTo>
                    <a:pt x="66847" y="14659"/>
                    <a:pt x="102237" y="0"/>
                    <a:pt x="139139" y="0"/>
                  </a:cubicBezTo>
                  <a:close/>
                </a:path>
              </a:pathLst>
            </a:custGeom>
            <a:solidFill>
              <a:srgbClr val="0B747F"/>
            </a:solidFill>
          </p:spPr>
          <p:txBody>
            <a:bodyPr/>
            <a:lstStyle/>
            <a:p>
              <a:endParaRPr lang="lv-LV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747382" cy="3441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6382146" y="6718785"/>
            <a:ext cx="2837716" cy="1198378"/>
            <a:chOff x="0" y="0"/>
            <a:chExt cx="747382" cy="31562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747382" cy="315622"/>
            </a:xfrm>
            <a:custGeom>
              <a:avLst/>
              <a:gdLst/>
              <a:ahLst/>
              <a:cxnLst/>
              <a:rect l="l" t="t" r="r" b="b"/>
              <a:pathLst>
                <a:path w="747382" h="315622">
                  <a:moveTo>
                    <a:pt x="139139" y="0"/>
                  </a:moveTo>
                  <a:lnTo>
                    <a:pt x="608242" y="0"/>
                  </a:lnTo>
                  <a:cubicBezTo>
                    <a:pt x="645145" y="0"/>
                    <a:pt x="680535" y="14659"/>
                    <a:pt x="706629" y="40753"/>
                  </a:cubicBezTo>
                  <a:cubicBezTo>
                    <a:pt x="732723" y="66847"/>
                    <a:pt x="747382" y="102237"/>
                    <a:pt x="747382" y="139139"/>
                  </a:cubicBezTo>
                  <a:lnTo>
                    <a:pt x="747382" y="176483"/>
                  </a:lnTo>
                  <a:cubicBezTo>
                    <a:pt x="747382" y="213385"/>
                    <a:pt x="732723" y="248775"/>
                    <a:pt x="706629" y="274869"/>
                  </a:cubicBezTo>
                  <a:cubicBezTo>
                    <a:pt x="680535" y="300963"/>
                    <a:pt x="645145" y="315622"/>
                    <a:pt x="608242" y="315622"/>
                  </a:cubicBezTo>
                  <a:lnTo>
                    <a:pt x="139139" y="315622"/>
                  </a:lnTo>
                  <a:cubicBezTo>
                    <a:pt x="102237" y="315622"/>
                    <a:pt x="66847" y="300963"/>
                    <a:pt x="40753" y="274869"/>
                  </a:cubicBezTo>
                  <a:cubicBezTo>
                    <a:pt x="14659" y="248775"/>
                    <a:pt x="0" y="213385"/>
                    <a:pt x="0" y="176483"/>
                  </a:cubicBezTo>
                  <a:lnTo>
                    <a:pt x="0" y="139139"/>
                  </a:lnTo>
                  <a:cubicBezTo>
                    <a:pt x="0" y="102237"/>
                    <a:pt x="14659" y="66847"/>
                    <a:pt x="40753" y="40753"/>
                  </a:cubicBezTo>
                  <a:cubicBezTo>
                    <a:pt x="66847" y="14659"/>
                    <a:pt x="102237" y="0"/>
                    <a:pt x="139139" y="0"/>
                  </a:cubicBezTo>
                  <a:close/>
                </a:path>
              </a:pathLst>
            </a:custGeom>
            <a:solidFill>
              <a:srgbClr val="0B747F"/>
            </a:solidFill>
          </p:spPr>
          <p:txBody>
            <a:bodyPr/>
            <a:lstStyle/>
            <a:p>
              <a:endParaRPr lang="lv-LV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747382" cy="3441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70099" y="8066002"/>
            <a:ext cx="2954717" cy="2028825"/>
            <a:chOff x="0" y="0"/>
            <a:chExt cx="778197" cy="53434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78197" cy="534341"/>
            </a:xfrm>
            <a:custGeom>
              <a:avLst/>
              <a:gdLst/>
              <a:ahLst/>
              <a:cxnLst/>
              <a:rect l="l" t="t" r="r" b="b"/>
              <a:pathLst>
                <a:path w="778197" h="534341">
                  <a:moveTo>
                    <a:pt x="133630" y="0"/>
                  </a:moveTo>
                  <a:lnTo>
                    <a:pt x="644567" y="0"/>
                  </a:lnTo>
                  <a:cubicBezTo>
                    <a:pt x="680008" y="0"/>
                    <a:pt x="713997" y="14079"/>
                    <a:pt x="739058" y="39139"/>
                  </a:cubicBezTo>
                  <a:cubicBezTo>
                    <a:pt x="764118" y="64200"/>
                    <a:pt x="778197" y="98189"/>
                    <a:pt x="778197" y="133630"/>
                  </a:cubicBezTo>
                  <a:lnTo>
                    <a:pt x="778197" y="400711"/>
                  </a:lnTo>
                  <a:cubicBezTo>
                    <a:pt x="778197" y="436152"/>
                    <a:pt x="764118" y="470141"/>
                    <a:pt x="739058" y="495202"/>
                  </a:cubicBezTo>
                  <a:cubicBezTo>
                    <a:pt x="713997" y="520262"/>
                    <a:pt x="680008" y="534341"/>
                    <a:pt x="644567" y="534341"/>
                  </a:cubicBezTo>
                  <a:lnTo>
                    <a:pt x="133630" y="534341"/>
                  </a:lnTo>
                  <a:cubicBezTo>
                    <a:pt x="98189" y="534341"/>
                    <a:pt x="64200" y="520262"/>
                    <a:pt x="39139" y="495202"/>
                  </a:cubicBezTo>
                  <a:cubicBezTo>
                    <a:pt x="14079" y="470141"/>
                    <a:pt x="0" y="436152"/>
                    <a:pt x="0" y="400711"/>
                  </a:cubicBezTo>
                  <a:lnTo>
                    <a:pt x="0" y="133630"/>
                  </a:lnTo>
                  <a:cubicBezTo>
                    <a:pt x="0" y="98189"/>
                    <a:pt x="14079" y="64200"/>
                    <a:pt x="39139" y="39139"/>
                  </a:cubicBezTo>
                  <a:cubicBezTo>
                    <a:pt x="64200" y="14079"/>
                    <a:pt x="98189" y="0"/>
                    <a:pt x="133630" y="0"/>
                  </a:cubicBezTo>
                  <a:close/>
                </a:path>
              </a:pathLst>
            </a:custGeom>
            <a:solidFill>
              <a:srgbClr val="0B747F">
                <a:alpha val="35686"/>
              </a:srgbClr>
            </a:solidFill>
            <a:ln w="85725" cap="rnd">
              <a:solidFill>
                <a:srgbClr val="000000">
                  <a:alpha val="35686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778197" cy="562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6284299" y="663404"/>
            <a:ext cx="5955320" cy="1692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80"/>
              </a:lnSpc>
            </a:pPr>
            <a:r>
              <a:rPr lang="en-US" sz="580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Turpmākie</a:t>
            </a:r>
            <a:r>
              <a:rPr lang="en-US" sz="5800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5800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soļi</a:t>
            </a:r>
            <a:endParaRPr lang="en-US" sz="5800" b="1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6380"/>
              </a:lnSpc>
            </a:pPr>
            <a:endParaRPr lang="en-US" sz="5800" b="1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grpSp>
        <p:nvGrpSpPr>
          <p:cNvPr id="21" name="Group 21"/>
          <p:cNvGrpSpPr/>
          <p:nvPr/>
        </p:nvGrpSpPr>
        <p:grpSpPr>
          <a:xfrm>
            <a:off x="3240608" y="8066002"/>
            <a:ext cx="2954717" cy="2028825"/>
            <a:chOff x="0" y="0"/>
            <a:chExt cx="778197" cy="53434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778197" cy="534341"/>
            </a:xfrm>
            <a:custGeom>
              <a:avLst/>
              <a:gdLst/>
              <a:ahLst/>
              <a:cxnLst/>
              <a:rect l="l" t="t" r="r" b="b"/>
              <a:pathLst>
                <a:path w="778197" h="534341">
                  <a:moveTo>
                    <a:pt x="133630" y="0"/>
                  </a:moveTo>
                  <a:lnTo>
                    <a:pt x="644567" y="0"/>
                  </a:lnTo>
                  <a:cubicBezTo>
                    <a:pt x="680008" y="0"/>
                    <a:pt x="713997" y="14079"/>
                    <a:pt x="739058" y="39139"/>
                  </a:cubicBezTo>
                  <a:cubicBezTo>
                    <a:pt x="764118" y="64200"/>
                    <a:pt x="778197" y="98189"/>
                    <a:pt x="778197" y="133630"/>
                  </a:cubicBezTo>
                  <a:lnTo>
                    <a:pt x="778197" y="400711"/>
                  </a:lnTo>
                  <a:cubicBezTo>
                    <a:pt x="778197" y="436152"/>
                    <a:pt x="764118" y="470141"/>
                    <a:pt x="739058" y="495202"/>
                  </a:cubicBezTo>
                  <a:cubicBezTo>
                    <a:pt x="713997" y="520262"/>
                    <a:pt x="680008" y="534341"/>
                    <a:pt x="644567" y="534341"/>
                  </a:cubicBezTo>
                  <a:lnTo>
                    <a:pt x="133630" y="534341"/>
                  </a:lnTo>
                  <a:cubicBezTo>
                    <a:pt x="98189" y="534341"/>
                    <a:pt x="64200" y="520262"/>
                    <a:pt x="39139" y="495202"/>
                  </a:cubicBezTo>
                  <a:cubicBezTo>
                    <a:pt x="14079" y="470141"/>
                    <a:pt x="0" y="436152"/>
                    <a:pt x="0" y="400711"/>
                  </a:cubicBezTo>
                  <a:lnTo>
                    <a:pt x="0" y="133630"/>
                  </a:lnTo>
                  <a:cubicBezTo>
                    <a:pt x="0" y="98189"/>
                    <a:pt x="14079" y="64200"/>
                    <a:pt x="39139" y="39139"/>
                  </a:cubicBezTo>
                  <a:cubicBezTo>
                    <a:pt x="64200" y="14079"/>
                    <a:pt x="98189" y="0"/>
                    <a:pt x="133630" y="0"/>
                  </a:cubicBezTo>
                  <a:close/>
                </a:path>
              </a:pathLst>
            </a:custGeom>
            <a:solidFill>
              <a:srgbClr val="0B747F">
                <a:alpha val="35686"/>
              </a:srgbClr>
            </a:solidFill>
            <a:ln w="85725" cap="rnd">
              <a:solidFill>
                <a:srgbClr val="000000">
                  <a:alpha val="35686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28575"/>
              <a:ext cx="778197" cy="562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6307242" y="8066002"/>
            <a:ext cx="2954717" cy="2028825"/>
            <a:chOff x="0" y="0"/>
            <a:chExt cx="778197" cy="534341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778197" cy="534341"/>
            </a:xfrm>
            <a:custGeom>
              <a:avLst/>
              <a:gdLst/>
              <a:ahLst/>
              <a:cxnLst/>
              <a:rect l="l" t="t" r="r" b="b"/>
              <a:pathLst>
                <a:path w="778197" h="534341">
                  <a:moveTo>
                    <a:pt x="133630" y="0"/>
                  </a:moveTo>
                  <a:lnTo>
                    <a:pt x="644567" y="0"/>
                  </a:lnTo>
                  <a:cubicBezTo>
                    <a:pt x="680008" y="0"/>
                    <a:pt x="713997" y="14079"/>
                    <a:pt x="739058" y="39139"/>
                  </a:cubicBezTo>
                  <a:cubicBezTo>
                    <a:pt x="764118" y="64200"/>
                    <a:pt x="778197" y="98189"/>
                    <a:pt x="778197" y="133630"/>
                  </a:cubicBezTo>
                  <a:lnTo>
                    <a:pt x="778197" y="400711"/>
                  </a:lnTo>
                  <a:cubicBezTo>
                    <a:pt x="778197" y="436152"/>
                    <a:pt x="764118" y="470141"/>
                    <a:pt x="739058" y="495202"/>
                  </a:cubicBezTo>
                  <a:cubicBezTo>
                    <a:pt x="713997" y="520262"/>
                    <a:pt x="680008" y="534341"/>
                    <a:pt x="644567" y="534341"/>
                  </a:cubicBezTo>
                  <a:lnTo>
                    <a:pt x="133630" y="534341"/>
                  </a:lnTo>
                  <a:cubicBezTo>
                    <a:pt x="98189" y="534341"/>
                    <a:pt x="64200" y="520262"/>
                    <a:pt x="39139" y="495202"/>
                  </a:cubicBezTo>
                  <a:cubicBezTo>
                    <a:pt x="14079" y="470141"/>
                    <a:pt x="0" y="436152"/>
                    <a:pt x="0" y="400711"/>
                  </a:cubicBezTo>
                  <a:lnTo>
                    <a:pt x="0" y="133630"/>
                  </a:lnTo>
                  <a:cubicBezTo>
                    <a:pt x="0" y="98189"/>
                    <a:pt x="14079" y="64200"/>
                    <a:pt x="39139" y="39139"/>
                  </a:cubicBezTo>
                  <a:cubicBezTo>
                    <a:pt x="64200" y="14079"/>
                    <a:pt x="98189" y="0"/>
                    <a:pt x="133630" y="0"/>
                  </a:cubicBezTo>
                  <a:close/>
                </a:path>
              </a:pathLst>
            </a:custGeom>
            <a:solidFill>
              <a:srgbClr val="0B747F">
                <a:alpha val="35686"/>
              </a:srgbClr>
            </a:solidFill>
            <a:ln w="85725" cap="rnd">
              <a:solidFill>
                <a:srgbClr val="000000">
                  <a:alpha val="35686"/>
                </a:srgbClr>
              </a:solidFill>
              <a:prstDash val="solid"/>
              <a:round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28575"/>
              <a:ext cx="778197" cy="562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345945" y="8542252"/>
            <a:ext cx="2608527" cy="15525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500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DPP </a:t>
            </a:r>
            <a:r>
              <a:rPr lang="en-US" sz="2500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reģistra</a:t>
            </a:r>
            <a:r>
              <a:rPr lang="en-US" sz="2500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00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izveides</a:t>
            </a:r>
            <a:r>
              <a:rPr lang="en-US" sz="2500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500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termiņš</a:t>
            </a:r>
            <a:r>
              <a:rPr lang="en-US" sz="2500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 (EK)</a:t>
            </a:r>
          </a:p>
          <a:p>
            <a:pPr algn="ctr">
              <a:lnSpc>
                <a:spcPts val="3000"/>
              </a:lnSpc>
              <a:spcBef>
                <a:spcPct val="0"/>
              </a:spcBef>
            </a:pPr>
            <a:endParaRPr lang="en-US" sz="2500" dirty="0">
              <a:solidFill>
                <a:srgbClr val="0C444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0669517-F518-E3D6-6A5A-4E454162E945}"/>
              </a:ext>
            </a:extLst>
          </p:cNvPr>
          <p:cNvSpPr txBox="1"/>
          <p:nvPr/>
        </p:nvSpPr>
        <p:spPr>
          <a:xfrm>
            <a:off x="810856" y="7109603"/>
            <a:ext cx="18642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>
                <a:solidFill>
                  <a:schemeClr val="bg1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19.07.2026.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26B874C-BBD1-92F1-4A12-FC7FC80E5567}"/>
              </a:ext>
            </a:extLst>
          </p:cNvPr>
          <p:cNvSpPr txBox="1"/>
          <p:nvPr/>
        </p:nvSpPr>
        <p:spPr>
          <a:xfrm>
            <a:off x="7364071" y="7096164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>
                <a:solidFill>
                  <a:schemeClr val="bg1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2027+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EEF4EB8-66BB-CA40-2EED-A15ACC623AF6}"/>
              </a:ext>
            </a:extLst>
          </p:cNvPr>
          <p:cNvSpPr txBox="1"/>
          <p:nvPr/>
        </p:nvSpPr>
        <p:spPr>
          <a:xfrm>
            <a:off x="3879766" y="7096165"/>
            <a:ext cx="2156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b="1" dirty="0">
                <a:solidFill>
                  <a:schemeClr val="bg1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18.02.2027.</a:t>
            </a:r>
          </a:p>
        </p:txBody>
      </p:sp>
      <p:sp>
        <p:nvSpPr>
          <p:cNvPr id="46" name="TextBox 31">
            <a:extLst>
              <a:ext uri="{FF2B5EF4-FFF2-40B4-BE49-F238E27FC236}">
                <a16:creationId xmlns:a16="http://schemas.microsoft.com/office/drawing/2014/main" id="{9CB623DC-297F-E17D-839B-107999DD329A}"/>
              </a:ext>
            </a:extLst>
          </p:cNvPr>
          <p:cNvSpPr txBox="1"/>
          <p:nvPr/>
        </p:nvSpPr>
        <p:spPr>
          <a:xfrm>
            <a:off x="3622312" y="8815491"/>
            <a:ext cx="2262338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lv-LV" sz="2500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DPP baterijām</a:t>
            </a:r>
            <a:endParaRPr lang="en-US" sz="2500" dirty="0">
              <a:solidFill>
                <a:srgbClr val="0C444A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3000"/>
              </a:lnSpc>
              <a:spcBef>
                <a:spcPct val="0"/>
              </a:spcBef>
            </a:pPr>
            <a:endParaRPr lang="en-US" sz="2500" dirty="0">
              <a:solidFill>
                <a:srgbClr val="0C444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7" name="TextBox 31">
            <a:extLst>
              <a:ext uri="{FF2B5EF4-FFF2-40B4-BE49-F238E27FC236}">
                <a16:creationId xmlns:a16="http://schemas.microsoft.com/office/drawing/2014/main" id="{0179066D-B7D2-E5B1-4390-FA4E57AFB183}"/>
              </a:ext>
            </a:extLst>
          </p:cNvPr>
          <p:cNvSpPr txBox="1"/>
          <p:nvPr/>
        </p:nvSpPr>
        <p:spPr>
          <a:xfrm>
            <a:off x="6741970" y="8430769"/>
            <a:ext cx="2262338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lv-LV" sz="2500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DPP nākamajiem produktiem</a:t>
            </a:r>
            <a:endParaRPr lang="en-US" sz="2500" dirty="0">
              <a:solidFill>
                <a:srgbClr val="0C444A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3000"/>
              </a:lnSpc>
              <a:spcBef>
                <a:spcPct val="0"/>
              </a:spcBef>
            </a:pPr>
            <a:endParaRPr lang="en-US" sz="2500" dirty="0">
              <a:solidFill>
                <a:srgbClr val="0C444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F5C9DDA-73D5-7786-B436-E5A13B663E25}"/>
              </a:ext>
            </a:extLst>
          </p:cNvPr>
          <p:cNvSpPr txBox="1"/>
          <p:nvPr/>
        </p:nvSpPr>
        <p:spPr>
          <a:xfrm>
            <a:off x="575159" y="4066282"/>
            <a:ext cx="17373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3200" b="1" dirty="0">
                <a:solidFill>
                  <a:schemeClr val="bg1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Provizoriskā DPP ieviešanas secība ES:</a:t>
            </a:r>
            <a:r>
              <a:rPr lang="lv-LV" sz="3200" dirty="0">
                <a:solidFill>
                  <a:schemeClr val="bg1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 baterijas (2027) → dzelzs un tērauds (2027–2028) → apģērbi un apavi, alumīnijs un riepas (2028–2029) → mēbeles, matrači un elektronika (2029–2030). 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2F9A94E-FC29-3DC8-14AA-4BF3F88F4862}"/>
              </a:ext>
            </a:extLst>
          </p:cNvPr>
          <p:cNvSpPr/>
          <p:nvPr/>
        </p:nvSpPr>
        <p:spPr>
          <a:xfrm>
            <a:off x="10744200" y="6349403"/>
            <a:ext cx="7010400" cy="3274193"/>
          </a:xfrm>
          <a:prstGeom prst="rect">
            <a:avLst/>
          </a:prstGeom>
          <a:noFill/>
          <a:ln>
            <a:solidFill>
              <a:srgbClr val="0099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26294B1-E2A9-5DA9-FCCA-987AC99EFAE7}"/>
              </a:ext>
            </a:extLst>
          </p:cNvPr>
          <p:cNvSpPr txBox="1"/>
          <p:nvPr/>
        </p:nvSpPr>
        <p:spPr>
          <a:xfrm>
            <a:off x="10993848" y="6689303"/>
            <a:ext cx="651110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800" dirty="0">
                <a:solidFill>
                  <a:srgbClr val="009999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Konkrētie termiņi (izņemot baterijas) būs atkarīgi no Eiropas Komisijas pieņemtajiem deleģētajiem aktiem, kuru izstrāde ir plānota 2026.–2030. gada periodā.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677B6-B0F8-FCB8-D269-B092F3386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D9988-C814-AD37-F7AB-0B0B74A16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9137" y="1181423"/>
            <a:ext cx="9229725" cy="1143000"/>
          </a:xfrm>
        </p:spPr>
        <p:txBody>
          <a:bodyPr>
            <a:normAutofit fontScale="90000"/>
          </a:bodyPr>
          <a:lstStyle/>
          <a:p>
            <a:r>
              <a:rPr lang="lv-LV" sz="6000" b="1" dirty="0">
                <a:solidFill>
                  <a:srgbClr val="009999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3. Produktu iznīcināšanas aizliegums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17F72AA-3566-6D6E-E2E9-5A9CAC2F4E00}"/>
              </a:ext>
            </a:extLst>
          </p:cNvPr>
          <p:cNvSpPr/>
          <p:nvPr/>
        </p:nvSpPr>
        <p:spPr>
          <a:xfrm>
            <a:off x="4029075" y="800100"/>
            <a:ext cx="10229850" cy="1905000"/>
          </a:xfrm>
          <a:prstGeom prst="rect">
            <a:avLst/>
          </a:prstGeom>
          <a:noFill/>
          <a:ln>
            <a:solidFill>
              <a:srgbClr val="009999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3074" name="Picture 2" descr="Various textures and patterns are displayed up close.">
            <a:extLst>
              <a:ext uri="{FF2B5EF4-FFF2-40B4-BE49-F238E27FC236}">
                <a16:creationId xmlns:a16="http://schemas.microsoft.com/office/drawing/2014/main" id="{D2184E1D-F1BB-7D5C-0334-AAD2B8EF1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075" y="3087069"/>
            <a:ext cx="10229850" cy="681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82947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74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143500"/>
            <a:ext cx="18288000" cy="3481162"/>
          </a:xfrm>
          <a:custGeom>
            <a:avLst/>
            <a:gdLst/>
            <a:ahLst/>
            <a:cxnLst/>
            <a:rect l="l" t="t" r="r" b="b"/>
            <a:pathLst>
              <a:path w="18288000" h="3481162">
                <a:moveTo>
                  <a:pt x="0" y="0"/>
                </a:moveTo>
                <a:lnTo>
                  <a:pt x="18288000" y="0"/>
                </a:lnTo>
                <a:lnTo>
                  <a:pt x="18288000" y="3481162"/>
                </a:lnTo>
                <a:lnTo>
                  <a:pt x="0" y="3481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9000"/>
            </a:blip>
            <a:stretch>
              <a:fillRect t="-129938" b="-65565"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3" name="TextBox 3"/>
          <p:cNvSpPr txBox="1"/>
          <p:nvPr/>
        </p:nvSpPr>
        <p:spPr>
          <a:xfrm>
            <a:off x="364394" y="1326963"/>
            <a:ext cx="17559213" cy="2705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3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2026. gada 9. </a:t>
            </a:r>
            <a:r>
              <a:rPr lang="en-US" sz="43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februāra</a:t>
            </a:r>
            <a:r>
              <a:rPr lang="en-US" sz="43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Komisijas</a:t>
            </a:r>
            <a:r>
              <a:rPr lang="en-US" sz="43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Deleģētā</a:t>
            </a:r>
            <a:r>
              <a:rPr lang="en-US" sz="43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regula</a:t>
            </a:r>
            <a:r>
              <a:rPr lang="en-US" sz="43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(ES) 2026/296, </a:t>
            </a:r>
            <a:r>
              <a:rPr lang="en-US" sz="43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ar</a:t>
            </a:r>
            <a:r>
              <a:rPr lang="en-US" sz="43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ko </a:t>
            </a:r>
            <a:r>
              <a:rPr lang="en-US" sz="43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papildina</a:t>
            </a:r>
            <a:r>
              <a:rPr lang="en-US" sz="43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Eiropas</a:t>
            </a:r>
            <a:r>
              <a:rPr lang="en-US" sz="43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Parlamenta</a:t>
            </a:r>
            <a:r>
              <a:rPr lang="en-US" sz="43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un </a:t>
            </a:r>
            <a:r>
              <a:rPr lang="en-US" sz="43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Padomes</a:t>
            </a:r>
            <a:r>
              <a:rPr lang="en-US" sz="43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Regulu</a:t>
            </a:r>
            <a:r>
              <a:rPr lang="en-US" sz="43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(ES) 2024/1781, </a:t>
            </a:r>
            <a:r>
              <a:rPr lang="en-US" sz="4399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nosakot</a:t>
            </a:r>
            <a:r>
              <a:rPr lang="en-US" sz="439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399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atkāpes</a:t>
            </a:r>
            <a:r>
              <a:rPr lang="en-US" sz="439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no </a:t>
            </a:r>
            <a:r>
              <a:rPr lang="en-US" sz="4399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aizlieguma</a:t>
            </a:r>
            <a:r>
              <a:rPr lang="en-US" sz="439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399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iznīcināt</a:t>
            </a:r>
            <a:r>
              <a:rPr lang="en-US" sz="439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399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nerealizētus</a:t>
            </a:r>
            <a:r>
              <a:rPr lang="en-US" sz="439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399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patēriņa</a:t>
            </a:r>
            <a:r>
              <a:rPr lang="en-US" sz="439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399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produktus</a:t>
            </a:r>
            <a:endParaRPr lang="en-US" sz="4399" b="1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C89ED51-F9EE-D787-BC0C-915ECD900C90}"/>
              </a:ext>
            </a:extLst>
          </p:cNvPr>
          <p:cNvSpPr/>
          <p:nvPr/>
        </p:nvSpPr>
        <p:spPr>
          <a:xfrm>
            <a:off x="550006" y="876299"/>
            <a:ext cx="17373600" cy="365760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CDC446-FFAD-94DB-2B04-FE305B692F8F}"/>
              </a:ext>
            </a:extLst>
          </p:cNvPr>
          <p:cNvSpPr txBox="1"/>
          <p:nvPr/>
        </p:nvSpPr>
        <p:spPr>
          <a:xfrm>
            <a:off x="851760" y="2281178"/>
            <a:ext cx="16632264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lv-LV" sz="4400" b="1" dirty="0">
                <a:solidFill>
                  <a:srgbClr val="009999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 Ekodizaina regula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lv-LV" sz="4400" b="1" dirty="0">
                <a:solidFill>
                  <a:srgbClr val="009999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 Digitālā produkta pase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lv-LV" sz="4400" b="1" dirty="0">
                <a:solidFill>
                  <a:srgbClr val="009999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 Produktu iznīcināšanas aizliegums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lv-LV" sz="4400" b="1" dirty="0">
                <a:solidFill>
                  <a:srgbClr val="009999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 Informācijas publicēšana par izmestajiem produktiem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lv-LV" sz="4400" b="1" dirty="0">
                <a:solidFill>
                  <a:srgbClr val="009999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 Turpmākie soļi un informācijas iespējas</a:t>
            </a:r>
          </a:p>
          <a:p>
            <a:pPr marL="342900" indent="-342900">
              <a:buAutoNum type="arabicPeriod"/>
            </a:pPr>
            <a:endParaRPr lang="lv-LV" dirty="0"/>
          </a:p>
          <a:p>
            <a:pPr marL="342900" indent="-342900">
              <a:buAutoNum type="arabicPeriod"/>
            </a:pPr>
            <a:endParaRPr lang="lv-LV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369C25-D898-377E-C494-EE3E94149593}"/>
              </a:ext>
            </a:extLst>
          </p:cNvPr>
          <p:cNvSpPr/>
          <p:nvPr/>
        </p:nvSpPr>
        <p:spPr>
          <a:xfrm>
            <a:off x="276386" y="1676400"/>
            <a:ext cx="17783013" cy="6934200"/>
          </a:xfrm>
          <a:prstGeom prst="rect">
            <a:avLst/>
          </a:prstGeom>
          <a:noFill/>
          <a:ln>
            <a:solidFill>
              <a:srgbClr val="0099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151185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38100"/>
            <a:ext cx="9144000" cy="10287000"/>
            <a:chOff x="0" y="0"/>
            <a:chExt cx="3026422" cy="265016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26422" cy="2650164"/>
            </a:xfrm>
            <a:custGeom>
              <a:avLst/>
              <a:gdLst/>
              <a:ahLst/>
              <a:cxnLst/>
              <a:rect l="l" t="t" r="r" b="b"/>
              <a:pathLst>
                <a:path w="3026422" h="2650164">
                  <a:moveTo>
                    <a:pt x="0" y="0"/>
                  </a:moveTo>
                  <a:lnTo>
                    <a:pt x="3026422" y="0"/>
                  </a:lnTo>
                  <a:lnTo>
                    <a:pt x="3026422" y="2650164"/>
                  </a:lnTo>
                  <a:lnTo>
                    <a:pt x="0" y="2650164"/>
                  </a:lnTo>
                  <a:close/>
                </a:path>
              </a:pathLst>
            </a:custGeom>
            <a:solidFill>
              <a:srgbClr val="74B8BF"/>
            </a:solidFill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-7867"/>
            <a:ext cx="9144000" cy="10287000"/>
            <a:chOff x="0" y="0"/>
            <a:chExt cx="3026422" cy="265016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26422" cy="2650164"/>
            </a:xfrm>
            <a:custGeom>
              <a:avLst/>
              <a:gdLst/>
              <a:ahLst/>
              <a:cxnLst/>
              <a:rect l="l" t="t" r="r" b="b"/>
              <a:pathLst>
                <a:path w="3026422" h="2650164">
                  <a:moveTo>
                    <a:pt x="0" y="0"/>
                  </a:moveTo>
                  <a:lnTo>
                    <a:pt x="3026422" y="0"/>
                  </a:lnTo>
                  <a:lnTo>
                    <a:pt x="3026422" y="2650164"/>
                  </a:lnTo>
                  <a:lnTo>
                    <a:pt x="0" y="2650164"/>
                  </a:lnTo>
                  <a:close/>
                </a:path>
              </a:pathLst>
            </a:custGeom>
            <a:solidFill>
              <a:srgbClr val="0B747F"/>
            </a:solidFill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9" name="Freeform 9"/>
          <p:cNvSpPr/>
          <p:nvPr/>
        </p:nvSpPr>
        <p:spPr>
          <a:xfrm>
            <a:off x="2354454" y="4305300"/>
            <a:ext cx="4435092" cy="2705406"/>
          </a:xfrm>
          <a:custGeom>
            <a:avLst/>
            <a:gdLst/>
            <a:ahLst/>
            <a:cxnLst/>
            <a:rect l="l" t="t" r="r" b="b"/>
            <a:pathLst>
              <a:path w="4435092" h="2705406">
                <a:moveTo>
                  <a:pt x="0" y="0"/>
                </a:moveTo>
                <a:lnTo>
                  <a:pt x="4435092" y="0"/>
                </a:lnTo>
                <a:lnTo>
                  <a:pt x="4435092" y="2705405"/>
                </a:lnTo>
                <a:lnTo>
                  <a:pt x="0" y="270540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10" name="Freeform 10"/>
          <p:cNvSpPr/>
          <p:nvPr/>
        </p:nvSpPr>
        <p:spPr>
          <a:xfrm>
            <a:off x="12621450" y="6826148"/>
            <a:ext cx="2189100" cy="1795062"/>
          </a:xfrm>
          <a:custGeom>
            <a:avLst/>
            <a:gdLst/>
            <a:ahLst/>
            <a:cxnLst/>
            <a:rect l="l" t="t" r="r" b="b"/>
            <a:pathLst>
              <a:path w="2189100" h="1795062">
                <a:moveTo>
                  <a:pt x="0" y="0"/>
                </a:moveTo>
                <a:lnTo>
                  <a:pt x="2189100" y="0"/>
                </a:lnTo>
                <a:lnTo>
                  <a:pt x="2189100" y="1795062"/>
                </a:lnTo>
                <a:lnTo>
                  <a:pt x="0" y="17950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38000"/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11" name="TextBox 11"/>
          <p:cNvSpPr txBox="1"/>
          <p:nvPr/>
        </p:nvSpPr>
        <p:spPr>
          <a:xfrm>
            <a:off x="9887776" y="1003456"/>
            <a:ext cx="7750915" cy="41400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lv-LV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Deleģētā regula (ES) 2026/296 n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osaka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atkāpes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 no 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aizlieguma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iznīcināt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nerealizētus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patēriņa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produktus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, un 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pienākumu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ekonomikas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operatoriem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: </a:t>
            </a:r>
            <a:endParaRPr lang="lv-LV" sz="2799" dirty="0">
              <a:solidFill>
                <a:srgbClr val="0C444A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3639"/>
              </a:lnSpc>
            </a:pPr>
            <a:endParaRPr lang="en-US" sz="2799" dirty="0">
              <a:solidFill>
                <a:srgbClr val="0C444A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514350" indent="-514350" algn="ctr">
              <a:lnSpc>
                <a:spcPts val="3639"/>
              </a:lnSpc>
              <a:buAutoNum type="arabicParenR"/>
            </a:pP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glabāt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nepieciešamo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dokumentāciju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endParaRPr lang="lv-LV" sz="2799" dirty="0">
              <a:solidFill>
                <a:srgbClr val="0C444A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3639"/>
              </a:lnSpc>
            </a:pPr>
            <a:endParaRPr lang="en-US" sz="2799" dirty="0">
              <a:solidFill>
                <a:srgbClr val="0C444A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3639"/>
              </a:lnSpc>
            </a:pP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2) 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informēt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atkritumu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apstrādes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operatoru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 par 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piemērojamo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atkāpi</a:t>
            </a:r>
            <a:endParaRPr lang="en-US" sz="2799" dirty="0">
              <a:solidFill>
                <a:srgbClr val="0C444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05030" y="1209959"/>
            <a:ext cx="7695194" cy="226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7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Ekodizaina </a:t>
            </a:r>
            <a:r>
              <a:rPr lang="en-US" sz="27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regulas</a:t>
            </a:r>
            <a:r>
              <a:rPr lang="en-US" sz="27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25. </a:t>
            </a:r>
            <a:r>
              <a:rPr lang="en-US" sz="27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panta</a:t>
            </a:r>
            <a:r>
              <a:rPr lang="en-US" sz="27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1. </a:t>
            </a:r>
            <a:r>
              <a:rPr lang="en-US" sz="27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punkts</a:t>
            </a:r>
            <a:r>
              <a:rPr lang="en-US" sz="27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paredz</a:t>
            </a:r>
            <a:r>
              <a:rPr lang="en-US" sz="27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aizliegumu</a:t>
            </a:r>
            <a:r>
              <a:rPr lang="en-US" sz="27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iznīcināt</a:t>
            </a:r>
            <a:r>
              <a:rPr lang="en-US" sz="27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nerealizētus</a:t>
            </a:r>
            <a:r>
              <a:rPr lang="en-US" sz="27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patēriņa</a:t>
            </a:r>
            <a:r>
              <a:rPr lang="en-US" sz="27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produktus</a:t>
            </a:r>
            <a:r>
              <a:rPr lang="en-US" sz="27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(</a:t>
            </a:r>
            <a:r>
              <a:rPr lang="en-US" sz="27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apģērbus</a:t>
            </a:r>
            <a:r>
              <a:rPr lang="en-US" sz="27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un </a:t>
            </a:r>
            <a:r>
              <a:rPr lang="en-US" sz="27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apavus</a:t>
            </a:r>
            <a:r>
              <a:rPr lang="en-US" sz="27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)*</a:t>
            </a:r>
          </a:p>
          <a:p>
            <a:pPr marL="0" lvl="0" indent="0" algn="ctr">
              <a:lnSpc>
                <a:spcPts val="3249"/>
              </a:lnSpc>
            </a:pPr>
            <a:endParaRPr lang="en-US" sz="2799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24403" y="8199856"/>
            <a:ext cx="7695194" cy="1278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* </a:t>
            </a:r>
            <a:r>
              <a:rPr lang="en-US" sz="240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Apģērbs</a:t>
            </a:r>
            <a:r>
              <a:rPr lang="en-US" sz="24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un </a:t>
            </a:r>
            <a:r>
              <a:rPr lang="en-US" sz="240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apģērba</a:t>
            </a:r>
            <a:r>
              <a:rPr lang="en-US" sz="24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piederumi</a:t>
            </a:r>
            <a:r>
              <a:rPr lang="en-US" sz="24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, pr</a:t>
            </a:r>
            <a:r>
              <a:rPr lang="lv-LV" sz="240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oduktu</a:t>
            </a:r>
            <a:r>
              <a:rPr lang="en-US" sz="24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kodi</a:t>
            </a:r>
            <a:r>
              <a:rPr lang="en-US" sz="24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: 4203, 61, 62, 6504, 6505, </a:t>
            </a:r>
            <a:r>
              <a:rPr lang="en-US" sz="240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apavi</a:t>
            </a:r>
            <a:r>
              <a:rPr lang="en-US" sz="24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lv-LV" sz="24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produktu</a:t>
            </a:r>
            <a:r>
              <a:rPr lang="en-US" sz="24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kodi</a:t>
            </a:r>
            <a:r>
              <a:rPr lang="en-US" sz="24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: 6401, 6402, 6403, 6404, 6405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367213" y="7908005"/>
            <a:ext cx="8691395" cy="842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endParaRPr lang="en-US" sz="2400" dirty="0">
              <a:solidFill>
                <a:srgbClr val="0C444A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ctr">
              <a:lnSpc>
                <a:spcPts val="3360"/>
              </a:lnSpc>
            </a:pPr>
            <a:endParaRPr lang="en-US" sz="2400" dirty="0">
              <a:solidFill>
                <a:srgbClr val="0C444A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E8EA41-AA1D-FAFE-C3C8-64AE59FDCFDF}"/>
              </a:ext>
            </a:extLst>
          </p:cNvPr>
          <p:cNvSpPr txBox="1"/>
          <p:nvPr/>
        </p:nvSpPr>
        <p:spPr>
          <a:xfrm>
            <a:off x="2324100" y="684371"/>
            <a:ext cx="13754100" cy="9725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600" b="1" dirty="0">
                <a:solidFill>
                  <a:srgbClr val="009999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Iespējamās atkāpes:</a:t>
            </a:r>
          </a:p>
          <a:p>
            <a:endParaRPr lang="lv-LV" sz="2400" dirty="0">
              <a:latin typeface="Poppins" panose="00000500000000000000" pitchFamily="2" charset="-70"/>
              <a:cs typeface="Poppins" panose="00000500000000000000" pitchFamily="2" charset="-70"/>
            </a:endParaRPr>
          </a:p>
          <a:p>
            <a:pPr>
              <a:lnSpc>
                <a:spcPct val="200000"/>
              </a:lnSpc>
            </a:pPr>
            <a:r>
              <a:rPr lang="lv-LV" sz="2200" dirty="0">
                <a:latin typeface="Poppins" panose="00000500000000000000" pitchFamily="2" charset="-70"/>
                <a:cs typeface="Poppins" panose="00000500000000000000" pitchFamily="2" charset="-70"/>
              </a:rPr>
              <a:t>a) bīstams produkts;</a:t>
            </a:r>
            <a:br>
              <a:rPr lang="lv-LV" sz="2200" dirty="0">
                <a:latin typeface="Poppins" panose="00000500000000000000" pitchFamily="2" charset="-70"/>
                <a:cs typeface="Poppins" panose="00000500000000000000" pitchFamily="2" charset="-70"/>
              </a:rPr>
            </a:br>
            <a:r>
              <a:rPr lang="lv-LV" sz="2200" dirty="0">
                <a:latin typeface="Poppins" panose="00000500000000000000" pitchFamily="2" charset="-70"/>
                <a:cs typeface="Poppins" panose="00000500000000000000" pitchFamily="2" charset="-70"/>
              </a:rPr>
              <a:t>b) neatbilst tiesību aktu prasībām;</a:t>
            </a:r>
            <a:br>
              <a:rPr lang="lv-LV" sz="2200" dirty="0">
                <a:latin typeface="Poppins" panose="00000500000000000000" pitchFamily="2" charset="-70"/>
                <a:cs typeface="Poppins" panose="00000500000000000000" pitchFamily="2" charset="-70"/>
              </a:rPr>
            </a:br>
            <a:r>
              <a:rPr lang="lv-LV" sz="2200" dirty="0">
                <a:latin typeface="Poppins" panose="00000500000000000000" pitchFamily="2" charset="-70"/>
                <a:cs typeface="Poppins" panose="00000500000000000000" pitchFamily="2" charset="-70"/>
              </a:rPr>
              <a:t>c) pārkāpj intelektuālā īpašuma tiesības;</a:t>
            </a:r>
            <a:br>
              <a:rPr lang="lv-LV" sz="2200" dirty="0">
                <a:latin typeface="Poppins" panose="00000500000000000000" pitchFamily="2" charset="-70"/>
                <a:cs typeface="Poppins" panose="00000500000000000000" pitchFamily="2" charset="-70"/>
              </a:rPr>
            </a:br>
            <a:r>
              <a:rPr lang="lv-LV" sz="2200" dirty="0">
                <a:latin typeface="Poppins" panose="00000500000000000000" pitchFamily="2" charset="-70"/>
                <a:cs typeface="Poppins" panose="00000500000000000000" pitchFamily="2" charset="-70"/>
              </a:rPr>
              <a:t>d) licences vai līguma nosacījumu dēļ turpmāka izplatīšana nav atļauta;</a:t>
            </a:r>
            <a:br>
              <a:rPr lang="lv-LV" sz="2200" dirty="0">
                <a:latin typeface="Poppins" panose="00000500000000000000" pitchFamily="2" charset="-70"/>
                <a:cs typeface="Poppins" panose="00000500000000000000" pitchFamily="2" charset="-70"/>
              </a:rPr>
            </a:br>
            <a:r>
              <a:rPr lang="lv-LV" sz="2200" dirty="0">
                <a:latin typeface="Poppins" panose="00000500000000000000" pitchFamily="2" charset="-70"/>
                <a:cs typeface="Poppins" panose="00000500000000000000" pitchFamily="2" charset="-70"/>
              </a:rPr>
              <a:t>e) nav iespējams noņemt aizsargātus vai nepiedienīgus marķējumus/dizainu;</a:t>
            </a:r>
            <a:br>
              <a:rPr lang="lv-LV" sz="2200" dirty="0">
                <a:latin typeface="Poppins" panose="00000500000000000000" pitchFamily="2" charset="-70"/>
                <a:cs typeface="Poppins" panose="00000500000000000000" pitchFamily="2" charset="-70"/>
              </a:rPr>
            </a:br>
            <a:r>
              <a:rPr lang="lv-LV" sz="2200" dirty="0">
                <a:latin typeface="Poppins" panose="00000500000000000000" pitchFamily="2" charset="-70"/>
                <a:cs typeface="Poppins" panose="00000500000000000000" pitchFamily="2" charset="-70"/>
              </a:rPr>
              <a:t>f) bojāts, </a:t>
            </a:r>
            <a:r>
              <a:rPr lang="lv-LV" sz="2200" dirty="0" err="1">
                <a:latin typeface="Poppins" panose="00000500000000000000" pitchFamily="2" charset="-70"/>
                <a:cs typeface="Poppins" panose="00000500000000000000" pitchFamily="2" charset="-70"/>
              </a:rPr>
              <a:t>kontaminēts</a:t>
            </a:r>
            <a:r>
              <a:rPr lang="lv-LV" sz="2200" dirty="0">
                <a:latin typeface="Poppins" panose="00000500000000000000" pitchFamily="2" charset="-70"/>
                <a:cs typeface="Poppins" panose="00000500000000000000" pitchFamily="2" charset="-70"/>
              </a:rPr>
              <a:t> vai higiēniski neatbilstošs produkts, ko nav lietderīgi salabot;</a:t>
            </a:r>
            <a:br>
              <a:rPr lang="lv-LV" sz="2200" dirty="0">
                <a:latin typeface="Poppins" panose="00000500000000000000" pitchFamily="2" charset="-70"/>
                <a:cs typeface="Poppins" panose="00000500000000000000" pitchFamily="2" charset="-70"/>
              </a:rPr>
            </a:br>
            <a:r>
              <a:rPr lang="lv-LV" sz="2200" dirty="0">
                <a:latin typeface="Poppins" panose="00000500000000000000" pitchFamily="2" charset="-70"/>
                <a:cs typeface="Poppins" panose="00000500000000000000" pitchFamily="2" charset="-70"/>
              </a:rPr>
              <a:t>g) nenovēršami konstrukcijas vai ražošanas defekti;</a:t>
            </a:r>
            <a:br>
              <a:rPr lang="lv-LV" sz="2200" dirty="0">
                <a:latin typeface="Poppins" panose="00000500000000000000" pitchFamily="2" charset="-70"/>
                <a:cs typeface="Poppins" panose="00000500000000000000" pitchFamily="2" charset="-70"/>
              </a:rPr>
            </a:br>
            <a:r>
              <a:rPr lang="lv-LV" sz="2200" dirty="0">
                <a:latin typeface="Poppins" panose="00000500000000000000" pitchFamily="2" charset="-70"/>
                <a:cs typeface="Poppins" panose="00000500000000000000" pitchFamily="2" charset="-70"/>
              </a:rPr>
              <a:t>h) produkts bez panākumiem piedāvāts ziedošanai;</a:t>
            </a:r>
            <a:br>
              <a:rPr lang="lv-LV" sz="2200" dirty="0">
                <a:latin typeface="Poppins" panose="00000500000000000000" pitchFamily="2" charset="-70"/>
                <a:cs typeface="Poppins" panose="00000500000000000000" pitchFamily="2" charset="-70"/>
              </a:rPr>
            </a:br>
            <a:r>
              <a:rPr lang="lv-LV" sz="2200" dirty="0">
                <a:latin typeface="Poppins" panose="00000500000000000000" pitchFamily="2" charset="-70"/>
                <a:cs typeface="Poppins" panose="00000500000000000000" pitchFamily="2" charset="-70"/>
              </a:rPr>
              <a:t>i) ziedotam produktam nav atrasts saņēmējs;</a:t>
            </a:r>
            <a:br>
              <a:rPr lang="lv-LV" sz="2200" dirty="0">
                <a:latin typeface="Poppins" panose="00000500000000000000" pitchFamily="2" charset="-70"/>
                <a:cs typeface="Poppins" panose="00000500000000000000" pitchFamily="2" charset="-70"/>
              </a:rPr>
            </a:br>
            <a:r>
              <a:rPr lang="lv-LV" sz="2200" dirty="0">
                <a:latin typeface="Poppins" panose="00000500000000000000" pitchFamily="2" charset="-70"/>
                <a:cs typeface="Poppins" panose="00000500000000000000" pitchFamily="2" charset="-70"/>
              </a:rPr>
              <a:t>j) pēc sagatavošanas </a:t>
            </a:r>
            <a:r>
              <a:rPr lang="lv-LV" sz="2200" dirty="0" err="1">
                <a:latin typeface="Poppins" panose="00000500000000000000" pitchFamily="2" charset="-70"/>
                <a:cs typeface="Poppins" panose="00000500000000000000" pitchFamily="2" charset="-70"/>
              </a:rPr>
              <a:t>atkalizmantošanai</a:t>
            </a:r>
            <a:r>
              <a:rPr lang="lv-LV" sz="2200" dirty="0">
                <a:latin typeface="Poppins" panose="00000500000000000000" pitchFamily="2" charset="-70"/>
                <a:cs typeface="Poppins" panose="00000500000000000000" pitchFamily="2" charset="-70"/>
              </a:rPr>
              <a:t> produktam nav atrasts saņēmējs.</a:t>
            </a:r>
          </a:p>
          <a:p>
            <a:pPr>
              <a:lnSpc>
                <a:spcPct val="200000"/>
              </a:lnSpc>
            </a:pPr>
            <a:endParaRPr lang="lv-LV" sz="2000" b="1" dirty="0">
              <a:latin typeface="Poppins" panose="00000500000000000000" pitchFamily="2" charset="-70"/>
              <a:cs typeface="Poppins" panose="00000500000000000000" pitchFamily="2" charset="-70"/>
            </a:endParaRPr>
          </a:p>
          <a:p>
            <a:pPr>
              <a:lnSpc>
                <a:spcPct val="200000"/>
              </a:lnSpc>
            </a:pPr>
            <a:r>
              <a:rPr lang="lv-LV" dirty="0">
                <a:latin typeface="Poppins" panose="00000500000000000000" pitchFamily="2" charset="-70"/>
                <a:cs typeface="Poppins" panose="00000500000000000000" pitchFamily="2" charset="-70"/>
              </a:rPr>
              <a:t>Precīzas pieļaujamās atkāpes skatīt Komisijas Deleģētās regulas (ES) 2026/296 2. pantā – “</a:t>
            </a:r>
            <a:r>
              <a:rPr lang="lv-LV" u="sng" dirty="0">
                <a:latin typeface="Poppins" panose="00000500000000000000" pitchFamily="2" charset="-70"/>
                <a:cs typeface="Poppins" panose="00000500000000000000" pitchFamily="2" charset="-70"/>
                <a:hlinkClick r:id="rId3"/>
              </a:rPr>
              <a:t>Atkāpes no aizlieguma iznīcināt nerealizētus patēriņa produktus</a:t>
            </a:r>
            <a:r>
              <a:rPr lang="lv-LV" dirty="0">
                <a:latin typeface="Poppins" panose="00000500000000000000" pitchFamily="2" charset="-70"/>
                <a:cs typeface="Poppins" panose="00000500000000000000" pitchFamily="2" charset="-70"/>
              </a:rPr>
              <a:t>”</a:t>
            </a:r>
          </a:p>
          <a:p>
            <a:endParaRPr lang="lv-LV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0075369-C58E-68E1-F6B3-2A2F928E28A3}"/>
              </a:ext>
            </a:extLst>
          </p:cNvPr>
          <p:cNvSpPr/>
          <p:nvPr/>
        </p:nvSpPr>
        <p:spPr>
          <a:xfrm>
            <a:off x="2133600" y="1409700"/>
            <a:ext cx="12115800" cy="7010400"/>
          </a:xfrm>
          <a:prstGeom prst="rect">
            <a:avLst/>
          </a:prstGeom>
          <a:solidFill>
            <a:srgbClr val="009999">
              <a:alpha val="18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1394083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1"/>
            <a:ext cx="9144000" cy="10287000"/>
            <a:chOff x="0" y="0"/>
            <a:chExt cx="3026422" cy="265016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26422" cy="2650164"/>
            </a:xfrm>
            <a:custGeom>
              <a:avLst/>
              <a:gdLst/>
              <a:ahLst/>
              <a:cxnLst/>
              <a:rect l="l" t="t" r="r" b="b"/>
              <a:pathLst>
                <a:path w="3026422" h="2650164">
                  <a:moveTo>
                    <a:pt x="0" y="0"/>
                  </a:moveTo>
                  <a:lnTo>
                    <a:pt x="3026422" y="0"/>
                  </a:lnTo>
                  <a:lnTo>
                    <a:pt x="3026422" y="2650164"/>
                  </a:lnTo>
                  <a:lnTo>
                    <a:pt x="0" y="2650164"/>
                  </a:lnTo>
                  <a:close/>
                </a:path>
              </a:pathLst>
            </a:custGeom>
            <a:solidFill>
              <a:srgbClr val="74B8BF"/>
            </a:solidFill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1"/>
            <a:ext cx="9144000" cy="10287000"/>
            <a:chOff x="0" y="0"/>
            <a:chExt cx="3026422" cy="265016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26422" cy="2650164"/>
            </a:xfrm>
            <a:custGeom>
              <a:avLst/>
              <a:gdLst/>
              <a:ahLst/>
              <a:cxnLst/>
              <a:rect l="l" t="t" r="r" b="b"/>
              <a:pathLst>
                <a:path w="3026422" h="2650164">
                  <a:moveTo>
                    <a:pt x="0" y="0"/>
                  </a:moveTo>
                  <a:lnTo>
                    <a:pt x="3026422" y="0"/>
                  </a:lnTo>
                  <a:lnTo>
                    <a:pt x="3026422" y="2650164"/>
                  </a:lnTo>
                  <a:lnTo>
                    <a:pt x="0" y="2650164"/>
                  </a:lnTo>
                  <a:close/>
                </a:path>
              </a:pathLst>
            </a:custGeom>
            <a:solidFill>
              <a:srgbClr val="0B747F"/>
            </a:solidFill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9" name="Freeform 9"/>
          <p:cNvSpPr/>
          <p:nvPr/>
        </p:nvSpPr>
        <p:spPr>
          <a:xfrm>
            <a:off x="3021542" y="4065505"/>
            <a:ext cx="3100917" cy="2413077"/>
          </a:xfrm>
          <a:custGeom>
            <a:avLst/>
            <a:gdLst/>
            <a:ahLst/>
            <a:cxnLst/>
            <a:rect l="l" t="t" r="r" b="b"/>
            <a:pathLst>
              <a:path w="3100917" h="2413077">
                <a:moveTo>
                  <a:pt x="0" y="0"/>
                </a:moveTo>
                <a:lnTo>
                  <a:pt x="3100918" y="0"/>
                </a:lnTo>
                <a:lnTo>
                  <a:pt x="3100918" y="2413078"/>
                </a:lnTo>
                <a:lnTo>
                  <a:pt x="0" y="2413078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10" name="Freeform 10"/>
          <p:cNvSpPr/>
          <p:nvPr/>
        </p:nvSpPr>
        <p:spPr>
          <a:xfrm>
            <a:off x="12576165" y="6286500"/>
            <a:ext cx="2279669" cy="3067013"/>
          </a:xfrm>
          <a:custGeom>
            <a:avLst/>
            <a:gdLst/>
            <a:ahLst/>
            <a:cxnLst/>
            <a:rect l="l" t="t" r="r" b="b"/>
            <a:pathLst>
              <a:path w="2578137" h="3527302">
                <a:moveTo>
                  <a:pt x="0" y="0"/>
                </a:moveTo>
                <a:lnTo>
                  <a:pt x="2578138" y="0"/>
                </a:lnTo>
                <a:lnTo>
                  <a:pt x="2578138" y="3527303"/>
                </a:lnTo>
                <a:lnTo>
                  <a:pt x="0" y="352730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alphaModFix amt="56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11" name="TextBox 11"/>
          <p:cNvSpPr txBox="1"/>
          <p:nvPr/>
        </p:nvSpPr>
        <p:spPr>
          <a:xfrm>
            <a:off x="9601770" y="1307786"/>
            <a:ext cx="8238791" cy="3221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Deleģētās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regulas</a:t>
            </a:r>
            <a:r>
              <a:rPr lang="lv-LV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 (ES) 2026/296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 4. pants 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nosaka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, ka</a:t>
            </a:r>
            <a:r>
              <a:rPr lang="lv-LV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 ekonom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ikas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operatori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atkritumu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apstrādes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operatoram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kuram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 tie 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piegādā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nerealizētus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patēriņa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produktus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, uz 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kuriem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attiecas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kāda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 no 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noteiktajām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atkāpēm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sniedz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paziņojumu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 par 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piemērojamo</a:t>
            </a:r>
            <a:r>
              <a:rPr lang="en-US" sz="2799" dirty="0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0C444A"/>
                </a:solidFill>
                <a:latin typeface="Poppins"/>
                <a:ea typeface="Poppins"/>
                <a:cs typeface="Poppins"/>
                <a:sym typeface="Poppins"/>
              </a:rPr>
              <a:t>atkāpi</a:t>
            </a:r>
            <a:endParaRPr lang="en-US" sz="2799" dirty="0">
              <a:solidFill>
                <a:srgbClr val="0C444A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3639"/>
              </a:lnSpc>
            </a:pPr>
            <a:endParaRPr lang="en-US" sz="2799" dirty="0">
              <a:solidFill>
                <a:srgbClr val="0C444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20528" y="1312886"/>
            <a:ext cx="7695194" cy="1804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7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Piemērošana</a:t>
            </a:r>
            <a:r>
              <a:rPr lang="en-US" sz="27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no 2026. gada 19. </a:t>
            </a:r>
            <a:r>
              <a:rPr lang="en-US" sz="27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jūlija</a:t>
            </a:r>
            <a:r>
              <a:rPr lang="en-US" sz="27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lielajiem</a:t>
            </a:r>
            <a:r>
              <a:rPr lang="en-US" sz="27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uzņēmumiem</a:t>
            </a:r>
            <a:r>
              <a:rPr lang="en-US" sz="27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*, no 2030. gada 19. </a:t>
            </a:r>
            <a:r>
              <a:rPr lang="en-US" sz="27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jūlija</a:t>
            </a:r>
            <a:r>
              <a:rPr lang="en-US" sz="27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vidējiem</a:t>
            </a:r>
            <a:r>
              <a:rPr lang="en-US" sz="27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uzņēmumiem</a:t>
            </a:r>
            <a:r>
              <a:rPr lang="en-US" sz="27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**</a:t>
            </a:r>
          </a:p>
          <a:p>
            <a:pPr marL="0" lvl="0" indent="0" algn="ctr">
              <a:lnSpc>
                <a:spcPts val="3249"/>
              </a:lnSpc>
            </a:pPr>
            <a:endParaRPr lang="en-US" sz="2799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547540" y="7376161"/>
            <a:ext cx="8048919" cy="3022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*</a:t>
            </a:r>
            <a:r>
              <a:rPr lang="en-US" sz="240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Uzņēmumi</a:t>
            </a:r>
            <a:r>
              <a:rPr lang="en-US" sz="24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, kuru </a:t>
            </a:r>
            <a:r>
              <a:rPr lang="en-US" sz="240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darbinieku</a:t>
            </a:r>
            <a:r>
              <a:rPr lang="en-US" sz="24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skaits</a:t>
            </a:r>
            <a:r>
              <a:rPr lang="en-US" sz="24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ir 250 </a:t>
            </a:r>
            <a:r>
              <a:rPr lang="en-US" sz="240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vai</a:t>
            </a:r>
            <a:r>
              <a:rPr lang="en-US" sz="24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vairāk</a:t>
            </a:r>
            <a:r>
              <a:rPr lang="en-US" sz="24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, un gada </a:t>
            </a:r>
            <a:r>
              <a:rPr lang="en-US" sz="240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apgrozījums</a:t>
            </a:r>
            <a:r>
              <a:rPr lang="en-US" sz="24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pārsniedz</a:t>
            </a:r>
            <a:r>
              <a:rPr lang="en-US" sz="24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50 </a:t>
            </a:r>
            <a:r>
              <a:rPr lang="en-US" sz="240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milj</a:t>
            </a:r>
            <a:r>
              <a:rPr lang="en-US" sz="24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., </a:t>
            </a:r>
            <a:r>
              <a:rPr lang="en-US" sz="240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vai</a:t>
            </a:r>
            <a:r>
              <a:rPr lang="en-US" sz="24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gada </a:t>
            </a:r>
            <a:r>
              <a:rPr lang="en-US" sz="240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bilance</a:t>
            </a:r>
            <a:r>
              <a:rPr lang="en-US" sz="24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pārsniedz</a:t>
            </a:r>
            <a:r>
              <a:rPr lang="en-US" sz="24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43 </a:t>
            </a:r>
            <a:r>
              <a:rPr lang="en-US" sz="240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milj</a:t>
            </a:r>
            <a:r>
              <a:rPr lang="en-US" sz="24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 euro</a:t>
            </a:r>
          </a:p>
          <a:p>
            <a:pPr algn="ctr">
              <a:lnSpc>
                <a:spcPts val="3360"/>
              </a:lnSpc>
            </a:pPr>
            <a:r>
              <a:rPr lang="en-US" sz="24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**</a:t>
            </a:r>
            <a:r>
              <a:rPr lang="en-US" sz="240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Uzņēmumi</a:t>
            </a:r>
            <a:r>
              <a:rPr lang="en-US" sz="24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, kuru </a:t>
            </a:r>
            <a:r>
              <a:rPr lang="en-US" sz="240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darbinieku</a:t>
            </a:r>
            <a:r>
              <a:rPr lang="en-US" sz="24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skaits</a:t>
            </a:r>
            <a:r>
              <a:rPr lang="en-US" sz="24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ir </a:t>
            </a:r>
            <a:r>
              <a:rPr lang="en-US" sz="240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mazāk</a:t>
            </a:r>
            <a:r>
              <a:rPr lang="en-US" sz="24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kā</a:t>
            </a:r>
            <a:r>
              <a:rPr lang="en-US" sz="24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250, un gada </a:t>
            </a:r>
            <a:r>
              <a:rPr lang="en-US" sz="240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apgrozījums</a:t>
            </a:r>
            <a:r>
              <a:rPr lang="en-US" sz="24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nepārsniedz</a:t>
            </a:r>
            <a:r>
              <a:rPr lang="en-US" sz="24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50 </a:t>
            </a:r>
            <a:r>
              <a:rPr lang="en-US" sz="240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milj</a:t>
            </a:r>
            <a:r>
              <a:rPr lang="en-US" sz="24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 </a:t>
            </a:r>
            <a:r>
              <a:rPr lang="en-US" sz="240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vai</a:t>
            </a:r>
            <a:r>
              <a:rPr lang="en-US" sz="24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gada </a:t>
            </a:r>
            <a:r>
              <a:rPr lang="en-US" sz="240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bilance</a:t>
            </a:r>
            <a:r>
              <a:rPr lang="en-US" sz="24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nepārsniedz</a:t>
            </a:r>
            <a:r>
              <a:rPr lang="en-US" sz="24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43 </a:t>
            </a:r>
            <a:r>
              <a:rPr lang="en-US" sz="240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milj</a:t>
            </a:r>
            <a:r>
              <a:rPr lang="en-US" sz="240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 euro</a:t>
            </a:r>
          </a:p>
          <a:p>
            <a:pPr algn="ctr">
              <a:lnSpc>
                <a:spcPts val="3360"/>
              </a:lnSpc>
            </a:pPr>
            <a:endParaRPr lang="en-US" sz="2400" dirty="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EFBC1-9938-2512-4A6E-6CFE79F19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EFADD-A2AA-B3A8-FE6A-B02E3C919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9137" y="1562100"/>
            <a:ext cx="9229725" cy="1143000"/>
          </a:xfrm>
        </p:spPr>
        <p:txBody>
          <a:bodyPr>
            <a:normAutofit fontScale="90000"/>
          </a:bodyPr>
          <a:lstStyle/>
          <a:p>
            <a:r>
              <a:rPr lang="lv-LV" sz="5300" b="1" dirty="0">
                <a:solidFill>
                  <a:srgbClr val="009999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4. Informācijas publicēšana par izmestajiem produktiem</a:t>
            </a:r>
            <a:br>
              <a:rPr lang="lv-LV" sz="6000" dirty="0">
                <a:solidFill>
                  <a:srgbClr val="009999"/>
                </a:solidFill>
                <a:latin typeface="Poppins" panose="00000500000000000000" pitchFamily="2" charset="-70"/>
                <a:cs typeface="Poppins" panose="00000500000000000000" pitchFamily="2" charset="-70"/>
              </a:rPr>
            </a:br>
            <a:endParaRPr lang="lv-LV" sz="6000" b="1" dirty="0">
              <a:solidFill>
                <a:srgbClr val="009999"/>
              </a:solidFill>
              <a:latin typeface="Poppins" panose="00000500000000000000" pitchFamily="2" charset="-70"/>
              <a:cs typeface="Poppins" panose="00000500000000000000" pitchFamily="2" charset="-7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54BE5D9-FE48-5BDC-7CA8-150CCBA9BFD3}"/>
              </a:ext>
            </a:extLst>
          </p:cNvPr>
          <p:cNvSpPr/>
          <p:nvPr/>
        </p:nvSpPr>
        <p:spPr>
          <a:xfrm>
            <a:off x="4029075" y="800100"/>
            <a:ext cx="10229850" cy="1905000"/>
          </a:xfrm>
          <a:prstGeom prst="rect">
            <a:avLst/>
          </a:prstGeom>
          <a:noFill/>
          <a:ln>
            <a:solidFill>
              <a:srgbClr val="009999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4098" name="Picture 2" descr="Different samples of natural materials are displayed.">
            <a:extLst>
              <a:ext uri="{FF2B5EF4-FFF2-40B4-BE49-F238E27FC236}">
                <a16:creationId xmlns:a16="http://schemas.microsoft.com/office/drawing/2014/main" id="{D00C5D9A-4030-D856-2E60-A9E722726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6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074" y="3009900"/>
            <a:ext cx="10229851" cy="697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9310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74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816227"/>
            <a:ext cx="18288000" cy="3161771"/>
          </a:xfrm>
          <a:custGeom>
            <a:avLst/>
            <a:gdLst/>
            <a:ahLst/>
            <a:cxnLst/>
            <a:rect l="l" t="t" r="r" b="b"/>
            <a:pathLst>
              <a:path w="18288000" h="3161771">
                <a:moveTo>
                  <a:pt x="0" y="0"/>
                </a:moveTo>
                <a:lnTo>
                  <a:pt x="18288000" y="0"/>
                </a:lnTo>
                <a:lnTo>
                  <a:pt x="18288000" y="3161770"/>
                </a:lnTo>
                <a:lnTo>
                  <a:pt x="0" y="31617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4000"/>
            </a:blip>
            <a:stretch>
              <a:fillRect t="-60278" b="-225086"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3" name="TextBox 3"/>
          <p:cNvSpPr txBox="1"/>
          <p:nvPr/>
        </p:nvSpPr>
        <p:spPr>
          <a:xfrm>
            <a:off x="821298" y="990600"/>
            <a:ext cx="16438002" cy="4038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3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2026. gada 9. </a:t>
            </a:r>
            <a:r>
              <a:rPr lang="en-US" sz="43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februāra</a:t>
            </a:r>
            <a:r>
              <a:rPr lang="en-US" sz="43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Komisijas</a:t>
            </a:r>
            <a:r>
              <a:rPr lang="en-US" sz="43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Īstenošanas</a:t>
            </a:r>
            <a:r>
              <a:rPr lang="en-US" sz="43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regula</a:t>
            </a:r>
            <a:r>
              <a:rPr lang="en-US" sz="43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(ES) 2026/2, </a:t>
            </a:r>
            <a:r>
              <a:rPr lang="en-US" sz="43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ar</a:t>
            </a:r>
            <a:r>
              <a:rPr lang="en-US" sz="43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ko </a:t>
            </a:r>
            <a:r>
              <a:rPr lang="en-US" sz="43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nosaka</a:t>
            </a:r>
            <a:r>
              <a:rPr lang="en-US" sz="43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sīki</a:t>
            </a:r>
            <a:r>
              <a:rPr lang="en-US" sz="43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izstrādātus</a:t>
            </a:r>
            <a:r>
              <a:rPr lang="en-US" sz="43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noteikumus</a:t>
            </a:r>
            <a:r>
              <a:rPr lang="en-US" sz="43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Eiropas</a:t>
            </a:r>
            <a:r>
              <a:rPr lang="en-US" sz="43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Parlamenta</a:t>
            </a:r>
            <a:r>
              <a:rPr lang="en-US" sz="43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un </a:t>
            </a:r>
            <a:r>
              <a:rPr lang="en-US" sz="43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Padomes</a:t>
            </a:r>
            <a:r>
              <a:rPr lang="en-US" sz="43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Regulas (ES) 2024/1781 24. </a:t>
            </a:r>
            <a:r>
              <a:rPr lang="en-US" sz="43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panta</a:t>
            </a:r>
            <a:r>
              <a:rPr lang="en-US" sz="43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piemērošanai</a:t>
            </a:r>
            <a:r>
              <a:rPr lang="en-US" sz="43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3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attiecībā</a:t>
            </a:r>
            <a:r>
              <a:rPr lang="en-US" sz="43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uz </a:t>
            </a:r>
            <a:r>
              <a:rPr lang="en-US" sz="4399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informācijas</a:t>
            </a:r>
            <a:r>
              <a:rPr lang="en-US" sz="439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par </a:t>
            </a:r>
            <a:r>
              <a:rPr lang="en-US" sz="4399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izmestajiem</a:t>
            </a:r>
            <a:r>
              <a:rPr lang="en-US" sz="439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399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nerealizētajiem</a:t>
            </a:r>
            <a:r>
              <a:rPr lang="en-US" sz="439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399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patēriņa</a:t>
            </a:r>
            <a:r>
              <a:rPr lang="en-US" sz="439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399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produktiem</a:t>
            </a:r>
            <a:r>
              <a:rPr lang="en-US" sz="439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399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atklāšanas</a:t>
            </a:r>
            <a:r>
              <a:rPr lang="en-US" sz="439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399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detaļām</a:t>
            </a:r>
            <a:r>
              <a:rPr lang="en-US" sz="4399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un </a:t>
            </a:r>
            <a:r>
              <a:rPr lang="en-US" sz="4399" b="1" dirty="0" err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formātu</a:t>
            </a:r>
            <a:endParaRPr lang="en-US" sz="4399" b="1" dirty="0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5B1414-A3BF-4FC7-D30A-BFDB3AB5B04A}"/>
              </a:ext>
            </a:extLst>
          </p:cNvPr>
          <p:cNvSpPr/>
          <p:nvPr/>
        </p:nvSpPr>
        <p:spPr>
          <a:xfrm>
            <a:off x="457200" y="765412"/>
            <a:ext cx="17373600" cy="44196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96000" y="3296782"/>
            <a:ext cx="6096000" cy="6990218"/>
            <a:chOff x="0" y="0"/>
            <a:chExt cx="2017615" cy="23135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17615" cy="2313577"/>
            </a:xfrm>
            <a:custGeom>
              <a:avLst/>
              <a:gdLst/>
              <a:ahLst/>
              <a:cxnLst/>
              <a:rect l="l" t="t" r="r" b="b"/>
              <a:pathLst>
                <a:path w="2017615" h="2313577">
                  <a:moveTo>
                    <a:pt x="0" y="0"/>
                  </a:moveTo>
                  <a:lnTo>
                    <a:pt x="2017615" y="0"/>
                  </a:lnTo>
                  <a:lnTo>
                    <a:pt x="2017615" y="2313577"/>
                  </a:lnTo>
                  <a:lnTo>
                    <a:pt x="0" y="2313577"/>
                  </a:lnTo>
                  <a:close/>
                </a:path>
              </a:pathLst>
            </a:custGeom>
            <a:solidFill>
              <a:srgbClr val="3AA0AB"/>
            </a:solidFill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2192000" y="3296782"/>
            <a:ext cx="6096000" cy="6990218"/>
            <a:chOff x="0" y="0"/>
            <a:chExt cx="2017615" cy="231357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17615" cy="2313577"/>
            </a:xfrm>
            <a:custGeom>
              <a:avLst/>
              <a:gdLst/>
              <a:ahLst/>
              <a:cxnLst/>
              <a:rect l="l" t="t" r="r" b="b"/>
              <a:pathLst>
                <a:path w="2017615" h="2313577">
                  <a:moveTo>
                    <a:pt x="0" y="0"/>
                  </a:moveTo>
                  <a:lnTo>
                    <a:pt x="2017615" y="0"/>
                  </a:lnTo>
                  <a:lnTo>
                    <a:pt x="2017615" y="2313577"/>
                  </a:lnTo>
                  <a:lnTo>
                    <a:pt x="0" y="2313577"/>
                  </a:lnTo>
                  <a:close/>
                </a:path>
              </a:pathLst>
            </a:custGeom>
            <a:solidFill>
              <a:srgbClr val="74B8BF"/>
            </a:solidFill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3296782"/>
            <a:ext cx="6096000" cy="6990218"/>
            <a:chOff x="0" y="0"/>
            <a:chExt cx="2017615" cy="231357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017615" cy="2313577"/>
            </a:xfrm>
            <a:custGeom>
              <a:avLst/>
              <a:gdLst/>
              <a:ahLst/>
              <a:cxnLst/>
              <a:rect l="l" t="t" r="r" b="b"/>
              <a:pathLst>
                <a:path w="2017615" h="2313577">
                  <a:moveTo>
                    <a:pt x="0" y="0"/>
                  </a:moveTo>
                  <a:lnTo>
                    <a:pt x="2017615" y="0"/>
                  </a:lnTo>
                  <a:lnTo>
                    <a:pt x="2017615" y="2313577"/>
                  </a:lnTo>
                  <a:lnTo>
                    <a:pt x="0" y="2313577"/>
                  </a:lnTo>
                  <a:close/>
                </a:path>
              </a:pathLst>
            </a:custGeom>
            <a:solidFill>
              <a:srgbClr val="0B747F"/>
            </a:solidFill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8" name="Freeform 8"/>
          <p:cNvSpPr/>
          <p:nvPr/>
        </p:nvSpPr>
        <p:spPr>
          <a:xfrm>
            <a:off x="0" y="1854234"/>
            <a:ext cx="18519679" cy="1202615"/>
          </a:xfrm>
          <a:custGeom>
            <a:avLst/>
            <a:gdLst/>
            <a:ahLst/>
            <a:cxnLst/>
            <a:rect l="l" t="t" r="r" b="b"/>
            <a:pathLst>
              <a:path w="18519679" h="1202615">
                <a:moveTo>
                  <a:pt x="0" y="0"/>
                </a:moveTo>
                <a:lnTo>
                  <a:pt x="18519679" y="0"/>
                </a:lnTo>
                <a:lnTo>
                  <a:pt x="18519679" y="1202615"/>
                </a:lnTo>
                <a:lnTo>
                  <a:pt x="0" y="12026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9000"/>
            </a:blip>
            <a:stretch>
              <a:fillRect t="-515842" b="-500621"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9" name="TextBox 9"/>
          <p:cNvSpPr txBox="1"/>
          <p:nvPr/>
        </p:nvSpPr>
        <p:spPr>
          <a:xfrm>
            <a:off x="6976433" y="3693663"/>
            <a:ext cx="4319960" cy="5063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799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Īstenošanas</a:t>
            </a:r>
            <a:r>
              <a:rPr lang="en-US" sz="27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regula</a:t>
            </a:r>
            <a:r>
              <a:rPr lang="en-US" sz="27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(ES) 2026/2</a:t>
            </a:r>
            <a:r>
              <a:rPr lang="lv-LV" sz="27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n</a:t>
            </a:r>
            <a:r>
              <a:rPr lang="en-US" sz="2799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osaka</a:t>
            </a:r>
            <a:r>
              <a:rPr lang="en-US" sz="27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: </a:t>
            </a:r>
            <a:endParaRPr lang="lv-LV" sz="2799" dirty="0">
              <a:solidFill>
                <a:srgbClr val="FFFFFF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algn="l">
              <a:lnSpc>
                <a:spcPts val="3639"/>
              </a:lnSpc>
            </a:pPr>
            <a:r>
              <a:rPr lang="en-US" sz="27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1) </a:t>
            </a:r>
            <a:r>
              <a:rPr lang="en-US" sz="2799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formātu</a:t>
            </a:r>
            <a:r>
              <a:rPr lang="en-US" sz="27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kādā</a:t>
            </a:r>
            <a:r>
              <a:rPr lang="en-US" sz="27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informācija</a:t>
            </a:r>
            <a:r>
              <a:rPr lang="en-US" sz="27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lv-LV" sz="27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jāpublicē</a:t>
            </a:r>
            <a:r>
              <a:rPr lang="en-US" sz="27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, </a:t>
            </a:r>
            <a:endParaRPr lang="lv-LV" sz="2799" dirty="0">
              <a:solidFill>
                <a:srgbClr val="FFFFFF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algn="l">
              <a:lnSpc>
                <a:spcPts val="3639"/>
              </a:lnSpc>
            </a:pPr>
            <a:r>
              <a:rPr lang="en-US" sz="27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2) </a:t>
            </a:r>
            <a:r>
              <a:rPr lang="en-US" sz="2799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ekonomikas</a:t>
            </a:r>
            <a:r>
              <a:rPr lang="en-US" sz="27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operatoriem</a:t>
            </a:r>
            <a:r>
              <a:rPr lang="en-US" sz="27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pienākumu</a:t>
            </a:r>
            <a:r>
              <a:rPr lang="en-US" sz="27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glabāt</a:t>
            </a:r>
            <a:r>
              <a:rPr lang="en-US" sz="27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informāciju</a:t>
            </a:r>
            <a:r>
              <a:rPr lang="en-US" sz="27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, </a:t>
            </a:r>
            <a:endParaRPr lang="lv-LV" sz="2799" dirty="0">
              <a:solidFill>
                <a:srgbClr val="FFFFFF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algn="l">
              <a:lnSpc>
                <a:spcPts val="3639"/>
              </a:lnSpc>
            </a:pPr>
            <a:r>
              <a:rPr lang="en-US" sz="27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3) </a:t>
            </a:r>
            <a:r>
              <a:rPr lang="en-US" sz="2799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kompetentajai</a:t>
            </a:r>
            <a:r>
              <a:rPr lang="en-US" sz="27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uzraudzības</a:t>
            </a:r>
            <a:r>
              <a:rPr lang="en-US" sz="27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iestādei</a:t>
            </a:r>
            <a:r>
              <a:rPr lang="en-US" sz="27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veikt</a:t>
            </a:r>
            <a:r>
              <a:rPr lang="en-US" sz="27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verifikāciju</a:t>
            </a:r>
            <a:r>
              <a:rPr lang="en-US" sz="27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*</a:t>
            </a:r>
          </a:p>
          <a:p>
            <a:pPr algn="l">
              <a:lnSpc>
                <a:spcPts val="3639"/>
              </a:lnSpc>
            </a:pPr>
            <a:endParaRPr lang="en-US" sz="2799" dirty="0">
              <a:solidFill>
                <a:srgbClr val="FFFFFF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2866242" y="3693663"/>
            <a:ext cx="4747516" cy="2764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799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Piemērošana no 2027. gada 2. marta lielajiem uzņēmumiem, no 2030. gada 19. jūlija vidējiem uzņēmumiem</a:t>
            </a:r>
          </a:p>
          <a:p>
            <a:pPr marL="0" lvl="0" indent="0" algn="l">
              <a:lnSpc>
                <a:spcPts val="3639"/>
              </a:lnSpc>
            </a:pPr>
            <a:endParaRPr lang="en-US" sz="2799">
              <a:solidFill>
                <a:srgbClr val="FFFFFF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58340" y="3693663"/>
            <a:ext cx="4579320" cy="3679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en-US" sz="27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Ekodizaina </a:t>
            </a:r>
            <a:r>
              <a:rPr lang="en-US" sz="27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regulas</a:t>
            </a:r>
            <a:r>
              <a:rPr lang="en-US" sz="27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24. pants </a:t>
            </a:r>
            <a:r>
              <a:rPr lang="en-US" sz="27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paredz</a:t>
            </a:r>
            <a:r>
              <a:rPr lang="en-US" sz="27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pienākumu</a:t>
            </a:r>
            <a:r>
              <a:rPr lang="en-US" sz="27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ekonomikas</a:t>
            </a:r>
            <a:r>
              <a:rPr lang="en-US" sz="27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operatoriem</a:t>
            </a:r>
            <a:r>
              <a:rPr lang="en-US" sz="27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savās</a:t>
            </a:r>
            <a:r>
              <a:rPr lang="en-US" sz="27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tīmekļvietnēs</a:t>
            </a:r>
            <a:r>
              <a:rPr lang="en-US" sz="27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lv-LV" sz="27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publicēt</a:t>
            </a:r>
            <a:r>
              <a:rPr lang="en-US" sz="27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informāciju</a:t>
            </a:r>
            <a:r>
              <a:rPr lang="en-US" sz="27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par </a:t>
            </a:r>
            <a:r>
              <a:rPr lang="en-US" sz="27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izmestajiem</a:t>
            </a:r>
            <a:r>
              <a:rPr lang="en-US" sz="27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nerealizētajiem</a:t>
            </a:r>
            <a:r>
              <a:rPr lang="en-US" sz="27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patēriņa</a:t>
            </a:r>
            <a:r>
              <a:rPr lang="en-US" sz="27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2799" dirty="0" err="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produktiem</a:t>
            </a:r>
            <a:r>
              <a:rPr lang="en-US" sz="2799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47485" y="293239"/>
            <a:ext cx="17377856" cy="1309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3"/>
              </a:lnSpc>
              <a:spcBef>
                <a:spcPct val="0"/>
              </a:spcBef>
            </a:pPr>
            <a:r>
              <a:rPr lang="en-US" sz="3979" b="1" spc="-119" dirty="0" err="1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Informācijas</a:t>
            </a:r>
            <a:r>
              <a:rPr lang="en-US" sz="3979" b="1" spc="-119" dirty="0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lv-LV" sz="3979" b="1" spc="-119" dirty="0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publicēšana</a:t>
            </a:r>
            <a:r>
              <a:rPr lang="en-US" sz="3979" b="1" spc="-119" dirty="0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 par </a:t>
            </a:r>
            <a:r>
              <a:rPr lang="en-US" sz="3979" b="1" spc="-119" dirty="0" err="1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izmestiem</a:t>
            </a:r>
            <a:r>
              <a:rPr lang="en-US" sz="3979" b="1" spc="-119" dirty="0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979" b="1" spc="-119" dirty="0" err="1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nerealizētiem</a:t>
            </a:r>
            <a:r>
              <a:rPr lang="en-US" sz="3979" b="1" spc="-119" dirty="0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979" b="1" spc="-119" dirty="0" err="1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patēriņa</a:t>
            </a:r>
            <a:r>
              <a:rPr lang="en-US" sz="3979" b="1" spc="-119" dirty="0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979" b="1" spc="-119" dirty="0" err="1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produktiem</a:t>
            </a:r>
            <a:endParaRPr lang="en-US" sz="3979" b="1" spc="-119" dirty="0">
              <a:solidFill>
                <a:srgbClr val="0B747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649065" y="8891587"/>
            <a:ext cx="4989870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96"/>
              </a:lnSpc>
              <a:spcBef>
                <a:spcPct val="0"/>
              </a:spcBef>
            </a:pPr>
            <a:r>
              <a:rPr lang="en-US" sz="1580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* </a:t>
            </a:r>
            <a:r>
              <a:rPr lang="en-US" sz="1580" dirty="0" err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Norādīto</a:t>
            </a:r>
            <a:r>
              <a:rPr lang="en-US" sz="1580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580" dirty="0" err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atkritumu</a:t>
            </a:r>
            <a:r>
              <a:rPr lang="en-US" sz="1580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580" dirty="0" err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apstrādes</a:t>
            </a:r>
            <a:r>
              <a:rPr lang="en-US" sz="1580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580" dirty="0" err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darbību</a:t>
            </a:r>
            <a:r>
              <a:rPr lang="en-US" sz="1580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580" dirty="0" err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salīdzina</a:t>
            </a:r>
            <a:r>
              <a:rPr lang="en-US" sz="1580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580" dirty="0" err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ar</a:t>
            </a:r>
            <a:r>
              <a:rPr lang="en-US" sz="1580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580" dirty="0" err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apstrādes</a:t>
            </a:r>
            <a:r>
              <a:rPr lang="en-US" sz="1580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580" dirty="0" err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darbībām</a:t>
            </a:r>
            <a:r>
              <a:rPr lang="en-US" sz="1580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, ko </a:t>
            </a:r>
            <a:r>
              <a:rPr lang="en-US" sz="1580" dirty="0" err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veicis</a:t>
            </a:r>
            <a:r>
              <a:rPr lang="en-US" sz="1580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580" dirty="0" err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atkritumu</a:t>
            </a:r>
            <a:r>
              <a:rPr lang="en-US" sz="1580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580" dirty="0" err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apstrādes</a:t>
            </a:r>
            <a:r>
              <a:rPr lang="en-US" sz="1580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operators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99">
            <a:alpha val="1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22FE9B-5EF6-A53B-101E-7B00824A9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143" y="643"/>
            <a:ext cx="10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8387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3439" y="2397201"/>
            <a:ext cx="16821122" cy="7707098"/>
          </a:xfrm>
          <a:custGeom>
            <a:avLst/>
            <a:gdLst/>
            <a:ahLst/>
            <a:cxnLst/>
            <a:rect l="l" t="t" r="r" b="b"/>
            <a:pathLst>
              <a:path w="14714330" h="6915735">
                <a:moveTo>
                  <a:pt x="0" y="0"/>
                </a:moveTo>
                <a:lnTo>
                  <a:pt x="14714330" y="0"/>
                </a:lnTo>
                <a:lnTo>
                  <a:pt x="14714330" y="6915735"/>
                </a:lnTo>
                <a:lnTo>
                  <a:pt x="0" y="69157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grpSp>
        <p:nvGrpSpPr>
          <p:cNvPr id="3" name="Group 3"/>
          <p:cNvGrpSpPr/>
          <p:nvPr/>
        </p:nvGrpSpPr>
        <p:grpSpPr>
          <a:xfrm>
            <a:off x="733439" y="273173"/>
            <a:ext cx="16821122" cy="1974727"/>
            <a:chOff x="0" y="0"/>
            <a:chExt cx="4430254" cy="62370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30254" cy="623706"/>
            </a:xfrm>
            <a:custGeom>
              <a:avLst/>
              <a:gdLst/>
              <a:ahLst/>
              <a:cxnLst/>
              <a:rect l="l" t="t" r="r" b="b"/>
              <a:pathLst>
                <a:path w="4430254" h="623706">
                  <a:moveTo>
                    <a:pt x="0" y="0"/>
                  </a:moveTo>
                  <a:lnTo>
                    <a:pt x="4430254" y="0"/>
                  </a:lnTo>
                  <a:lnTo>
                    <a:pt x="4430254" y="623706"/>
                  </a:lnTo>
                  <a:lnTo>
                    <a:pt x="0" y="623706"/>
                  </a:lnTo>
                  <a:close/>
                </a:path>
              </a:pathLst>
            </a:custGeom>
            <a:solidFill>
              <a:srgbClr val="0B747F">
                <a:alpha val="22745"/>
              </a:srgbClr>
            </a:solidFill>
            <a:ln w="142875" cap="sq">
              <a:solidFill>
                <a:srgbClr val="000000">
                  <a:alpha val="22745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lv-LV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4430254" cy="6522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0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17616" y="571500"/>
            <a:ext cx="17252768" cy="1338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0"/>
              </a:lnSpc>
            </a:pPr>
            <a:r>
              <a:rPr lang="en-US" sz="2900" b="1" dirty="0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Par </a:t>
            </a:r>
            <a:r>
              <a:rPr lang="en-US" sz="2900" b="1" dirty="0" err="1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izmestiem</a:t>
            </a:r>
            <a:r>
              <a:rPr lang="en-US" sz="2900" b="1" dirty="0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900" b="1" dirty="0" err="1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nerealizētajiem</a:t>
            </a:r>
            <a:r>
              <a:rPr lang="en-US" sz="2900" b="1" dirty="0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900" b="1" dirty="0" err="1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patēriņa</a:t>
            </a:r>
            <a:r>
              <a:rPr lang="en-US" sz="2900" b="1" dirty="0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900" b="1" dirty="0" err="1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produktiem</a:t>
            </a:r>
            <a:r>
              <a:rPr lang="en-US" sz="2900" b="1" dirty="0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lv-LV" sz="2900" b="1" dirty="0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publicējamās</a:t>
            </a:r>
            <a:r>
              <a:rPr lang="en-US" sz="2900" b="1" dirty="0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900" b="1" dirty="0" err="1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informācijas</a:t>
            </a:r>
            <a:r>
              <a:rPr lang="en-US" sz="2900" b="1" dirty="0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900" b="1" dirty="0" err="1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vizuālais</a:t>
            </a:r>
            <a:r>
              <a:rPr lang="en-US" sz="2900" b="1" dirty="0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900" b="1" dirty="0" err="1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noformējums</a:t>
            </a:r>
            <a:r>
              <a:rPr lang="en-US" sz="2900" b="1" dirty="0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un </a:t>
            </a:r>
            <a:r>
              <a:rPr lang="en-US" sz="2900" b="1" dirty="0" err="1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saturs</a:t>
            </a:r>
            <a:r>
              <a:rPr lang="en-US" sz="2900" b="1" dirty="0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900" b="1" dirty="0" err="1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atbilst</a:t>
            </a:r>
            <a:r>
              <a:rPr lang="en-US" sz="2900" b="1" dirty="0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900" b="1" dirty="0" err="1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Komisijas</a:t>
            </a:r>
            <a:r>
              <a:rPr lang="en-US" sz="2900" b="1" dirty="0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900" b="1" dirty="0" err="1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Īstenošanas</a:t>
            </a:r>
            <a:r>
              <a:rPr lang="en-US" sz="2900" b="1" dirty="0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900" b="1" dirty="0" err="1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regulas</a:t>
            </a:r>
            <a:r>
              <a:rPr lang="en-US" sz="2900" b="1" dirty="0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(ES) 2026/2</a:t>
            </a:r>
            <a:r>
              <a:rPr lang="lv-LV" sz="2900" b="1" dirty="0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900" b="1" dirty="0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 </a:t>
            </a:r>
            <a:r>
              <a:rPr lang="en-US" sz="2900" b="1" dirty="0" err="1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pielikumā</a:t>
            </a:r>
            <a:r>
              <a:rPr lang="en-US" sz="2900" b="1" dirty="0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900" b="1" dirty="0" err="1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noteiktajam</a:t>
            </a:r>
            <a:r>
              <a:rPr lang="en-US" sz="2900" b="1" dirty="0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900" b="1" dirty="0" err="1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formātam</a:t>
            </a:r>
            <a:endParaRPr lang="en-US" sz="2900" b="1" dirty="0">
              <a:solidFill>
                <a:srgbClr val="0B747F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7DEA94-AE58-B39F-124E-0DE51D0B4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CED0C-8D0B-EFD4-AD3A-A124389DA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9137" y="1562100"/>
            <a:ext cx="9229725" cy="1143000"/>
          </a:xfrm>
        </p:spPr>
        <p:txBody>
          <a:bodyPr>
            <a:normAutofit fontScale="90000"/>
          </a:bodyPr>
          <a:lstStyle/>
          <a:p>
            <a:r>
              <a:rPr lang="lv-LV" sz="5300" b="1" dirty="0">
                <a:solidFill>
                  <a:srgbClr val="009999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5. </a:t>
            </a:r>
            <a:r>
              <a:rPr lang="lv-LV" sz="5400" b="1" dirty="0">
                <a:solidFill>
                  <a:srgbClr val="009999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Turpmākie soļi un informācijas iespējas</a:t>
            </a:r>
            <a:br>
              <a:rPr lang="lv-LV" sz="6000" dirty="0">
                <a:solidFill>
                  <a:srgbClr val="009999"/>
                </a:solidFill>
                <a:latin typeface="Poppins" panose="00000500000000000000" pitchFamily="2" charset="-70"/>
                <a:cs typeface="Poppins" panose="00000500000000000000" pitchFamily="2" charset="-70"/>
              </a:rPr>
            </a:br>
            <a:endParaRPr lang="lv-LV" sz="6000" b="1" dirty="0">
              <a:solidFill>
                <a:srgbClr val="009999"/>
              </a:solidFill>
              <a:latin typeface="Poppins" panose="00000500000000000000" pitchFamily="2" charset="-70"/>
              <a:cs typeface="Poppins" panose="00000500000000000000" pitchFamily="2" charset="-7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04907C7-49DE-9964-A67E-CDA3B8B80DA2}"/>
              </a:ext>
            </a:extLst>
          </p:cNvPr>
          <p:cNvSpPr/>
          <p:nvPr/>
        </p:nvSpPr>
        <p:spPr>
          <a:xfrm>
            <a:off x="4029075" y="800100"/>
            <a:ext cx="10229850" cy="1905000"/>
          </a:xfrm>
          <a:prstGeom prst="rect">
            <a:avLst/>
          </a:prstGeom>
          <a:noFill/>
          <a:ln>
            <a:solidFill>
              <a:srgbClr val="009999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5122" name="Picture 2" descr="Various material samples are arranged on a surface.">
            <a:extLst>
              <a:ext uri="{FF2B5EF4-FFF2-40B4-BE49-F238E27FC236}">
                <a16:creationId xmlns:a16="http://schemas.microsoft.com/office/drawing/2014/main" id="{9F4AB1FC-D5AA-AC6B-CB56-263FFAEF0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367" y="3009900"/>
            <a:ext cx="10265963" cy="691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5117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D44843-006E-C849-DE83-5669B8041AD7}"/>
              </a:ext>
            </a:extLst>
          </p:cNvPr>
          <p:cNvSpPr txBox="1"/>
          <p:nvPr/>
        </p:nvSpPr>
        <p:spPr>
          <a:xfrm>
            <a:off x="4152900" y="647700"/>
            <a:ext cx="998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4800" b="1" dirty="0">
                <a:solidFill>
                  <a:schemeClr val="bg1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Turpmākie soļi un sadarbība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85F25F-EC35-47A4-C357-E50AD69833D5}"/>
              </a:ext>
            </a:extLst>
          </p:cNvPr>
          <p:cNvSpPr txBox="1"/>
          <p:nvPr/>
        </p:nvSpPr>
        <p:spPr>
          <a:xfrm>
            <a:off x="685800" y="1928794"/>
            <a:ext cx="156972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800" dirty="0">
                <a:solidFill>
                  <a:schemeClr val="bg1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Uzņēmumiem:</a:t>
            </a:r>
          </a:p>
          <a:p>
            <a:endParaRPr lang="lv-LV" sz="2800" dirty="0">
              <a:solidFill>
                <a:schemeClr val="bg1"/>
              </a:solidFill>
              <a:latin typeface="Poppins" panose="00000500000000000000" pitchFamily="2" charset="-70"/>
              <a:cs typeface="Poppins" panose="00000500000000000000" pitchFamily="2" charset="-7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v-LV" sz="2800" dirty="0">
                <a:solidFill>
                  <a:schemeClr val="bg1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Sekot līdzi Eiropas Komisijas un Ekonomikas ministrijas informācijai par Ekodizaina regulas ieviešanu, deleģētajiem aktiem un sabiedriskajām apspriešanām;</a:t>
            </a:r>
          </a:p>
          <a:p>
            <a:endParaRPr lang="lv-LV" sz="2800" dirty="0">
              <a:solidFill>
                <a:schemeClr val="bg1"/>
              </a:solidFill>
              <a:latin typeface="Poppins" panose="00000500000000000000" pitchFamily="2" charset="-70"/>
              <a:cs typeface="Poppins" panose="00000500000000000000" pitchFamily="2" charset="-7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v-LV" sz="2800" dirty="0">
                <a:solidFill>
                  <a:schemeClr val="bg1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Izvērtēt iespējamo ietekmi uz uzņēmuma produktiem un datu pārvaldības procesiem, īpaši saistībā ar digitālajām produktu pasēm (DPP);</a:t>
            </a:r>
          </a:p>
          <a:p>
            <a:endParaRPr lang="lv-LV" sz="2800" dirty="0">
              <a:solidFill>
                <a:schemeClr val="bg1"/>
              </a:solidFill>
              <a:latin typeface="Poppins" panose="00000500000000000000" pitchFamily="2" charset="-70"/>
              <a:cs typeface="Poppins" panose="00000500000000000000" pitchFamily="2" charset="-7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lv-LV" sz="2800" dirty="0">
                <a:solidFill>
                  <a:schemeClr val="bg1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Jautājumu vai neskaidrību gadījumā aicinām sazināties ar Ekonomikas ministriju; nepieciešamības gadījumā jautājumus adresēsim Eiropas Komisijai. </a:t>
            </a:r>
          </a:p>
          <a:p>
            <a:endParaRPr lang="lv-LV" dirty="0"/>
          </a:p>
        </p:txBody>
      </p:sp>
      <p:pic>
        <p:nvPicPr>
          <p:cNvPr id="7" name="Graphic 6" descr="Add with solid fill">
            <a:extLst>
              <a:ext uri="{FF2B5EF4-FFF2-40B4-BE49-F238E27FC236}">
                <a16:creationId xmlns:a16="http://schemas.microsoft.com/office/drawing/2014/main" id="{D86E52B9-920C-DD47-4AAC-F514681F145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37275" y="6972253"/>
            <a:ext cx="914400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C8C77C-B8A7-9B6D-29F2-B16EC0D625D7}"/>
              </a:ext>
            </a:extLst>
          </p:cNvPr>
          <p:cNvSpPr txBox="1"/>
          <p:nvPr/>
        </p:nvSpPr>
        <p:spPr>
          <a:xfrm>
            <a:off x="1790700" y="6939121"/>
            <a:ext cx="14706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>
                <a:solidFill>
                  <a:schemeClr val="bg1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Līdz 2026. gada beigām plānojam organizēt tematiskas tikšanās ar nozarēm, kuras pirmajā kārtā skars ekodizaina prasību izstrāde (apģērbi un apavi, mēbeles, matrači, riepas, dzelzs un tērauds, alumīnijs).</a:t>
            </a:r>
          </a:p>
          <a:p>
            <a:endParaRPr lang="lv-LV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11B12F-370A-98CF-B387-207DA25C3513}"/>
              </a:ext>
            </a:extLst>
          </p:cNvPr>
          <p:cNvSpPr/>
          <p:nvPr/>
        </p:nvSpPr>
        <p:spPr>
          <a:xfrm>
            <a:off x="533400" y="2672294"/>
            <a:ext cx="15544800" cy="37338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10" name="Graphic 9" descr="Add with solid fill">
            <a:extLst>
              <a:ext uri="{FF2B5EF4-FFF2-40B4-BE49-F238E27FC236}">
                <a16:creationId xmlns:a16="http://schemas.microsoft.com/office/drawing/2014/main" id="{BFA72295-6D70-310F-D3DF-0699A919B1E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37275" y="8600669"/>
            <a:ext cx="914400" cy="91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5906083-D7CF-DEB5-24B5-83A6F772054C}"/>
              </a:ext>
            </a:extLst>
          </p:cNvPr>
          <p:cNvSpPr txBox="1"/>
          <p:nvPr/>
        </p:nvSpPr>
        <p:spPr>
          <a:xfrm>
            <a:off x="1790700" y="8600669"/>
            <a:ext cx="1470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dirty="0">
                <a:solidFill>
                  <a:schemeClr val="bg1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Eiropas Komisija ir paudusi gatavību organizēt informatīvu(-</a:t>
            </a:r>
            <a:r>
              <a:rPr lang="lv-LV" sz="2400" dirty="0" err="1">
                <a:solidFill>
                  <a:schemeClr val="bg1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us</a:t>
            </a:r>
            <a:r>
              <a:rPr lang="lv-LV" sz="2400" dirty="0">
                <a:solidFill>
                  <a:schemeClr val="bg1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) semināru(-</a:t>
            </a:r>
            <a:r>
              <a:rPr lang="lv-LV" sz="2400" dirty="0" err="1">
                <a:solidFill>
                  <a:schemeClr val="bg1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us</a:t>
            </a:r>
            <a:r>
              <a:rPr lang="lv-LV" sz="2400" dirty="0">
                <a:solidFill>
                  <a:schemeClr val="bg1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) ekonomikas operatoriem. Ja šāda iespēja tiks īstenota, informēsim par dalības iespējām.</a:t>
            </a:r>
            <a:endParaRPr lang="lv-LV" sz="2400" dirty="0"/>
          </a:p>
        </p:txBody>
      </p:sp>
    </p:spTree>
    <p:extLst>
      <p:ext uri="{BB962C8B-B14F-4D97-AF65-F5344CB8AC3E}">
        <p14:creationId xmlns:p14="http://schemas.microsoft.com/office/powerpoint/2010/main" val="43192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00150" y="2237015"/>
            <a:ext cx="5000624" cy="5248655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3EE743-39B8-1193-E6C9-F3F4EE729B60}"/>
              </a:ext>
            </a:extLst>
          </p:cNvPr>
          <p:cNvSpPr txBox="1"/>
          <p:nvPr/>
        </p:nvSpPr>
        <p:spPr>
          <a:xfrm>
            <a:off x="1371600" y="3233056"/>
            <a:ext cx="3943350" cy="382088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Aicinām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uzdot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jautājumus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par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vebināra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tēmām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izmantojot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Slido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platformu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Slido</a:t>
            </a:r>
            <a: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kods</a:t>
            </a:r>
            <a: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: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kern="1200" dirty="0">
                <a:solidFill>
                  <a:srgbClr val="00FFCC"/>
                </a:solidFill>
                <a:latin typeface="+mj-lt"/>
                <a:ea typeface="+mj-ea"/>
                <a:cs typeface="+mj-cs"/>
              </a:rPr>
              <a:t>2563313</a:t>
            </a:r>
            <a:b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vai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skenējiet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QR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kodu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: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72EDB8-2056-98D3-8A2E-593DA1951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0" y="1903849"/>
            <a:ext cx="6479297" cy="647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5809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B1663B-DDB1-F988-A2A5-81515DC00818}"/>
              </a:ext>
            </a:extLst>
          </p:cNvPr>
          <p:cNvSpPr txBox="1"/>
          <p:nvPr/>
        </p:nvSpPr>
        <p:spPr>
          <a:xfrm>
            <a:off x="3581400" y="1126759"/>
            <a:ext cx="1051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4800" b="1" dirty="0">
                <a:solidFill>
                  <a:srgbClr val="009999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Noderīgi resursi un informācija</a:t>
            </a:r>
          </a:p>
        </p:txBody>
      </p:sp>
      <p:pic>
        <p:nvPicPr>
          <p:cNvPr id="4" name="Graphic 3" descr="Badge Tick with solid fill">
            <a:extLst>
              <a:ext uri="{FF2B5EF4-FFF2-40B4-BE49-F238E27FC236}">
                <a16:creationId xmlns:a16="http://schemas.microsoft.com/office/drawing/2014/main" id="{9D7DD6E8-CB17-8861-11C2-F713A2D5314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3487400" y="1064846"/>
            <a:ext cx="914400" cy="914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B34A62-2567-6FA5-40A5-D3842E78C5BB}"/>
              </a:ext>
            </a:extLst>
          </p:cNvPr>
          <p:cNvSpPr txBox="1"/>
          <p:nvPr/>
        </p:nvSpPr>
        <p:spPr>
          <a:xfrm>
            <a:off x="2440983" y="3533507"/>
            <a:ext cx="158496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v-LV" sz="2800" dirty="0">
                <a:latin typeface="Poppins" panose="00000500000000000000" pitchFamily="2" charset="-70"/>
                <a:cs typeface="Poppins" panose="00000500000000000000" pitchFamily="2" charset="-70"/>
              </a:rPr>
              <a:t>Ekonomikas ministrijas mājaslapa - </a:t>
            </a:r>
            <a:r>
              <a:rPr lang="lv-LV" sz="2800" u="sng" dirty="0">
                <a:latin typeface="Poppins" panose="00000500000000000000" pitchFamily="2" charset="-70"/>
                <a:cs typeface="Poppins" panose="00000500000000000000" pitchFamily="2" charset="-70"/>
                <a:hlinkClick r:id="rId3"/>
              </a:rPr>
              <a:t>ekodizaina sadaļa</a:t>
            </a:r>
            <a:endParaRPr lang="lv-LV" sz="2800" dirty="0">
              <a:latin typeface="Poppins" panose="00000500000000000000" pitchFamily="2" charset="-70"/>
              <a:cs typeface="Poppins" panose="00000500000000000000" pitchFamily="2" charset="-7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v-LV" sz="2800" dirty="0">
                <a:latin typeface="Poppins" panose="00000500000000000000" pitchFamily="2" charset="-70"/>
                <a:cs typeface="Poppins" panose="00000500000000000000" pitchFamily="2" charset="-70"/>
              </a:rPr>
              <a:t>Ekodizaina regula ilgtspējīgiem produktiem – </a:t>
            </a:r>
            <a:r>
              <a:rPr lang="lv-LV" sz="2800" u="sng" dirty="0">
                <a:latin typeface="Poppins" panose="00000500000000000000" pitchFamily="2" charset="-70"/>
                <a:cs typeface="Poppins" panose="00000500000000000000" pitchFamily="2" charset="-70"/>
                <a:hlinkClick r:id="rId4"/>
              </a:rPr>
              <a:t>Eiropas Komisija</a:t>
            </a:r>
            <a:endParaRPr lang="lv-LV" sz="2800" dirty="0">
              <a:latin typeface="Poppins" panose="00000500000000000000" pitchFamily="2" charset="-70"/>
              <a:cs typeface="Poppins" panose="00000500000000000000" pitchFamily="2" charset="-7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v-LV" sz="2800" dirty="0">
                <a:latin typeface="Poppins" panose="00000500000000000000" pitchFamily="2" charset="-70"/>
                <a:cs typeface="Poppins" panose="00000500000000000000" pitchFamily="2" charset="-70"/>
              </a:rPr>
              <a:t>Jautājumi un atbildes par Ekodizaina regulu (Q&amp;A) – </a:t>
            </a:r>
            <a:r>
              <a:rPr lang="lv-LV" sz="2800" u="sng" dirty="0">
                <a:latin typeface="Poppins" panose="00000500000000000000" pitchFamily="2" charset="-70"/>
                <a:cs typeface="Poppins" panose="00000500000000000000" pitchFamily="2" charset="-70"/>
                <a:hlinkClick r:id="rId5"/>
              </a:rPr>
              <a:t>Eiropas Komisija</a:t>
            </a:r>
            <a:endParaRPr lang="lv-LV" sz="2800" dirty="0">
              <a:latin typeface="Poppins" panose="00000500000000000000" pitchFamily="2" charset="-70"/>
              <a:cs typeface="Poppins" panose="00000500000000000000" pitchFamily="2" charset="-7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v-LV" sz="2800" dirty="0">
                <a:latin typeface="Poppins" panose="00000500000000000000" pitchFamily="2" charset="-70"/>
                <a:cs typeface="Poppins" panose="00000500000000000000" pitchFamily="2" charset="-70"/>
              </a:rPr>
              <a:t>Sabiedriskās apspriešanas un atsauksmju sniegšana ("</a:t>
            </a:r>
            <a:r>
              <a:rPr lang="lv-LV" sz="2800" u="sng" dirty="0" err="1">
                <a:latin typeface="Poppins" panose="00000500000000000000" pitchFamily="2" charset="-70"/>
                <a:cs typeface="Poppins" panose="00000500000000000000" pitchFamily="2" charset="-70"/>
                <a:hlinkClick r:id="rId6"/>
              </a:rPr>
              <a:t>Have</a:t>
            </a:r>
            <a:r>
              <a:rPr lang="lv-LV" sz="2800" u="sng" dirty="0">
                <a:latin typeface="Poppins" panose="00000500000000000000" pitchFamily="2" charset="-70"/>
                <a:cs typeface="Poppins" panose="00000500000000000000" pitchFamily="2" charset="-70"/>
                <a:hlinkClick r:id="rId6"/>
              </a:rPr>
              <a:t> </a:t>
            </a:r>
            <a:r>
              <a:rPr lang="lv-LV" sz="2800" u="sng" dirty="0" err="1">
                <a:latin typeface="Poppins" panose="00000500000000000000" pitchFamily="2" charset="-70"/>
                <a:cs typeface="Poppins" panose="00000500000000000000" pitchFamily="2" charset="-70"/>
                <a:hlinkClick r:id="rId6"/>
              </a:rPr>
              <a:t>Your</a:t>
            </a:r>
            <a:r>
              <a:rPr lang="lv-LV" sz="2800" u="sng" dirty="0">
                <a:latin typeface="Poppins" panose="00000500000000000000" pitchFamily="2" charset="-70"/>
                <a:cs typeface="Poppins" panose="00000500000000000000" pitchFamily="2" charset="-70"/>
                <a:hlinkClick r:id="rId6"/>
              </a:rPr>
              <a:t> </a:t>
            </a:r>
            <a:r>
              <a:rPr lang="lv-LV" sz="2800" u="sng" dirty="0" err="1">
                <a:latin typeface="Poppins" panose="00000500000000000000" pitchFamily="2" charset="-70"/>
                <a:cs typeface="Poppins" panose="00000500000000000000" pitchFamily="2" charset="-70"/>
                <a:hlinkClick r:id="rId6"/>
              </a:rPr>
              <a:t>Say</a:t>
            </a:r>
            <a:r>
              <a:rPr lang="lv-LV" sz="2800" dirty="0">
                <a:latin typeface="Poppins" panose="00000500000000000000" pitchFamily="2" charset="-70"/>
                <a:cs typeface="Poppins" panose="00000500000000000000" pitchFamily="2" charset="-70"/>
              </a:rPr>
              <a:t>")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lv-LV" sz="2800" dirty="0">
                <a:latin typeface="Poppins" panose="00000500000000000000" pitchFamily="2" charset="-70"/>
                <a:cs typeface="Poppins" panose="00000500000000000000" pitchFamily="2" charset="-70"/>
              </a:rPr>
              <a:t>Ekodizaina regula (Regula (ES) 2024/1781) EUR-</a:t>
            </a:r>
            <a:r>
              <a:rPr lang="lv-LV" sz="2800" u="sng" dirty="0" err="1">
                <a:latin typeface="Poppins" panose="00000500000000000000" pitchFamily="2" charset="-70"/>
                <a:cs typeface="Poppins" panose="00000500000000000000" pitchFamily="2" charset="-70"/>
                <a:hlinkClick r:id="rId7"/>
              </a:rPr>
              <a:t>Lex</a:t>
            </a:r>
            <a:r>
              <a:rPr lang="lv-LV" sz="2800" u="sng" dirty="0">
                <a:latin typeface="Poppins" panose="00000500000000000000" pitchFamily="2" charset="-70"/>
                <a:cs typeface="Poppins" panose="00000500000000000000" pitchFamily="2" charset="-70"/>
                <a:hlinkClick r:id="rId7"/>
              </a:rPr>
              <a:t> datubāzē</a:t>
            </a:r>
            <a:endParaRPr lang="lv-LV" sz="2800" dirty="0">
              <a:latin typeface="Poppins" panose="00000500000000000000" pitchFamily="2" charset="-70"/>
              <a:cs typeface="Poppins" panose="00000500000000000000" pitchFamily="2" charset="-70"/>
            </a:endParaRPr>
          </a:p>
          <a:p>
            <a:endParaRPr lang="lv-LV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20247A-8392-7A45-F7A5-BB69986A691E}"/>
              </a:ext>
            </a:extLst>
          </p:cNvPr>
          <p:cNvSpPr/>
          <p:nvPr/>
        </p:nvSpPr>
        <p:spPr>
          <a:xfrm>
            <a:off x="2057400" y="3086100"/>
            <a:ext cx="14401800" cy="4495800"/>
          </a:xfrm>
          <a:prstGeom prst="rect">
            <a:avLst/>
          </a:prstGeom>
          <a:noFill/>
          <a:ln>
            <a:solidFill>
              <a:srgbClr val="0099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5179994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324199"/>
            <a:ext cx="18288000" cy="4962801"/>
          </a:xfrm>
          <a:custGeom>
            <a:avLst/>
            <a:gdLst/>
            <a:ahLst/>
            <a:cxnLst/>
            <a:rect l="l" t="t" r="r" b="b"/>
            <a:pathLst>
              <a:path w="18288000" h="4962801">
                <a:moveTo>
                  <a:pt x="0" y="0"/>
                </a:moveTo>
                <a:lnTo>
                  <a:pt x="18288000" y="0"/>
                </a:lnTo>
                <a:lnTo>
                  <a:pt x="18288000" y="4962801"/>
                </a:lnTo>
                <a:lnTo>
                  <a:pt x="0" y="49628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7000"/>
            </a:blip>
            <a:stretch>
              <a:fillRect t="-75592" b="-70075"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3" name="Freeform 3"/>
          <p:cNvSpPr/>
          <p:nvPr/>
        </p:nvSpPr>
        <p:spPr>
          <a:xfrm>
            <a:off x="12654782" y="256943"/>
            <a:ext cx="4886557" cy="4886557"/>
          </a:xfrm>
          <a:custGeom>
            <a:avLst/>
            <a:gdLst/>
            <a:ahLst/>
            <a:cxnLst/>
            <a:rect l="l" t="t" r="r" b="b"/>
            <a:pathLst>
              <a:path w="4886557" h="4886557">
                <a:moveTo>
                  <a:pt x="0" y="0"/>
                </a:moveTo>
                <a:lnTo>
                  <a:pt x="4886557" y="0"/>
                </a:lnTo>
                <a:lnTo>
                  <a:pt x="4886557" y="4886557"/>
                </a:lnTo>
                <a:lnTo>
                  <a:pt x="0" y="488655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4" name="Freeform 4"/>
          <p:cNvSpPr/>
          <p:nvPr/>
        </p:nvSpPr>
        <p:spPr>
          <a:xfrm>
            <a:off x="1479552" y="2906931"/>
            <a:ext cx="2250955" cy="1665707"/>
          </a:xfrm>
          <a:custGeom>
            <a:avLst/>
            <a:gdLst/>
            <a:ahLst/>
            <a:cxnLst/>
            <a:rect l="l" t="t" r="r" b="b"/>
            <a:pathLst>
              <a:path w="2250955" h="1665707">
                <a:moveTo>
                  <a:pt x="0" y="0"/>
                </a:moveTo>
                <a:lnTo>
                  <a:pt x="2250955" y="0"/>
                </a:lnTo>
                <a:lnTo>
                  <a:pt x="2250955" y="1665707"/>
                </a:lnTo>
                <a:lnTo>
                  <a:pt x="0" y="1665707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5" name="TextBox 5"/>
          <p:cNvSpPr txBox="1"/>
          <p:nvPr/>
        </p:nvSpPr>
        <p:spPr>
          <a:xfrm>
            <a:off x="992120" y="753388"/>
            <a:ext cx="5476774" cy="2422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99"/>
              </a:lnSpc>
            </a:pPr>
            <a:r>
              <a:rPr lang="en-US" sz="5636" b="1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Iesaistes iespējas</a:t>
            </a:r>
          </a:p>
          <a:p>
            <a:pPr algn="l">
              <a:lnSpc>
                <a:spcPts val="6199"/>
              </a:lnSpc>
            </a:pPr>
            <a:endParaRPr lang="en-US" sz="5636" b="1">
              <a:solidFill>
                <a:srgbClr val="0B747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016480" y="581879"/>
            <a:ext cx="7025381" cy="4545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49"/>
              </a:lnSpc>
            </a:pPr>
            <a:r>
              <a:rPr lang="en-US" sz="2699" b="1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Aicinām mūs informēt par savām interesēm ekodizaina jautājumos!</a:t>
            </a:r>
          </a:p>
          <a:p>
            <a:pPr algn="l">
              <a:lnSpc>
                <a:spcPts val="4049"/>
              </a:lnSpc>
            </a:pPr>
            <a:endParaRPr lang="en-US" sz="2699" b="1">
              <a:solidFill>
                <a:srgbClr val="0B747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4049"/>
              </a:lnSpc>
            </a:pPr>
            <a:r>
              <a:rPr lang="en-US" sz="2699" b="1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Tas palīdzēs:</a:t>
            </a:r>
          </a:p>
          <a:p>
            <a:pPr algn="l">
              <a:lnSpc>
                <a:spcPts val="4049"/>
              </a:lnSpc>
            </a:pPr>
            <a:endParaRPr lang="en-US" sz="2699" b="1">
              <a:solidFill>
                <a:srgbClr val="0B747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l">
              <a:lnSpc>
                <a:spcPts val="4049"/>
              </a:lnSpc>
            </a:pPr>
            <a:r>
              <a:rPr lang="en-US" sz="2699" b="1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•Latvijas nostājas formulēšanā un paušanā</a:t>
            </a:r>
          </a:p>
          <a:p>
            <a:pPr algn="l">
              <a:lnSpc>
                <a:spcPts val="4049"/>
              </a:lnSpc>
            </a:pPr>
            <a:r>
              <a:rPr lang="en-US" sz="2699" b="1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•Latvijas uzņēmēju interešu aizstāvībai</a:t>
            </a:r>
          </a:p>
          <a:p>
            <a:pPr algn="l">
              <a:lnSpc>
                <a:spcPts val="4049"/>
              </a:lnSpc>
            </a:pPr>
            <a:endParaRPr lang="en-US" sz="2699" b="1">
              <a:solidFill>
                <a:srgbClr val="0B747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2823683" y="957146"/>
            <a:ext cx="4548754" cy="3457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500" b="1" dirty="0" err="1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Kontaktinformācija</a:t>
            </a:r>
            <a:r>
              <a:rPr lang="en-US" sz="2500" b="1" dirty="0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:</a:t>
            </a:r>
          </a:p>
          <a:p>
            <a:pPr algn="ctr">
              <a:lnSpc>
                <a:spcPts val="3000"/>
              </a:lnSpc>
              <a:spcBef>
                <a:spcPct val="0"/>
              </a:spcBef>
            </a:pPr>
            <a:endParaRPr lang="en-US" sz="2500" b="1" dirty="0">
              <a:solidFill>
                <a:srgbClr val="0B747F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500" b="1" dirty="0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Sigita Krastiņa</a:t>
            </a:r>
          </a:p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500" dirty="0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ES un </a:t>
            </a:r>
            <a:r>
              <a:rPr lang="en-US" sz="2500" dirty="0" err="1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ārējo</a:t>
            </a:r>
            <a:r>
              <a:rPr lang="en-US" sz="2500" dirty="0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500" dirty="0" err="1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ekonomisko</a:t>
            </a:r>
            <a:r>
              <a:rPr lang="en-US" sz="2500" dirty="0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500" dirty="0" err="1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attiecību</a:t>
            </a:r>
            <a:r>
              <a:rPr lang="en-US" sz="2500" dirty="0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500" dirty="0" err="1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departamenta</a:t>
            </a:r>
            <a:r>
              <a:rPr lang="en-US" sz="2500" dirty="0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ES </a:t>
            </a:r>
            <a:r>
              <a:rPr lang="en-US" sz="2500" dirty="0" err="1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preču</a:t>
            </a:r>
            <a:r>
              <a:rPr lang="en-US" sz="2500" dirty="0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un </a:t>
            </a:r>
            <a:r>
              <a:rPr lang="en-US" sz="2500" dirty="0" err="1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pakalpojumu</a:t>
            </a:r>
            <a:r>
              <a:rPr lang="en-US" sz="2500" dirty="0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500" dirty="0" err="1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tirgus</a:t>
            </a:r>
            <a:r>
              <a:rPr lang="en-US" sz="2500" dirty="0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2500" dirty="0" err="1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nodaļa</a:t>
            </a:r>
            <a:endParaRPr lang="en-US" sz="2500" dirty="0">
              <a:solidFill>
                <a:srgbClr val="0B747F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500" dirty="0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67013161</a:t>
            </a:r>
          </a:p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2500" dirty="0">
                <a:solidFill>
                  <a:srgbClr val="0B747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Sigita.Krastina@em.gov.lv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494846" cy="10287000"/>
            <a:chOff x="0" y="0"/>
            <a:chExt cx="2535294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35294" cy="3479800"/>
            </a:xfrm>
            <a:custGeom>
              <a:avLst/>
              <a:gdLst/>
              <a:ahLst/>
              <a:cxnLst/>
              <a:rect l="l" t="t" r="r" b="b"/>
              <a:pathLst>
                <a:path w="2535294" h="3479800">
                  <a:moveTo>
                    <a:pt x="0" y="0"/>
                  </a:moveTo>
                  <a:lnTo>
                    <a:pt x="2535294" y="0"/>
                  </a:lnTo>
                  <a:lnTo>
                    <a:pt x="2535294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0B747F"/>
            </a:solidFill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4" name="Freeform 4"/>
          <p:cNvSpPr/>
          <p:nvPr/>
        </p:nvSpPr>
        <p:spPr>
          <a:xfrm>
            <a:off x="1627883" y="4448336"/>
            <a:ext cx="4239080" cy="4239080"/>
          </a:xfrm>
          <a:custGeom>
            <a:avLst/>
            <a:gdLst/>
            <a:ahLst/>
            <a:cxnLst/>
            <a:rect l="l" t="t" r="r" b="b"/>
            <a:pathLst>
              <a:path w="4239080" h="4239080">
                <a:moveTo>
                  <a:pt x="0" y="0"/>
                </a:moveTo>
                <a:lnTo>
                  <a:pt x="4239080" y="0"/>
                </a:lnTo>
                <a:lnTo>
                  <a:pt x="4239080" y="4239080"/>
                </a:lnTo>
                <a:lnTo>
                  <a:pt x="0" y="42390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5" name="Freeform 5"/>
          <p:cNvSpPr/>
          <p:nvPr/>
        </p:nvSpPr>
        <p:spPr>
          <a:xfrm>
            <a:off x="7957353" y="7994191"/>
            <a:ext cx="9659991" cy="1149144"/>
          </a:xfrm>
          <a:custGeom>
            <a:avLst/>
            <a:gdLst/>
            <a:ahLst/>
            <a:cxnLst/>
            <a:rect l="l" t="t" r="r" b="b"/>
            <a:pathLst>
              <a:path w="9659991" h="1149144">
                <a:moveTo>
                  <a:pt x="0" y="0"/>
                </a:moveTo>
                <a:lnTo>
                  <a:pt x="9659991" y="0"/>
                </a:lnTo>
                <a:lnTo>
                  <a:pt x="9659991" y="1149144"/>
                </a:lnTo>
                <a:lnTo>
                  <a:pt x="0" y="11491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6" name="Freeform 6"/>
          <p:cNvSpPr/>
          <p:nvPr/>
        </p:nvSpPr>
        <p:spPr>
          <a:xfrm>
            <a:off x="8061557" y="8842202"/>
            <a:ext cx="9659991" cy="832195"/>
          </a:xfrm>
          <a:custGeom>
            <a:avLst/>
            <a:gdLst/>
            <a:ahLst/>
            <a:cxnLst/>
            <a:rect l="l" t="t" r="r" b="b"/>
            <a:pathLst>
              <a:path w="9659991" h="832195">
                <a:moveTo>
                  <a:pt x="0" y="0"/>
                </a:moveTo>
                <a:lnTo>
                  <a:pt x="9659991" y="0"/>
                </a:lnTo>
                <a:lnTo>
                  <a:pt x="9659991" y="832196"/>
                </a:lnTo>
                <a:lnTo>
                  <a:pt x="0" y="8321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7" name="Freeform 7"/>
          <p:cNvSpPr/>
          <p:nvPr/>
        </p:nvSpPr>
        <p:spPr>
          <a:xfrm>
            <a:off x="8854109" y="770402"/>
            <a:ext cx="8074886" cy="6356958"/>
          </a:xfrm>
          <a:custGeom>
            <a:avLst/>
            <a:gdLst/>
            <a:ahLst/>
            <a:cxnLst/>
            <a:rect l="l" t="t" r="r" b="b"/>
            <a:pathLst>
              <a:path w="8074886" h="6356958">
                <a:moveTo>
                  <a:pt x="0" y="0"/>
                </a:moveTo>
                <a:lnTo>
                  <a:pt x="8074887" y="0"/>
                </a:lnTo>
                <a:lnTo>
                  <a:pt x="8074887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2000"/>
            </a:blip>
            <a:stretch>
              <a:fillRect t="-45327" b="-45327"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8" name="TextBox 8"/>
          <p:cNvSpPr txBox="1"/>
          <p:nvPr/>
        </p:nvSpPr>
        <p:spPr>
          <a:xfrm>
            <a:off x="1419341" y="1518920"/>
            <a:ext cx="4656163" cy="3624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39"/>
              </a:lnSpc>
            </a:pPr>
            <a:r>
              <a:rPr lang="en-US" sz="63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Paldies par uzmanību!</a:t>
            </a:r>
          </a:p>
          <a:p>
            <a:pPr algn="ctr">
              <a:lnSpc>
                <a:spcPts val="7040"/>
              </a:lnSpc>
            </a:pPr>
            <a:endParaRPr lang="en-US" sz="6399" b="1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7A4206-ADF9-7F8E-5247-64F9475E3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A7ED2FFE-CEBF-5C69-2E68-F83CD8CFE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00150" y="2237015"/>
            <a:ext cx="5000624" cy="5248655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9D06DB-E291-3799-4058-FA58ED605D74}"/>
              </a:ext>
            </a:extLst>
          </p:cNvPr>
          <p:cNvSpPr txBox="1"/>
          <p:nvPr/>
        </p:nvSpPr>
        <p:spPr>
          <a:xfrm>
            <a:off x="1371600" y="3233056"/>
            <a:ext cx="3943350" cy="382088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Aicinām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uzdot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jautājumus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par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vebināra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tēmām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izmantojot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Slido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platformu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.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Slido</a:t>
            </a:r>
            <a: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kods</a:t>
            </a:r>
            <a:r>
              <a:rPr lang="en-US" sz="3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: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400" kern="1200" dirty="0">
                <a:solidFill>
                  <a:srgbClr val="00FFCC"/>
                </a:solidFill>
                <a:latin typeface="+mj-lt"/>
                <a:ea typeface="+mj-ea"/>
                <a:cs typeface="+mj-cs"/>
              </a:rPr>
              <a:t>2563313</a:t>
            </a:r>
            <a:b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vai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skenējiet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QR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kodu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: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E25AE7-04F0-9021-303C-2E3EF12FD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0" y="1903849"/>
            <a:ext cx="6479297" cy="647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394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F8064-D4BC-F462-1F3D-91217C352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1181100"/>
            <a:ext cx="8229600" cy="1143000"/>
          </a:xfrm>
        </p:spPr>
        <p:txBody>
          <a:bodyPr>
            <a:normAutofit/>
          </a:bodyPr>
          <a:lstStyle/>
          <a:p>
            <a:r>
              <a:rPr lang="lv-LV" sz="6000" b="1" dirty="0">
                <a:solidFill>
                  <a:srgbClr val="009999"/>
                </a:solidFill>
                <a:latin typeface="Poppins" panose="00000500000000000000" pitchFamily="2" charset="-70"/>
                <a:cs typeface="Poppins" panose="00000500000000000000" pitchFamily="2" charset="-70"/>
              </a:rPr>
              <a:t>1. Ekodizaina regula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F67A71-C9B6-5795-9BE7-4706033C04E1}"/>
              </a:ext>
            </a:extLst>
          </p:cNvPr>
          <p:cNvSpPr/>
          <p:nvPr/>
        </p:nvSpPr>
        <p:spPr>
          <a:xfrm>
            <a:off x="4029075" y="800100"/>
            <a:ext cx="10229850" cy="1905000"/>
          </a:xfrm>
          <a:prstGeom prst="rect">
            <a:avLst/>
          </a:prstGeom>
          <a:noFill/>
          <a:ln>
            <a:solidFill>
              <a:srgbClr val="009999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1026" name="Picture 2" descr="Samples of colorful fabrics with various patterns.">
            <a:extLst>
              <a:ext uri="{FF2B5EF4-FFF2-40B4-BE49-F238E27FC236}">
                <a16:creationId xmlns:a16="http://schemas.microsoft.com/office/drawing/2014/main" id="{4AA7EB45-5313-1E6D-3ABF-6093BAEAC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075" y="3058332"/>
            <a:ext cx="10229850" cy="673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0963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780240" cy="10287000"/>
            <a:chOff x="0" y="0"/>
            <a:chExt cx="2631834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31834" cy="3479800"/>
            </a:xfrm>
            <a:custGeom>
              <a:avLst/>
              <a:gdLst/>
              <a:ahLst/>
              <a:cxnLst/>
              <a:rect l="l" t="t" r="r" b="b"/>
              <a:pathLst>
                <a:path w="2631834" h="3479800">
                  <a:moveTo>
                    <a:pt x="0" y="0"/>
                  </a:moveTo>
                  <a:lnTo>
                    <a:pt x="2631834" y="0"/>
                  </a:lnTo>
                  <a:lnTo>
                    <a:pt x="2631834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0B747F"/>
            </a:solidFill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4" name="AutoShape 4"/>
          <p:cNvSpPr/>
          <p:nvPr/>
        </p:nvSpPr>
        <p:spPr>
          <a:xfrm>
            <a:off x="9202958" y="7514025"/>
            <a:ext cx="7412680" cy="0"/>
          </a:xfrm>
          <a:prstGeom prst="line">
            <a:avLst/>
          </a:prstGeom>
          <a:ln w="57150" cap="rnd">
            <a:solidFill>
              <a:srgbClr val="000000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lv-LV"/>
          </a:p>
        </p:txBody>
      </p:sp>
      <p:sp>
        <p:nvSpPr>
          <p:cNvPr id="5" name="Freeform 5"/>
          <p:cNvSpPr/>
          <p:nvPr/>
        </p:nvSpPr>
        <p:spPr>
          <a:xfrm>
            <a:off x="513851" y="3101205"/>
            <a:ext cx="6752537" cy="3798302"/>
          </a:xfrm>
          <a:custGeom>
            <a:avLst/>
            <a:gdLst/>
            <a:ahLst/>
            <a:cxnLst/>
            <a:rect l="l" t="t" r="r" b="b"/>
            <a:pathLst>
              <a:path w="6752537" h="3798302">
                <a:moveTo>
                  <a:pt x="0" y="0"/>
                </a:moveTo>
                <a:lnTo>
                  <a:pt x="6752537" y="0"/>
                </a:lnTo>
                <a:lnTo>
                  <a:pt x="6752537" y="3798302"/>
                </a:lnTo>
                <a:lnTo>
                  <a:pt x="0" y="37983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8000"/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6" name="TextBox 6"/>
          <p:cNvSpPr txBox="1"/>
          <p:nvPr/>
        </p:nvSpPr>
        <p:spPr>
          <a:xfrm>
            <a:off x="1195545" y="759669"/>
            <a:ext cx="5789414" cy="824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39"/>
              </a:lnSpc>
              <a:spcBef>
                <a:spcPct val="0"/>
              </a:spcBef>
            </a:pPr>
            <a:r>
              <a:rPr lang="en-US" sz="47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Kāpēc Ekodizains?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7444203"/>
            <a:ext cx="5956259" cy="1257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9"/>
              </a:lnSpc>
              <a:spcBef>
                <a:spcPct val="0"/>
              </a:spcBef>
            </a:pPr>
            <a:r>
              <a:rPr lang="en-US" sz="36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No "ražo – lieto – izmet" uz aprites ekonomiku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559295" y="797769"/>
            <a:ext cx="8700005" cy="6076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82"/>
              </a:lnSpc>
              <a:spcBef>
                <a:spcPct val="0"/>
              </a:spcBef>
            </a:pPr>
            <a:r>
              <a:rPr lang="en-US" sz="3063" dirty="0" err="1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Mērķis</a:t>
            </a:r>
            <a:r>
              <a:rPr lang="en-US" sz="3063" dirty="0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 ir </a:t>
            </a:r>
            <a:r>
              <a:rPr lang="en-US" sz="3063" dirty="0" err="1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veicināt</a:t>
            </a:r>
            <a:r>
              <a:rPr lang="en-US" sz="3063" dirty="0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63" dirty="0" err="1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produktu</a:t>
            </a:r>
            <a:r>
              <a:rPr lang="en-US" sz="3063" dirty="0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63" dirty="0" err="1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izstrādi</a:t>
            </a:r>
            <a:r>
              <a:rPr lang="en-US" sz="3063" dirty="0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, kas:</a:t>
            </a:r>
          </a:p>
          <a:p>
            <a:pPr algn="ctr">
              <a:lnSpc>
                <a:spcPts val="3982"/>
              </a:lnSpc>
              <a:spcBef>
                <a:spcPct val="0"/>
              </a:spcBef>
            </a:pPr>
            <a:endParaRPr lang="en-US" sz="3063" dirty="0">
              <a:solidFill>
                <a:srgbClr val="0B747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3982"/>
              </a:lnSpc>
              <a:spcBef>
                <a:spcPct val="0"/>
              </a:spcBef>
            </a:pPr>
            <a:r>
              <a:rPr lang="en-US" sz="3063" b="1" dirty="0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✔ </a:t>
            </a:r>
            <a:r>
              <a:rPr lang="en-US" sz="3063" b="1" dirty="0" err="1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kalpo</a:t>
            </a:r>
            <a:r>
              <a:rPr lang="en-US" sz="3063" b="1" dirty="0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63" b="1" dirty="0" err="1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ilgāk</a:t>
            </a:r>
            <a:endParaRPr lang="en-US" sz="3063" b="1" dirty="0">
              <a:solidFill>
                <a:srgbClr val="0B747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ctr">
              <a:lnSpc>
                <a:spcPts val="3982"/>
              </a:lnSpc>
              <a:spcBef>
                <a:spcPct val="0"/>
              </a:spcBef>
            </a:pPr>
            <a:r>
              <a:rPr lang="en-US" sz="3063" b="1" dirty="0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 ✔ ir </a:t>
            </a:r>
            <a:r>
              <a:rPr lang="en-US" sz="3063" b="1" dirty="0" err="1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remontējami</a:t>
            </a:r>
            <a:endParaRPr lang="en-US" sz="3063" b="1" dirty="0">
              <a:solidFill>
                <a:srgbClr val="0B747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ctr">
              <a:lnSpc>
                <a:spcPts val="3982"/>
              </a:lnSpc>
              <a:spcBef>
                <a:spcPct val="0"/>
              </a:spcBef>
            </a:pPr>
            <a:r>
              <a:rPr lang="en-US" sz="3063" b="1" dirty="0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 ✔ ir </a:t>
            </a:r>
            <a:r>
              <a:rPr lang="en-US" sz="3063" b="1" dirty="0" err="1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pārstrādājami</a:t>
            </a:r>
            <a:endParaRPr lang="en-US" sz="3063" b="1" dirty="0">
              <a:solidFill>
                <a:srgbClr val="0B747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ctr">
              <a:lnSpc>
                <a:spcPts val="3982"/>
              </a:lnSpc>
              <a:spcBef>
                <a:spcPct val="0"/>
              </a:spcBef>
            </a:pPr>
            <a:r>
              <a:rPr lang="en-US" sz="3063" b="1" dirty="0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 ✔ ir </a:t>
            </a:r>
            <a:r>
              <a:rPr lang="en-US" sz="3063" b="1" dirty="0" err="1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izsekojami</a:t>
            </a:r>
            <a:r>
              <a:rPr lang="en-US" sz="3063" b="1" dirty="0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63" b="1" dirty="0" err="1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visā</a:t>
            </a:r>
            <a:r>
              <a:rPr lang="en-US" sz="3063" b="1" dirty="0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63" b="1" dirty="0" err="1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dzīves</a:t>
            </a:r>
            <a:r>
              <a:rPr lang="en-US" sz="3063" b="1" dirty="0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063" b="1" dirty="0" err="1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ciklā</a:t>
            </a:r>
            <a:endParaRPr lang="en-US" sz="3063" b="1" dirty="0">
              <a:solidFill>
                <a:srgbClr val="0B747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ctr">
              <a:lnSpc>
                <a:spcPts val="3982"/>
              </a:lnSpc>
              <a:spcBef>
                <a:spcPct val="0"/>
              </a:spcBef>
            </a:pPr>
            <a:endParaRPr lang="en-US" sz="3063" b="1" dirty="0">
              <a:solidFill>
                <a:srgbClr val="0B747F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ctr">
              <a:lnSpc>
                <a:spcPts val="3982"/>
              </a:lnSpc>
              <a:spcBef>
                <a:spcPct val="0"/>
              </a:spcBef>
            </a:pPr>
            <a:r>
              <a:rPr lang="en-US" sz="3063" dirty="0" err="1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Ar</a:t>
            </a:r>
            <a:r>
              <a:rPr lang="en-US" sz="3063" dirty="0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63" dirty="0" err="1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ekodizainu</a:t>
            </a:r>
            <a:r>
              <a:rPr lang="en-US" sz="3063" dirty="0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63" dirty="0" err="1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tiek</a:t>
            </a:r>
            <a:r>
              <a:rPr lang="en-US" sz="3063" dirty="0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63" dirty="0" err="1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ieviestas</a:t>
            </a:r>
            <a:r>
              <a:rPr lang="en-US" sz="3063" dirty="0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63" dirty="0" err="1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prasības</a:t>
            </a:r>
            <a:r>
              <a:rPr lang="en-US" sz="3063" dirty="0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63" dirty="0" err="1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produktu</a:t>
            </a:r>
            <a:r>
              <a:rPr lang="en-US" sz="3063" dirty="0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63" dirty="0" err="1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dizainam</a:t>
            </a:r>
            <a:r>
              <a:rPr lang="en-US" sz="3063" dirty="0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3063" dirty="0" err="1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informācijas</a:t>
            </a:r>
            <a:r>
              <a:rPr lang="en-US" sz="3063" dirty="0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63" dirty="0" err="1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pieejamībai</a:t>
            </a:r>
            <a:r>
              <a:rPr lang="en-US" sz="3063" dirty="0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 un </a:t>
            </a:r>
            <a:r>
              <a:rPr lang="en-US" sz="3063" dirty="0" err="1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apritīgumam</a:t>
            </a:r>
            <a:r>
              <a:rPr lang="en-US" sz="3063" dirty="0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, lai </a:t>
            </a:r>
            <a:r>
              <a:rPr lang="en-US" sz="3063" dirty="0" err="1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veicinātu</a:t>
            </a:r>
            <a:r>
              <a:rPr lang="en-US" sz="3063" dirty="0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63" dirty="0" err="1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ilgtspējīgāku</a:t>
            </a:r>
            <a:r>
              <a:rPr lang="en-US" sz="3063" dirty="0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63" dirty="0" err="1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resursu</a:t>
            </a:r>
            <a:r>
              <a:rPr lang="en-US" sz="3063" dirty="0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63" dirty="0" err="1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izmantošanu</a:t>
            </a:r>
            <a:r>
              <a:rPr lang="en-US" sz="3063" dirty="0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 un </a:t>
            </a:r>
            <a:r>
              <a:rPr lang="en-US" sz="3063" dirty="0" err="1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samazinātu</a:t>
            </a:r>
            <a:r>
              <a:rPr lang="en-US" sz="3063" dirty="0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63" dirty="0" err="1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ietekmi</a:t>
            </a:r>
            <a:r>
              <a:rPr lang="en-US" sz="3063" dirty="0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 uz </a:t>
            </a:r>
            <a:r>
              <a:rPr lang="en-US" sz="3063" dirty="0" err="1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vidi</a:t>
            </a:r>
            <a:r>
              <a:rPr lang="en-US" sz="3063" dirty="0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345504" y="7601683"/>
            <a:ext cx="9127587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9"/>
              </a:lnSpc>
              <a:spcBef>
                <a:spcPct val="0"/>
              </a:spcBef>
            </a:pPr>
            <a:r>
              <a:rPr lang="en-US" sz="2999">
                <a:solidFill>
                  <a:srgbClr val="0B747F"/>
                </a:solidFill>
                <a:latin typeface="Poppins"/>
                <a:ea typeface="Poppins"/>
                <a:cs typeface="Poppins"/>
                <a:sym typeface="Poppins"/>
              </a:rPr>
              <a:t>Ekodizaina regula ir viens no galvenajiem regulējumiem pārejā uz aprites ekonomiku.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74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655610"/>
            <a:ext cx="18288000" cy="3217532"/>
          </a:xfrm>
          <a:custGeom>
            <a:avLst/>
            <a:gdLst/>
            <a:ahLst/>
            <a:cxnLst/>
            <a:rect l="l" t="t" r="r" b="b"/>
            <a:pathLst>
              <a:path w="18288000" h="3217532">
                <a:moveTo>
                  <a:pt x="0" y="0"/>
                </a:moveTo>
                <a:lnTo>
                  <a:pt x="18288000" y="0"/>
                </a:lnTo>
                <a:lnTo>
                  <a:pt x="18288000" y="3217532"/>
                </a:lnTo>
                <a:lnTo>
                  <a:pt x="0" y="32175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 t="-202796" b="-75890"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3" name="TextBox 3"/>
          <p:cNvSpPr txBox="1"/>
          <p:nvPr/>
        </p:nvSpPr>
        <p:spPr>
          <a:xfrm>
            <a:off x="11598356" y="9886094"/>
            <a:ext cx="6366514" cy="35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40"/>
              </a:lnSpc>
              <a:spcBef>
                <a:spcPct val="0"/>
              </a:spcBef>
            </a:pPr>
            <a:endParaRPr/>
          </a:p>
        </p:txBody>
      </p:sp>
      <p:sp>
        <p:nvSpPr>
          <p:cNvPr id="4" name="TextBox 4"/>
          <p:cNvSpPr txBox="1"/>
          <p:nvPr/>
        </p:nvSpPr>
        <p:spPr>
          <a:xfrm>
            <a:off x="1008583" y="1562100"/>
            <a:ext cx="16270833" cy="33079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299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2024. gada 13. </a:t>
            </a:r>
            <a:r>
              <a:rPr lang="en-US" sz="4299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jūnija</a:t>
            </a:r>
            <a:r>
              <a:rPr lang="en-US" sz="4299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4299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Eiropas</a:t>
            </a:r>
            <a:r>
              <a:rPr lang="en-US" sz="4299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4299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Parlamenta</a:t>
            </a:r>
            <a:r>
              <a:rPr lang="en-US" sz="4299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un </a:t>
            </a:r>
            <a:r>
              <a:rPr lang="en-US" sz="4299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Padomes</a:t>
            </a:r>
            <a:r>
              <a:rPr lang="en-US" sz="4299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Regula (ES) 2024/1781, </a:t>
            </a:r>
            <a:r>
              <a:rPr lang="en-US" sz="4299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ar</a:t>
            </a:r>
            <a:r>
              <a:rPr lang="en-US" sz="4299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ko </a:t>
            </a:r>
            <a:r>
              <a:rPr lang="en-US" sz="4299" b="1" dirty="0" err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izveido</a:t>
            </a:r>
            <a:r>
              <a:rPr lang="en-US" sz="4299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99" b="1" dirty="0" err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satvaru</a:t>
            </a:r>
            <a:r>
              <a:rPr lang="en-US" sz="4299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99" b="1" dirty="0" err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ilgtspējīgu</a:t>
            </a:r>
            <a:r>
              <a:rPr lang="en-US" sz="4299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99" b="1" dirty="0" err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produktu</a:t>
            </a:r>
            <a:r>
              <a:rPr lang="en-US" sz="4299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ekodizaina </a:t>
            </a:r>
            <a:r>
              <a:rPr lang="en-US" sz="4299" b="1" dirty="0" err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prasību</a:t>
            </a:r>
            <a:r>
              <a:rPr lang="en-US" sz="4299" b="1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  <a:r>
              <a:rPr lang="en-US" sz="4299" b="1" dirty="0" err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noteikšanai</a:t>
            </a:r>
            <a:r>
              <a:rPr lang="en-US" sz="4299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en-US" sz="4299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groza</a:t>
            </a:r>
            <a:r>
              <a:rPr lang="en-US" sz="4299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4299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Direktīvu</a:t>
            </a:r>
            <a:r>
              <a:rPr lang="en-US" sz="4299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(ES) 2020/1828 un </a:t>
            </a:r>
            <a:r>
              <a:rPr lang="en-US" sz="4299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Regulu</a:t>
            </a:r>
            <a:r>
              <a:rPr lang="en-US" sz="4299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(ES) 2023/1542 un </a:t>
            </a:r>
            <a:r>
              <a:rPr lang="en-US" sz="4299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atceļ</a:t>
            </a:r>
            <a:r>
              <a:rPr lang="en-US" sz="4299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4299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Direktīvu</a:t>
            </a:r>
            <a:r>
              <a:rPr lang="en-US" sz="4299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2009/125/EK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09FDD3-843C-001B-80AC-93601BE4374B}"/>
              </a:ext>
            </a:extLst>
          </p:cNvPr>
          <p:cNvSpPr/>
          <p:nvPr/>
        </p:nvSpPr>
        <p:spPr>
          <a:xfrm>
            <a:off x="457200" y="1181100"/>
            <a:ext cx="17373600" cy="39624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3296782"/>
            <a:ext cx="9144000" cy="6990218"/>
            <a:chOff x="0" y="0"/>
            <a:chExt cx="3026422" cy="23135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26422" cy="2313577"/>
            </a:xfrm>
            <a:custGeom>
              <a:avLst/>
              <a:gdLst/>
              <a:ahLst/>
              <a:cxnLst/>
              <a:rect l="l" t="t" r="r" b="b"/>
              <a:pathLst>
                <a:path w="3026422" h="2313577">
                  <a:moveTo>
                    <a:pt x="0" y="0"/>
                  </a:moveTo>
                  <a:lnTo>
                    <a:pt x="3026422" y="0"/>
                  </a:lnTo>
                  <a:lnTo>
                    <a:pt x="3026422" y="2313577"/>
                  </a:lnTo>
                  <a:lnTo>
                    <a:pt x="0" y="2313577"/>
                  </a:lnTo>
                  <a:close/>
                </a:path>
              </a:pathLst>
            </a:custGeom>
            <a:solidFill>
              <a:srgbClr val="74B8BF"/>
            </a:solidFill>
          </p:spPr>
          <p:txBody>
            <a:bodyPr/>
            <a:lstStyle/>
            <a:p>
              <a:endParaRPr lang="lv-LV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3296782"/>
            <a:ext cx="9144000" cy="6990218"/>
            <a:chOff x="0" y="0"/>
            <a:chExt cx="3026422" cy="231357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026422" cy="2313577"/>
            </a:xfrm>
            <a:custGeom>
              <a:avLst/>
              <a:gdLst/>
              <a:ahLst/>
              <a:cxnLst/>
              <a:rect l="l" t="t" r="r" b="b"/>
              <a:pathLst>
                <a:path w="3026422" h="2313577">
                  <a:moveTo>
                    <a:pt x="0" y="0"/>
                  </a:moveTo>
                  <a:lnTo>
                    <a:pt x="3026422" y="0"/>
                  </a:lnTo>
                  <a:lnTo>
                    <a:pt x="3026422" y="2313577"/>
                  </a:lnTo>
                  <a:lnTo>
                    <a:pt x="0" y="2313577"/>
                  </a:lnTo>
                  <a:close/>
                </a:path>
              </a:pathLst>
            </a:custGeom>
            <a:solidFill>
              <a:srgbClr val="0B747F"/>
            </a:solidFill>
          </p:spPr>
          <p:txBody>
            <a:bodyPr/>
            <a:lstStyle/>
            <a:p>
              <a:endParaRPr lang="lv-LV" dirty="0"/>
            </a:p>
          </p:txBody>
        </p:sp>
      </p:grpSp>
      <p:sp>
        <p:nvSpPr>
          <p:cNvPr id="6" name="AutoShape 6"/>
          <p:cNvSpPr/>
          <p:nvPr/>
        </p:nvSpPr>
        <p:spPr>
          <a:xfrm>
            <a:off x="1028700" y="8411305"/>
            <a:ext cx="4319960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lv-LV"/>
          </a:p>
        </p:txBody>
      </p:sp>
      <p:sp>
        <p:nvSpPr>
          <p:cNvPr id="7" name="AutoShape 7"/>
          <p:cNvSpPr/>
          <p:nvPr/>
        </p:nvSpPr>
        <p:spPr>
          <a:xfrm>
            <a:off x="13010340" y="8411305"/>
            <a:ext cx="4319960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lv-LV"/>
          </a:p>
        </p:txBody>
      </p:sp>
      <p:sp>
        <p:nvSpPr>
          <p:cNvPr id="8" name="Freeform 8"/>
          <p:cNvSpPr/>
          <p:nvPr/>
        </p:nvSpPr>
        <p:spPr>
          <a:xfrm>
            <a:off x="7312107" y="2920780"/>
            <a:ext cx="3663786" cy="3626967"/>
          </a:xfrm>
          <a:custGeom>
            <a:avLst/>
            <a:gdLst/>
            <a:ahLst/>
            <a:cxnLst/>
            <a:rect l="l" t="t" r="r" b="b"/>
            <a:pathLst>
              <a:path w="3663786" h="3626967">
                <a:moveTo>
                  <a:pt x="0" y="0"/>
                </a:moveTo>
                <a:lnTo>
                  <a:pt x="3663786" y="0"/>
                </a:lnTo>
                <a:lnTo>
                  <a:pt x="3663786" y="3626967"/>
                </a:lnTo>
                <a:lnTo>
                  <a:pt x="0" y="36269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07" b="-507"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9" name="TextBox 9"/>
          <p:cNvSpPr txBox="1"/>
          <p:nvPr/>
        </p:nvSpPr>
        <p:spPr>
          <a:xfrm>
            <a:off x="12245707" y="4352354"/>
            <a:ext cx="5084593" cy="1039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26"/>
              </a:lnSpc>
            </a:pPr>
            <a:r>
              <a:rPr lang="en-US" sz="33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Ekodizaina regula </a:t>
            </a:r>
          </a:p>
          <a:p>
            <a:pPr algn="ctr">
              <a:lnSpc>
                <a:spcPts val="4026"/>
              </a:lnSpc>
            </a:pPr>
            <a:endParaRPr lang="en-US" sz="3300" b="1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272139" y="5793835"/>
            <a:ext cx="7058161" cy="2360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19"/>
              </a:lnSpc>
            </a:pPr>
            <a:r>
              <a:rPr lang="en-US" sz="2399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Eiropas</a:t>
            </a:r>
            <a:r>
              <a:rPr lang="en-US" sz="23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399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Parlamenta</a:t>
            </a:r>
            <a:r>
              <a:rPr lang="en-US" sz="23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un </a:t>
            </a:r>
            <a:r>
              <a:rPr lang="en-US" sz="2399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Padomes</a:t>
            </a:r>
            <a:r>
              <a:rPr lang="en-US" sz="23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Regula (ES) 2024/1781, </a:t>
            </a:r>
            <a:r>
              <a:rPr lang="en-US" sz="2399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ar</a:t>
            </a:r>
            <a:r>
              <a:rPr lang="en-US" sz="23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ko </a:t>
            </a:r>
            <a:r>
              <a:rPr lang="en-US" sz="2399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izveido</a:t>
            </a:r>
            <a:r>
              <a:rPr lang="en-US" sz="23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399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satvaru</a:t>
            </a:r>
            <a:r>
              <a:rPr lang="en-US" sz="23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ekodizaina </a:t>
            </a:r>
            <a:r>
              <a:rPr lang="en-US" sz="2399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prasību</a:t>
            </a:r>
            <a:r>
              <a:rPr lang="en-US" sz="23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399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noteikšanai</a:t>
            </a:r>
            <a:r>
              <a:rPr lang="en-US" sz="23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399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ilgtspējīgiem</a:t>
            </a:r>
            <a:r>
              <a:rPr lang="en-US" sz="23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399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produktiem</a:t>
            </a:r>
            <a:r>
              <a:rPr lang="en-US" sz="23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, </a:t>
            </a:r>
            <a:r>
              <a:rPr lang="en-US" sz="2399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groza</a:t>
            </a:r>
            <a:r>
              <a:rPr lang="en-US" sz="23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399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Direktīvu</a:t>
            </a:r>
            <a:r>
              <a:rPr lang="en-US" sz="23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(ES) 2020/1828 un </a:t>
            </a:r>
            <a:r>
              <a:rPr lang="en-US" sz="2399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Regulu</a:t>
            </a:r>
            <a:r>
              <a:rPr lang="en-US" sz="23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(ES) 2023/1542 un </a:t>
            </a:r>
            <a:r>
              <a:rPr lang="en-US" sz="2399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atceļ</a:t>
            </a:r>
            <a:r>
              <a:rPr lang="en-US" sz="23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399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Direktīvu</a:t>
            </a:r>
            <a:r>
              <a:rPr lang="en-US" sz="2399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2009/125/EK.</a:t>
            </a:r>
          </a:p>
          <a:p>
            <a:pPr marL="0" lvl="0" indent="0" algn="l">
              <a:lnSpc>
                <a:spcPts val="3120"/>
              </a:lnSpc>
            </a:pPr>
            <a:endParaRPr lang="en-US" sz="2399" dirty="0">
              <a:solidFill>
                <a:srgbClr val="FFFFFF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610212" y="4485407"/>
            <a:ext cx="4656323" cy="1039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25"/>
              </a:lnSpc>
            </a:pPr>
            <a:r>
              <a:rPr lang="en-US" sz="32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Ekodizaina direktīva</a:t>
            </a:r>
          </a:p>
          <a:p>
            <a:pPr algn="l">
              <a:lnSpc>
                <a:spcPts val="4025"/>
              </a:lnSpc>
            </a:pPr>
            <a:endParaRPr lang="en-US" sz="3299" b="1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181436" y="5959342"/>
            <a:ext cx="6376381" cy="1969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</a:pPr>
            <a:r>
              <a:rPr lang="en-US" sz="2400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Eiropas</a:t>
            </a:r>
            <a:r>
              <a:rPr lang="en-US" sz="2400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Parlamenta</a:t>
            </a:r>
            <a:r>
              <a:rPr lang="en-US" sz="2400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un </a:t>
            </a:r>
            <a:r>
              <a:rPr lang="en-US" sz="2400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Padomes</a:t>
            </a:r>
            <a:r>
              <a:rPr lang="en-US" sz="2400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direktīv</a:t>
            </a:r>
            <a:r>
              <a:rPr lang="lv-LV" sz="2400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a</a:t>
            </a:r>
            <a:r>
              <a:rPr lang="en-US" sz="2400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2009/125/EK, </a:t>
            </a:r>
            <a:r>
              <a:rPr lang="en-US" sz="2400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ar</a:t>
            </a:r>
            <a:r>
              <a:rPr lang="en-US" sz="2400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ko </a:t>
            </a:r>
            <a:r>
              <a:rPr lang="en-US" sz="2400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izveido</a:t>
            </a:r>
            <a:r>
              <a:rPr lang="en-US" sz="2400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sistēmu</a:t>
            </a:r>
            <a:r>
              <a:rPr lang="en-US" sz="2400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, lai </a:t>
            </a:r>
            <a:r>
              <a:rPr lang="en-US" sz="2400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noteiktu</a:t>
            </a:r>
            <a:r>
              <a:rPr lang="en-US" sz="2400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ekodizaina </a:t>
            </a:r>
            <a:r>
              <a:rPr lang="en-US" sz="2400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prasības</a:t>
            </a:r>
            <a:r>
              <a:rPr lang="en-US" sz="2400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ar</a:t>
            </a:r>
            <a:r>
              <a:rPr lang="en-US" sz="2400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enerģiju</a:t>
            </a:r>
            <a:r>
              <a:rPr lang="en-US" sz="2400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saistītiem</a:t>
            </a:r>
            <a:r>
              <a:rPr lang="en-US" sz="2400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ražojumiem</a:t>
            </a:r>
            <a:r>
              <a:rPr lang="en-US" sz="2400" dirty="0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</a:p>
          <a:p>
            <a:pPr marL="0" lvl="0" indent="0" algn="l">
              <a:lnSpc>
                <a:spcPts val="3120"/>
              </a:lnSpc>
            </a:pPr>
            <a:endParaRPr lang="en-US" sz="2400" dirty="0">
              <a:solidFill>
                <a:srgbClr val="FFFFFF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028700" y="8636306"/>
            <a:ext cx="2444488" cy="285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40"/>
              </a:lnSpc>
            </a:pPr>
            <a:r>
              <a:rPr lang="lv-LV" b="1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z</a:t>
            </a:r>
            <a:r>
              <a:rPr lang="en-US" sz="1800" b="1" dirty="0" err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audē</a:t>
            </a:r>
            <a:r>
              <a:rPr lang="en-US" sz="1800" b="1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800" b="1" dirty="0" err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spēku</a:t>
            </a:r>
            <a:endParaRPr lang="en-US" sz="1800" b="1" dirty="0">
              <a:solidFill>
                <a:srgbClr val="FFFFFF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5470391" y="8636306"/>
            <a:ext cx="1859909" cy="285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340"/>
              </a:lnSpc>
            </a:pPr>
            <a:r>
              <a:rPr lang="en-US" sz="1800" b="1" dirty="0" err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stājies</a:t>
            </a:r>
            <a:r>
              <a:rPr lang="en-US" sz="1800" b="1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</a:t>
            </a:r>
            <a:r>
              <a:rPr lang="en-US" sz="1800" b="1" dirty="0" err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spēkā</a:t>
            </a:r>
            <a:endParaRPr lang="en-US" sz="1800" b="1" dirty="0">
              <a:solidFill>
                <a:srgbClr val="FFFFFF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265610" y="1034831"/>
            <a:ext cx="10523374" cy="1285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50"/>
              </a:lnSpc>
              <a:spcBef>
                <a:spcPct val="0"/>
              </a:spcBef>
            </a:pPr>
            <a:r>
              <a:rPr lang="en-US" sz="7500" b="1" spc="-225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Jaunais regulējums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780240" cy="10287000"/>
            <a:chOff x="0" y="0"/>
            <a:chExt cx="2631834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31834" cy="3479800"/>
            </a:xfrm>
            <a:custGeom>
              <a:avLst/>
              <a:gdLst/>
              <a:ahLst/>
              <a:cxnLst/>
              <a:rect l="l" t="t" r="r" b="b"/>
              <a:pathLst>
                <a:path w="2631834" h="3479800">
                  <a:moveTo>
                    <a:pt x="0" y="0"/>
                  </a:moveTo>
                  <a:lnTo>
                    <a:pt x="2631834" y="0"/>
                  </a:lnTo>
                  <a:lnTo>
                    <a:pt x="2631834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0B747F"/>
            </a:solidFill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4" name="AutoShape 4"/>
          <p:cNvSpPr/>
          <p:nvPr/>
        </p:nvSpPr>
        <p:spPr>
          <a:xfrm>
            <a:off x="8639693" y="3085384"/>
            <a:ext cx="7412680" cy="0"/>
          </a:xfrm>
          <a:prstGeom prst="line">
            <a:avLst/>
          </a:prstGeom>
          <a:ln w="9525" cap="rnd">
            <a:solidFill>
              <a:srgbClr val="000000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lv-LV"/>
          </a:p>
        </p:txBody>
      </p:sp>
      <p:sp>
        <p:nvSpPr>
          <p:cNvPr id="5" name="AutoShape 5"/>
          <p:cNvSpPr/>
          <p:nvPr/>
        </p:nvSpPr>
        <p:spPr>
          <a:xfrm>
            <a:off x="8639693" y="4769404"/>
            <a:ext cx="7412680" cy="0"/>
          </a:xfrm>
          <a:prstGeom prst="line">
            <a:avLst/>
          </a:prstGeom>
          <a:ln w="9525" cap="rnd">
            <a:solidFill>
              <a:srgbClr val="000000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lv-LV"/>
          </a:p>
        </p:txBody>
      </p:sp>
      <p:sp>
        <p:nvSpPr>
          <p:cNvPr id="6" name="AutoShape 6"/>
          <p:cNvSpPr/>
          <p:nvPr/>
        </p:nvSpPr>
        <p:spPr>
          <a:xfrm>
            <a:off x="8639693" y="8009887"/>
            <a:ext cx="7412680" cy="0"/>
          </a:xfrm>
          <a:prstGeom prst="line">
            <a:avLst/>
          </a:prstGeom>
          <a:ln w="9525" cap="rnd">
            <a:solidFill>
              <a:srgbClr val="000000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lv-LV"/>
          </a:p>
        </p:txBody>
      </p:sp>
      <p:sp>
        <p:nvSpPr>
          <p:cNvPr id="7" name="Freeform 7"/>
          <p:cNvSpPr/>
          <p:nvPr/>
        </p:nvSpPr>
        <p:spPr>
          <a:xfrm>
            <a:off x="2533638" y="4813219"/>
            <a:ext cx="2712964" cy="3544252"/>
          </a:xfrm>
          <a:custGeom>
            <a:avLst/>
            <a:gdLst/>
            <a:ahLst/>
            <a:cxnLst/>
            <a:rect l="l" t="t" r="r" b="b"/>
            <a:pathLst>
              <a:path w="2712964" h="3544252">
                <a:moveTo>
                  <a:pt x="0" y="0"/>
                </a:moveTo>
                <a:lnTo>
                  <a:pt x="2712964" y="0"/>
                </a:lnTo>
                <a:lnTo>
                  <a:pt x="2712964" y="3544252"/>
                </a:lnTo>
                <a:lnTo>
                  <a:pt x="0" y="3544252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sp>
        <p:nvSpPr>
          <p:cNvPr id="8" name="TextBox 8"/>
          <p:cNvSpPr txBox="1"/>
          <p:nvPr/>
        </p:nvSpPr>
        <p:spPr>
          <a:xfrm>
            <a:off x="8639693" y="844151"/>
            <a:ext cx="8803021" cy="1969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  <a:spcBef>
                <a:spcPct val="0"/>
              </a:spcBef>
            </a:pP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“</a:t>
            </a:r>
            <a:r>
              <a:rPr lang="en-US" sz="2400" b="1" dirty="0" err="1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iznīcināšana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” ir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tīša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produkta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bojāšana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vai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izmešana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atkritumos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,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izņemot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izmešanu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,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kuras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vienīgais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nolūks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ir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izmesto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produktu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piegādāt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, lai to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sagatavotu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atkalizmantošanai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,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tostarp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pārjaunošanas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vai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pārražošanas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darbības</a:t>
            </a:r>
            <a:endParaRPr lang="en-US" sz="2400" dirty="0">
              <a:solidFill>
                <a:srgbClr val="0B747F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639693" y="3309221"/>
            <a:ext cx="9008398" cy="1188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  <a:spcBef>
                <a:spcPct val="0"/>
              </a:spcBef>
            </a:pPr>
            <a:r>
              <a:rPr lang="en-US" sz="240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“</a:t>
            </a:r>
            <a:r>
              <a:rPr lang="en-US" sz="2400" b="1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patēriņa produkts</a:t>
            </a:r>
            <a:r>
              <a:rPr lang="en-US" sz="240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” ir jebkurš produkts, izņemot komponentus un starpproduktus, kas galvenokārt paredzēts patērētājiem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639693" y="4624147"/>
            <a:ext cx="8803021" cy="353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120"/>
              </a:lnSpc>
            </a:pPr>
            <a:endParaRPr dirty="0"/>
          </a:p>
          <a:p>
            <a:pPr algn="just">
              <a:lnSpc>
                <a:spcPts val="3120"/>
              </a:lnSpc>
            </a:pP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“</a:t>
            </a:r>
            <a:r>
              <a:rPr lang="en-US" sz="2400" b="1" dirty="0" err="1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nerealizēts</a:t>
            </a:r>
            <a:r>
              <a:rPr lang="en-US" sz="2400" b="1" dirty="0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00" b="1" dirty="0" err="1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patēriņa</a:t>
            </a:r>
            <a:r>
              <a:rPr lang="en-US" sz="2400" b="1" dirty="0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00" b="1" dirty="0" err="1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produkts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” ir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jebkurš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patēriņa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produkts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, kas nav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realizēts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,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tostarp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pārpalikumu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krājum</a:t>
            </a:r>
            <a:r>
              <a:rPr lang="lv-LV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i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,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pārmērīg</a:t>
            </a:r>
            <a:r>
              <a:rPr lang="lv-LV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s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inventār</a:t>
            </a:r>
            <a:r>
              <a:rPr lang="lv-LV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s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un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nepārdodam</a:t>
            </a:r>
            <a:r>
              <a:rPr lang="lv-LV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i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krājum</a:t>
            </a:r>
            <a:r>
              <a:rPr lang="lv-LV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i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,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kā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arī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produkt</a:t>
            </a:r>
            <a:r>
              <a:rPr lang="lv-LV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i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, ko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patērētājs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ir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atdevis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atpakaļ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,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izmantojot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atteikuma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tiesības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saskaņā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ar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Direktīvas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2011/83/ES 9.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pantu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vai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attiecīgā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gadījumā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ilgākā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atteikuma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termiņā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, kuru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noteicis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tirgotājs</a:t>
            </a:r>
            <a:endParaRPr lang="en-US" sz="2400" dirty="0">
              <a:solidFill>
                <a:srgbClr val="0B747F"/>
              </a:solidFill>
              <a:latin typeface="Poppins Light"/>
              <a:ea typeface="Poppins Light"/>
              <a:cs typeface="Poppins Light"/>
              <a:sym typeface="Poppins Light"/>
            </a:endParaRPr>
          </a:p>
          <a:p>
            <a:pPr algn="just">
              <a:lnSpc>
                <a:spcPts val="3120"/>
              </a:lnSpc>
              <a:spcBef>
                <a:spcPct val="0"/>
              </a:spcBef>
            </a:pPr>
            <a:endParaRPr lang="en-US" sz="2400" dirty="0">
              <a:solidFill>
                <a:srgbClr val="0B747F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8639693" y="8279842"/>
            <a:ext cx="8803021" cy="1188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0"/>
              </a:lnSpc>
              <a:spcBef>
                <a:spcPct val="0"/>
              </a:spcBef>
            </a:pP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“</a:t>
            </a:r>
            <a:r>
              <a:rPr lang="en-US" sz="2400" b="1" dirty="0" err="1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ekonomikas</a:t>
            </a:r>
            <a:r>
              <a:rPr lang="en-US" sz="2400" b="1" dirty="0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rPr>
              <a:t> operators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” ir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ražotājs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,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pilnvarotais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pārstāvis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,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importētājs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,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izplatītājs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,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tirgotājs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un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izpildes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pakalpojumu</a:t>
            </a:r>
            <a:r>
              <a:rPr lang="en-US" sz="2400" dirty="0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dirty="0" err="1">
                <a:solidFill>
                  <a:srgbClr val="0B747F"/>
                </a:solidFill>
                <a:latin typeface="Poppins Light"/>
                <a:ea typeface="Poppins Light"/>
                <a:cs typeface="Poppins Light"/>
                <a:sym typeface="Poppins Light"/>
              </a:rPr>
              <a:t>sniedzējs</a:t>
            </a:r>
            <a:endParaRPr lang="en-US" sz="2400" dirty="0">
              <a:solidFill>
                <a:srgbClr val="0B747F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49625" y="2380535"/>
            <a:ext cx="6480991" cy="1514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0"/>
              </a:lnSpc>
              <a:spcBef>
                <a:spcPct val="0"/>
              </a:spcBef>
            </a:pPr>
            <a:r>
              <a:rPr lang="en-US" sz="45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Būtiskākās definīcijas Ekodizaina regulā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780240" cy="10287000"/>
            <a:chOff x="0" y="0"/>
            <a:chExt cx="2631834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31834" cy="3479800"/>
            </a:xfrm>
            <a:custGeom>
              <a:avLst/>
              <a:gdLst/>
              <a:ahLst/>
              <a:cxnLst/>
              <a:rect l="l" t="t" r="r" b="b"/>
              <a:pathLst>
                <a:path w="2631834" h="3479800">
                  <a:moveTo>
                    <a:pt x="0" y="0"/>
                  </a:moveTo>
                  <a:lnTo>
                    <a:pt x="2631834" y="0"/>
                  </a:lnTo>
                  <a:lnTo>
                    <a:pt x="2631834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0B747F"/>
            </a:solidFill>
          </p:spPr>
          <p:txBody>
            <a:bodyPr/>
            <a:lstStyle/>
            <a:p>
              <a:endParaRPr lang="lv-LV"/>
            </a:p>
          </p:txBody>
        </p:sp>
      </p:grpSp>
      <p:sp>
        <p:nvSpPr>
          <p:cNvPr id="4" name="Freeform 4"/>
          <p:cNvSpPr/>
          <p:nvPr/>
        </p:nvSpPr>
        <p:spPr>
          <a:xfrm>
            <a:off x="2128766" y="6202592"/>
            <a:ext cx="3522708" cy="3170820"/>
          </a:xfrm>
          <a:custGeom>
            <a:avLst/>
            <a:gdLst/>
            <a:ahLst/>
            <a:cxnLst/>
            <a:rect l="l" t="t" r="r" b="b"/>
            <a:pathLst>
              <a:path w="3522708" h="3170820">
                <a:moveTo>
                  <a:pt x="0" y="0"/>
                </a:moveTo>
                <a:lnTo>
                  <a:pt x="3522708" y="0"/>
                </a:lnTo>
                <a:lnTo>
                  <a:pt x="3522708" y="3170820"/>
                </a:lnTo>
                <a:lnTo>
                  <a:pt x="0" y="3170820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lv-LV"/>
          </a:p>
        </p:txBody>
      </p:sp>
      <p:grpSp>
        <p:nvGrpSpPr>
          <p:cNvPr id="5" name="Group 5"/>
          <p:cNvGrpSpPr/>
          <p:nvPr/>
        </p:nvGrpSpPr>
        <p:grpSpPr>
          <a:xfrm>
            <a:off x="8914602" y="1447271"/>
            <a:ext cx="7412680" cy="842010"/>
            <a:chOff x="0" y="0"/>
            <a:chExt cx="9883573" cy="1122680"/>
          </a:xfrm>
        </p:grpSpPr>
        <p:sp>
          <p:nvSpPr>
            <p:cNvPr id="6" name="TextBox 6"/>
            <p:cNvSpPr txBox="1"/>
            <p:nvPr/>
          </p:nvSpPr>
          <p:spPr>
            <a:xfrm>
              <a:off x="0" y="23707"/>
              <a:ext cx="1415060" cy="541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69"/>
                </a:lnSpc>
              </a:pPr>
              <a:r>
                <a:rPr lang="en-US" sz="2699" b="1">
                  <a:solidFill>
                    <a:srgbClr val="0B747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1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910877" y="-57150"/>
              <a:ext cx="7972696" cy="11798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09"/>
                </a:lnSpc>
              </a:pPr>
              <a:r>
                <a:rPr lang="en-US" sz="2699" b="1">
                  <a:solidFill>
                    <a:srgbClr val="0B747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Pārtika un dzīvnieku barība</a:t>
              </a:r>
            </a:p>
            <a:p>
              <a:pPr algn="l">
                <a:lnSpc>
                  <a:spcPts val="3509"/>
                </a:lnSpc>
                <a:spcBef>
                  <a:spcPct val="0"/>
                </a:spcBef>
              </a:pPr>
              <a:endParaRPr lang="en-US" sz="2699" b="1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914602" y="5344175"/>
            <a:ext cx="7822196" cy="1280160"/>
            <a:chOff x="0" y="0"/>
            <a:chExt cx="10429594" cy="1706880"/>
          </a:xfrm>
        </p:grpSpPr>
        <p:sp>
          <p:nvSpPr>
            <p:cNvPr id="9" name="TextBox 9"/>
            <p:cNvSpPr txBox="1"/>
            <p:nvPr/>
          </p:nvSpPr>
          <p:spPr>
            <a:xfrm>
              <a:off x="0" y="109569"/>
              <a:ext cx="1493236" cy="541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69"/>
                </a:lnSpc>
              </a:pPr>
              <a:r>
                <a:rPr lang="en-US" sz="2699" b="1">
                  <a:solidFill>
                    <a:srgbClr val="0B747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4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2016444" y="-57150"/>
              <a:ext cx="8413150" cy="17640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09"/>
                </a:lnSpc>
              </a:pPr>
              <a:r>
                <a:rPr lang="en-US" sz="2699" b="1">
                  <a:solidFill>
                    <a:srgbClr val="0B747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Dzīvi augi, dzīvnieki un mikroorganismi</a:t>
              </a:r>
            </a:p>
            <a:p>
              <a:pPr algn="l">
                <a:lnSpc>
                  <a:spcPts val="3509"/>
                </a:lnSpc>
                <a:spcBef>
                  <a:spcPct val="0"/>
                </a:spcBef>
              </a:pPr>
              <a:endParaRPr lang="en-US" sz="2699" b="1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914602" y="6771020"/>
            <a:ext cx="7412680" cy="1280160"/>
            <a:chOff x="0" y="0"/>
            <a:chExt cx="9883573" cy="1706880"/>
          </a:xfrm>
        </p:grpSpPr>
        <p:sp>
          <p:nvSpPr>
            <p:cNvPr id="12" name="TextBox 12"/>
            <p:cNvSpPr txBox="1"/>
            <p:nvPr/>
          </p:nvSpPr>
          <p:spPr>
            <a:xfrm>
              <a:off x="0" y="23707"/>
              <a:ext cx="1415060" cy="541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69"/>
                </a:lnSpc>
              </a:pPr>
              <a:r>
                <a:rPr lang="en-US" sz="2699" b="1">
                  <a:solidFill>
                    <a:srgbClr val="0B747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5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947582" y="-57150"/>
              <a:ext cx="7935991" cy="17640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09"/>
                </a:lnSpc>
              </a:pPr>
              <a:r>
                <a:rPr lang="en-US" sz="2699" b="1">
                  <a:solidFill>
                    <a:srgbClr val="0B747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Produkti, kas paredzēti militārai aizsardzībai un drošībai</a:t>
              </a:r>
            </a:p>
            <a:p>
              <a:pPr algn="l">
                <a:lnSpc>
                  <a:spcPts val="3509"/>
                </a:lnSpc>
                <a:spcBef>
                  <a:spcPct val="0"/>
                </a:spcBef>
              </a:pPr>
              <a:endParaRPr lang="en-US" sz="2699" b="1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914602" y="8140715"/>
            <a:ext cx="7412680" cy="842010"/>
            <a:chOff x="0" y="0"/>
            <a:chExt cx="9883573" cy="1122680"/>
          </a:xfrm>
        </p:grpSpPr>
        <p:sp>
          <p:nvSpPr>
            <p:cNvPr id="15" name="TextBox 15"/>
            <p:cNvSpPr txBox="1"/>
            <p:nvPr/>
          </p:nvSpPr>
          <p:spPr>
            <a:xfrm>
              <a:off x="0" y="23707"/>
              <a:ext cx="1415060" cy="541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69"/>
                </a:lnSpc>
              </a:pPr>
              <a:r>
                <a:rPr lang="en-US" sz="2699" b="1">
                  <a:solidFill>
                    <a:srgbClr val="0B747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6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947582" y="-57150"/>
              <a:ext cx="7935991" cy="11798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09"/>
                </a:lnSpc>
              </a:pPr>
              <a:r>
                <a:rPr lang="en-US" sz="2699" b="1">
                  <a:solidFill>
                    <a:srgbClr val="0B747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Transportlīdzekļi</a:t>
              </a:r>
            </a:p>
            <a:p>
              <a:pPr algn="l">
                <a:lnSpc>
                  <a:spcPts val="3509"/>
                </a:lnSpc>
                <a:spcBef>
                  <a:spcPct val="0"/>
                </a:spcBef>
              </a:pPr>
              <a:endParaRPr lang="en-US" sz="2699" b="1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endParaRP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33931" y="460368"/>
            <a:ext cx="6912379" cy="2625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13"/>
              </a:lnSpc>
            </a:pPr>
            <a:r>
              <a:rPr lang="en-US" sz="5087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Izņēmumi regulas tvērumā</a:t>
            </a:r>
          </a:p>
          <a:p>
            <a:pPr algn="l">
              <a:lnSpc>
                <a:spcPts val="7247"/>
              </a:lnSpc>
              <a:spcBef>
                <a:spcPct val="0"/>
              </a:spcBef>
            </a:pPr>
            <a:endParaRPr lang="en-US" sz="5087" b="1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grpSp>
        <p:nvGrpSpPr>
          <p:cNvPr id="18" name="Group 18"/>
          <p:cNvGrpSpPr/>
          <p:nvPr/>
        </p:nvGrpSpPr>
        <p:grpSpPr>
          <a:xfrm>
            <a:off x="8914602" y="3972355"/>
            <a:ext cx="7412680" cy="1280160"/>
            <a:chOff x="0" y="0"/>
            <a:chExt cx="9883573" cy="1706880"/>
          </a:xfrm>
        </p:grpSpPr>
        <p:sp>
          <p:nvSpPr>
            <p:cNvPr id="19" name="TextBox 19"/>
            <p:cNvSpPr txBox="1"/>
            <p:nvPr/>
          </p:nvSpPr>
          <p:spPr>
            <a:xfrm>
              <a:off x="0" y="23707"/>
              <a:ext cx="1415060" cy="541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69"/>
                </a:lnSpc>
              </a:pPr>
              <a:r>
                <a:rPr lang="en-US" sz="2699" b="1">
                  <a:solidFill>
                    <a:srgbClr val="0B747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3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910877" y="-57150"/>
              <a:ext cx="7972696" cy="17640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09"/>
                </a:lnSpc>
              </a:pPr>
              <a:r>
                <a:rPr lang="en-US" sz="2699" b="1">
                  <a:solidFill>
                    <a:srgbClr val="0B747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Augu, dzīvnieku, cilvēku izcelsmes produkti</a:t>
              </a:r>
            </a:p>
            <a:p>
              <a:pPr algn="l">
                <a:lnSpc>
                  <a:spcPts val="3509"/>
                </a:lnSpc>
                <a:spcBef>
                  <a:spcPct val="0"/>
                </a:spcBef>
              </a:pPr>
              <a:endParaRPr lang="en-US" sz="2699" b="1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8914602" y="2708381"/>
            <a:ext cx="7412680" cy="842010"/>
            <a:chOff x="0" y="0"/>
            <a:chExt cx="9883573" cy="1122680"/>
          </a:xfrm>
        </p:grpSpPr>
        <p:sp>
          <p:nvSpPr>
            <p:cNvPr id="22" name="TextBox 22"/>
            <p:cNvSpPr txBox="1"/>
            <p:nvPr/>
          </p:nvSpPr>
          <p:spPr>
            <a:xfrm>
              <a:off x="0" y="23707"/>
              <a:ext cx="1415060" cy="5410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69"/>
                </a:lnSpc>
              </a:pPr>
              <a:r>
                <a:rPr lang="en-US" sz="2699" b="1">
                  <a:solidFill>
                    <a:srgbClr val="0B747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2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910877" y="-57150"/>
              <a:ext cx="7972696" cy="11798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09"/>
                </a:lnSpc>
              </a:pPr>
              <a:r>
                <a:rPr lang="en-US" sz="2699" b="1">
                  <a:solidFill>
                    <a:srgbClr val="0B747F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Zāles (arī veterinārās)</a:t>
              </a:r>
            </a:p>
            <a:p>
              <a:pPr algn="l">
                <a:lnSpc>
                  <a:spcPts val="3509"/>
                </a:lnSpc>
                <a:spcBef>
                  <a:spcPct val="0"/>
                </a:spcBef>
              </a:pPr>
              <a:endParaRPr lang="en-US" sz="2699" b="1">
                <a:solidFill>
                  <a:srgbClr val="0B747F"/>
                </a:solidFill>
                <a:latin typeface="Poppins Bold"/>
                <a:ea typeface="Poppins Bold"/>
                <a:cs typeface="Poppins Bold"/>
                <a:sym typeface="Poppins Bold"/>
              </a:endParaRP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608117" y="2432894"/>
            <a:ext cx="6564005" cy="3551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72"/>
              </a:lnSpc>
            </a:pPr>
            <a:r>
              <a:rPr lang="en-US" sz="2824">
                <a:solidFill>
                  <a:srgbClr val="FFFFFF"/>
                </a:solidFill>
                <a:latin typeface="Poppins Light"/>
                <a:ea typeface="Poppins Light"/>
                <a:cs typeface="Poppins Light"/>
                <a:sym typeface="Poppins Light"/>
              </a:rPr>
              <a:t>Ekodizaina regulas prasības provizoriski var tikt attiecinātas uz jebkuru produktu, taču sekojošās produktu grupas ir ārpus Ekodizaina regulas tvēruma, un izrietoši ir izslēgtas no Ekodizaina regulas prasību piemērošanas:</a:t>
            </a:r>
          </a:p>
          <a:p>
            <a:pPr algn="ctr">
              <a:lnSpc>
                <a:spcPts val="2270"/>
              </a:lnSpc>
              <a:spcBef>
                <a:spcPct val="0"/>
              </a:spcBef>
            </a:pPr>
            <a:endParaRPr lang="en-US" sz="2824">
              <a:solidFill>
                <a:srgbClr val="FFFFFF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2457</TotalTime>
  <Words>1719</Words>
  <Application>Microsoft Office PowerPoint</Application>
  <PresentationFormat>Custom</PresentationFormat>
  <Paragraphs>222</Paragraphs>
  <Slides>33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Poppins Bold</vt:lpstr>
      <vt:lpstr>Canva Sans</vt:lpstr>
      <vt:lpstr>Arial</vt:lpstr>
      <vt:lpstr>Poppins Light</vt:lpstr>
      <vt:lpstr>Canva Sans Bold</vt:lpstr>
      <vt:lpstr>Calibri</vt:lpstr>
      <vt:lpstr>Poppins Medium</vt:lpstr>
      <vt:lpstr>Poppins</vt:lpstr>
      <vt:lpstr>Times New Roman</vt:lpstr>
      <vt:lpstr>Office Theme</vt:lpstr>
      <vt:lpstr>PowerPoint Presentation</vt:lpstr>
      <vt:lpstr>PowerPoint Presentation</vt:lpstr>
      <vt:lpstr>PowerPoint Presentation</vt:lpstr>
      <vt:lpstr>1. Ekodizaina regula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Digitālā produkta pase</vt:lpstr>
      <vt:lpstr>PowerPoint Presentation</vt:lpstr>
      <vt:lpstr>PowerPoint Presentation</vt:lpstr>
      <vt:lpstr>3. Produktu iznīcināšanas aizliegums</vt:lpstr>
      <vt:lpstr>PowerPoint Presentation</vt:lpstr>
      <vt:lpstr>PowerPoint Presentation</vt:lpstr>
      <vt:lpstr>PowerPoint Presentation</vt:lpstr>
      <vt:lpstr>PowerPoint Presentation</vt:lpstr>
      <vt:lpstr>4. Informācijas publicēšana par izmestajiem produktiem </vt:lpstr>
      <vt:lpstr>PowerPoint Presentation</vt:lpstr>
      <vt:lpstr>PowerPoint Presentation</vt:lpstr>
      <vt:lpstr>PowerPoint Presentation</vt:lpstr>
      <vt:lpstr>PowerPoint Presentation</vt:lpstr>
      <vt:lpstr>5. Turpmākie soļi un informācijas iespējas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Aktualitātes ekodizaina jomā</dc:title>
  <dc:creator>Sigita Krastiņa</dc:creator>
  <cp:lastModifiedBy>Dana Kokoreviča</cp:lastModifiedBy>
  <cp:revision>21</cp:revision>
  <dcterms:created xsi:type="dcterms:W3CDTF">2006-08-16T00:00:00Z</dcterms:created>
  <dcterms:modified xsi:type="dcterms:W3CDTF">2026-06-26T05:17:15Z</dcterms:modified>
  <dc:identifier>DAHLne1SJ-E</dc:identifier>
</cp:coreProperties>
</file>