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79" r:id="rId4"/>
    <p:sldMasterId id="2147483666" r:id="rId5"/>
    <p:sldMasterId id="2147483680" r:id="rId6"/>
  </p:sldMasterIdLst>
  <p:notesMasterIdLst>
    <p:notesMasterId r:id="rId27"/>
  </p:notesMasterIdLst>
  <p:sldIdLst>
    <p:sldId id="258" r:id="rId7"/>
    <p:sldId id="1427" r:id="rId8"/>
    <p:sldId id="1409" r:id="rId9"/>
    <p:sldId id="460" r:id="rId10"/>
    <p:sldId id="1414" r:id="rId11"/>
    <p:sldId id="467" r:id="rId12"/>
    <p:sldId id="1423" r:id="rId13"/>
    <p:sldId id="476" r:id="rId14"/>
    <p:sldId id="1401" r:id="rId15"/>
    <p:sldId id="1396" r:id="rId16"/>
    <p:sldId id="1400" r:id="rId17"/>
    <p:sldId id="1404" r:id="rId18"/>
    <p:sldId id="461" r:id="rId19"/>
    <p:sldId id="1395" r:id="rId20"/>
    <p:sldId id="1405" r:id="rId21"/>
    <p:sldId id="1429" r:id="rId22"/>
    <p:sldId id="1397" r:id="rId23"/>
    <p:sldId id="1399" r:id="rId24"/>
    <p:sldId id="1402" r:id="rId25"/>
    <p:sldId id="473" r:id="rId26"/>
  </p:sldIdLst>
  <p:sldSz cx="17340263" cy="9753600"/>
  <p:notesSz cx="6797675" cy="9872663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546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lze Beināre" initials="IB" lastIdx="13" clrIdx="0">
    <p:extLst>
      <p:ext uri="{19B8F6BF-5375-455C-9EA6-DF929625EA0E}">
        <p15:presenceInfo xmlns:p15="http://schemas.microsoft.com/office/powerpoint/2012/main" userId="S::Ilze.Beinare@em.gov.lv::615046ba-fffd-490b-9619-6eefc27b406d" providerId="AD"/>
      </p:ext>
    </p:extLst>
  </p:cmAuthor>
  <p:cmAuthor id="2" name="Artis Grinbergs" initials="AG" lastIdx="10" clrIdx="1">
    <p:extLst>
      <p:ext uri="{19B8F6BF-5375-455C-9EA6-DF929625EA0E}">
        <p15:presenceInfo xmlns:p15="http://schemas.microsoft.com/office/powerpoint/2012/main" userId="S::Artis.Grinbergs@em.gov.lv::988b2b44-9abb-4aab-bbb3-aa9352394efd" providerId="AD"/>
      </p:ext>
    </p:extLst>
  </p:cmAuthor>
  <p:cmAuthor id="3" name="Rūta Lastovska" initials="RL" lastIdx="6" clrIdx="2">
    <p:extLst>
      <p:ext uri="{19B8F6BF-5375-455C-9EA6-DF929625EA0E}">
        <p15:presenceInfo xmlns:p15="http://schemas.microsoft.com/office/powerpoint/2012/main" userId="S::Ruta.Lastovska@em.gov.lv::73932bb0-6877-491f-9d7b-8631d03766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7EFF5"/>
    <a:srgbClr val="06829A"/>
    <a:srgbClr val="86CFE2"/>
    <a:srgbClr val="A3D2DD"/>
    <a:srgbClr val="86E7FA"/>
    <a:srgbClr val="DCECE8"/>
    <a:srgbClr val="C0DED7"/>
    <a:srgbClr val="606060"/>
    <a:srgbClr val="DCE9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39" autoAdjust="0"/>
    <p:restoredTop sz="93792" autoAdjust="0"/>
  </p:normalViewPr>
  <p:slideViewPr>
    <p:cSldViewPr snapToGrid="0" showGuides="1">
      <p:cViewPr varScale="1">
        <p:scale>
          <a:sx n="58" d="100"/>
          <a:sy n="58" d="100"/>
        </p:scale>
        <p:origin x="523" y="67"/>
      </p:cViewPr>
      <p:guideLst>
        <p:guide orient="horz" pos="3072"/>
        <p:guide pos="54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8.4599081364829395E-2"/>
          <c:y val="2.0906193231829504E-2"/>
          <c:w val="0.47720510089084145"/>
          <c:h val="0.9380061052119033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Līdz 380 EUR</c:v>
                </c:pt>
              </c:strCache>
            </c:strRef>
          </c:tx>
          <c:spPr>
            <a:solidFill>
              <a:schemeClr val="accent3">
                <a:shade val="4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2400" b="0" i="0" u="none" strike="noStrike" kern="1200" baseline="0">
                    <a:solidFill>
                      <a:schemeClr val="accent3">
                        <a:lumMod val="40000"/>
                        <a:lumOff val="60000"/>
                      </a:schemeClr>
                    </a:solidFill>
                    <a:latin typeface="+mj-lt"/>
                    <a:ea typeface="+mn-ea"/>
                    <a:cs typeface="Calibri Light" panose="020F030202020403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53-41E2-8848-F9D52BCE6E23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No 381 EUR līdz 700 EUR</c:v>
                </c:pt>
              </c:strCache>
            </c:strRef>
          </c:tx>
          <c:spPr>
            <a:solidFill>
              <a:schemeClr val="accent3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2400" b="0" i="0" u="none" strike="noStrike" kern="1200" baseline="0">
                    <a:solidFill>
                      <a:schemeClr val="accent3">
                        <a:lumMod val="40000"/>
                        <a:lumOff val="60000"/>
                      </a:schemeClr>
                    </a:solidFill>
                    <a:latin typeface="+mj-lt"/>
                    <a:ea typeface="+mn-ea"/>
                    <a:cs typeface="Calibri Light" panose="020F030202020403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cat>
          <c:val>
            <c:numRef>
              <c:f>Sheet1!$B$3</c:f>
              <c:numCache>
                <c:formatCode>0.0%</c:formatCode>
                <c:ptCount val="1"/>
                <c:pt idx="0">
                  <c:v>0.19800000000000001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53-41E2-8848-F9D52BCE6E23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 701 EUR līdz 1000 EUR</c:v>
                </c:pt>
              </c:strCache>
            </c:strRef>
          </c:tx>
          <c:spPr>
            <a:solidFill>
              <a:schemeClr val="accent3">
                <a:shade val="82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2400" b="0" i="0" u="none" strike="noStrike" kern="1200" baseline="0">
                    <a:solidFill>
                      <a:schemeClr val="accent3">
                        <a:lumMod val="40000"/>
                        <a:lumOff val="60000"/>
                      </a:schemeClr>
                    </a:solidFill>
                    <a:latin typeface="+mj-lt"/>
                    <a:ea typeface="+mn-ea"/>
                    <a:cs typeface="Calibri Light" panose="020F030202020403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cat>
          <c:val>
            <c:numRef>
              <c:f>Sheet1!$B$4</c:f>
              <c:numCache>
                <c:formatCode>0.0%</c:formatCode>
                <c:ptCount val="1"/>
                <c:pt idx="0">
                  <c:v>0.13700000000000001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153-41E2-8848-F9D52BCE6E23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No 1001 EUR līdz 1300 EUR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2400" b="0" i="0" u="none" strike="noStrike" kern="1200" baseline="0">
                    <a:solidFill>
                      <a:schemeClr val="accent3">
                        <a:lumMod val="40000"/>
                        <a:lumOff val="60000"/>
                      </a:schemeClr>
                    </a:solidFill>
                    <a:latin typeface="+mj-lt"/>
                    <a:ea typeface="+mn-ea"/>
                    <a:cs typeface="Calibri Light" panose="020F030202020403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cat>
          <c:val>
            <c:numRef>
              <c:f>Sheet1!$B$5</c:f>
              <c:numCache>
                <c:formatCode>0.0%</c:formatCode>
                <c:ptCount val="1"/>
                <c:pt idx="0">
                  <c:v>0.108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153-41E2-8848-F9D52BCE6E23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No 1301 EUR līdz 1600 EUR</c:v>
                </c:pt>
              </c:strCache>
            </c:strRef>
          </c:tx>
          <c:spPr>
            <a:solidFill>
              <a:schemeClr val="accent3">
                <a:tint val="83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2400" b="0" i="0" u="none" strike="noStrike" kern="1200" baseline="0">
                    <a:solidFill>
                      <a:srgbClr val="06829A"/>
                    </a:solidFill>
                    <a:latin typeface="+mj-lt"/>
                    <a:ea typeface="+mn-ea"/>
                    <a:cs typeface="Calibri Light" panose="020F030202020403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cat>
          <c:val>
            <c:numRef>
              <c:f>Sheet1!$B$6</c:f>
              <c:numCache>
                <c:formatCode>0.0%</c:formatCode>
                <c:ptCount val="1"/>
                <c:pt idx="0">
                  <c:v>9.0999999999999998E-2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153-41E2-8848-F9D52BCE6E23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No 1601 EUR līdz 1900 EUR</c:v>
                </c:pt>
              </c:strCache>
            </c:strRef>
          </c:tx>
          <c:spPr>
            <a:solidFill>
              <a:schemeClr val="accent3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2400" b="0" i="0" u="none" strike="noStrike" kern="1200" baseline="0">
                    <a:solidFill>
                      <a:srgbClr val="06829A"/>
                    </a:solidFill>
                    <a:latin typeface="+mj-lt"/>
                    <a:ea typeface="+mn-ea"/>
                    <a:cs typeface="Calibri Light" panose="020F030202020403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cat>
          <c:val>
            <c:numRef>
              <c:f>Sheet1!$B$7</c:f>
              <c:numCache>
                <c:formatCode>0.0%</c:formatCode>
                <c:ptCount val="1"/>
                <c:pt idx="0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153-41E2-8848-F9D52BCE6E23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Virs 1900 EUR</c:v>
                </c:pt>
              </c:strCache>
            </c:strRef>
          </c:tx>
          <c:spPr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153-41E2-8848-F9D52BCE6E2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rgbClr val="06829A"/>
                    </a:solidFill>
                    <a:latin typeface="+mj-lt"/>
                    <a:ea typeface="+mn-ea"/>
                    <a:cs typeface="Calibri Light" panose="020F030202020403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cat>
          <c:val>
            <c:numRef>
              <c:f>Sheet1!$B$8</c:f>
              <c:numCache>
                <c:formatCode>0.0%</c:formatCode>
                <c:ptCount val="1"/>
                <c:pt idx="0">
                  <c:v>0.19600000000000001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153-41E2-8848-F9D52BCE6E2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457727976"/>
        <c:axId val="457726008"/>
      </c:barChart>
      <c:catAx>
        <c:axId val="4577279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57726008"/>
        <c:crosses val="autoZero"/>
        <c:auto val="1"/>
        <c:lblAlgn val="ctr"/>
        <c:lblOffset val="100"/>
        <c:noMultiLvlLbl val="0"/>
      </c:catAx>
      <c:valAx>
        <c:axId val="457726008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000000"/>
                </a:solidFill>
                <a:latin typeface="+mj-lt"/>
                <a:ea typeface="+mn-ea"/>
                <a:cs typeface="Calibri Light" panose="020F0302020204030204" pitchFamily="34" charset="0"/>
              </a:defRPr>
            </a:pPr>
            <a:endParaRPr lang="lv-LV"/>
          </a:p>
        </c:txPr>
        <c:crossAx val="457727976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3358587857407469"/>
          <c:y val="0"/>
          <c:w val="0.42900847422407978"/>
          <c:h val="0.958139970410322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000000"/>
              </a:solidFill>
              <a:latin typeface="+mj-lt"/>
              <a:ea typeface="+mn-ea"/>
              <a:cs typeface="Calibri Light" panose="020F0302020204030204" pitchFamily="34" charset="0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latin typeface="+mj-lt"/>
          <a:cs typeface="Calibri Light" panose="020F0302020204030204" pitchFamily="34" charset="0"/>
        </a:defRPr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712" cy="495606"/>
          </a:xfrm>
          <a:prstGeom prst="rect">
            <a:avLst/>
          </a:prstGeom>
        </p:spPr>
        <p:txBody>
          <a:bodyPr vert="horz" lIns="91111" tIns="45555" rIns="91111" bIns="45555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375" y="1"/>
            <a:ext cx="2945712" cy="495606"/>
          </a:xfrm>
          <a:prstGeom prst="rect">
            <a:avLst/>
          </a:prstGeom>
        </p:spPr>
        <p:txBody>
          <a:bodyPr vert="horz" lIns="91111" tIns="45555" rIns="91111" bIns="45555" rtlCol="0"/>
          <a:lstStyle>
            <a:lvl1pPr algn="r">
              <a:defRPr sz="1200"/>
            </a:lvl1pPr>
          </a:lstStyle>
          <a:p>
            <a:fld id="{AE1EB423-C8B7-4470-B633-20101FA9A963}" type="datetimeFigureOut">
              <a:rPr lang="lv-LV" smtClean="0"/>
              <a:t>04.12.2020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11" tIns="45555" rIns="91111" bIns="45555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292" y="4750874"/>
            <a:ext cx="5439092" cy="3887509"/>
          </a:xfrm>
          <a:prstGeom prst="rect">
            <a:avLst/>
          </a:prstGeom>
        </p:spPr>
        <p:txBody>
          <a:bodyPr vert="horz" lIns="91111" tIns="45555" rIns="91111" bIns="4555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057"/>
            <a:ext cx="2945712" cy="495606"/>
          </a:xfrm>
          <a:prstGeom prst="rect">
            <a:avLst/>
          </a:prstGeom>
        </p:spPr>
        <p:txBody>
          <a:bodyPr vert="horz" lIns="91111" tIns="45555" rIns="91111" bIns="45555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375" y="9377057"/>
            <a:ext cx="2945712" cy="495606"/>
          </a:xfrm>
          <a:prstGeom prst="rect">
            <a:avLst/>
          </a:prstGeom>
        </p:spPr>
        <p:txBody>
          <a:bodyPr vert="horz" lIns="91111" tIns="45555" rIns="91111" bIns="45555" rtlCol="0" anchor="b"/>
          <a:lstStyle>
            <a:lvl1pPr algn="r">
              <a:defRPr sz="1200"/>
            </a:lvl1pPr>
          </a:lstStyle>
          <a:p>
            <a:fld id="{C637D206-ED83-44B1-B3B6-C3097DB404B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52442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37D206-ED83-44B1-B3B6-C3097DB404BC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467619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582097">
              <a:defRPr/>
            </a:pPr>
            <a:fld id="{C637D206-ED83-44B1-B3B6-C3097DB404BC}" type="slidenum">
              <a:rPr lang="lv-LV"/>
              <a:pPr defTabSz="582097">
                <a:defRPr/>
              </a:pPr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871575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74650" y="346075"/>
            <a:ext cx="5919788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289" y="3924567"/>
            <a:ext cx="5334959" cy="4711057"/>
          </a:xfrm>
        </p:spPr>
        <p:txBody>
          <a:bodyPr/>
          <a:lstStyle/>
          <a:p>
            <a:pPr marL="169466" indent="-169466">
              <a:buFont typeface="Arial" panose="020B0604020202020204" pitchFamily="34" charset="0"/>
              <a:buChar char="•"/>
            </a:pPr>
            <a:endParaRPr lang="lv-LV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776659" y="9374061"/>
            <a:ext cx="2889315" cy="495448"/>
          </a:xfrm>
          <a:prstGeom prst="rect">
            <a:avLst/>
          </a:prstGeom>
        </p:spPr>
        <p:txBody>
          <a:bodyPr lIns="90381" tIns="45191" rIns="90381" bIns="45191"/>
          <a:lstStyle/>
          <a:p>
            <a:pPr algn="ctr" defTabSz="582097">
              <a:defRPr/>
            </a:pPr>
            <a:fld id="{261D8FBB-B811-44F0-AB4D-F54D9050B554}" type="slidenum">
              <a:rPr lang="en-US" sz="2400"/>
              <a:pPr algn="ctr" defTabSz="582097">
                <a:defRPr/>
              </a:pPr>
              <a:t>11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699160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582097">
              <a:defRPr/>
            </a:pPr>
            <a:fld id="{C637D206-ED83-44B1-B3B6-C3097DB404BC}" type="slidenum">
              <a:rPr lang="lv-LV"/>
              <a:pPr defTabSz="582097">
                <a:defRPr/>
              </a:pPr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23761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582097">
              <a:defRPr/>
            </a:pPr>
            <a:fld id="{C637D206-ED83-44B1-B3B6-C3097DB404BC}" type="slidenum">
              <a:rPr lang="lv-LV"/>
              <a:pPr defTabSz="582097">
                <a:defRPr/>
              </a:pPr>
              <a:t>13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994806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74650" y="346075"/>
            <a:ext cx="5919788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289" y="3924567"/>
            <a:ext cx="5334959" cy="4711057"/>
          </a:xfrm>
        </p:spPr>
        <p:txBody>
          <a:bodyPr/>
          <a:lstStyle/>
          <a:p>
            <a:pPr marL="169466" indent="-169466">
              <a:buFont typeface="Arial" panose="020B0604020202020204" pitchFamily="34" charset="0"/>
              <a:buChar char="•"/>
            </a:pPr>
            <a:endParaRPr lang="lv-LV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776659" y="9374061"/>
            <a:ext cx="2889315" cy="495448"/>
          </a:xfrm>
          <a:prstGeom prst="rect">
            <a:avLst/>
          </a:prstGeom>
        </p:spPr>
        <p:txBody>
          <a:bodyPr lIns="90381" tIns="45191" rIns="90381" bIns="45191"/>
          <a:lstStyle/>
          <a:p>
            <a:pPr algn="ctr" defTabSz="582097">
              <a:defRPr/>
            </a:pPr>
            <a:fld id="{261D8FBB-B811-44F0-AB4D-F54D9050B554}" type="slidenum">
              <a:rPr lang="en-US" sz="2400"/>
              <a:pPr algn="ctr" defTabSz="582097">
                <a:defRPr/>
              </a:pPr>
              <a:t>14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4519294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582097">
              <a:defRPr/>
            </a:pPr>
            <a:fld id="{C637D206-ED83-44B1-B3B6-C3097DB404BC}" type="slidenum">
              <a:rPr lang="lv-LV"/>
              <a:pPr defTabSz="582097">
                <a:defRPr/>
              </a:pPr>
              <a:t>15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687319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1295778"/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582097">
              <a:defRPr/>
            </a:pPr>
            <a:fld id="{261D8FBB-B811-44F0-AB4D-F54D9050B554}" type="slidenum">
              <a:rPr lang="en-US"/>
              <a:pPr defTabSz="582097"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6150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582097">
              <a:defRPr/>
            </a:pPr>
            <a:fld id="{C637D206-ED83-44B1-B3B6-C3097DB404BC}" type="slidenum">
              <a:rPr lang="lv-LV"/>
              <a:pPr defTabSz="582097">
                <a:defRPr/>
              </a:pPr>
              <a:t>17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648143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74650" y="346075"/>
            <a:ext cx="5919788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289" y="3924567"/>
            <a:ext cx="5334959" cy="4711057"/>
          </a:xfrm>
        </p:spPr>
        <p:txBody>
          <a:bodyPr/>
          <a:lstStyle/>
          <a:p>
            <a:pPr marL="169466" indent="-169466">
              <a:buFont typeface="Arial" panose="020B0604020202020204" pitchFamily="34" charset="0"/>
              <a:buChar char="•"/>
            </a:pPr>
            <a:endParaRPr lang="lv-LV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776659" y="9374061"/>
            <a:ext cx="2889315" cy="495448"/>
          </a:xfrm>
          <a:prstGeom prst="rect">
            <a:avLst/>
          </a:prstGeom>
        </p:spPr>
        <p:txBody>
          <a:bodyPr lIns="90381" tIns="45191" rIns="90381" bIns="45191"/>
          <a:lstStyle/>
          <a:p>
            <a:pPr algn="ctr" defTabSz="582097">
              <a:defRPr/>
            </a:pPr>
            <a:fld id="{261D8FBB-B811-44F0-AB4D-F54D9050B554}" type="slidenum">
              <a:rPr lang="en-US" sz="2400"/>
              <a:pPr algn="ctr" defTabSz="582097">
                <a:defRPr/>
              </a:pPr>
              <a:t>18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8281421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582097">
              <a:defRPr/>
            </a:pPr>
            <a:fld id="{C637D206-ED83-44B1-B3B6-C3097DB404BC}" type="slidenum">
              <a:rPr lang="lv-LV"/>
              <a:pPr defTabSz="582097">
                <a:defRPr/>
              </a:pPr>
              <a:t>19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1002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37D206-ED83-44B1-B3B6-C3097DB404BC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615691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776659" y="9374061"/>
            <a:ext cx="2889315" cy="495448"/>
          </a:xfrm>
          <a:prstGeom prst="rect">
            <a:avLst/>
          </a:prstGeom>
        </p:spPr>
        <p:txBody>
          <a:bodyPr lIns="90381" tIns="45191" rIns="90381" bIns="45191"/>
          <a:lstStyle/>
          <a:p>
            <a:pPr algn="ctr" defTabSz="582097">
              <a:defRPr/>
            </a:pPr>
            <a:fld id="{261D8FBB-B811-44F0-AB4D-F54D9050B554}" type="slidenum">
              <a:rPr lang="en-US" sz="2400"/>
              <a:pPr algn="ctr" defTabSz="582097">
                <a:defRPr/>
              </a:pPr>
              <a:t>20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601368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58209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37D206-ED83-44B1-B3B6-C3097DB404BC}" type="slidenum">
              <a:rPr kumimoji="0" lang="lv-LV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rPr>
              <a:pPr marL="0" marR="0" lvl="0" indent="0" algn="r" defTabSz="582097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lv-LV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827112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37D206-ED83-44B1-B3B6-C3097DB404BC}" type="slidenum">
              <a:rPr kumimoji="0" lang="lv-LV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rPr>
              <a:pPr marL="0" marR="0" lvl="0" indent="0" algn="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lv-LV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5626387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1295778"/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58209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1D8FBB-B811-44F0-AB4D-F54D9050B554}" type="slidenum"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rPr>
              <a:pPr marL="0" marR="0" lvl="0" indent="0" algn="r" defTabSz="582097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9930267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74650" y="427038"/>
            <a:ext cx="5919788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289" y="3924567"/>
            <a:ext cx="5334959" cy="4711057"/>
          </a:xfrm>
        </p:spPr>
        <p:txBody>
          <a:bodyPr/>
          <a:lstStyle/>
          <a:p>
            <a:pPr marL="169466" indent="-169466">
              <a:buFont typeface="Arial" panose="020B0604020202020204" pitchFamily="34" charset="0"/>
              <a:buChar char="•"/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776659" y="9374061"/>
            <a:ext cx="2889315" cy="495448"/>
          </a:xfrm>
          <a:prstGeom prst="rect">
            <a:avLst/>
          </a:prstGeom>
        </p:spPr>
        <p:txBody>
          <a:bodyPr lIns="90381" tIns="45191" rIns="90381" bIns="45191"/>
          <a:lstStyle/>
          <a:p>
            <a:pPr algn="ctr" defTabSz="582097">
              <a:defRPr/>
            </a:pPr>
            <a:fld id="{261D8FBB-B811-44F0-AB4D-F54D9050B554}" type="slidenum">
              <a:rPr lang="en-US" sz="2400"/>
              <a:pPr algn="ctr" defTabSz="582097">
                <a:defRPr/>
              </a:pPr>
              <a:t>6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4814856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74650" y="427038"/>
            <a:ext cx="5919788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289" y="3924567"/>
            <a:ext cx="5334959" cy="4711057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lv-LV" dirty="0"/>
              <a:t>https://stats.oecd.org/Index.aspx?DataSetCode=BLI#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776659" y="9374061"/>
            <a:ext cx="2889315" cy="495448"/>
          </a:xfrm>
          <a:prstGeom prst="rect">
            <a:avLst/>
          </a:prstGeom>
        </p:spPr>
        <p:txBody>
          <a:bodyPr lIns="90381" tIns="45191" rIns="90381" bIns="45191"/>
          <a:lstStyle/>
          <a:p>
            <a:pPr marL="0" marR="0" lvl="0" indent="0" algn="ctr" defTabSz="58209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1D8FBB-B811-44F0-AB4D-F54D9050B554}" type="slidenum"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rPr>
              <a:pPr marL="0" marR="0" lvl="0" indent="0" algn="ctr" defTabSz="582097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081427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582097">
              <a:defRPr/>
            </a:pPr>
            <a:fld id="{C637D206-ED83-44B1-B3B6-C3097DB404BC}" type="slidenum">
              <a:rPr lang="lv-LV"/>
              <a:pPr defTabSz="582097">
                <a:defRPr/>
              </a:pPr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086272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37D206-ED83-44B1-B3B6-C3097DB404BC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65174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353BB-B36F-463E-9986-206C5C86D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6937" y="5010912"/>
            <a:ext cx="13006387" cy="554800"/>
          </a:xfrm>
          <a:prstGeom prst="rect">
            <a:avLst/>
          </a:prstGeom>
        </p:spPr>
        <p:txBody>
          <a:bodyPr anchor="b"/>
          <a:lstStyle>
            <a:lvl1pPr algn="ctr">
              <a:defRPr sz="3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F51B43-F775-421C-8B7F-C7EA6BEF8F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6937" y="6427407"/>
            <a:ext cx="13006387" cy="46107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51329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95808-A995-4D10-8E3A-0AAC6AF1F108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660766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409126" y="519289"/>
            <a:ext cx="3738994" cy="82657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92143" y="519289"/>
            <a:ext cx="11000229" cy="82657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95808-A995-4D10-8E3A-0AAC6AF1F108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60509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3438704" y="9234310"/>
            <a:ext cx="3901559" cy="51928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3940535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3B16-4785-486C-B351-A93E10E4B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0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533" y="1596249"/>
            <a:ext cx="13005197" cy="3395698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7533" y="5122898"/>
            <a:ext cx="13005197" cy="2354862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650230" indent="0" algn="ctr">
              <a:buNone/>
              <a:defRPr sz="2844"/>
            </a:lvl2pPr>
            <a:lvl3pPr marL="1300460" indent="0" algn="ctr">
              <a:buNone/>
              <a:defRPr sz="2560"/>
            </a:lvl3pPr>
            <a:lvl4pPr marL="1950690" indent="0" algn="ctr">
              <a:buNone/>
              <a:defRPr sz="2276"/>
            </a:lvl4pPr>
            <a:lvl5pPr marL="2600919" indent="0" algn="ctr">
              <a:buNone/>
              <a:defRPr sz="2276"/>
            </a:lvl5pPr>
            <a:lvl6pPr marL="3251149" indent="0" algn="ctr">
              <a:buNone/>
              <a:defRPr sz="2276"/>
            </a:lvl6pPr>
            <a:lvl7pPr marL="3901379" indent="0" algn="ctr">
              <a:buNone/>
              <a:defRPr sz="2276"/>
            </a:lvl7pPr>
            <a:lvl8pPr marL="4551609" indent="0" algn="ctr">
              <a:buNone/>
              <a:defRPr sz="2276"/>
            </a:lvl8pPr>
            <a:lvl9pPr marL="5201839" indent="0" algn="ctr">
              <a:buNone/>
              <a:defRPr sz="2276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50907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3112" y="2431628"/>
            <a:ext cx="14955977" cy="4057226"/>
          </a:xfrm>
        </p:spPr>
        <p:txBody>
          <a:bodyPr anchor="b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3112" y="6527237"/>
            <a:ext cx="14955977" cy="2133599"/>
          </a:xfrm>
        </p:spPr>
        <p:txBody>
          <a:bodyPr/>
          <a:lstStyle>
            <a:lvl1pPr marL="0" indent="0">
              <a:buNone/>
              <a:defRPr sz="3413" b="0">
                <a:solidFill>
                  <a:srgbClr val="000000"/>
                </a:solidFill>
              </a:defRPr>
            </a:lvl1pPr>
            <a:lvl2pPr marL="65023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752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92143" y="2596444"/>
            <a:ext cx="7369612" cy="618857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78508" y="2596444"/>
            <a:ext cx="7369612" cy="618857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95808-A995-4D10-8E3A-0AAC6AF1F108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45457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402" y="519290"/>
            <a:ext cx="14955977" cy="18852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4403" y="2390987"/>
            <a:ext cx="7335743" cy="1171786"/>
          </a:xfrm>
        </p:spPr>
        <p:txBody>
          <a:bodyPr anchor="b"/>
          <a:lstStyle>
            <a:lvl1pPr marL="0" indent="0">
              <a:buNone/>
              <a:defRPr sz="3413" b="1">
                <a:solidFill>
                  <a:schemeClr val="tx1"/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4403" y="3562773"/>
            <a:ext cx="7335743" cy="5240303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778508" y="2390987"/>
            <a:ext cx="7371870" cy="1171786"/>
          </a:xfrm>
        </p:spPr>
        <p:txBody>
          <a:bodyPr anchor="b"/>
          <a:lstStyle>
            <a:lvl1pPr marL="0" indent="0">
              <a:buNone/>
              <a:defRPr sz="3413" b="1">
                <a:solidFill>
                  <a:schemeClr val="tx1"/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778508" y="3562773"/>
            <a:ext cx="7371870" cy="5240303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95808-A995-4D10-8E3A-0AAC6AF1F108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065747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348C78D-6C2C-49C7-A880-01747238A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32117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95808-A995-4D10-8E3A-0AAC6AF1F108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033605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402" y="650240"/>
            <a:ext cx="5592686" cy="2275840"/>
          </a:xfrm>
        </p:spPr>
        <p:txBody>
          <a:bodyPr anchor="b"/>
          <a:lstStyle>
            <a:lvl1pPr>
              <a:defRPr sz="45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71870" y="1404338"/>
            <a:ext cx="8778508" cy="6931378"/>
          </a:xfrm>
        </p:spPr>
        <p:txBody>
          <a:bodyPr/>
          <a:lstStyle>
            <a:lvl1pPr>
              <a:defRPr sz="4551">
                <a:solidFill>
                  <a:schemeClr val="tx1"/>
                </a:solidFill>
              </a:defRPr>
            </a:lvl1pPr>
            <a:lvl2pPr>
              <a:defRPr sz="3982"/>
            </a:lvl2pPr>
            <a:lvl3pPr>
              <a:defRPr sz="3413"/>
            </a:lvl3pPr>
            <a:lvl4pPr>
              <a:defRPr sz="2844"/>
            </a:lvl4pPr>
            <a:lvl5pPr>
              <a:defRPr sz="2844"/>
            </a:lvl5pPr>
            <a:lvl6pPr>
              <a:defRPr sz="2844"/>
            </a:lvl6pPr>
            <a:lvl7pPr>
              <a:defRPr sz="2844"/>
            </a:lvl7pPr>
            <a:lvl8pPr>
              <a:defRPr sz="2844"/>
            </a:lvl8pPr>
            <a:lvl9pPr>
              <a:defRPr sz="2844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402" y="2926080"/>
            <a:ext cx="5592686" cy="5420925"/>
          </a:xfrm>
        </p:spPr>
        <p:txBody>
          <a:bodyPr/>
          <a:lstStyle>
            <a:lvl1pPr marL="0" indent="0">
              <a:buNone/>
              <a:defRPr sz="2276"/>
            </a:lvl1pPr>
            <a:lvl2pPr marL="650230" indent="0">
              <a:buNone/>
              <a:defRPr sz="1991"/>
            </a:lvl2pPr>
            <a:lvl3pPr marL="1300460" indent="0">
              <a:buNone/>
              <a:defRPr sz="1707"/>
            </a:lvl3pPr>
            <a:lvl4pPr marL="1950690" indent="0">
              <a:buNone/>
              <a:defRPr sz="1422"/>
            </a:lvl4pPr>
            <a:lvl5pPr marL="2600919" indent="0">
              <a:buNone/>
              <a:defRPr sz="1422"/>
            </a:lvl5pPr>
            <a:lvl6pPr marL="3251149" indent="0">
              <a:buNone/>
              <a:defRPr sz="1422"/>
            </a:lvl6pPr>
            <a:lvl7pPr marL="3901379" indent="0">
              <a:buNone/>
              <a:defRPr sz="1422"/>
            </a:lvl7pPr>
            <a:lvl8pPr marL="4551609" indent="0">
              <a:buNone/>
              <a:defRPr sz="1422"/>
            </a:lvl8pPr>
            <a:lvl9pPr marL="5201839" indent="0">
              <a:buNone/>
              <a:defRPr sz="142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95808-A995-4D10-8E3A-0AAC6AF1F108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75526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402" y="650240"/>
            <a:ext cx="5592686" cy="2275840"/>
          </a:xfrm>
        </p:spPr>
        <p:txBody>
          <a:bodyPr anchor="b"/>
          <a:lstStyle>
            <a:lvl1pPr>
              <a:defRPr sz="45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71870" y="1404338"/>
            <a:ext cx="8778508" cy="6931378"/>
          </a:xfrm>
        </p:spPr>
        <p:txBody>
          <a:bodyPr anchor="t"/>
          <a:lstStyle>
            <a:lvl1pPr marL="0" indent="0">
              <a:buNone/>
              <a:defRPr sz="4551"/>
            </a:lvl1pPr>
            <a:lvl2pPr marL="650230" indent="0">
              <a:buNone/>
              <a:defRPr sz="3982"/>
            </a:lvl2pPr>
            <a:lvl3pPr marL="1300460" indent="0">
              <a:buNone/>
              <a:defRPr sz="3413"/>
            </a:lvl3pPr>
            <a:lvl4pPr marL="1950690" indent="0">
              <a:buNone/>
              <a:defRPr sz="2844"/>
            </a:lvl4pPr>
            <a:lvl5pPr marL="2600919" indent="0">
              <a:buNone/>
              <a:defRPr sz="2844"/>
            </a:lvl5pPr>
            <a:lvl6pPr marL="3251149" indent="0">
              <a:buNone/>
              <a:defRPr sz="2844"/>
            </a:lvl6pPr>
            <a:lvl7pPr marL="3901379" indent="0">
              <a:buNone/>
              <a:defRPr sz="2844"/>
            </a:lvl7pPr>
            <a:lvl8pPr marL="4551609" indent="0">
              <a:buNone/>
              <a:defRPr sz="2844"/>
            </a:lvl8pPr>
            <a:lvl9pPr marL="5201839" indent="0">
              <a:buNone/>
              <a:defRPr sz="284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402" y="2926080"/>
            <a:ext cx="5592686" cy="5420925"/>
          </a:xfrm>
        </p:spPr>
        <p:txBody>
          <a:bodyPr/>
          <a:lstStyle>
            <a:lvl1pPr marL="0" indent="0">
              <a:buNone/>
              <a:defRPr sz="2276"/>
            </a:lvl1pPr>
            <a:lvl2pPr marL="650230" indent="0">
              <a:buNone/>
              <a:defRPr sz="1991"/>
            </a:lvl2pPr>
            <a:lvl3pPr marL="1300460" indent="0">
              <a:buNone/>
              <a:defRPr sz="1707"/>
            </a:lvl3pPr>
            <a:lvl4pPr marL="1950690" indent="0">
              <a:buNone/>
              <a:defRPr sz="1422"/>
            </a:lvl4pPr>
            <a:lvl5pPr marL="2600919" indent="0">
              <a:buNone/>
              <a:defRPr sz="1422"/>
            </a:lvl5pPr>
            <a:lvl6pPr marL="3251149" indent="0">
              <a:buNone/>
              <a:defRPr sz="1422"/>
            </a:lvl6pPr>
            <a:lvl7pPr marL="3901379" indent="0">
              <a:buNone/>
              <a:defRPr sz="1422"/>
            </a:lvl7pPr>
            <a:lvl8pPr marL="4551609" indent="0">
              <a:buNone/>
              <a:defRPr sz="1422"/>
            </a:lvl8pPr>
            <a:lvl9pPr marL="5201839" indent="0">
              <a:buNone/>
              <a:defRPr sz="142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95808-A995-4D10-8E3A-0AAC6AF1F108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02205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theme" Target="../theme/theme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507A163-E607-4248-A848-E09D4CDBE6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825" y="0"/>
            <a:ext cx="4888419" cy="488841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FE0231B-EE67-41D7-A009-2B192D50DB6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9442077"/>
            <a:ext cx="17340263" cy="31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943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92143" y="519290"/>
            <a:ext cx="14955977" cy="1885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2143" y="2596444"/>
            <a:ext cx="14955977" cy="6188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92143" y="9040143"/>
            <a:ext cx="3901559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43962" y="9040143"/>
            <a:ext cx="5852339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246561" y="9040143"/>
            <a:ext cx="3901559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3356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82" r:id="rId12"/>
  </p:sldLayoutIdLst>
  <p:hf hdr="0" ftr="0" dt="0"/>
  <p:txStyles>
    <p:titleStyle>
      <a:lvl1pPr algn="l" defTabSz="130046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25115" indent="-325115" algn="l" defTabSz="1300460" rtl="0" eaLnBrk="1" latinLnBrk="0" hangingPunct="1">
        <a:lnSpc>
          <a:spcPct val="90000"/>
        </a:lnSpc>
        <a:spcBef>
          <a:spcPts val="1422"/>
        </a:spcBef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975345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625575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227580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92603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357626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422649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87672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52695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B15404C-27D6-4223-9B62-053541F4C0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768" y="9430448"/>
            <a:ext cx="17425607" cy="32315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507A163-E607-4248-A848-E09D4CDBE6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825" y="0"/>
            <a:ext cx="4888419" cy="488841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97CB8E8-8314-48BA-A3C8-929632BE6933}"/>
              </a:ext>
            </a:extLst>
          </p:cNvPr>
          <p:cNvSpPr txBox="1"/>
          <p:nvPr/>
        </p:nvSpPr>
        <p:spPr>
          <a:xfrm>
            <a:off x="6342597" y="7710231"/>
            <a:ext cx="2505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800" b="0" dirty="0">
              <a:latin typeface="+mj-l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75BFAB-954B-4D48-A7F3-7F459139931D}"/>
              </a:ext>
            </a:extLst>
          </p:cNvPr>
          <p:cNvSpPr/>
          <p:nvPr/>
        </p:nvSpPr>
        <p:spPr>
          <a:xfrm>
            <a:off x="7475422" y="6520522"/>
            <a:ext cx="23647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lv-LV" sz="1600" b="1" dirty="0"/>
              <a:t>Ekonomikas ministrija</a:t>
            </a:r>
            <a:endParaRPr lang="en-US" sz="16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DC8D32-D978-4BC3-B63B-B7AF0500CAE8}"/>
              </a:ext>
            </a:extLst>
          </p:cNvPr>
          <p:cNvSpPr/>
          <p:nvPr/>
        </p:nvSpPr>
        <p:spPr>
          <a:xfrm>
            <a:off x="5973220" y="6769306"/>
            <a:ext cx="27863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en-US" sz="1800" b="0" dirty="0">
              <a:latin typeface="+mj-lt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8D17169-B25F-4542-94E2-0391A62AE000}"/>
              </a:ext>
            </a:extLst>
          </p:cNvPr>
          <p:cNvGrpSpPr/>
          <p:nvPr/>
        </p:nvGrpSpPr>
        <p:grpSpPr>
          <a:xfrm>
            <a:off x="7366085" y="7006796"/>
            <a:ext cx="252717" cy="1804107"/>
            <a:chOff x="7251821" y="6799607"/>
            <a:chExt cx="252717" cy="1804107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0DBE2511-3552-4D88-94D1-073ACD5FC0F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58764" y="6799607"/>
              <a:ext cx="194390" cy="194390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C9DEE3FF-0A50-45EA-BB33-54AD39D3B98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76075" y="7060142"/>
              <a:ext cx="200685" cy="20068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2E98DCCE-62B4-48D1-90FF-FBB1EA3CE69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81257" y="7336679"/>
              <a:ext cx="203479" cy="203479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93D4D000-FC76-4815-9CCE-F56BE5B7FDD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82279" y="7621568"/>
              <a:ext cx="202457" cy="202457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CC2BF5A1-8169-4BC9-B77C-B96869C3531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51821" y="8132869"/>
              <a:ext cx="214710" cy="214710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2059ABEA-735E-4608-A9E6-1F584F3D619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72131" y="8425629"/>
              <a:ext cx="178085" cy="178085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5EBC7F97-F366-4ABE-9414-FA344A519FF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62476" y="7848270"/>
              <a:ext cx="242062" cy="242062"/>
            </a:xfrm>
            <a:prstGeom prst="rect">
              <a:avLst/>
            </a:prstGeom>
          </p:spPr>
        </p:pic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279AEE46-BCD5-421D-A774-82EFA7AF443B}"/>
              </a:ext>
            </a:extLst>
          </p:cNvPr>
          <p:cNvSpPr/>
          <p:nvPr/>
        </p:nvSpPr>
        <p:spPr>
          <a:xfrm>
            <a:off x="7636469" y="6901757"/>
            <a:ext cx="360351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800" b="0" dirty="0" err="1">
                <a:latin typeface="+mj-lt"/>
              </a:rPr>
              <a:t>Brīvības</a:t>
            </a:r>
            <a:r>
              <a:rPr lang="en-US" sz="1800" b="0" dirty="0">
                <a:latin typeface="+mj-lt"/>
              </a:rPr>
              <a:t> </a:t>
            </a:r>
            <a:r>
              <a:rPr lang="lv-LV" sz="1800" b="0" dirty="0">
                <a:latin typeface="+mj-lt"/>
              </a:rPr>
              <a:t>iela</a:t>
            </a:r>
            <a:r>
              <a:rPr lang="en-US" sz="1800" b="0" dirty="0">
                <a:latin typeface="+mj-lt"/>
              </a:rPr>
              <a:t> 55, R</a:t>
            </a:r>
            <a:r>
              <a:rPr lang="lv-LV" sz="1800" b="0" dirty="0">
                <a:latin typeface="+mj-lt"/>
              </a:rPr>
              <a:t>ī</a:t>
            </a:r>
            <a:r>
              <a:rPr lang="en-US" sz="1800" b="0" dirty="0" err="1">
                <a:latin typeface="+mj-lt"/>
              </a:rPr>
              <a:t>ga</a:t>
            </a:r>
            <a:r>
              <a:rPr lang="en-US" sz="1800" b="0" dirty="0">
                <a:latin typeface="+mj-lt"/>
              </a:rPr>
              <a:t>, LV-1519, Latvia</a:t>
            </a:r>
          </a:p>
          <a:p>
            <a:pPr algn="l"/>
            <a:r>
              <a:rPr lang="en-US" sz="1800" b="0" dirty="0">
                <a:latin typeface="+mj-lt"/>
              </a:rPr>
              <a:t>+371 67013100</a:t>
            </a:r>
          </a:p>
          <a:p>
            <a:pPr algn="l"/>
            <a:r>
              <a:rPr lang="en-US" sz="1800" b="0" dirty="0">
                <a:latin typeface="+mj-lt"/>
              </a:rPr>
              <a:t>pasts@em.gov.lv</a:t>
            </a:r>
          </a:p>
          <a:p>
            <a:pPr algn="l"/>
            <a:r>
              <a:rPr lang="en-US" sz="1800" b="0" dirty="0">
                <a:latin typeface="+mj-lt"/>
              </a:rPr>
              <a:t>www.em.gov.lv</a:t>
            </a:r>
            <a:endParaRPr lang="lv-LV" sz="1800" b="0" dirty="0">
              <a:latin typeface="+mj-lt"/>
            </a:endParaRPr>
          </a:p>
          <a:p>
            <a:pPr algn="l"/>
            <a:r>
              <a:rPr lang="en-US" sz="1800" b="0" dirty="0">
                <a:latin typeface="+mj-lt"/>
              </a:rPr>
              <a:t>@</a:t>
            </a:r>
            <a:r>
              <a:rPr lang="en-US" sz="1800" b="0" dirty="0" err="1">
                <a:latin typeface="+mj-lt"/>
              </a:rPr>
              <a:t>EM_gov_lv</a:t>
            </a:r>
            <a:r>
              <a:rPr lang="en-US" sz="1800" b="0" dirty="0">
                <a:latin typeface="+mj-lt"/>
              </a:rPr>
              <a:t>, @</a:t>
            </a:r>
            <a:r>
              <a:rPr lang="en-US" sz="1800" b="0" dirty="0" err="1">
                <a:latin typeface="+mj-lt"/>
              </a:rPr>
              <a:t>siltinam</a:t>
            </a:r>
            <a:endParaRPr lang="lv-LV" sz="1800" b="0" dirty="0">
              <a:latin typeface="+mj-lt"/>
            </a:endParaRPr>
          </a:p>
          <a:p>
            <a:pPr algn="l"/>
            <a:r>
              <a:rPr lang="lv-LV" sz="1800" b="0" dirty="0">
                <a:latin typeface="+mj-lt"/>
              </a:rPr>
              <a:t>/</a:t>
            </a:r>
            <a:r>
              <a:rPr lang="en-US" sz="1800" b="0" dirty="0" err="1">
                <a:latin typeface="+mj-lt"/>
              </a:rPr>
              <a:t>ekonomikasministrija</a:t>
            </a:r>
            <a:endParaRPr lang="lv-LV" sz="1800" b="0" dirty="0">
              <a:latin typeface="+mj-lt"/>
            </a:endParaRPr>
          </a:p>
          <a:p>
            <a:pPr algn="l"/>
            <a:r>
              <a:rPr lang="lv-LV" sz="1800" b="0" dirty="0">
                <a:latin typeface="+mj-lt"/>
              </a:rPr>
              <a:t>/</a:t>
            </a:r>
            <a:r>
              <a:rPr lang="en-US" sz="1800" b="0" dirty="0" err="1">
                <a:latin typeface="+mj-lt"/>
              </a:rPr>
              <a:t>ekonomikasministrija</a:t>
            </a:r>
            <a:endParaRPr lang="en-US" sz="1800" b="0" dirty="0">
              <a:latin typeface="+mj-lt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D710260-9E98-4E35-9C79-12A7D35E14DA}"/>
              </a:ext>
            </a:extLst>
          </p:cNvPr>
          <p:cNvSpPr txBox="1"/>
          <p:nvPr/>
        </p:nvSpPr>
        <p:spPr>
          <a:xfrm>
            <a:off x="7025779" y="4813723"/>
            <a:ext cx="32640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5400" dirty="0">
                <a:solidFill>
                  <a:srgbClr val="00869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Paldies!</a:t>
            </a:r>
          </a:p>
        </p:txBody>
      </p:sp>
    </p:spTree>
    <p:extLst>
      <p:ext uri="{BB962C8B-B14F-4D97-AF65-F5344CB8AC3E}">
        <p14:creationId xmlns:p14="http://schemas.microsoft.com/office/powerpoint/2010/main" val="3675096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2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7.png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7.png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9.pn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58B4A-A1F4-4D53-8283-AB9A9FCFD2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454" y="4536881"/>
            <a:ext cx="15087600" cy="2341375"/>
          </a:xfrm>
        </p:spPr>
        <p:txBody>
          <a:bodyPr/>
          <a:lstStyle/>
          <a:p>
            <a:r>
              <a:rPr lang="lv-LV" sz="5400" b="1" dirty="0">
                <a:solidFill>
                  <a:srgbClr val="00859B"/>
                </a:solidFill>
              </a:rPr>
              <a:t>Mājokļu pieejamības reforma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4503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4" name="Rectangle 123">
            <a:extLst>
              <a:ext uri="{FF2B5EF4-FFF2-40B4-BE49-F238E27FC236}">
                <a16:creationId xmlns:a16="http://schemas.microsoft.com/office/drawing/2014/main" id="{C4E4288A-DFC8-40A2-90E5-70E851A9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7340262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3D88486-DE35-4139-9DE8-37CB3C11B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316" y="4183802"/>
            <a:ext cx="7384714" cy="1026082"/>
          </a:xfrm>
        </p:spPr>
        <p:txBody>
          <a:bodyPr anchor="b">
            <a:normAutofit fontScale="90000"/>
          </a:bodyPr>
          <a:lstStyle/>
          <a:p>
            <a:r>
              <a:rPr lang="lv-LV" sz="6000" dirty="0">
                <a:solidFill>
                  <a:srgbClr val="06829A"/>
                </a:solidFill>
              </a:rPr>
              <a:t>Atbalsts mājokļu būvniecībai uz tirgus nosacījumiem</a:t>
            </a:r>
          </a:p>
        </p:txBody>
      </p:sp>
      <p:sp>
        <p:nvSpPr>
          <p:cNvPr id="126" name="Freeform: Shape 125">
            <a:extLst>
              <a:ext uri="{FF2B5EF4-FFF2-40B4-BE49-F238E27FC236}">
                <a16:creationId xmlns:a16="http://schemas.microsoft.com/office/drawing/2014/main" id="{A94A2FC9-6D19-473C-B868-99FDB2044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7170" y="619444"/>
            <a:ext cx="2801128" cy="2524998"/>
          </a:xfrm>
          <a:custGeom>
            <a:avLst/>
            <a:gdLst>
              <a:gd name="connsiteX0" fmla="*/ 530616 w 1859834"/>
              <a:gd name="connsiteY0" fmla="*/ 0 h 1676546"/>
              <a:gd name="connsiteX1" fmla="*/ 1331006 w 1859834"/>
              <a:gd name="connsiteY1" fmla="*/ 0 h 1676546"/>
              <a:gd name="connsiteX2" fmla="*/ 1445347 w 1859834"/>
              <a:gd name="connsiteY2" fmla="*/ 65415 h 1676546"/>
              <a:gd name="connsiteX3" fmla="*/ 1845541 w 1859834"/>
              <a:gd name="connsiteY3" fmla="*/ 770436 h 1676546"/>
              <a:gd name="connsiteX4" fmla="*/ 1845541 w 1859834"/>
              <a:gd name="connsiteY4" fmla="*/ 906111 h 1676546"/>
              <a:gd name="connsiteX5" fmla="*/ 1445347 w 1859834"/>
              <a:gd name="connsiteY5" fmla="*/ 1611131 h 1676546"/>
              <a:gd name="connsiteX6" fmla="*/ 1331006 w 1859834"/>
              <a:gd name="connsiteY6" fmla="*/ 1676546 h 1676546"/>
              <a:gd name="connsiteX7" fmla="*/ 530616 w 1859834"/>
              <a:gd name="connsiteY7" fmla="*/ 1676546 h 1676546"/>
              <a:gd name="connsiteX8" fmla="*/ 416275 w 1859834"/>
              <a:gd name="connsiteY8" fmla="*/ 1611131 h 1676546"/>
              <a:gd name="connsiteX9" fmla="*/ 16080 w 1859834"/>
              <a:gd name="connsiteY9" fmla="*/ 906111 h 1676546"/>
              <a:gd name="connsiteX10" fmla="*/ 16080 w 1859834"/>
              <a:gd name="connsiteY10" fmla="*/ 770436 h 1676546"/>
              <a:gd name="connsiteX11" fmla="*/ 416275 w 1859834"/>
              <a:gd name="connsiteY11" fmla="*/ 65415 h 1676546"/>
              <a:gd name="connsiteX12" fmla="*/ 530616 w 1859834"/>
              <a:gd name="connsiteY12" fmla="*/ 0 h 167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59834" h="1676546">
                <a:moveTo>
                  <a:pt x="530616" y="0"/>
                </a:moveTo>
                <a:cubicBezTo>
                  <a:pt x="1331006" y="0"/>
                  <a:pt x="1331006" y="0"/>
                  <a:pt x="1331006" y="0"/>
                </a:cubicBezTo>
                <a:cubicBezTo>
                  <a:pt x="1371502" y="0"/>
                  <a:pt x="1423909" y="29073"/>
                  <a:pt x="1445347" y="65415"/>
                </a:cubicBezTo>
                <a:cubicBezTo>
                  <a:pt x="1845541" y="770436"/>
                  <a:pt x="1845541" y="770436"/>
                  <a:pt x="1845541" y="770436"/>
                </a:cubicBezTo>
                <a:cubicBezTo>
                  <a:pt x="1864599" y="809200"/>
                  <a:pt x="1864599" y="867346"/>
                  <a:pt x="1845541" y="906111"/>
                </a:cubicBezTo>
                <a:cubicBezTo>
                  <a:pt x="1445347" y="1611131"/>
                  <a:pt x="1445347" y="1611131"/>
                  <a:pt x="1445347" y="1611131"/>
                </a:cubicBezTo>
                <a:cubicBezTo>
                  <a:pt x="1423909" y="1647474"/>
                  <a:pt x="1371502" y="1676546"/>
                  <a:pt x="1331006" y="1676546"/>
                </a:cubicBezTo>
                <a:lnTo>
                  <a:pt x="530616" y="1676546"/>
                </a:lnTo>
                <a:cubicBezTo>
                  <a:pt x="487738" y="1676546"/>
                  <a:pt x="435332" y="1647474"/>
                  <a:pt x="416275" y="1611131"/>
                </a:cubicBezTo>
                <a:cubicBezTo>
                  <a:pt x="16080" y="906111"/>
                  <a:pt x="16080" y="906111"/>
                  <a:pt x="16080" y="906111"/>
                </a:cubicBezTo>
                <a:cubicBezTo>
                  <a:pt x="-5359" y="867346"/>
                  <a:pt x="-5359" y="809200"/>
                  <a:pt x="16080" y="770436"/>
                </a:cubicBezTo>
                <a:cubicBezTo>
                  <a:pt x="416275" y="65415"/>
                  <a:pt x="416275" y="65415"/>
                  <a:pt x="416275" y="65415"/>
                </a:cubicBezTo>
                <a:cubicBezTo>
                  <a:pt x="435332" y="29073"/>
                  <a:pt x="487738" y="0"/>
                  <a:pt x="530616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248859D3-3ED7-45B7-8938-FDD038274D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9957" y="1199687"/>
            <a:ext cx="1555552" cy="1360458"/>
          </a:xfrm>
          <a:prstGeom prst="rect">
            <a:avLst/>
          </a:prstGeom>
        </p:spPr>
      </p:pic>
      <p:sp>
        <p:nvSpPr>
          <p:cNvPr id="128" name="Freeform: Shape 127">
            <a:extLst>
              <a:ext uri="{FF2B5EF4-FFF2-40B4-BE49-F238E27FC236}">
                <a16:creationId xmlns:a16="http://schemas.microsoft.com/office/drawing/2014/main" id="{8BED0409-854E-49C4-876E-A78C6D881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87274" y="3401015"/>
            <a:ext cx="6109232" cy="6011115"/>
          </a:xfrm>
          <a:custGeom>
            <a:avLst/>
            <a:gdLst>
              <a:gd name="connsiteX0" fmla="*/ 2353286 w 3293367"/>
              <a:gd name="connsiteY0" fmla="*/ 2104683 h 3240573"/>
              <a:gd name="connsiteX1" fmla="*/ 2868450 w 3293367"/>
              <a:gd name="connsiteY1" fmla="*/ 2104683 h 3240573"/>
              <a:gd name="connsiteX2" fmla="*/ 2892703 w 3293367"/>
              <a:gd name="connsiteY2" fmla="*/ 2107904 h 3240573"/>
              <a:gd name="connsiteX3" fmla="*/ 2909383 w 3293367"/>
              <a:gd name="connsiteY3" fmla="*/ 2114898 h 3240573"/>
              <a:gd name="connsiteX4" fmla="*/ 2899189 w 3293367"/>
              <a:gd name="connsiteY4" fmla="*/ 2132529 h 3240573"/>
              <a:gd name="connsiteX5" fmla="*/ 2538022 w 3293367"/>
              <a:gd name="connsiteY5" fmla="*/ 2757176 h 3240573"/>
              <a:gd name="connsiteX6" fmla="*/ 2322847 w 3293367"/>
              <a:gd name="connsiteY6" fmla="*/ 2882232 h 3240573"/>
              <a:gd name="connsiteX7" fmla="*/ 2149884 w 3293367"/>
              <a:gd name="connsiteY7" fmla="*/ 2882232 h 3240573"/>
              <a:gd name="connsiteX8" fmla="*/ 2129707 w 3293367"/>
              <a:gd name="connsiteY8" fmla="*/ 2882232 h 3240573"/>
              <a:gd name="connsiteX9" fmla="*/ 2110453 w 3293367"/>
              <a:gd name="connsiteY9" fmla="*/ 2849077 h 3240573"/>
              <a:gd name="connsiteX10" fmla="*/ 2016148 w 3293367"/>
              <a:gd name="connsiteY10" fmla="*/ 2686675 h 3240573"/>
              <a:gd name="connsiteX11" fmla="*/ 2016148 w 3293367"/>
              <a:gd name="connsiteY11" fmla="*/ 2595774 h 3240573"/>
              <a:gd name="connsiteX12" fmla="*/ 2274287 w 3293367"/>
              <a:gd name="connsiteY12" fmla="*/ 2151242 h 3240573"/>
              <a:gd name="connsiteX13" fmla="*/ 2353286 w 3293367"/>
              <a:gd name="connsiteY13" fmla="*/ 2104683 h 3240573"/>
              <a:gd name="connsiteX14" fmla="*/ 939150 w 3293367"/>
              <a:gd name="connsiteY14" fmla="*/ 0 h 3240573"/>
              <a:gd name="connsiteX15" fmla="*/ 2322847 w 3293367"/>
              <a:gd name="connsiteY15" fmla="*/ 0 h 3240573"/>
              <a:gd name="connsiteX16" fmla="*/ 2538022 w 3293367"/>
              <a:gd name="connsiteY16" fmla="*/ 125055 h 3240573"/>
              <a:gd name="connsiteX17" fmla="*/ 3228376 w 3293367"/>
              <a:gd name="connsiteY17" fmla="*/ 1319038 h 3240573"/>
              <a:gd name="connsiteX18" fmla="*/ 3228376 w 3293367"/>
              <a:gd name="connsiteY18" fmla="*/ 1563194 h 3240573"/>
              <a:gd name="connsiteX19" fmla="*/ 2972043 w 3293367"/>
              <a:gd name="connsiteY19" fmla="*/ 2006528 h 3240573"/>
              <a:gd name="connsiteX20" fmla="*/ 2950440 w 3293367"/>
              <a:gd name="connsiteY20" fmla="*/ 2043890 h 3240573"/>
              <a:gd name="connsiteX21" fmla="*/ 2951200 w 3293367"/>
              <a:gd name="connsiteY21" fmla="*/ 2044209 h 3240573"/>
              <a:gd name="connsiteX22" fmla="*/ 2989324 w 3293367"/>
              <a:gd name="connsiteY22" fmla="*/ 2082660 h 3240573"/>
              <a:gd name="connsiteX23" fmla="*/ 3279247 w 3293367"/>
              <a:gd name="connsiteY23" fmla="*/ 2584089 h 3240573"/>
              <a:gd name="connsiteX24" fmla="*/ 3279247 w 3293367"/>
              <a:gd name="connsiteY24" fmla="*/ 2686626 h 3240573"/>
              <a:gd name="connsiteX25" fmla="*/ 2989324 w 3293367"/>
              <a:gd name="connsiteY25" fmla="*/ 3188054 h 3240573"/>
              <a:gd name="connsiteX26" fmla="*/ 2898957 w 3293367"/>
              <a:gd name="connsiteY26" fmla="*/ 3240573 h 3240573"/>
              <a:gd name="connsiteX27" fmla="*/ 2317855 w 3293367"/>
              <a:gd name="connsiteY27" fmla="*/ 3240573 h 3240573"/>
              <a:gd name="connsiteX28" fmla="*/ 2228744 w 3293367"/>
              <a:gd name="connsiteY28" fmla="*/ 3188054 h 3240573"/>
              <a:gd name="connsiteX29" fmla="*/ 2072563 w 3293367"/>
              <a:gd name="connsiteY29" fmla="*/ 2919100 h 3240573"/>
              <a:gd name="connsiteX30" fmla="*/ 2054920 w 3293367"/>
              <a:gd name="connsiteY30" fmla="*/ 2888716 h 3240573"/>
              <a:gd name="connsiteX31" fmla="*/ 2068802 w 3293367"/>
              <a:gd name="connsiteY31" fmla="*/ 2888716 h 3240573"/>
              <a:gd name="connsiteX32" fmla="*/ 2134418 w 3293367"/>
              <a:gd name="connsiteY32" fmla="*/ 2888716 h 3240573"/>
              <a:gd name="connsiteX33" fmla="*/ 2162922 w 3293367"/>
              <a:gd name="connsiteY33" fmla="*/ 2937803 h 3240573"/>
              <a:gd name="connsiteX34" fmla="*/ 2271824 w 3293367"/>
              <a:gd name="connsiteY34" fmla="*/ 3125340 h 3240573"/>
              <a:gd name="connsiteX35" fmla="*/ 2350824 w 3293367"/>
              <a:gd name="connsiteY35" fmla="*/ 3171900 h 3240573"/>
              <a:gd name="connsiteX36" fmla="*/ 2865989 w 3293367"/>
              <a:gd name="connsiteY36" fmla="*/ 3171900 h 3240573"/>
              <a:gd name="connsiteX37" fmla="*/ 2946100 w 3293367"/>
              <a:gd name="connsiteY37" fmla="*/ 3125340 h 3240573"/>
              <a:gd name="connsiteX38" fmla="*/ 3203126 w 3293367"/>
              <a:gd name="connsiteY38" fmla="*/ 2680809 h 3240573"/>
              <a:gd name="connsiteX39" fmla="*/ 3203126 w 3293367"/>
              <a:gd name="connsiteY39" fmla="*/ 2589906 h 3240573"/>
              <a:gd name="connsiteX40" fmla="*/ 2946100 w 3293367"/>
              <a:gd name="connsiteY40" fmla="*/ 2145375 h 3240573"/>
              <a:gd name="connsiteX41" fmla="*/ 2912303 w 3293367"/>
              <a:gd name="connsiteY41" fmla="*/ 2111287 h 3240573"/>
              <a:gd name="connsiteX42" fmla="*/ 2908392 w 3293367"/>
              <a:gd name="connsiteY42" fmla="*/ 2109648 h 3240573"/>
              <a:gd name="connsiteX43" fmla="*/ 2929357 w 3293367"/>
              <a:gd name="connsiteY43" fmla="*/ 2073390 h 3240573"/>
              <a:gd name="connsiteX44" fmla="*/ 2944948 w 3293367"/>
              <a:gd name="connsiteY44" fmla="*/ 2046424 h 3240573"/>
              <a:gd name="connsiteX45" fmla="*/ 2928777 w 3293367"/>
              <a:gd name="connsiteY45" fmla="*/ 2039643 h 3240573"/>
              <a:gd name="connsiteX46" fmla="*/ 2901420 w 3293367"/>
              <a:gd name="connsiteY46" fmla="*/ 2036009 h 3240573"/>
              <a:gd name="connsiteX47" fmla="*/ 2320317 w 3293367"/>
              <a:gd name="connsiteY47" fmla="*/ 2036009 h 3240573"/>
              <a:gd name="connsiteX48" fmla="*/ 2231207 w 3293367"/>
              <a:gd name="connsiteY48" fmla="*/ 2088527 h 3240573"/>
              <a:gd name="connsiteX49" fmla="*/ 1940028 w 3293367"/>
              <a:gd name="connsiteY49" fmla="*/ 2589956 h 3240573"/>
              <a:gd name="connsiteX50" fmla="*/ 1940028 w 3293367"/>
              <a:gd name="connsiteY50" fmla="*/ 2692493 h 3240573"/>
              <a:gd name="connsiteX51" fmla="*/ 2036139 w 3293367"/>
              <a:gd name="connsiteY51" fmla="*/ 2858003 h 3240573"/>
              <a:gd name="connsiteX52" fmla="*/ 2050209 w 3293367"/>
              <a:gd name="connsiteY52" fmla="*/ 2882232 h 3240573"/>
              <a:gd name="connsiteX53" fmla="*/ 1985031 w 3293367"/>
              <a:gd name="connsiteY53" fmla="*/ 2882232 h 3240573"/>
              <a:gd name="connsiteX54" fmla="*/ 939150 w 3293367"/>
              <a:gd name="connsiteY54" fmla="*/ 2882232 h 3240573"/>
              <a:gd name="connsiteX55" fmla="*/ 726963 w 3293367"/>
              <a:gd name="connsiteY55" fmla="*/ 2757176 h 3240573"/>
              <a:gd name="connsiteX56" fmla="*/ 33622 w 3293367"/>
              <a:gd name="connsiteY56" fmla="*/ 1563194 h 3240573"/>
              <a:gd name="connsiteX57" fmla="*/ 33622 w 3293367"/>
              <a:gd name="connsiteY57" fmla="*/ 1319038 h 3240573"/>
              <a:gd name="connsiteX58" fmla="*/ 726963 w 3293367"/>
              <a:gd name="connsiteY58" fmla="*/ 125055 h 3240573"/>
              <a:gd name="connsiteX59" fmla="*/ 939150 w 3293367"/>
              <a:gd name="connsiteY59" fmla="*/ 0 h 3240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3293367" h="3240573">
                <a:moveTo>
                  <a:pt x="2353286" y="2104683"/>
                </a:moveTo>
                <a:cubicBezTo>
                  <a:pt x="2353286" y="2104683"/>
                  <a:pt x="2353286" y="2104683"/>
                  <a:pt x="2868450" y="2104683"/>
                </a:cubicBezTo>
                <a:cubicBezTo>
                  <a:pt x="2876795" y="2104683"/>
                  <a:pt x="2884932" y="2105791"/>
                  <a:pt x="2892703" y="2107904"/>
                </a:cubicBezTo>
                <a:lnTo>
                  <a:pt x="2909383" y="2114898"/>
                </a:lnTo>
                <a:lnTo>
                  <a:pt x="2899189" y="2132529"/>
                </a:lnTo>
                <a:cubicBezTo>
                  <a:pt x="2807017" y="2291942"/>
                  <a:pt x="2689037" y="2495992"/>
                  <a:pt x="2538022" y="2757176"/>
                </a:cubicBezTo>
                <a:cubicBezTo>
                  <a:pt x="2493195" y="2834591"/>
                  <a:pt x="2412503" y="2882232"/>
                  <a:pt x="2322847" y="2882232"/>
                </a:cubicBezTo>
                <a:cubicBezTo>
                  <a:pt x="2322847" y="2882232"/>
                  <a:pt x="2322847" y="2882232"/>
                  <a:pt x="2149884" y="2882232"/>
                </a:cubicBezTo>
                <a:lnTo>
                  <a:pt x="2129707" y="2882232"/>
                </a:lnTo>
                <a:lnTo>
                  <a:pt x="2110453" y="2849077"/>
                </a:lnTo>
                <a:cubicBezTo>
                  <a:pt x="2083644" y="2802909"/>
                  <a:pt x="2052449" y="2749188"/>
                  <a:pt x="2016148" y="2686675"/>
                </a:cubicBezTo>
                <a:cubicBezTo>
                  <a:pt x="1999459" y="2658961"/>
                  <a:pt x="1999459" y="2623488"/>
                  <a:pt x="2016148" y="2595774"/>
                </a:cubicBezTo>
                <a:cubicBezTo>
                  <a:pt x="2016148" y="2595774"/>
                  <a:pt x="2016148" y="2595774"/>
                  <a:pt x="2274287" y="2151242"/>
                </a:cubicBezTo>
                <a:cubicBezTo>
                  <a:pt x="2289865" y="2122420"/>
                  <a:pt x="2321018" y="2104683"/>
                  <a:pt x="2353286" y="2104683"/>
                </a:cubicBezTo>
                <a:close/>
                <a:moveTo>
                  <a:pt x="939150" y="0"/>
                </a:moveTo>
                <a:cubicBezTo>
                  <a:pt x="939150" y="0"/>
                  <a:pt x="939150" y="0"/>
                  <a:pt x="2322847" y="0"/>
                </a:cubicBezTo>
                <a:cubicBezTo>
                  <a:pt x="2412503" y="0"/>
                  <a:pt x="2493195" y="47640"/>
                  <a:pt x="2538022" y="125055"/>
                </a:cubicBezTo>
                <a:cubicBezTo>
                  <a:pt x="2538022" y="125055"/>
                  <a:pt x="2538022" y="125055"/>
                  <a:pt x="3228376" y="1319038"/>
                </a:cubicBezTo>
                <a:cubicBezTo>
                  <a:pt x="3273205" y="1393476"/>
                  <a:pt x="3273205" y="1488756"/>
                  <a:pt x="3228376" y="1563194"/>
                </a:cubicBezTo>
                <a:cubicBezTo>
                  <a:pt x="3228376" y="1563194"/>
                  <a:pt x="3228376" y="1563194"/>
                  <a:pt x="2972043" y="2006528"/>
                </a:cubicBezTo>
                <a:lnTo>
                  <a:pt x="2950440" y="2043890"/>
                </a:lnTo>
                <a:lnTo>
                  <a:pt x="2951200" y="2044209"/>
                </a:lnTo>
                <a:cubicBezTo>
                  <a:pt x="2966732" y="2053275"/>
                  <a:pt x="2979910" y="2066404"/>
                  <a:pt x="2989324" y="2082660"/>
                </a:cubicBezTo>
                <a:cubicBezTo>
                  <a:pt x="2989324" y="2082660"/>
                  <a:pt x="2989324" y="2082660"/>
                  <a:pt x="3279247" y="2584089"/>
                </a:cubicBezTo>
                <a:cubicBezTo>
                  <a:pt x="3298074" y="2615350"/>
                  <a:pt x="3298074" y="2655364"/>
                  <a:pt x="3279247" y="2686626"/>
                </a:cubicBezTo>
                <a:cubicBezTo>
                  <a:pt x="3279247" y="2686626"/>
                  <a:pt x="3279247" y="2686626"/>
                  <a:pt x="2989324" y="3188054"/>
                </a:cubicBezTo>
                <a:cubicBezTo>
                  <a:pt x="2970497" y="3220565"/>
                  <a:pt x="2936610" y="3240573"/>
                  <a:pt x="2898957" y="3240573"/>
                </a:cubicBezTo>
                <a:cubicBezTo>
                  <a:pt x="2898957" y="3240573"/>
                  <a:pt x="2898957" y="3240573"/>
                  <a:pt x="2317855" y="3240573"/>
                </a:cubicBezTo>
                <a:cubicBezTo>
                  <a:pt x="2281457" y="3240573"/>
                  <a:pt x="2246316" y="3220565"/>
                  <a:pt x="2228744" y="3188054"/>
                </a:cubicBezTo>
                <a:cubicBezTo>
                  <a:pt x="2228744" y="3188054"/>
                  <a:pt x="2228744" y="3188054"/>
                  <a:pt x="2072563" y="2919100"/>
                </a:cubicBezTo>
                <a:lnTo>
                  <a:pt x="2054920" y="2888716"/>
                </a:lnTo>
                <a:lnTo>
                  <a:pt x="2068802" y="2888716"/>
                </a:lnTo>
                <a:lnTo>
                  <a:pt x="2134418" y="2888716"/>
                </a:lnTo>
                <a:lnTo>
                  <a:pt x="2162922" y="2937803"/>
                </a:lnTo>
                <a:cubicBezTo>
                  <a:pt x="2271824" y="3125340"/>
                  <a:pt x="2271824" y="3125340"/>
                  <a:pt x="2271824" y="3125340"/>
                </a:cubicBezTo>
                <a:cubicBezTo>
                  <a:pt x="2287402" y="3154162"/>
                  <a:pt x="2318557" y="3171900"/>
                  <a:pt x="2350824" y="3171900"/>
                </a:cubicBezTo>
                <a:cubicBezTo>
                  <a:pt x="2865989" y="3171900"/>
                  <a:pt x="2865989" y="3171900"/>
                  <a:pt x="2865989" y="3171900"/>
                </a:cubicBezTo>
                <a:cubicBezTo>
                  <a:pt x="2899368" y="3171900"/>
                  <a:pt x="2929410" y="3154162"/>
                  <a:pt x="2946100" y="3125340"/>
                </a:cubicBezTo>
                <a:cubicBezTo>
                  <a:pt x="3203126" y="2680809"/>
                  <a:pt x="3203126" y="2680809"/>
                  <a:pt x="3203126" y="2680809"/>
                </a:cubicBezTo>
                <a:cubicBezTo>
                  <a:pt x="3219816" y="2653094"/>
                  <a:pt x="3219816" y="2617620"/>
                  <a:pt x="3203126" y="2589906"/>
                </a:cubicBezTo>
                <a:cubicBezTo>
                  <a:pt x="2946100" y="2145375"/>
                  <a:pt x="2946100" y="2145375"/>
                  <a:pt x="2946100" y="2145375"/>
                </a:cubicBezTo>
                <a:cubicBezTo>
                  <a:pt x="2937755" y="2130963"/>
                  <a:pt x="2926072" y="2119323"/>
                  <a:pt x="2912303" y="2111287"/>
                </a:cubicBezTo>
                <a:lnTo>
                  <a:pt x="2908392" y="2109648"/>
                </a:lnTo>
                <a:lnTo>
                  <a:pt x="2929357" y="2073390"/>
                </a:lnTo>
                <a:lnTo>
                  <a:pt x="2944948" y="2046424"/>
                </a:lnTo>
                <a:lnTo>
                  <a:pt x="2928777" y="2039643"/>
                </a:lnTo>
                <a:cubicBezTo>
                  <a:pt x="2920010" y="2037259"/>
                  <a:pt x="2910833" y="2036009"/>
                  <a:pt x="2901420" y="2036009"/>
                </a:cubicBezTo>
                <a:cubicBezTo>
                  <a:pt x="2320317" y="2036009"/>
                  <a:pt x="2320317" y="2036009"/>
                  <a:pt x="2320317" y="2036009"/>
                </a:cubicBezTo>
                <a:cubicBezTo>
                  <a:pt x="2283920" y="2036009"/>
                  <a:pt x="2248778" y="2056016"/>
                  <a:pt x="2231207" y="2088527"/>
                </a:cubicBezTo>
                <a:cubicBezTo>
                  <a:pt x="1940028" y="2589956"/>
                  <a:pt x="1940028" y="2589956"/>
                  <a:pt x="1940028" y="2589956"/>
                </a:cubicBezTo>
                <a:cubicBezTo>
                  <a:pt x="1921201" y="2621217"/>
                  <a:pt x="1921201" y="2661231"/>
                  <a:pt x="1940028" y="2692493"/>
                </a:cubicBezTo>
                <a:cubicBezTo>
                  <a:pt x="1976425" y="2755171"/>
                  <a:pt x="2008272" y="2810015"/>
                  <a:pt x="2036139" y="2858003"/>
                </a:cubicBezTo>
                <a:lnTo>
                  <a:pt x="2050209" y="2882232"/>
                </a:lnTo>
                <a:lnTo>
                  <a:pt x="1985031" y="2882232"/>
                </a:lnTo>
                <a:cubicBezTo>
                  <a:pt x="1782341" y="2882232"/>
                  <a:pt x="1458037" y="2882232"/>
                  <a:pt x="939150" y="2882232"/>
                </a:cubicBezTo>
                <a:cubicBezTo>
                  <a:pt x="852483" y="2882232"/>
                  <a:pt x="768803" y="2834591"/>
                  <a:pt x="726963" y="2757176"/>
                </a:cubicBezTo>
                <a:cubicBezTo>
                  <a:pt x="726963" y="2757176"/>
                  <a:pt x="726963" y="2757176"/>
                  <a:pt x="33622" y="1563194"/>
                </a:cubicBezTo>
                <a:cubicBezTo>
                  <a:pt x="-11207" y="1488756"/>
                  <a:pt x="-11207" y="1393476"/>
                  <a:pt x="33622" y="1319038"/>
                </a:cubicBezTo>
                <a:cubicBezTo>
                  <a:pt x="33622" y="1319038"/>
                  <a:pt x="33622" y="1319038"/>
                  <a:pt x="726963" y="125055"/>
                </a:cubicBezTo>
                <a:cubicBezTo>
                  <a:pt x="768803" y="47640"/>
                  <a:pt x="852483" y="0"/>
                  <a:pt x="939150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130" name="Freeform: Shape 129">
            <a:extLst>
              <a:ext uri="{FF2B5EF4-FFF2-40B4-BE49-F238E27FC236}">
                <a16:creationId xmlns:a16="http://schemas.microsoft.com/office/drawing/2014/main" id="{D4340B2E-01FD-4F5D-9C4D-AD3923AD2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361953" y="1199687"/>
            <a:ext cx="4707527" cy="4243467"/>
          </a:xfrm>
          <a:custGeom>
            <a:avLst/>
            <a:gdLst>
              <a:gd name="connsiteX0" fmla="*/ 944317 w 3309879"/>
              <a:gd name="connsiteY0" fmla="*/ 0 h 2983688"/>
              <a:gd name="connsiteX1" fmla="*/ 2368743 w 3309879"/>
              <a:gd name="connsiteY1" fmla="*/ 0 h 2983688"/>
              <a:gd name="connsiteX2" fmla="*/ 2572231 w 3309879"/>
              <a:gd name="connsiteY2" fmla="*/ 116416 h 2983688"/>
              <a:gd name="connsiteX3" fmla="*/ 3284443 w 3309879"/>
              <a:gd name="connsiteY3" fmla="*/ 1371117 h 2983688"/>
              <a:gd name="connsiteX4" fmla="*/ 3284443 w 3309879"/>
              <a:gd name="connsiteY4" fmla="*/ 1612573 h 2983688"/>
              <a:gd name="connsiteX5" fmla="*/ 2572231 w 3309879"/>
              <a:gd name="connsiteY5" fmla="*/ 2867272 h 2983688"/>
              <a:gd name="connsiteX6" fmla="*/ 2368743 w 3309879"/>
              <a:gd name="connsiteY6" fmla="*/ 2983688 h 2983688"/>
              <a:gd name="connsiteX7" fmla="*/ 944317 w 3309879"/>
              <a:gd name="connsiteY7" fmla="*/ 2983688 h 2983688"/>
              <a:gd name="connsiteX8" fmla="*/ 740830 w 3309879"/>
              <a:gd name="connsiteY8" fmla="*/ 2867272 h 2983688"/>
              <a:gd name="connsiteX9" fmla="*/ 28617 w 3309879"/>
              <a:gd name="connsiteY9" fmla="*/ 1612573 h 2983688"/>
              <a:gd name="connsiteX10" fmla="*/ 28617 w 3309879"/>
              <a:gd name="connsiteY10" fmla="*/ 1371117 h 2983688"/>
              <a:gd name="connsiteX11" fmla="*/ 740830 w 3309879"/>
              <a:gd name="connsiteY11" fmla="*/ 116416 h 2983688"/>
              <a:gd name="connsiteX12" fmla="*/ 944317 w 3309879"/>
              <a:gd name="connsiteY12" fmla="*/ 0 h 2983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309879" h="2983688">
                <a:moveTo>
                  <a:pt x="944317" y="0"/>
                </a:moveTo>
                <a:cubicBezTo>
                  <a:pt x="2368743" y="0"/>
                  <a:pt x="2368743" y="0"/>
                  <a:pt x="2368743" y="0"/>
                </a:cubicBezTo>
                <a:cubicBezTo>
                  <a:pt x="2440811" y="0"/>
                  <a:pt x="2534078" y="51740"/>
                  <a:pt x="2572231" y="116416"/>
                </a:cubicBezTo>
                <a:cubicBezTo>
                  <a:pt x="3284443" y="1371117"/>
                  <a:pt x="3284443" y="1371117"/>
                  <a:pt x="3284443" y="1371117"/>
                </a:cubicBezTo>
                <a:cubicBezTo>
                  <a:pt x="3318358" y="1440104"/>
                  <a:pt x="3318358" y="1543584"/>
                  <a:pt x="3284443" y="1612573"/>
                </a:cubicBezTo>
                <a:cubicBezTo>
                  <a:pt x="2572231" y="2867272"/>
                  <a:pt x="2572231" y="2867272"/>
                  <a:pt x="2572231" y="2867272"/>
                </a:cubicBezTo>
                <a:cubicBezTo>
                  <a:pt x="2534078" y="2931949"/>
                  <a:pt x="2440811" y="2983688"/>
                  <a:pt x="2368743" y="2983688"/>
                </a:cubicBezTo>
                <a:lnTo>
                  <a:pt x="944317" y="2983688"/>
                </a:lnTo>
                <a:cubicBezTo>
                  <a:pt x="868010" y="2983688"/>
                  <a:pt x="774745" y="2931949"/>
                  <a:pt x="740830" y="2867272"/>
                </a:cubicBezTo>
                <a:cubicBezTo>
                  <a:pt x="28617" y="1612573"/>
                  <a:pt x="28617" y="1612573"/>
                  <a:pt x="28617" y="1612573"/>
                </a:cubicBezTo>
                <a:cubicBezTo>
                  <a:pt x="-9538" y="1543584"/>
                  <a:pt x="-9538" y="1440104"/>
                  <a:pt x="28617" y="1371117"/>
                </a:cubicBezTo>
                <a:cubicBezTo>
                  <a:pt x="740830" y="116416"/>
                  <a:pt x="740830" y="116416"/>
                  <a:pt x="740830" y="116416"/>
                </a:cubicBezTo>
                <a:cubicBezTo>
                  <a:pt x="774745" y="51740"/>
                  <a:pt x="868010" y="0"/>
                  <a:pt x="944317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pic>
        <p:nvPicPr>
          <p:cNvPr id="8" name="Picture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9E783F9A-31E1-40A9-A2F0-744DAF6F788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60"/>
          <a:stretch/>
        </p:blipFill>
        <p:spPr>
          <a:xfrm>
            <a:off x="9592959" y="4002115"/>
            <a:ext cx="1897861" cy="1732598"/>
          </a:xfrm>
          <a:prstGeom prst="rect">
            <a:avLst/>
          </a:prstGeom>
        </p:spPr>
      </p:pic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26472530-801A-439C-ADD0-467463C35BF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9477" y="1803138"/>
            <a:ext cx="2552474" cy="3036563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45231-6101-4A5D-B658-FF4CE97D2694}"/>
              </a:ext>
            </a:extLst>
          </p:cNvPr>
          <p:cNvSpPr txBox="1">
            <a:spLocks/>
          </p:cNvSpPr>
          <p:nvPr/>
        </p:nvSpPr>
        <p:spPr>
          <a:xfrm>
            <a:off x="16184016" y="8994987"/>
            <a:ext cx="577991" cy="43349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53"/>
              </a:spcAft>
              <a:buClrTx/>
              <a:buSzTx/>
              <a:buFontTx/>
              <a:buNone/>
              <a:tabLst/>
              <a:defRPr/>
            </a:pPr>
            <a:fld id="{0E466ADA-D24F-4538-A237-D6F0255529BA}" type="slidenum">
              <a:rPr kumimoji="0" lang="en-US" altLang="lv-LV" sz="256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53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lv-LV" sz="256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1F86110-6C17-4428-936F-21F59BEA3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5362" y="5209884"/>
            <a:ext cx="6703946" cy="286591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lv-LV" sz="4800" b="1" dirty="0">
                <a:solidFill>
                  <a:srgbClr val="06829A"/>
                </a:solidFill>
              </a:rPr>
              <a:t>∑ 40 M EUR</a:t>
            </a:r>
          </a:p>
          <a:p>
            <a:pPr marL="0" indent="0" algn="ctr">
              <a:buNone/>
            </a:pPr>
            <a:endParaRPr lang="lv-LV" sz="900" b="1" dirty="0">
              <a:solidFill>
                <a:srgbClr val="06829A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C6543B4-D11D-4356-B144-9D19FD277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382214" y="9211733"/>
            <a:ext cx="3901559" cy="519289"/>
          </a:xfrm>
        </p:spPr>
        <p:txBody>
          <a:bodyPr/>
          <a:lstStyle/>
          <a:p>
            <a:fld id="{262A3B16-4785-486C-B351-A93E10E4BD9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742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26936"/>
            <a:ext cx="17340262" cy="10475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C0E94E-AD91-4867-AFD1-B82DD63F9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089362" y="915153"/>
            <a:ext cx="23518985" cy="1059322"/>
          </a:xfrm>
          <a:prstGeom prst="ellipse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lv-LV" sz="3600" dirty="0">
                <a:solidFill>
                  <a:schemeClr val="bg1"/>
                </a:solidFill>
              </a:rPr>
              <a:t>Garantijas nekustamo īpašumu attīstītājiem</a:t>
            </a:r>
            <a:endParaRPr lang="en-US" sz="35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E3CD7E9-BE4E-4BF4-BC36-BA28CA8966B8}"/>
              </a:ext>
            </a:extLst>
          </p:cNvPr>
          <p:cNvCxnSpPr>
            <a:cxnSpLocks/>
          </p:cNvCxnSpPr>
          <p:nvPr/>
        </p:nvCxnSpPr>
        <p:spPr>
          <a:xfrm>
            <a:off x="2462461" y="8221889"/>
            <a:ext cx="1977694" cy="0"/>
          </a:xfrm>
          <a:prstGeom prst="straightConnector1">
            <a:avLst/>
          </a:prstGeom>
          <a:ln w="76200">
            <a:solidFill>
              <a:srgbClr val="06829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A6E01E7-1DCC-48FF-892C-198C193D8351}"/>
              </a:ext>
            </a:extLst>
          </p:cNvPr>
          <p:cNvCxnSpPr>
            <a:cxnSpLocks/>
          </p:cNvCxnSpPr>
          <p:nvPr/>
        </p:nvCxnSpPr>
        <p:spPr>
          <a:xfrm flipH="1" flipV="1">
            <a:off x="6807550" y="3227629"/>
            <a:ext cx="1822566" cy="1437736"/>
          </a:xfrm>
          <a:prstGeom prst="straightConnector1">
            <a:avLst/>
          </a:prstGeom>
          <a:ln w="76200">
            <a:solidFill>
              <a:srgbClr val="06829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20">
            <a:extLst>
              <a:ext uri="{FF2B5EF4-FFF2-40B4-BE49-F238E27FC236}">
                <a16:creationId xmlns:a16="http://schemas.microsoft.com/office/drawing/2014/main" id="{B1E2AB38-1EAD-4D12-96CB-DC11864F2912}"/>
              </a:ext>
            </a:extLst>
          </p:cNvPr>
          <p:cNvSpPr txBox="1"/>
          <p:nvPr/>
        </p:nvSpPr>
        <p:spPr>
          <a:xfrm>
            <a:off x="12934651" y="4665365"/>
            <a:ext cx="2360951" cy="131984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Daudzdzīvokļu māja</a:t>
            </a:r>
            <a:endParaRPr kumimoji="0" lang="lv-LV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sym typeface="Helvetica Neue"/>
            </a:endParaRPr>
          </a:p>
          <a:p>
            <a:pPr marL="0" marR="0" lvl="0" indent="0" algn="ctr" defTabSz="584200" rtl="0" eaLnBrk="1" fontAlgn="auto" latinLnBrk="0" hangingPunc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rPr>
              <a:t>(pieder attīstītājam)</a:t>
            </a:r>
            <a:endParaRPr kumimoji="0" lang="lv-LV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sym typeface="Helvetica Neue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F6C06375-371B-4E73-B1DF-488522823EDB}"/>
              </a:ext>
            </a:extLst>
          </p:cNvPr>
          <p:cNvCxnSpPr>
            <a:cxnSpLocks/>
          </p:cNvCxnSpPr>
          <p:nvPr/>
        </p:nvCxnSpPr>
        <p:spPr>
          <a:xfrm>
            <a:off x="10274542" y="4980553"/>
            <a:ext cx="2660109" cy="6222"/>
          </a:xfrm>
          <a:prstGeom prst="straightConnector1">
            <a:avLst/>
          </a:prstGeom>
          <a:ln w="76200">
            <a:solidFill>
              <a:srgbClr val="06829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Box 23">
            <a:extLst>
              <a:ext uri="{FF2B5EF4-FFF2-40B4-BE49-F238E27FC236}">
                <a16:creationId xmlns:a16="http://schemas.microsoft.com/office/drawing/2014/main" id="{3505852F-0AE3-4946-ACF6-F7ACB1B99827}"/>
              </a:ext>
            </a:extLst>
          </p:cNvPr>
          <p:cNvSpPr txBox="1"/>
          <p:nvPr/>
        </p:nvSpPr>
        <p:spPr>
          <a:xfrm>
            <a:off x="632653" y="7495654"/>
            <a:ext cx="1878606" cy="131984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rPr>
              <a:t>RRF finansējums</a:t>
            </a:r>
            <a:endParaRPr kumimoji="0" lang="lv-LV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36" name="Text Box 25">
            <a:extLst>
              <a:ext uri="{FF2B5EF4-FFF2-40B4-BE49-F238E27FC236}">
                <a16:creationId xmlns:a16="http://schemas.microsoft.com/office/drawing/2014/main" id="{DAA8F190-6FD1-45DC-8136-9F90324748A1}"/>
              </a:ext>
            </a:extLst>
          </p:cNvPr>
          <p:cNvSpPr txBox="1"/>
          <p:nvPr/>
        </p:nvSpPr>
        <p:spPr>
          <a:xfrm>
            <a:off x="2435888" y="7295302"/>
            <a:ext cx="1949829" cy="56347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rPr>
              <a:t>Finansējums </a:t>
            </a:r>
            <a:r>
              <a:rPr lang="lv-LV" sz="1800" b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garantiju</a:t>
            </a:r>
            <a:r>
              <a:rPr kumimoji="0" lang="lv-LV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rPr>
              <a:t> izsniegšanai</a:t>
            </a:r>
          </a:p>
        </p:txBody>
      </p:sp>
      <p:sp>
        <p:nvSpPr>
          <p:cNvPr id="37" name="Text Box 27">
            <a:extLst>
              <a:ext uri="{FF2B5EF4-FFF2-40B4-BE49-F238E27FC236}">
                <a16:creationId xmlns:a16="http://schemas.microsoft.com/office/drawing/2014/main" id="{5C6F6915-28D0-4963-8D58-7C35BE820E2A}"/>
              </a:ext>
            </a:extLst>
          </p:cNvPr>
          <p:cNvSpPr txBox="1"/>
          <p:nvPr/>
        </p:nvSpPr>
        <p:spPr>
          <a:xfrm>
            <a:off x="7913591" y="4671697"/>
            <a:ext cx="2360951" cy="1414699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rPr>
              <a:t>Nekustamo īpašumu attīstītājs</a:t>
            </a:r>
            <a:endParaRPr kumimoji="0" lang="lv-LV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39" name="Text Box 26">
            <a:extLst>
              <a:ext uri="{FF2B5EF4-FFF2-40B4-BE49-F238E27FC236}">
                <a16:creationId xmlns:a16="http://schemas.microsoft.com/office/drawing/2014/main" id="{89F46FEE-7858-49A2-945D-C2A475FA1AD6}"/>
              </a:ext>
            </a:extLst>
          </p:cNvPr>
          <p:cNvSpPr txBox="1"/>
          <p:nvPr/>
        </p:nvSpPr>
        <p:spPr>
          <a:xfrm>
            <a:off x="10402575" y="5785125"/>
            <a:ext cx="2532076" cy="400164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rPr>
              <a:t>Ienākumi no pārdošanas vai īres maksas</a:t>
            </a:r>
            <a:endParaRPr kumimoji="0" lang="lv-LV" sz="4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42" name="Text Box 40">
            <a:extLst>
              <a:ext uri="{FF2B5EF4-FFF2-40B4-BE49-F238E27FC236}">
                <a16:creationId xmlns:a16="http://schemas.microsoft.com/office/drawing/2014/main" id="{5EC4A438-8147-445B-9CEF-5CDABD442813}"/>
              </a:ext>
            </a:extLst>
          </p:cNvPr>
          <p:cNvSpPr txBox="1"/>
          <p:nvPr/>
        </p:nvSpPr>
        <p:spPr>
          <a:xfrm rot="2365815">
            <a:off x="6798834" y="3714515"/>
            <a:ext cx="2335227" cy="41239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lv-LV" sz="1800" b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Pieteikums aizdevumam</a:t>
            </a:r>
            <a:endParaRPr kumimoji="0" lang="lv-LV" sz="4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45" name="Text Box 60">
            <a:extLst>
              <a:ext uri="{FF2B5EF4-FFF2-40B4-BE49-F238E27FC236}">
                <a16:creationId xmlns:a16="http://schemas.microsoft.com/office/drawing/2014/main" id="{07D60D87-0E22-48D3-A694-09279F4A6975}"/>
              </a:ext>
            </a:extLst>
          </p:cNvPr>
          <p:cNvSpPr txBox="1"/>
          <p:nvPr/>
        </p:nvSpPr>
        <p:spPr>
          <a:xfrm>
            <a:off x="4439605" y="2672096"/>
            <a:ext cx="2360951" cy="1437736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rPr>
              <a:t>Komercbanka</a:t>
            </a:r>
          </a:p>
          <a:p>
            <a:pPr marL="0" marR="0" lvl="0" indent="0" algn="ctr" defTabSz="584200" rtl="0" eaLnBrk="1" fontAlgn="auto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lv-LV" sz="1600" b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Izvērtē pieteiktā projekta dzīvotspēju un attīstītāja nodrošinājumu</a:t>
            </a:r>
            <a:endParaRPr kumimoji="0" lang="lv-LV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46" name="Text Box 62">
            <a:extLst>
              <a:ext uri="{FF2B5EF4-FFF2-40B4-BE49-F238E27FC236}">
                <a16:creationId xmlns:a16="http://schemas.microsoft.com/office/drawing/2014/main" id="{082CA32F-E085-4BAD-8577-FFB44D4EBA9F}"/>
              </a:ext>
            </a:extLst>
          </p:cNvPr>
          <p:cNvSpPr txBox="1"/>
          <p:nvPr/>
        </p:nvSpPr>
        <p:spPr>
          <a:xfrm>
            <a:off x="4385717" y="7324207"/>
            <a:ext cx="2359429" cy="1599877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rPr>
              <a:t>Altum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1600" b="0" dirty="0">
                <a:latin typeface="Calibri" panose="020F0502020204030204" pitchFamily="34" charset="0"/>
                <a:cs typeface="Arial" panose="020B0604020202020204" pitchFamily="34" charset="0"/>
              </a:rPr>
              <a:t>Izvērtē projektu un tā dzīvotspēju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4082EA0E-9E83-415D-93C8-6F0B2BBF3B8B}"/>
              </a:ext>
            </a:extLst>
          </p:cNvPr>
          <p:cNvCxnSpPr>
            <a:cxnSpLocks/>
          </p:cNvCxnSpPr>
          <p:nvPr/>
        </p:nvCxnSpPr>
        <p:spPr>
          <a:xfrm>
            <a:off x="4673271" y="4109832"/>
            <a:ext cx="0" cy="3185470"/>
          </a:xfrm>
          <a:prstGeom prst="straightConnector1">
            <a:avLst/>
          </a:prstGeom>
          <a:ln w="76200">
            <a:solidFill>
              <a:srgbClr val="06829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C4338CE0-237F-451E-81C4-EBECC8A3B8C8}"/>
              </a:ext>
            </a:extLst>
          </p:cNvPr>
          <p:cNvCxnSpPr>
            <a:cxnSpLocks/>
          </p:cNvCxnSpPr>
          <p:nvPr/>
        </p:nvCxnSpPr>
        <p:spPr>
          <a:xfrm flipH="1" flipV="1">
            <a:off x="6639339" y="4109832"/>
            <a:ext cx="1283920" cy="1041816"/>
          </a:xfrm>
          <a:prstGeom prst="straightConnector1">
            <a:avLst/>
          </a:prstGeom>
          <a:ln w="76200">
            <a:solidFill>
              <a:srgbClr val="06829A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 Box 756894677">
            <a:extLst>
              <a:ext uri="{FF2B5EF4-FFF2-40B4-BE49-F238E27FC236}">
                <a16:creationId xmlns:a16="http://schemas.microsoft.com/office/drawing/2014/main" id="{E187CEF7-830C-42AE-8D41-6431131CE447}"/>
              </a:ext>
            </a:extLst>
          </p:cNvPr>
          <p:cNvSpPr txBox="1"/>
          <p:nvPr/>
        </p:nvSpPr>
        <p:spPr>
          <a:xfrm rot="2434246">
            <a:off x="6605399" y="4610032"/>
            <a:ext cx="1102137" cy="31659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rPr>
              <a:t>Aizdevums</a:t>
            </a:r>
            <a:endParaRPr kumimoji="0" lang="lv-LV" sz="4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sym typeface="Helvetica Neue"/>
            </a:endParaRP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8A2CCD1E-444E-457F-BE43-0FE798B60FD4}"/>
              </a:ext>
            </a:extLst>
          </p:cNvPr>
          <p:cNvCxnSpPr>
            <a:cxnSpLocks/>
          </p:cNvCxnSpPr>
          <p:nvPr/>
        </p:nvCxnSpPr>
        <p:spPr>
          <a:xfrm>
            <a:off x="5226723" y="4109832"/>
            <a:ext cx="0" cy="3185470"/>
          </a:xfrm>
          <a:prstGeom prst="straightConnector1">
            <a:avLst/>
          </a:prstGeom>
          <a:ln w="76200">
            <a:solidFill>
              <a:srgbClr val="06829A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 Box 26">
            <a:extLst>
              <a:ext uri="{FF2B5EF4-FFF2-40B4-BE49-F238E27FC236}">
                <a16:creationId xmlns:a16="http://schemas.microsoft.com/office/drawing/2014/main" id="{145217B7-6D02-4163-955E-42003D8AC6B5}"/>
              </a:ext>
            </a:extLst>
          </p:cNvPr>
          <p:cNvSpPr txBox="1"/>
          <p:nvPr/>
        </p:nvSpPr>
        <p:spPr>
          <a:xfrm>
            <a:off x="5067160" y="6403527"/>
            <a:ext cx="1567760" cy="28118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lv-LV" sz="1800" b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Garantijas vēstule</a:t>
            </a:r>
            <a:endParaRPr kumimoji="0" lang="lv-LV" sz="4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67" name="Text Box 26">
            <a:extLst>
              <a:ext uri="{FF2B5EF4-FFF2-40B4-BE49-F238E27FC236}">
                <a16:creationId xmlns:a16="http://schemas.microsoft.com/office/drawing/2014/main" id="{E5863C40-2105-4BA6-B4B4-C35E5ADA9862}"/>
              </a:ext>
            </a:extLst>
          </p:cNvPr>
          <p:cNvSpPr txBox="1"/>
          <p:nvPr/>
        </p:nvSpPr>
        <p:spPr>
          <a:xfrm>
            <a:off x="10510118" y="4388955"/>
            <a:ext cx="2172159" cy="28933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lv-LV" sz="1800" b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Būvē vai atjauno mājokļus</a:t>
            </a:r>
            <a:endParaRPr kumimoji="0" lang="lv-LV" sz="4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68" name="Text Box 26">
            <a:extLst>
              <a:ext uri="{FF2B5EF4-FFF2-40B4-BE49-F238E27FC236}">
                <a16:creationId xmlns:a16="http://schemas.microsoft.com/office/drawing/2014/main" id="{6A0AD4E0-6933-40D7-A70D-8FD188AA01CA}"/>
              </a:ext>
            </a:extLst>
          </p:cNvPr>
          <p:cNvSpPr txBox="1"/>
          <p:nvPr/>
        </p:nvSpPr>
        <p:spPr>
          <a:xfrm>
            <a:off x="3257805" y="5029200"/>
            <a:ext cx="1684209" cy="2199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lv-LV" sz="1800" b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Garantijas pieteikums</a:t>
            </a:r>
            <a:endParaRPr kumimoji="0" lang="lv-LV" sz="4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sym typeface="Helvetica Neue"/>
            </a:endParaRP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E92094DC-787F-4529-A94F-5D03D2E0D33A}"/>
              </a:ext>
            </a:extLst>
          </p:cNvPr>
          <p:cNvCxnSpPr>
            <a:cxnSpLocks/>
          </p:cNvCxnSpPr>
          <p:nvPr/>
        </p:nvCxnSpPr>
        <p:spPr>
          <a:xfrm>
            <a:off x="10274542" y="5702567"/>
            <a:ext cx="2686867" cy="6222"/>
          </a:xfrm>
          <a:prstGeom prst="straightConnector1">
            <a:avLst/>
          </a:prstGeom>
          <a:ln w="76200">
            <a:solidFill>
              <a:srgbClr val="06829A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FC0E1C-EA35-49FD-BCB2-6B7654B527A8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51276150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7340262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676894" cy="975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1290" y="969428"/>
            <a:ext cx="1604860" cy="120491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endParaRPr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C5A4F80-0379-41CF-A18C-A480622E2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117" y="2174344"/>
            <a:ext cx="5094659" cy="608669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lv-LV" sz="6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Garantiju piešķiršanas nosacījumi</a:t>
            </a:r>
            <a:endParaRPr lang="en-US" sz="68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50A97D-14A1-4242-A2C9-7E9DA8EEC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4305" y="188976"/>
            <a:ext cx="9692640" cy="9418320"/>
          </a:xfr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indent="0" fontAlgn="base">
              <a:buNone/>
            </a:pPr>
            <a:r>
              <a:rPr lang="lv-LV" sz="2800" dirty="0">
                <a:solidFill>
                  <a:srgbClr val="06829A"/>
                </a:solidFill>
              </a:rPr>
              <a:t>Atbalstāmie projekti:</a:t>
            </a:r>
          </a:p>
          <a:p>
            <a:pPr fontAlgn="base"/>
            <a:r>
              <a:rPr lang="lv-LV" sz="2800" dirty="0"/>
              <a:t>Jaunu daudzdzīvokļu ēku būvniecība dzīvokļu pārdošanai vai izīrēšanai</a:t>
            </a:r>
          </a:p>
          <a:p>
            <a:pPr fontAlgn="base"/>
            <a:r>
              <a:rPr lang="lv-LV" sz="2800" dirty="0"/>
              <a:t>Esošu daudzdzīvokļu ēku rekonstrukcija </a:t>
            </a:r>
            <a:r>
              <a:rPr lang="lv-LV" sz="2800" i="1" dirty="0"/>
              <a:t>(izpildot būtiskās būvniecības un energoefektivitātes prasības)</a:t>
            </a:r>
            <a:r>
              <a:rPr lang="lv-LV" sz="2800" dirty="0"/>
              <a:t> dzīvokļu pārdošanai vai izīrēšanai</a:t>
            </a:r>
          </a:p>
          <a:p>
            <a:pPr fontAlgn="base"/>
            <a:endParaRPr lang="lv-LV" sz="2800" dirty="0"/>
          </a:p>
          <a:p>
            <a:pPr marL="0" indent="0" fontAlgn="base">
              <a:buNone/>
            </a:pPr>
            <a:r>
              <a:rPr lang="lv-LV" sz="2800" dirty="0"/>
              <a:t>Investora minimālā dalība - </a:t>
            </a:r>
            <a:r>
              <a:rPr lang="lv-LV" sz="2800" dirty="0">
                <a:solidFill>
                  <a:srgbClr val="06829A"/>
                </a:solidFill>
              </a:rPr>
              <a:t>20% </a:t>
            </a:r>
          </a:p>
          <a:p>
            <a:pPr marL="0" indent="0" fontAlgn="base">
              <a:buNone/>
            </a:pPr>
            <a:r>
              <a:rPr lang="lv-LV" sz="2800" dirty="0"/>
              <a:t>Komercbanka finansē - </a:t>
            </a:r>
            <a:r>
              <a:rPr lang="lv-LV" sz="2800" dirty="0">
                <a:solidFill>
                  <a:srgbClr val="06829A"/>
                </a:solidFill>
              </a:rPr>
              <a:t>80% </a:t>
            </a:r>
          </a:p>
          <a:p>
            <a:pPr marL="0" indent="0" fontAlgn="base">
              <a:buNone/>
            </a:pPr>
            <a:endParaRPr lang="lv-LV" sz="2800" dirty="0"/>
          </a:p>
          <a:p>
            <a:pPr marL="0" indent="0" fontAlgn="base">
              <a:buNone/>
            </a:pPr>
            <a:r>
              <a:rPr lang="lv-LV" sz="2800" dirty="0">
                <a:solidFill>
                  <a:srgbClr val="06829A"/>
                </a:solidFill>
              </a:rPr>
              <a:t>Garantija:</a:t>
            </a:r>
            <a:r>
              <a:rPr lang="lv-LV" sz="2800" dirty="0"/>
              <a:t> </a:t>
            </a:r>
          </a:p>
          <a:p>
            <a:pPr fontAlgn="base"/>
            <a:r>
              <a:rPr lang="lv-LV" sz="2800" dirty="0"/>
              <a:t>Maksimālā garantija - </a:t>
            </a:r>
            <a:r>
              <a:rPr lang="lv-LV" sz="2800" dirty="0">
                <a:solidFill>
                  <a:srgbClr val="06829A"/>
                </a:solidFill>
              </a:rPr>
              <a:t>15 M EUR  </a:t>
            </a:r>
            <a:r>
              <a:rPr lang="lv-LV" sz="2800" dirty="0"/>
              <a:t> </a:t>
            </a:r>
          </a:p>
          <a:p>
            <a:pPr fontAlgn="base"/>
            <a:r>
              <a:rPr lang="lv-LV" sz="2800" dirty="0"/>
              <a:t>Garantijas termiņš – </a:t>
            </a:r>
            <a:r>
              <a:rPr lang="lv-LV" sz="2800" dirty="0">
                <a:solidFill>
                  <a:srgbClr val="06829A"/>
                </a:solidFill>
              </a:rPr>
              <a:t>līdz 15 gadiem</a:t>
            </a:r>
          </a:p>
          <a:p>
            <a:pPr fontAlgn="base"/>
            <a:endParaRPr lang="lv-LV" sz="2800" dirty="0">
              <a:solidFill>
                <a:srgbClr val="06829A"/>
              </a:solidFill>
            </a:endParaRPr>
          </a:p>
          <a:p>
            <a:pPr marL="0" indent="0" fontAlgn="base">
              <a:buNone/>
            </a:pPr>
            <a:r>
              <a:rPr lang="lv-LV" sz="2800" dirty="0">
                <a:solidFill>
                  <a:srgbClr val="06829A"/>
                </a:solidFill>
              </a:rPr>
              <a:t>Reģionālā prioritāte:</a:t>
            </a:r>
          </a:p>
          <a:p>
            <a:pPr fontAlgn="base"/>
            <a:r>
              <a:rPr lang="lv-LV" sz="2800" dirty="0"/>
              <a:t>Lielāks garantijas apmērs projektiem reģionos</a:t>
            </a:r>
          </a:p>
          <a:p>
            <a:pPr lvl="1" fontAlgn="base"/>
            <a:r>
              <a:rPr lang="lv-LV" sz="2400" dirty="0"/>
              <a:t>Rīga un Pierīga – </a:t>
            </a:r>
            <a:r>
              <a:rPr lang="lv-LV" sz="2400" dirty="0">
                <a:solidFill>
                  <a:srgbClr val="06829A"/>
                </a:solidFill>
              </a:rPr>
              <a:t>līdz 50% </a:t>
            </a:r>
            <a:r>
              <a:rPr lang="lv-LV" sz="2400" dirty="0"/>
              <a:t>no komercbankas aizdevuma</a:t>
            </a:r>
          </a:p>
          <a:p>
            <a:pPr lvl="1" fontAlgn="base"/>
            <a:r>
              <a:rPr lang="lv-LV" sz="2400" dirty="0"/>
              <a:t>Pārējie reģioni – </a:t>
            </a:r>
            <a:r>
              <a:rPr lang="lv-LV" sz="2400" dirty="0">
                <a:solidFill>
                  <a:srgbClr val="06829A"/>
                </a:solidFill>
              </a:rPr>
              <a:t>līdz 80% </a:t>
            </a:r>
            <a:r>
              <a:rPr lang="lv-LV" sz="2400" dirty="0"/>
              <a:t>no komercbankas aizdevuma</a:t>
            </a:r>
          </a:p>
          <a:p>
            <a:pPr marL="0" indent="0" fontAlgn="base">
              <a:buNone/>
            </a:pPr>
            <a:endParaRPr lang="lv-LV" sz="2800" dirty="0">
              <a:solidFill>
                <a:srgbClr val="06829A"/>
              </a:solidFill>
            </a:endParaRPr>
          </a:p>
          <a:p>
            <a:pPr marL="0" indent="0" fontAlgn="base">
              <a:buNone/>
            </a:pPr>
            <a:r>
              <a:rPr lang="lv-LV" sz="2800" dirty="0"/>
              <a:t>Banka, sūtot garantijas pieteikumu, norāda kāda būs garantijas ietekme uz aizdevumu procentu likmi gadā, nepieciešamo nodrošinājuma apmēru un pašu ieguldījumu</a:t>
            </a:r>
          </a:p>
          <a:p>
            <a:pPr marL="0" indent="0" fontAlgn="base">
              <a:buNone/>
            </a:pPr>
            <a:endParaRPr lang="lv-LV" sz="2800" dirty="0"/>
          </a:p>
          <a:p>
            <a:pPr marL="0" indent="0" fontAlgn="base">
              <a:buNone/>
            </a:pPr>
            <a:r>
              <a:rPr lang="lv-LV" sz="2800" dirty="0"/>
              <a:t>Garantijas prēmija - atkarīga no klienta kredītreitinga, nodrošinājuma un reģionālā novietojuma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E27BEE-18D1-4E54-B906-A486BD01668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lv-LV" smtClean="0"/>
              <a:t>12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90053437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4" name="Rectangle 123">
            <a:extLst>
              <a:ext uri="{FF2B5EF4-FFF2-40B4-BE49-F238E27FC236}">
                <a16:creationId xmlns:a16="http://schemas.microsoft.com/office/drawing/2014/main" id="{C4E4288A-DFC8-40A2-90E5-70E851A9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7340262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3D88486-DE35-4139-9DE8-37CB3C11B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3483" y="5061365"/>
            <a:ext cx="6424680" cy="1026082"/>
          </a:xfrm>
        </p:spPr>
        <p:txBody>
          <a:bodyPr anchor="b">
            <a:normAutofit fontScale="90000"/>
          </a:bodyPr>
          <a:lstStyle/>
          <a:p>
            <a:pPr>
              <a:buClr>
                <a:srgbClr val="06829A"/>
              </a:buClr>
            </a:pPr>
            <a:r>
              <a:rPr lang="lv-LV" sz="6000"/>
              <a:t>Atbalsts izmaksu ziņā pieejamu īres māju būvniecībai</a:t>
            </a:r>
          </a:p>
        </p:txBody>
      </p:sp>
      <p:sp>
        <p:nvSpPr>
          <p:cNvPr id="126" name="Freeform: Shape 125">
            <a:extLst>
              <a:ext uri="{FF2B5EF4-FFF2-40B4-BE49-F238E27FC236}">
                <a16:creationId xmlns:a16="http://schemas.microsoft.com/office/drawing/2014/main" id="{A94A2FC9-6D19-473C-B868-99FDB2044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7170" y="619444"/>
            <a:ext cx="2801128" cy="2524998"/>
          </a:xfrm>
          <a:custGeom>
            <a:avLst/>
            <a:gdLst>
              <a:gd name="connsiteX0" fmla="*/ 530616 w 1859834"/>
              <a:gd name="connsiteY0" fmla="*/ 0 h 1676546"/>
              <a:gd name="connsiteX1" fmla="*/ 1331006 w 1859834"/>
              <a:gd name="connsiteY1" fmla="*/ 0 h 1676546"/>
              <a:gd name="connsiteX2" fmla="*/ 1445347 w 1859834"/>
              <a:gd name="connsiteY2" fmla="*/ 65415 h 1676546"/>
              <a:gd name="connsiteX3" fmla="*/ 1845541 w 1859834"/>
              <a:gd name="connsiteY3" fmla="*/ 770436 h 1676546"/>
              <a:gd name="connsiteX4" fmla="*/ 1845541 w 1859834"/>
              <a:gd name="connsiteY4" fmla="*/ 906111 h 1676546"/>
              <a:gd name="connsiteX5" fmla="*/ 1445347 w 1859834"/>
              <a:gd name="connsiteY5" fmla="*/ 1611131 h 1676546"/>
              <a:gd name="connsiteX6" fmla="*/ 1331006 w 1859834"/>
              <a:gd name="connsiteY6" fmla="*/ 1676546 h 1676546"/>
              <a:gd name="connsiteX7" fmla="*/ 530616 w 1859834"/>
              <a:gd name="connsiteY7" fmla="*/ 1676546 h 1676546"/>
              <a:gd name="connsiteX8" fmla="*/ 416275 w 1859834"/>
              <a:gd name="connsiteY8" fmla="*/ 1611131 h 1676546"/>
              <a:gd name="connsiteX9" fmla="*/ 16080 w 1859834"/>
              <a:gd name="connsiteY9" fmla="*/ 906111 h 1676546"/>
              <a:gd name="connsiteX10" fmla="*/ 16080 w 1859834"/>
              <a:gd name="connsiteY10" fmla="*/ 770436 h 1676546"/>
              <a:gd name="connsiteX11" fmla="*/ 416275 w 1859834"/>
              <a:gd name="connsiteY11" fmla="*/ 65415 h 1676546"/>
              <a:gd name="connsiteX12" fmla="*/ 530616 w 1859834"/>
              <a:gd name="connsiteY12" fmla="*/ 0 h 167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59834" h="1676546">
                <a:moveTo>
                  <a:pt x="530616" y="0"/>
                </a:moveTo>
                <a:cubicBezTo>
                  <a:pt x="1331006" y="0"/>
                  <a:pt x="1331006" y="0"/>
                  <a:pt x="1331006" y="0"/>
                </a:cubicBezTo>
                <a:cubicBezTo>
                  <a:pt x="1371502" y="0"/>
                  <a:pt x="1423909" y="29073"/>
                  <a:pt x="1445347" y="65415"/>
                </a:cubicBezTo>
                <a:cubicBezTo>
                  <a:pt x="1845541" y="770436"/>
                  <a:pt x="1845541" y="770436"/>
                  <a:pt x="1845541" y="770436"/>
                </a:cubicBezTo>
                <a:cubicBezTo>
                  <a:pt x="1864599" y="809200"/>
                  <a:pt x="1864599" y="867346"/>
                  <a:pt x="1845541" y="906111"/>
                </a:cubicBezTo>
                <a:cubicBezTo>
                  <a:pt x="1445347" y="1611131"/>
                  <a:pt x="1445347" y="1611131"/>
                  <a:pt x="1445347" y="1611131"/>
                </a:cubicBezTo>
                <a:cubicBezTo>
                  <a:pt x="1423909" y="1647474"/>
                  <a:pt x="1371502" y="1676546"/>
                  <a:pt x="1331006" y="1676546"/>
                </a:cubicBezTo>
                <a:lnTo>
                  <a:pt x="530616" y="1676546"/>
                </a:lnTo>
                <a:cubicBezTo>
                  <a:pt x="487738" y="1676546"/>
                  <a:pt x="435332" y="1647474"/>
                  <a:pt x="416275" y="1611131"/>
                </a:cubicBezTo>
                <a:cubicBezTo>
                  <a:pt x="16080" y="906111"/>
                  <a:pt x="16080" y="906111"/>
                  <a:pt x="16080" y="906111"/>
                </a:cubicBezTo>
                <a:cubicBezTo>
                  <a:pt x="-5359" y="867346"/>
                  <a:pt x="-5359" y="809200"/>
                  <a:pt x="16080" y="770436"/>
                </a:cubicBezTo>
                <a:cubicBezTo>
                  <a:pt x="416275" y="65415"/>
                  <a:pt x="416275" y="65415"/>
                  <a:pt x="416275" y="65415"/>
                </a:cubicBezTo>
                <a:cubicBezTo>
                  <a:pt x="435332" y="29073"/>
                  <a:pt x="487738" y="0"/>
                  <a:pt x="530616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248859D3-3ED7-45B7-8938-FDD038274D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9957" y="1199687"/>
            <a:ext cx="1555552" cy="1360458"/>
          </a:xfrm>
          <a:prstGeom prst="rect">
            <a:avLst/>
          </a:prstGeom>
        </p:spPr>
      </p:pic>
      <p:sp>
        <p:nvSpPr>
          <p:cNvPr id="128" name="Freeform: Shape 127">
            <a:extLst>
              <a:ext uri="{FF2B5EF4-FFF2-40B4-BE49-F238E27FC236}">
                <a16:creationId xmlns:a16="http://schemas.microsoft.com/office/drawing/2014/main" id="{8BED0409-854E-49C4-876E-A78C6D881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87274" y="3401015"/>
            <a:ext cx="6109232" cy="6011115"/>
          </a:xfrm>
          <a:custGeom>
            <a:avLst/>
            <a:gdLst>
              <a:gd name="connsiteX0" fmla="*/ 2353286 w 3293367"/>
              <a:gd name="connsiteY0" fmla="*/ 2104683 h 3240573"/>
              <a:gd name="connsiteX1" fmla="*/ 2868450 w 3293367"/>
              <a:gd name="connsiteY1" fmla="*/ 2104683 h 3240573"/>
              <a:gd name="connsiteX2" fmla="*/ 2892703 w 3293367"/>
              <a:gd name="connsiteY2" fmla="*/ 2107904 h 3240573"/>
              <a:gd name="connsiteX3" fmla="*/ 2909383 w 3293367"/>
              <a:gd name="connsiteY3" fmla="*/ 2114898 h 3240573"/>
              <a:gd name="connsiteX4" fmla="*/ 2899189 w 3293367"/>
              <a:gd name="connsiteY4" fmla="*/ 2132529 h 3240573"/>
              <a:gd name="connsiteX5" fmla="*/ 2538022 w 3293367"/>
              <a:gd name="connsiteY5" fmla="*/ 2757176 h 3240573"/>
              <a:gd name="connsiteX6" fmla="*/ 2322847 w 3293367"/>
              <a:gd name="connsiteY6" fmla="*/ 2882232 h 3240573"/>
              <a:gd name="connsiteX7" fmla="*/ 2149884 w 3293367"/>
              <a:gd name="connsiteY7" fmla="*/ 2882232 h 3240573"/>
              <a:gd name="connsiteX8" fmla="*/ 2129707 w 3293367"/>
              <a:gd name="connsiteY8" fmla="*/ 2882232 h 3240573"/>
              <a:gd name="connsiteX9" fmla="*/ 2110453 w 3293367"/>
              <a:gd name="connsiteY9" fmla="*/ 2849077 h 3240573"/>
              <a:gd name="connsiteX10" fmla="*/ 2016148 w 3293367"/>
              <a:gd name="connsiteY10" fmla="*/ 2686675 h 3240573"/>
              <a:gd name="connsiteX11" fmla="*/ 2016148 w 3293367"/>
              <a:gd name="connsiteY11" fmla="*/ 2595774 h 3240573"/>
              <a:gd name="connsiteX12" fmla="*/ 2274287 w 3293367"/>
              <a:gd name="connsiteY12" fmla="*/ 2151242 h 3240573"/>
              <a:gd name="connsiteX13" fmla="*/ 2353286 w 3293367"/>
              <a:gd name="connsiteY13" fmla="*/ 2104683 h 3240573"/>
              <a:gd name="connsiteX14" fmla="*/ 939150 w 3293367"/>
              <a:gd name="connsiteY14" fmla="*/ 0 h 3240573"/>
              <a:gd name="connsiteX15" fmla="*/ 2322847 w 3293367"/>
              <a:gd name="connsiteY15" fmla="*/ 0 h 3240573"/>
              <a:gd name="connsiteX16" fmla="*/ 2538022 w 3293367"/>
              <a:gd name="connsiteY16" fmla="*/ 125055 h 3240573"/>
              <a:gd name="connsiteX17" fmla="*/ 3228376 w 3293367"/>
              <a:gd name="connsiteY17" fmla="*/ 1319038 h 3240573"/>
              <a:gd name="connsiteX18" fmla="*/ 3228376 w 3293367"/>
              <a:gd name="connsiteY18" fmla="*/ 1563194 h 3240573"/>
              <a:gd name="connsiteX19" fmla="*/ 2972043 w 3293367"/>
              <a:gd name="connsiteY19" fmla="*/ 2006528 h 3240573"/>
              <a:gd name="connsiteX20" fmla="*/ 2950440 w 3293367"/>
              <a:gd name="connsiteY20" fmla="*/ 2043890 h 3240573"/>
              <a:gd name="connsiteX21" fmla="*/ 2951200 w 3293367"/>
              <a:gd name="connsiteY21" fmla="*/ 2044209 h 3240573"/>
              <a:gd name="connsiteX22" fmla="*/ 2989324 w 3293367"/>
              <a:gd name="connsiteY22" fmla="*/ 2082660 h 3240573"/>
              <a:gd name="connsiteX23" fmla="*/ 3279247 w 3293367"/>
              <a:gd name="connsiteY23" fmla="*/ 2584089 h 3240573"/>
              <a:gd name="connsiteX24" fmla="*/ 3279247 w 3293367"/>
              <a:gd name="connsiteY24" fmla="*/ 2686626 h 3240573"/>
              <a:gd name="connsiteX25" fmla="*/ 2989324 w 3293367"/>
              <a:gd name="connsiteY25" fmla="*/ 3188054 h 3240573"/>
              <a:gd name="connsiteX26" fmla="*/ 2898957 w 3293367"/>
              <a:gd name="connsiteY26" fmla="*/ 3240573 h 3240573"/>
              <a:gd name="connsiteX27" fmla="*/ 2317855 w 3293367"/>
              <a:gd name="connsiteY27" fmla="*/ 3240573 h 3240573"/>
              <a:gd name="connsiteX28" fmla="*/ 2228744 w 3293367"/>
              <a:gd name="connsiteY28" fmla="*/ 3188054 h 3240573"/>
              <a:gd name="connsiteX29" fmla="*/ 2072563 w 3293367"/>
              <a:gd name="connsiteY29" fmla="*/ 2919100 h 3240573"/>
              <a:gd name="connsiteX30" fmla="*/ 2054920 w 3293367"/>
              <a:gd name="connsiteY30" fmla="*/ 2888716 h 3240573"/>
              <a:gd name="connsiteX31" fmla="*/ 2068802 w 3293367"/>
              <a:gd name="connsiteY31" fmla="*/ 2888716 h 3240573"/>
              <a:gd name="connsiteX32" fmla="*/ 2134418 w 3293367"/>
              <a:gd name="connsiteY32" fmla="*/ 2888716 h 3240573"/>
              <a:gd name="connsiteX33" fmla="*/ 2162922 w 3293367"/>
              <a:gd name="connsiteY33" fmla="*/ 2937803 h 3240573"/>
              <a:gd name="connsiteX34" fmla="*/ 2271824 w 3293367"/>
              <a:gd name="connsiteY34" fmla="*/ 3125340 h 3240573"/>
              <a:gd name="connsiteX35" fmla="*/ 2350824 w 3293367"/>
              <a:gd name="connsiteY35" fmla="*/ 3171900 h 3240573"/>
              <a:gd name="connsiteX36" fmla="*/ 2865989 w 3293367"/>
              <a:gd name="connsiteY36" fmla="*/ 3171900 h 3240573"/>
              <a:gd name="connsiteX37" fmla="*/ 2946100 w 3293367"/>
              <a:gd name="connsiteY37" fmla="*/ 3125340 h 3240573"/>
              <a:gd name="connsiteX38" fmla="*/ 3203126 w 3293367"/>
              <a:gd name="connsiteY38" fmla="*/ 2680809 h 3240573"/>
              <a:gd name="connsiteX39" fmla="*/ 3203126 w 3293367"/>
              <a:gd name="connsiteY39" fmla="*/ 2589906 h 3240573"/>
              <a:gd name="connsiteX40" fmla="*/ 2946100 w 3293367"/>
              <a:gd name="connsiteY40" fmla="*/ 2145375 h 3240573"/>
              <a:gd name="connsiteX41" fmla="*/ 2912303 w 3293367"/>
              <a:gd name="connsiteY41" fmla="*/ 2111287 h 3240573"/>
              <a:gd name="connsiteX42" fmla="*/ 2908392 w 3293367"/>
              <a:gd name="connsiteY42" fmla="*/ 2109648 h 3240573"/>
              <a:gd name="connsiteX43" fmla="*/ 2929357 w 3293367"/>
              <a:gd name="connsiteY43" fmla="*/ 2073390 h 3240573"/>
              <a:gd name="connsiteX44" fmla="*/ 2944948 w 3293367"/>
              <a:gd name="connsiteY44" fmla="*/ 2046424 h 3240573"/>
              <a:gd name="connsiteX45" fmla="*/ 2928777 w 3293367"/>
              <a:gd name="connsiteY45" fmla="*/ 2039643 h 3240573"/>
              <a:gd name="connsiteX46" fmla="*/ 2901420 w 3293367"/>
              <a:gd name="connsiteY46" fmla="*/ 2036009 h 3240573"/>
              <a:gd name="connsiteX47" fmla="*/ 2320317 w 3293367"/>
              <a:gd name="connsiteY47" fmla="*/ 2036009 h 3240573"/>
              <a:gd name="connsiteX48" fmla="*/ 2231207 w 3293367"/>
              <a:gd name="connsiteY48" fmla="*/ 2088527 h 3240573"/>
              <a:gd name="connsiteX49" fmla="*/ 1940028 w 3293367"/>
              <a:gd name="connsiteY49" fmla="*/ 2589956 h 3240573"/>
              <a:gd name="connsiteX50" fmla="*/ 1940028 w 3293367"/>
              <a:gd name="connsiteY50" fmla="*/ 2692493 h 3240573"/>
              <a:gd name="connsiteX51" fmla="*/ 2036139 w 3293367"/>
              <a:gd name="connsiteY51" fmla="*/ 2858003 h 3240573"/>
              <a:gd name="connsiteX52" fmla="*/ 2050209 w 3293367"/>
              <a:gd name="connsiteY52" fmla="*/ 2882232 h 3240573"/>
              <a:gd name="connsiteX53" fmla="*/ 1985031 w 3293367"/>
              <a:gd name="connsiteY53" fmla="*/ 2882232 h 3240573"/>
              <a:gd name="connsiteX54" fmla="*/ 939150 w 3293367"/>
              <a:gd name="connsiteY54" fmla="*/ 2882232 h 3240573"/>
              <a:gd name="connsiteX55" fmla="*/ 726963 w 3293367"/>
              <a:gd name="connsiteY55" fmla="*/ 2757176 h 3240573"/>
              <a:gd name="connsiteX56" fmla="*/ 33622 w 3293367"/>
              <a:gd name="connsiteY56" fmla="*/ 1563194 h 3240573"/>
              <a:gd name="connsiteX57" fmla="*/ 33622 w 3293367"/>
              <a:gd name="connsiteY57" fmla="*/ 1319038 h 3240573"/>
              <a:gd name="connsiteX58" fmla="*/ 726963 w 3293367"/>
              <a:gd name="connsiteY58" fmla="*/ 125055 h 3240573"/>
              <a:gd name="connsiteX59" fmla="*/ 939150 w 3293367"/>
              <a:gd name="connsiteY59" fmla="*/ 0 h 3240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3293367" h="3240573">
                <a:moveTo>
                  <a:pt x="2353286" y="2104683"/>
                </a:moveTo>
                <a:cubicBezTo>
                  <a:pt x="2353286" y="2104683"/>
                  <a:pt x="2353286" y="2104683"/>
                  <a:pt x="2868450" y="2104683"/>
                </a:cubicBezTo>
                <a:cubicBezTo>
                  <a:pt x="2876795" y="2104683"/>
                  <a:pt x="2884932" y="2105791"/>
                  <a:pt x="2892703" y="2107904"/>
                </a:cubicBezTo>
                <a:lnTo>
                  <a:pt x="2909383" y="2114898"/>
                </a:lnTo>
                <a:lnTo>
                  <a:pt x="2899189" y="2132529"/>
                </a:lnTo>
                <a:cubicBezTo>
                  <a:pt x="2807017" y="2291942"/>
                  <a:pt x="2689037" y="2495992"/>
                  <a:pt x="2538022" y="2757176"/>
                </a:cubicBezTo>
                <a:cubicBezTo>
                  <a:pt x="2493195" y="2834591"/>
                  <a:pt x="2412503" y="2882232"/>
                  <a:pt x="2322847" y="2882232"/>
                </a:cubicBezTo>
                <a:cubicBezTo>
                  <a:pt x="2322847" y="2882232"/>
                  <a:pt x="2322847" y="2882232"/>
                  <a:pt x="2149884" y="2882232"/>
                </a:cubicBezTo>
                <a:lnTo>
                  <a:pt x="2129707" y="2882232"/>
                </a:lnTo>
                <a:lnTo>
                  <a:pt x="2110453" y="2849077"/>
                </a:lnTo>
                <a:cubicBezTo>
                  <a:pt x="2083644" y="2802909"/>
                  <a:pt x="2052449" y="2749188"/>
                  <a:pt x="2016148" y="2686675"/>
                </a:cubicBezTo>
                <a:cubicBezTo>
                  <a:pt x="1999459" y="2658961"/>
                  <a:pt x="1999459" y="2623488"/>
                  <a:pt x="2016148" y="2595774"/>
                </a:cubicBezTo>
                <a:cubicBezTo>
                  <a:pt x="2016148" y="2595774"/>
                  <a:pt x="2016148" y="2595774"/>
                  <a:pt x="2274287" y="2151242"/>
                </a:cubicBezTo>
                <a:cubicBezTo>
                  <a:pt x="2289865" y="2122420"/>
                  <a:pt x="2321018" y="2104683"/>
                  <a:pt x="2353286" y="2104683"/>
                </a:cubicBezTo>
                <a:close/>
                <a:moveTo>
                  <a:pt x="939150" y="0"/>
                </a:moveTo>
                <a:cubicBezTo>
                  <a:pt x="939150" y="0"/>
                  <a:pt x="939150" y="0"/>
                  <a:pt x="2322847" y="0"/>
                </a:cubicBezTo>
                <a:cubicBezTo>
                  <a:pt x="2412503" y="0"/>
                  <a:pt x="2493195" y="47640"/>
                  <a:pt x="2538022" y="125055"/>
                </a:cubicBezTo>
                <a:cubicBezTo>
                  <a:pt x="2538022" y="125055"/>
                  <a:pt x="2538022" y="125055"/>
                  <a:pt x="3228376" y="1319038"/>
                </a:cubicBezTo>
                <a:cubicBezTo>
                  <a:pt x="3273205" y="1393476"/>
                  <a:pt x="3273205" y="1488756"/>
                  <a:pt x="3228376" y="1563194"/>
                </a:cubicBezTo>
                <a:cubicBezTo>
                  <a:pt x="3228376" y="1563194"/>
                  <a:pt x="3228376" y="1563194"/>
                  <a:pt x="2972043" y="2006528"/>
                </a:cubicBezTo>
                <a:lnTo>
                  <a:pt x="2950440" y="2043890"/>
                </a:lnTo>
                <a:lnTo>
                  <a:pt x="2951200" y="2044209"/>
                </a:lnTo>
                <a:cubicBezTo>
                  <a:pt x="2966732" y="2053275"/>
                  <a:pt x="2979910" y="2066404"/>
                  <a:pt x="2989324" y="2082660"/>
                </a:cubicBezTo>
                <a:cubicBezTo>
                  <a:pt x="2989324" y="2082660"/>
                  <a:pt x="2989324" y="2082660"/>
                  <a:pt x="3279247" y="2584089"/>
                </a:cubicBezTo>
                <a:cubicBezTo>
                  <a:pt x="3298074" y="2615350"/>
                  <a:pt x="3298074" y="2655364"/>
                  <a:pt x="3279247" y="2686626"/>
                </a:cubicBezTo>
                <a:cubicBezTo>
                  <a:pt x="3279247" y="2686626"/>
                  <a:pt x="3279247" y="2686626"/>
                  <a:pt x="2989324" y="3188054"/>
                </a:cubicBezTo>
                <a:cubicBezTo>
                  <a:pt x="2970497" y="3220565"/>
                  <a:pt x="2936610" y="3240573"/>
                  <a:pt x="2898957" y="3240573"/>
                </a:cubicBezTo>
                <a:cubicBezTo>
                  <a:pt x="2898957" y="3240573"/>
                  <a:pt x="2898957" y="3240573"/>
                  <a:pt x="2317855" y="3240573"/>
                </a:cubicBezTo>
                <a:cubicBezTo>
                  <a:pt x="2281457" y="3240573"/>
                  <a:pt x="2246316" y="3220565"/>
                  <a:pt x="2228744" y="3188054"/>
                </a:cubicBezTo>
                <a:cubicBezTo>
                  <a:pt x="2228744" y="3188054"/>
                  <a:pt x="2228744" y="3188054"/>
                  <a:pt x="2072563" y="2919100"/>
                </a:cubicBezTo>
                <a:lnTo>
                  <a:pt x="2054920" y="2888716"/>
                </a:lnTo>
                <a:lnTo>
                  <a:pt x="2068802" y="2888716"/>
                </a:lnTo>
                <a:lnTo>
                  <a:pt x="2134418" y="2888716"/>
                </a:lnTo>
                <a:lnTo>
                  <a:pt x="2162922" y="2937803"/>
                </a:lnTo>
                <a:cubicBezTo>
                  <a:pt x="2271824" y="3125340"/>
                  <a:pt x="2271824" y="3125340"/>
                  <a:pt x="2271824" y="3125340"/>
                </a:cubicBezTo>
                <a:cubicBezTo>
                  <a:pt x="2287402" y="3154162"/>
                  <a:pt x="2318557" y="3171900"/>
                  <a:pt x="2350824" y="3171900"/>
                </a:cubicBezTo>
                <a:cubicBezTo>
                  <a:pt x="2865989" y="3171900"/>
                  <a:pt x="2865989" y="3171900"/>
                  <a:pt x="2865989" y="3171900"/>
                </a:cubicBezTo>
                <a:cubicBezTo>
                  <a:pt x="2899368" y="3171900"/>
                  <a:pt x="2929410" y="3154162"/>
                  <a:pt x="2946100" y="3125340"/>
                </a:cubicBezTo>
                <a:cubicBezTo>
                  <a:pt x="3203126" y="2680809"/>
                  <a:pt x="3203126" y="2680809"/>
                  <a:pt x="3203126" y="2680809"/>
                </a:cubicBezTo>
                <a:cubicBezTo>
                  <a:pt x="3219816" y="2653094"/>
                  <a:pt x="3219816" y="2617620"/>
                  <a:pt x="3203126" y="2589906"/>
                </a:cubicBezTo>
                <a:cubicBezTo>
                  <a:pt x="2946100" y="2145375"/>
                  <a:pt x="2946100" y="2145375"/>
                  <a:pt x="2946100" y="2145375"/>
                </a:cubicBezTo>
                <a:cubicBezTo>
                  <a:pt x="2937755" y="2130963"/>
                  <a:pt x="2926072" y="2119323"/>
                  <a:pt x="2912303" y="2111287"/>
                </a:cubicBezTo>
                <a:lnTo>
                  <a:pt x="2908392" y="2109648"/>
                </a:lnTo>
                <a:lnTo>
                  <a:pt x="2929357" y="2073390"/>
                </a:lnTo>
                <a:lnTo>
                  <a:pt x="2944948" y="2046424"/>
                </a:lnTo>
                <a:lnTo>
                  <a:pt x="2928777" y="2039643"/>
                </a:lnTo>
                <a:cubicBezTo>
                  <a:pt x="2920010" y="2037259"/>
                  <a:pt x="2910833" y="2036009"/>
                  <a:pt x="2901420" y="2036009"/>
                </a:cubicBezTo>
                <a:cubicBezTo>
                  <a:pt x="2320317" y="2036009"/>
                  <a:pt x="2320317" y="2036009"/>
                  <a:pt x="2320317" y="2036009"/>
                </a:cubicBezTo>
                <a:cubicBezTo>
                  <a:pt x="2283920" y="2036009"/>
                  <a:pt x="2248778" y="2056016"/>
                  <a:pt x="2231207" y="2088527"/>
                </a:cubicBezTo>
                <a:cubicBezTo>
                  <a:pt x="1940028" y="2589956"/>
                  <a:pt x="1940028" y="2589956"/>
                  <a:pt x="1940028" y="2589956"/>
                </a:cubicBezTo>
                <a:cubicBezTo>
                  <a:pt x="1921201" y="2621217"/>
                  <a:pt x="1921201" y="2661231"/>
                  <a:pt x="1940028" y="2692493"/>
                </a:cubicBezTo>
                <a:cubicBezTo>
                  <a:pt x="1976425" y="2755171"/>
                  <a:pt x="2008272" y="2810015"/>
                  <a:pt x="2036139" y="2858003"/>
                </a:cubicBezTo>
                <a:lnTo>
                  <a:pt x="2050209" y="2882232"/>
                </a:lnTo>
                <a:lnTo>
                  <a:pt x="1985031" y="2882232"/>
                </a:lnTo>
                <a:cubicBezTo>
                  <a:pt x="1782341" y="2882232"/>
                  <a:pt x="1458037" y="2882232"/>
                  <a:pt x="939150" y="2882232"/>
                </a:cubicBezTo>
                <a:cubicBezTo>
                  <a:pt x="852483" y="2882232"/>
                  <a:pt x="768803" y="2834591"/>
                  <a:pt x="726963" y="2757176"/>
                </a:cubicBezTo>
                <a:cubicBezTo>
                  <a:pt x="726963" y="2757176"/>
                  <a:pt x="726963" y="2757176"/>
                  <a:pt x="33622" y="1563194"/>
                </a:cubicBezTo>
                <a:cubicBezTo>
                  <a:pt x="-11207" y="1488756"/>
                  <a:pt x="-11207" y="1393476"/>
                  <a:pt x="33622" y="1319038"/>
                </a:cubicBezTo>
                <a:cubicBezTo>
                  <a:pt x="33622" y="1319038"/>
                  <a:pt x="33622" y="1319038"/>
                  <a:pt x="726963" y="125055"/>
                </a:cubicBezTo>
                <a:cubicBezTo>
                  <a:pt x="768803" y="47640"/>
                  <a:pt x="852483" y="0"/>
                  <a:pt x="939150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130" name="Freeform: Shape 129">
            <a:extLst>
              <a:ext uri="{FF2B5EF4-FFF2-40B4-BE49-F238E27FC236}">
                <a16:creationId xmlns:a16="http://schemas.microsoft.com/office/drawing/2014/main" id="{D4340B2E-01FD-4F5D-9C4D-AD3923AD2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361953" y="1199687"/>
            <a:ext cx="4707527" cy="4243467"/>
          </a:xfrm>
          <a:custGeom>
            <a:avLst/>
            <a:gdLst>
              <a:gd name="connsiteX0" fmla="*/ 944317 w 3309879"/>
              <a:gd name="connsiteY0" fmla="*/ 0 h 2983688"/>
              <a:gd name="connsiteX1" fmla="*/ 2368743 w 3309879"/>
              <a:gd name="connsiteY1" fmla="*/ 0 h 2983688"/>
              <a:gd name="connsiteX2" fmla="*/ 2572231 w 3309879"/>
              <a:gd name="connsiteY2" fmla="*/ 116416 h 2983688"/>
              <a:gd name="connsiteX3" fmla="*/ 3284443 w 3309879"/>
              <a:gd name="connsiteY3" fmla="*/ 1371117 h 2983688"/>
              <a:gd name="connsiteX4" fmla="*/ 3284443 w 3309879"/>
              <a:gd name="connsiteY4" fmla="*/ 1612573 h 2983688"/>
              <a:gd name="connsiteX5" fmla="*/ 2572231 w 3309879"/>
              <a:gd name="connsiteY5" fmla="*/ 2867272 h 2983688"/>
              <a:gd name="connsiteX6" fmla="*/ 2368743 w 3309879"/>
              <a:gd name="connsiteY6" fmla="*/ 2983688 h 2983688"/>
              <a:gd name="connsiteX7" fmla="*/ 944317 w 3309879"/>
              <a:gd name="connsiteY7" fmla="*/ 2983688 h 2983688"/>
              <a:gd name="connsiteX8" fmla="*/ 740830 w 3309879"/>
              <a:gd name="connsiteY8" fmla="*/ 2867272 h 2983688"/>
              <a:gd name="connsiteX9" fmla="*/ 28617 w 3309879"/>
              <a:gd name="connsiteY9" fmla="*/ 1612573 h 2983688"/>
              <a:gd name="connsiteX10" fmla="*/ 28617 w 3309879"/>
              <a:gd name="connsiteY10" fmla="*/ 1371117 h 2983688"/>
              <a:gd name="connsiteX11" fmla="*/ 740830 w 3309879"/>
              <a:gd name="connsiteY11" fmla="*/ 116416 h 2983688"/>
              <a:gd name="connsiteX12" fmla="*/ 944317 w 3309879"/>
              <a:gd name="connsiteY12" fmla="*/ 0 h 2983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309879" h="2983688">
                <a:moveTo>
                  <a:pt x="944317" y="0"/>
                </a:moveTo>
                <a:cubicBezTo>
                  <a:pt x="2368743" y="0"/>
                  <a:pt x="2368743" y="0"/>
                  <a:pt x="2368743" y="0"/>
                </a:cubicBezTo>
                <a:cubicBezTo>
                  <a:pt x="2440811" y="0"/>
                  <a:pt x="2534078" y="51740"/>
                  <a:pt x="2572231" y="116416"/>
                </a:cubicBezTo>
                <a:cubicBezTo>
                  <a:pt x="3284443" y="1371117"/>
                  <a:pt x="3284443" y="1371117"/>
                  <a:pt x="3284443" y="1371117"/>
                </a:cubicBezTo>
                <a:cubicBezTo>
                  <a:pt x="3318358" y="1440104"/>
                  <a:pt x="3318358" y="1543584"/>
                  <a:pt x="3284443" y="1612573"/>
                </a:cubicBezTo>
                <a:cubicBezTo>
                  <a:pt x="2572231" y="2867272"/>
                  <a:pt x="2572231" y="2867272"/>
                  <a:pt x="2572231" y="2867272"/>
                </a:cubicBezTo>
                <a:cubicBezTo>
                  <a:pt x="2534078" y="2931949"/>
                  <a:pt x="2440811" y="2983688"/>
                  <a:pt x="2368743" y="2983688"/>
                </a:cubicBezTo>
                <a:lnTo>
                  <a:pt x="944317" y="2983688"/>
                </a:lnTo>
                <a:cubicBezTo>
                  <a:pt x="868010" y="2983688"/>
                  <a:pt x="774745" y="2931949"/>
                  <a:pt x="740830" y="2867272"/>
                </a:cubicBezTo>
                <a:cubicBezTo>
                  <a:pt x="28617" y="1612573"/>
                  <a:pt x="28617" y="1612573"/>
                  <a:pt x="28617" y="1612573"/>
                </a:cubicBezTo>
                <a:cubicBezTo>
                  <a:pt x="-9538" y="1543584"/>
                  <a:pt x="-9538" y="1440104"/>
                  <a:pt x="28617" y="1371117"/>
                </a:cubicBezTo>
                <a:cubicBezTo>
                  <a:pt x="740830" y="116416"/>
                  <a:pt x="740830" y="116416"/>
                  <a:pt x="740830" y="116416"/>
                </a:cubicBezTo>
                <a:cubicBezTo>
                  <a:pt x="774745" y="51740"/>
                  <a:pt x="868010" y="0"/>
                  <a:pt x="944317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26472530-801A-439C-ADD0-467463C35B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9477" y="1803138"/>
            <a:ext cx="2552474" cy="3036563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45231-6101-4A5D-B658-FF4CE97D2694}"/>
              </a:ext>
            </a:extLst>
          </p:cNvPr>
          <p:cNvSpPr txBox="1">
            <a:spLocks/>
          </p:cNvSpPr>
          <p:nvPr/>
        </p:nvSpPr>
        <p:spPr>
          <a:xfrm>
            <a:off x="16184016" y="8994987"/>
            <a:ext cx="577991" cy="43349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53"/>
              </a:spcAft>
              <a:buClrTx/>
              <a:buSzTx/>
              <a:buFontTx/>
              <a:buNone/>
              <a:tabLst/>
              <a:defRPr/>
            </a:pPr>
            <a:fld id="{0E466ADA-D24F-4538-A237-D6F0255529BA}" type="slidenum">
              <a:rPr kumimoji="0" lang="en-US" altLang="lv-LV" sz="256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53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lv-LV" sz="256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pic>
        <p:nvPicPr>
          <p:cNvPr id="12" name="Picture 11" descr="A screenshot of a cell phone&#10;&#10;Description automatically generated">
            <a:extLst>
              <a:ext uri="{FF2B5EF4-FFF2-40B4-BE49-F238E27FC236}">
                <a16:creationId xmlns:a16="http://schemas.microsoft.com/office/drawing/2014/main" id="{D865A639-AC10-4015-AB33-5365EEFD8FE5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60"/>
          <a:stretch/>
        </p:blipFill>
        <p:spPr>
          <a:xfrm>
            <a:off x="9592959" y="4002115"/>
            <a:ext cx="1897861" cy="1732598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063D68D-BA7A-4760-BD29-5CC4E3904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5362" y="5209884"/>
            <a:ext cx="6703946" cy="286591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lv-LV" sz="4800" b="1" dirty="0">
                <a:solidFill>
                  <a:srgbClr val="06829A"/>
                </a:solidFill>
              </a:rPr>
              <a:t>∑ 120 M EUR</a:t>
            </a:r>
          </a:p>
          <a:p>
            <a:pPr marL="0" indent="0" algn="ctr">
              <a:buNone/>
            </a:pPr>
            <a:endParaRPr lang="lv-LV" sz="900" b="1" dirty="0">
              <a:solidFill>
                <a:srgbClr val="06829A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BD83E36-9542-4A7F-A9FD-091E5D94D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382214" y="9209024"/>
            <a:ext cx="3901559" cy="519289"/>
          </a:xfrm>
        </p:spPr>
        <p:txBody>
          <a:bodyPr/>
          <a:lstStyle/>
          <a:p>
            <a:fld id="{262A3B16-4785-486C-B351-A93E10E4BD9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780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26936"/>
            <a:ext cx="17340262" cy="10475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C0E94E-AD91-4867-AFD1-B82DD63F9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089362" y="915153"/>
            <a:ext cx="23721690" cy="1059322"/>
          </a:xfrm>
          <a:prstGeom prst="ellipse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lv-LV" sz="3600" dirty="0">
                <a:solidFill>
                  <a:schemeClr val="bg1"/>
                </a:solidFill>
              </a:rPr>
              <a:t>Ilgtermiņa aizdevums pieejamu īres māju būvniecībai</a:t>
            </a:r>
            <a:endParaRPr lang="en-US" sz="35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44154AE-3F20-4FFA-8A2B-F3A79D350417}"/>
              </a:ext>
            </a:extLst>
          </p:cNvPr>
          <p:cNvGrpSpPr/>
          <p:nvPr/>
        </p:nvGrpSpPr>
        <p:grpSpPr>
          <a:xfrm>
            <a:off x="85143" y="2052937"/>
            <a:ext cx="17268500" cy="7568881"/>
            <a:chOff x="67421" y="-102145"/>
            <a:chExt cx="6478646" cy="2839734"/>
          </a:xfrm>
        </p:grpSpPr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DE3CD7E9-BE4E-4BF4-BC36-BA28CA8966B8}"/>
                </a:ext>
              </a:extLst>
            </p:cNvPr>
            <p:cNvCxnSpPr/>
            <p:nvPr/>
          </p:nvCxnSpPr>
          <p:spPr>
            <a:xfrm flipV="1">
              <a:off x="701228" y="2230368"/>
              <a:ext cx="866693" cy="7475"/>
            </a:xfrm>
            <a:prstGeom prst="straightConnector1">
              <a:avLst/>
            </a:prstGeom>
            <a:ln w="76200">
              <a:solidFill>
                <a:srgbClr val="0682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 Box 20">
              <a:extLst>
                <a:ext uri="{FF2B5EF4-FFF2-40B4-BE49-F238E27FC236}">
                  <a16:creationId xmlns:a16="http://schemas.microsoft.com/office/drawing/2014/main" id="{B1E2AB38-1EAD-4D12-96CB-DC11864F2912}"/>
                </a:ext>
              </a:extLst>
            </p:cNvPr>
            <p:cNvSpPr txBox="1"/>
            <p:nvPr/>
          </p:nvSpPr>
          <p:spPr>
            <a:xfrm>
              <a:off x="3119059" y="970498"/>
              <a:ext cx="885761" cy="495186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Īres mājas </a:t>
              </a:r>
              <a:endParaRPr kumimoji="0" lang="lv-LV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(pieder attīstītājam)</a:t>
              </a:r>
            </a:p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lv-LV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</a:br>
              <a:r>
                <a:rPr kumimoji="0" lang="lv-LV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Pašvaldība pārvalda īrnieku rindu</a:t>
              </a:r>
              <a:endParaRPr kumimoji="0" lang="lv-LV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F6C06375-371B-4E73-B1DF-488522823EDB}"/>
                </a:ext>
              </a:extLst>
            </p:cNvPr>
            <p:cNvCxnSpPr>
              <a:cxnSpLocks/>
            </p:cNvCxnSpPr>
            <p:nvPr/>
          </p:nvCxnSpPr>
          <p:spPr>
            <a:xfrm>
              <a:off x="2468877" y="1388519"/>
              <a:ext cx="643550" cy="0"/>
            </a:xfrm>
            <a:prstGeom prst="straightConnector1">
              <a:avLst/>
            </a:prstGeom>
            <a:ln w="76200">
              <a:solidFill>
                <a:srgbClr val="0682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 Box 23">
              <a:extLst>
                <a:ext uri="{FF2B5EF4-FFF2-40B4-BE49-F238E27FC236}">
                  <a16:creationId xmlns:a16="http://schemas.microsoft.com/office/drawing/2014/main" id="{3505852F-0AE3-4946-ACF6-F7ACB1B99827}"/>
                </a:ext>
              </a:extLst>
            </p:cNvPr>
            <p:cNvSpPr txBox="1"/>
            <p:nvPr/>
          </p:nvSpPr>
          <p:spPr>
            <a:xfrm>
              <a:off x="67421" y="1948494"/>
              <a:ext cx="704799" cy="495186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RRF finansējums</a:t>
              </a:r>
              <a:endParaRPr kumimoji="0" lang="lv-LV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sp>
          <p:nvSpPr>
            <p:cNvPr id="36" name="Text Box 25">
              <a:extLst>
                <a:ext uri="{FF2B5EF4-FFF2-40B4-BE49-F238E27FC236}">
                  <a16:creationId xmlns:a16="http://schemas.microsoft.com/office/drawing/2014/main" id="{DAA8F190-6FD1-45DC-8136-9F90324748A1}"/>
                </a:ext>
              </a:extLst>
            </p:cNvPr>
            <p:cNvSpPr txBox="1"/>
            <p:nvPr/>
          </p:nvSpPr>
          <p:spPr>
            <a:xfrm>
              <a:off x="788946" y="1874276"/>
              <a:ext cx="731520" cy="21140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Finansējums aizdevumu izsniegšanai</a:t>
              </a:r>
              <a:endParaRPr kumimoji="0" lang="lv-LV" sz="4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sp>
          <p:nvSpPr>
            <p:cNvPr id="37" name="Text Box 27">
              <a:extLst>
                <a:ext uri="{FF2B5EF4-FFF2-40B4-BE49-F238E27FC236}">
                  <a16:creationId xmlns:a16="http://schemas.microsoft.com/office/drawing/2014/main" id="{5C6F6915-28D0-4963-8D58-7C35BE820E2A}"/>
                </a:ext>
              </a:extLst>
            </p:cNvPr>
            <p:cNvSpPr txBox="1"/>
            <p:nvPr/>
          </p:nvSpPr>
          <p:spPr>
            <a:xfrm>
              <a:off x="1402931" y="853154"/>
              <a:ext cx="1059189" cy="724406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buClrTx/>
                <a:buSzTx/>
                <a:buFontTx/>
                <a:buNone/>
                <a:tabLst/>
                <a:defRPr/>
              </a:pPr>
              <a:r>
                <a:rPr kumimoji="0" lang="lv-LV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Nekustamo īpašumu attīstītājs </a:t>
              </a:r>
            </a:p>
            <a:p>
              <a:pPr marL="0" marR="0" lvl="0" indent="0" algn="ctr" defTabSz="584200" rtl="0" eaLnBrk="1" fontAlgn="auto" latinLnBrk="0" hangingPunct="0">
                <a:spcBef>
                  <a:spcPts val="0"/>
                </a:spcBef>
                <a:buClrTx/>
                <a:buSzTx/>
                <a:buFontTx/>
                <a:buNone/>
                <a:tabLst/>
                <a:defRPr/>
              </a:pPr>
              <a:r>
                <a:rPr kumimoji="0" lang="lv-LV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(arī pašvaldības kapitālsabiedrība)</a:t>
              </a:r>
            </a:p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lang="lv-LV" sz="2000" b="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Paša dalība – vismaz 5%</a:t>
              </a:r>
              <a:endParaRPr kumimoji="0" lang="lv-LV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F5D0AA12-4414-45FF-B665-3E3315810FCF}"/>
                </a:ext>
              </a:extLst>
            </p:cNvPr>
            <p:cNvCxnSpPr/>
            <p:nvPr/>
          </p:nvCxnSpPr>
          <p:spPr>
            <a:xfrm>
              <a:off x="4004820" y="1319725"/>
              <a:ext cx="2541247" cy="13243"/>
            </a:xfrm>
            <a:prstGeom prst="straightConnector1">
              <a:avLst/>
            </a:prstGeom>
            <a:ln w="76200">
              <a:solidFill>
                <a:srgbClr val="0682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 Box 26">
              <a:extLst>
                <a:ext uri="{FF2B5EF4-FFF2-40B4-BE49-F238E27FC236}">
                  <a16:creationId xmlns:a16="http://schemas.microsoft.com/office/drawing/2014/main" id="{89F46FEE-7858-49A2-945D-C2A475FA1AD6}"/>
                </a:ext>
              </a:extLst>
            </p:cNvPr>
            <p:cNvSpPr txBox="1"/>
            <p:nvPr/>
          </p:nvSpPr>
          <p:spPr>
            <a:xfrm>
              <a:off x="2430804" y="1264555"/>
              <a:ext cx="631867" cy="82522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Būvē īres mājas</a:t>
              </a:r>
              <a:endParaRPr kumimoji="0" lang="lv-LV" sz="4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6759E8FB-5CE8-4E87-85FA-701F0A862130}"/>
                </a:ext>
              </a:extLst>
            </p:cNvPr>
            <p:cNvCxnSpPr/>
            <p:nvPr/>
          </p:nvCxnSpPr>
          <p:spPr>
            <a:xfrm>
              <a:off x="4471024" y="5610"/>
              <a:ext cx="11219" cy="2731979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 Box 29">
              <a:extLst>
                <a:ext uri="{FF2B5EF4-FFF2-40B4-BE49-F238E27FC236}">
                  <a16:creationId xmlns:a16="http://schemas.microsoft.com/office/drawing/2014/main" id="{7664CBFF-560D-457A-8EA6-19E5244D7DCA}"/>
                </a:ext>
              </a:extLst>
            </p:cNvPr>
            <p:cNvSpPr txBox="1"/>
            <p:nvPr/>
          </p:nvSpPr>
          <p:spPr>
            <a:xfrm>
              <a:off x="4044916" y="1179392"/>
              <a:ext cx="410394" cy="115697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Īres maksa</a:t>
              </a:r>
              <a:endParaRPr kumimoji="0" lang="lv-LV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sp>
          <p:nvSpPr>
            <p:cNvPr id="45" name="Text Box 60">
              <a:extLst>
                <a:ext uri="{FF2B5EF4-FFF2-40B4-BE49-F238E27FC236}">
                  <a16:creationId xmlns:a16="http://schemas.microsoft.com/office/drawing/2014/main" id="{07D60D87-0E22-48D3-A694-09279F4A6975}"/>
                </a:ext>
              </a:extLst>
            </p:cNvPr>
            <p:cNvSpPr txBox="1"/>
            <p:nvPr/>
          </p:nvSpPr>
          <p:spPr>
            <a:xfrm>
              <a:off x="1402931" y="-102145"/>
              <a:ext cx="1143225" cy="368964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Komercbanka</a:t>
              </a:r>
            </a:p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lang="lv-LV" sz="2000" b="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Aizdevums vismaz 10%</a:t>
              </a:r>
              <a:endParaRPr kumimoji="0" lang="lv-LV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sp>
          <p:nvSpPr>
            <p:cNvPr id="46" name="Text Box 62">
              <a:extLst>
                <a:ext uri="{FF2B5EF4-FFF2-40B4-BE49-F238E27FC236}">
                  <a16:creationId xmlns:a16="http://schemas.microsoft.com/office/drawing/2014/main" id="{082CA32F-E085-4BAD-8577-FFB44D4EBA9F}"/>
                </a:ext>
              </a:extLst>
            </p:cNvPr>
            <p:cNvSpPr txBox="1"/>
            <p:nvPr/>
          </p:nvSpPr>
          <p:spPr>
            <a:xfrm>
              <a:off x="1553919" y="2081240"/>
              <a:ext cx="885190" cy="600251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Altum</a:t>
              </a:r>
            </a:p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endParaRPr kumimoji="0" lang="lv-LV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 </a:t>
              </a:r>
              <a:endParaRPr kumimoji="0" lang="lv-LV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4082EA0E-9E83-415D-93C8-6F0B2BBF3B8B}"/>
                </a:ext>
              </a:extLst>
            </p:cNvPr>
            <p:cNvCxnSpPr>
              <a:cxnSpLocks/>
              <a:endCxn id="37" idx="0"/>
            </p:cNvCxnSpPr>
            <p:nvPr/>
          </p:nvCxnSpPr>
          <p:spPr>
            <a:xfrm flipH="1">
              <a:off x="1932526" y="286100"/>
              <a:ext cx="971" cy="567054"/>
            </a:xfrm>
            <a:prstGeom prst="straightConnector1">
              <a:avLst/>
            </a:prstGeom>
            <a:ln w="76200">
              <a:solidFill>
                <a:srgbClr val="0682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C1AC64B6-C8DB-4CC3-9AF6-D9F0BF441225}"/>
                </a:ext>
              </a:extLst>
            </p:cNvPr>
            <p:cNvSpPr/>
            <p:nvPr/>
          </p:nvSpPr>
          <p:spPr>
            <a:xfrm>
              <a:off x="1565139" y="2316853"/>
              <a:ext cx="875132" cy="365015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Mājokļu pieejamības fonds</a:t>
              </a:r>
              <a:endParaRPr kumimoji="0" lang="lv-LV" sz="4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BF83970-C357-4321-94B7-C27072BA186A}"/>
                </a:ext>
              </a:extLst>
            </p:cNvPr>
            <p:cNvCxnSpPr/>
            <p:nvPr/>
          </p:nvCxnSpPr>
          <p:spPr>
            <a:xfrm>
              <a:off x="1553919" y="2294413"/>
              <a:ext cx="880636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D28ED8A2-3CE2-4440-925E-CF7C9DAEB23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40590" y="1577938"/>
              <a:ext cx="5805" cy="490743"/>
            </a:xfrm>
            <a:prstGeom prst="straightConnector1">
              <a:avLst/>
            </a:prstGeom>
            <a:ln w="76200">
              <a:solidFill>
                <a:srgbClr val="0682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 Box 756894678">
              <a:extLst>
                <a:ext uri="{FF2B5EF4-FFF2-40B4-BE49-F238E27FC236}">
                  <a16:creationId xmlns:a16="http://schemas.microsoft.com/office/drawing/2014/main" id="{1A524069-8583-431E-A990-79B058583687}"/>
                </a:ext>
              </a:extLst>
            </p:cNvPr>
            <p:cNvSpPr txBox="1"/>
            <p:nvPr/>
          </p:nvSpPr>
          <p:spPr>
            <a:xfrm>
              <a:off x="1972355" y="466862"/>
              <a:ext cx="475167" cy="23311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Aizdevums 1.-10.gadam</a:t>
              </a:r>
            </a:p>
          </p:txBody>
        </p:sp>
        <p:sp>
          <p:nvSpPr>
            <p:cNvPr id="56" name="Text Box 756894679">
              <a:extLst>
                <a:ext uri="{FF2B5EF4-FFF2-40B4-BE49-F238E27FC236}">
                  <a16:creationId xmlns:a16="http://schemas.microsoft.com/office/drawing/2014/main" id="{606C1A6A-240E-4759-88E7-1979A4F0D958}"/>
                </a:ext>
              </a:extLst>
            </p:cNvPr>
            <p:cNvSpPr txBox="1"/>
            <p:nvPr/>
          </p:nvSpPr>
          <p:spPr>
            <a:xfrm>
              <a:off x="1975681" y="1684715"/>
              <a:ext cx="492540" cy="326857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Aizdevums 11.-40.gadam </a:t>
              </a:r>
              <a:endParaRPr kumimoji="0" lang="lv-LV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14AABC7-C86F-4136-AF91-F2D650E26CED}"/>
                </a:ext>
              </a:extLst>
            </p:cNvPr>
            <p:cNvCxnSpPr/>
            <p:nvPr/>
          </p:nvCxnSpPr>
          <p:spPr>
            <a:xfrm>
              <a:off x="5116153" y="5610"/>
              <a:ext cx="11219" cy="273197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586A10F0-B733-4B8C-BA58-261B0807C429}"/>
                </a:ext>
              </a:extLst>
            </p:cNvPr>
            <p:cNvCxnSpPr/>
            <p:nvPr/>
          </p:nvCxnSpPr>
          <p:spPr>
            <a:xfrm>
              <a:off x="5789331" y="0"/>
              <a:ext cx="10795" cy="273176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 Box 756894682">
              <a:extLst>
                <a:ext uri="{FF2B5EF4-FFF2-40B4-BE49-F238E27FC236}">
                  <a16:creationId xmlns:a16="http://schemas.microsoft.com/office/drawing/2014/main" id="{22EE2176-5EBB-4280-9701-25271313060E}"/>
                </a:ext>
              </a:extLst>
            </p:cNvPr>
            <p:cNvSpPr txBox="1"/>
            <p:nvPr/>
          </p:nvSpPr>
          <p:spPr>
            <a:xfrm>
              <a:off x="4549562" y="5610"/>
              <a:ext cx="516103" cy="207563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Īres maksa </a:t>
              </a:r>
              <a:endParaRPr kumimoji="0" lang="lv-LV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1. – 10. gads</a:t>
              </a:r>
              <a:endParaRPr kumimoji="0" lang="lv-LV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sp>
          <p:nvSpPr>
            <p:cNvPr id="60" name="Text Box 756894683">
              <a:extLst>
                <a:ext uri="{FF2B5EF4-FFF2-40B4-BE49-F238E27FC236}">
                  <a16:creationId xmlns:a16="http://schemas.microsoft.com/office/drawing/2014/main" id="{0220FABC-725F-45AB-AD23-91949B136787}"/>
                </a:ext>
              </a:extLst>
            </p:cNvPr>
            <p:cNvSpPr txBox="1"/>
            <p:nvPr/>
          </p:nvSpPr>
          <p:spPr>
            <a:xfrm>
              <a:off x="5228349" y="16829"/>
              <a:ext cx="516103" cy="207563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Īres maksa </a:t>
              </a:r>
              <a:endParaRPr kumimoji="0" lang="lv-LV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11. – 40. gads</a:t>
              </a:r>
              <a:endParaRPr kumimoji="0" lang="lv-LV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sp>
          <p:nvSpPr>
            <p:cNvPr id="61" name="Text Box 756894684">
              <a:extLst>
                <a:ext uri="{FF2B5EF4-FFF2-40B4-BE49-F238E27FC236}">
                  <a16:creationId xmlns:a16="http://schemas.microsoft.com/office/drawing/2014/main" id="{D8387775-8284-4336-8925-65FFCC19BB14}"/>
                </a:ext>
              </a:extLst>
            </p:cNvPr>
            <p:cNvSpPr txBox="1"/>
            <p:nvPr/>
          </p:nvSpPr>
          <p:spPr>
            <a:xfrm>
              <a:off x="5895917" y="33659"/>
              <a:ext cx="515620" cy="20701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Īres maksa </a:t>
              </a:r>
              <a:endParaRPr kumimoji="0" lang="lv-LV" sz="4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Pēc 40. gada</a:t>
              </a:r>
              <a:endParaRPr kumimoji="0" lang="lv-LV" sz="4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sp>
          <p:nvSpPr>
            <p:cNvPr id="62" name="Text Box 756894685">
              <a:extLst>
                <a:ext uri="{FF2B5EF4-FFF2-40B4-BE49-F238E27FC236}">
                  <a16:creationId xmlns:a16="http://schemas.microsoft.com/office/drawing/2014/main" id="{BCC2848D-6B46-4D1E-B4DC-86BB74303532}"/>
                </a:ext>
              </a:extLst>
            </p:cNvPr>
            <p:cNvSpPr txBox="1"/>
            <p:nvPr/>
          </p:nvSpPr>
          <p:spPr>
            <a:xfrm>
              <a:off x="4543952" y="835862"/>
              <a:ext cx="516103" cy="297321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Īres maksa sedz komercbankas aizdevumu</a:t>
              </a:r>
              <a:endParaRPr kumimoji="0" lang="lv-LV" sz="4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sp>
          <p:nvSpPr>
            <p:cNvPr id="63" name="Text Box 756894686">
              <a:extLst>
                <a:ext uri="{FF2B5EF4-FFF2-40B4-BE49-F238E27FC236}">
                  <a16:creationId xmlns:a16="http://schemas.microsoft.com/office/drawing/2014/main" id="{59E575A9-AD5B-4098-BDDF-1B9EBFBEBF71}"/>
                </a:ext>
              </a:extLst>
            </p:cNvPr>
            <p:cNvSpPr txBox="1"/>
            <p:nvPr/>
          </p:nvSpPr>
          <p:spPr>
            <a:xfrm>
              <a:off x="5196142" y="529622"/>
              <a:ext cx="516103" cy="566591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Īres maksa sedz Altum aizdevumu un nonāk Mājokļu pieejamības fondā</a:t>
              </a:r>
              <a:endParaRPr kumimoji="0" lang="lv-LV" sz="4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sp>
          <p:nvSpPr>
            <p:cNvPr id="64" name="Text Box 756894687">
              <a:extLst>
                <a:ext uri="{FF2B5EF4-FFF2-40B4-BE49-F238E27FC236}">
                  <a16:creationId xmlns:a16="http://schemas.microsoft.com/office/drawing/2014/main" id="{1BB2F9F0-91E8-4A95-9F9A-60AE207E0141}"/>
                </a:ext>
              </a:extLst>
            </p:cNvPr>
            <p:cNvSpPr txBox="1"/>
            <p:nvPr/>
          </p:nvSpPr>
          <p:spPr>
            <a:xfrm>
              <a:off x="5872729" y="755634"/>
              <a:ext cx="516103" cy="47683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lv-LV" sz="1800" b="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50%</a:t>
              </a:r>
              <a:r>
                <a:rPr kumimoji="0" lang="lv-LV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  īres maksas  nonāk Mājokļu pieejamības fondā</a:t>
              </a:r>
              <a:endParaRPr kumimoji="0" lang="lv-LV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2FE080-A566-405A-A1E0-44DB90C6F474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lv-LV" smtClean="0"/>
              <a:t>14</a:t>
            </a:fld>
            <a:endParaRPr lang="lv-LV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4EDB02F-4DB1-476C-8407-52A2BDC09C1D}"/>
              </a:ext>
            </a:extLst>
          </p:cNvPr>
          <p:cNvSpPr txBox="1"/>
          <p:nvPr/>
        </p:nvSpPr>
        <p:spPr>
          <a:xfrm>
            <a:off x="6398737" y="7762358"/>
            <a:ext cx="4118701" cy="1846659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lv-LV" sz="1900" b="0" dirty="0">
                <a:latin typeface="Calibri"/>
                <a:ea typeface="Calibri" panose="020F0502020204030204" pitchFamily="34" charset="0"/>
                <a:cs typeface="Arial"/>
              </a:rPr>
              <a:t>Limits jaunu projektu apstiprināšanai, ja iepriekšējie nav vēl izīrēti:</a:t>
            </a:r>
          </a:p>
          <a:p>
            <a:pPr algn="l"/>
            <a:r>
              <a:rPr lang="lv-LV" sz="1900" b="0" dirty="0">
                <a:latin typeface="Calibri"/>
                <a:ea typeface="Calibri" panose="020F0502020204030204" pitchFamily="34" charset="0"/>
                <a:cs typeface="Arial"/>
              </a:rPr>
              <a:t>Lielajās pilsētās – 200 dzīvokļi</a:t>
            </a:r>
          </a:p>
          <a:p>
            <a:pPr algn="l"/>
            <a:r>
              <a:rPr lang="lv-LV" sz="1900" b="0" dirty="0">
                <a:latin typeface="Calibri"/>
                <a:ea typeface="Calibri" panose="020F0502020204030204" pitchFamily="34" charset="0"/>
                <a:cs typeface="Arial"/>
              </a:rPr>
              <a:t>Pārējās pašvaldībās </a:t>
            </a:r>
            <a:r>
              <a:rPr lang="lv-LV" sz="1900" b="0">
                <a:latin typeface="Calibri"/>
                <a:ea typeface="Calibri" panose="020F0502020204030204" pitchFamily="34" charset="0"/>
                <a:cs typeface="Arial"/>
              </a:rPr>
              <a:t>– 100 </a:t>
            </a:r>
            <a:r>
              <a:rPr lang="lv-LV" sz="1900" b="0" dirty="0">
                <a:latin typeface="Calibri"/>
                <a:ea typeface="Calibri" panose="020F0502020204030204" pitchFamily="34" charset="0"/>
                <a:cs typeface="Arial"/>
              </a:rPr>
              <a:t>dzīvokļi</a:t>
            </a:r>
            <a:br>
              <a:rPr lang="lv-LV" sz="1900" b="0" dirty="0">
                <a:latin typeface="Calibri"/>
                <a:ea typeface="Calibri" panose="020F0502020204030204" pitchFamily="34" charset="0"/>
                <a:cs typeface="Arial"/>
              </a:rPr>
            </a:br>
            <a:r>
              <a:rPr lang="lv-LV" sz="1900" b="0" dirty="0">
                <a:latin typeface="Calibri"/>
                <a:ea typeface="Calibri" panose="020F0502020204030204" pitchFamily="34" charset="0"/>
                <a:cs typeface="Arial"/>
              </a:rPr>
              <a:t>Finansējuma sadalījumu pa plānošanas reģioniem nosaka MK </a:t>
            </a:r>
            <a:endParaRPr lang="lv-LV" sz="1900" b="0" dirty="0">
              <a:solidFill>
                <a:srgbClr val="06829A"/>
              </a:solidFill>
              <a:latin typeface="Calibri"/>
              <a:ea typeface="Calibri" panose="020F0502020204030204" pitchFamily="34" charset="0"/>
              <a:cs typeface="Arial"/>
            </a:endParaRPr>
          </a:p>
        </p:txBody>
      </p:sp>
      <p:sp>
        <p:nvSpPr>
          <p:cNvPr id="41" name="Text Box 756894678">
            <a:extLst>
              <a:ext uri="{FF2B5EF4-FFF2-40B4-BE49-F238E27FC236}">
                <a16:creationId xmlns:a16="http://schemas.microsoft.com/office/drawing/2014/main" id="{266C76F8-C67D-4F77-862A-F13C31C38A1D}"/>
              </a:ext>
            </a:extLst>
          </p:cNvPr>
          <p:cNvSpPr txBox="1"/>
          <p:nvPr/>
        </p:nvSpPr>
        <p:spPr>
          <a:xfrm>
            <a:off x="1024446" y="3520228"/>
            <a:ext cx="2233041" cy="62133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rPr>
              <a:t>Komercbankām iespēja pārfinansēt Altum aizdevuma daļu</a:t>
            </a:r>
          </a:p>
        </p:txBody>
      </p:sp>
    </p:spTree>
    <p:extLst>
      <p:ext uri="{BB962C8B-B14F-4D97-AF65-F5344CB8AC3E}">
        <p14:creationId xmlns:p14="http://schemas.microsoft.com/office/powerpoint/2010/main" val="2012063080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7340262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676894" cy="975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1290" y="969428"/>
            <a:ext cx="1604860" cy="120491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endParaRPr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C5A4F80-0379-41CF-A18C-A480622E2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117" y="2174344"/>
            <a:ext cx="5094659" cy="608669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lv-LV" sz="6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Nosacījumi atbalsta saņemšanai &amp; īrniekiem</a:t>
            </a:r>
            <a:endParaRPr lang="en-US" sz="68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50A97D-14A1-4242-A2C9-7E9DA8EEC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32321" y="278296"/>
            <a:ext cx="9692640" cy="9369287"/>
          </a:xfr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lv-LV" dirty="0">
                <a:solidFill>
                  <a:srgbClr val="06829A"/>
                </a:solidFill>
              </a:rPr>
              <a:t>Īres maksa </a:t>
            </a:r>
          </a:p>
          <a:p>
            <a:pPr fontAlgn="base"/>
            <a:r>
              <a:rPr lang="lv-LV" dirty="0"/>
              <a:t>Fiksēta – 4 EUR/m2, var palielināt veicot kompleksus ēkas atjaunošanas darbus </a:t>
            </a:r>
          </a:p>
          <a:p>
            <a:pPr marL="0" lvl="0" indent="0" fontAlgn="base">
              <a:buNone/>
            </a:pPr>
            <a:endParaRPr lang="lv-LV" b="1" dirty="0">
              <a:solidFill>
                <a:srgbClr val="06829A"/>
              </a:solidFill>
            </a:endParaRPr>
          </a:p>
          <a:p>
            <a:pPr marL="0" lvl="0" indent="0" fontAlgn="base">
              <a:buNone/>
            </a:pPr>
            <a:r>
              <a:rPr lang="lv-LV" dirty="0">
                <a:solidFill>
                  <a:srgbClr val="06829A"/>
                </a:solidFill>
              </a:rPr>
              <a:t>Mājsaimniecības ienākumu slieksnis:</a:t>
            </a:r>
          </a:p>
          <a:p>
            <a:pPr lvl="0" fontAlgn="base">
              <a:lnSpc>
                <a:spcPct val="120000"/>
              </a:lnSpc>
              <a:spcBef>
                <a:spcPts val="600"/>
              </a:spcBef>
            </a:pPr>
            <a:r>
              <a:rPr lang="lv-LV" dirty="0"/>
              <a:t>1-istabas dzīvoklis – 980 EUR </a:t>
            </a:r>
          </a:p>
          <a:p>
            <a:pPr lvl="0" fontAlgn="base">
              <a:lnSpc>
                <a:spcPct val="120000"/>
              </a:lnSpc>
              <a:spcBef>
                <a:spcPts val="600"/>
              </a:spcBef>
            </a:pPr>
            <a:r>
              <a:rPr lang="lv-LV" dirty="0"/>
              <a:t>2-istabu dzīvoklis - 1635 EUR un vismaz 2 personas</a:t>
            </a:r>
          </a:p>
          <a:p>
            <a:pPr lvl="0" fontAlgn="base">
              <a:lnSpc>
                <a:spcPct val="120000"/>
              </a:lnSpc>
              <a:spcBef>
                <a:spcPts val="600"/>
              </a:spcBef>
            </a:pPr>
            <a:r>
              <a:rPr lang="lv-LV" dirty="0"/>
              <a:t>3-un vairāk istabu dzīvoklis - 2450 EUR un vismaz 2 personas </a:t>
            </a:r>
          </a:p>
          <a:p>
            <a:pPr marL="0" lvl="0" indent="0" defTabSz="627063" fontAlgn="base">
              <a:buNone/>
            </a:pPr>
            <a:endParaRPr lang="lv-LV" b="1" dirty="0">
              <a:solidFill>
                <a:srgbClr val="06829A"/>
              </a:solidFill>
            </a:endParaRPr>
          </a:p>
          <a:p>
            <a:pPr marL="0" lvl="0" indent="0" defTabSz="627063" fontAlgn="base">
              <a:buNone/>
            </a:pPr>
            <a:r>
              <a:rPr lang="lv-LV" dirty="0">
                <a:solidFill>
                  <a:srgbClr val="06829A"/>
                </a:solidFill>
              </a:rPr>
              <a:t>Prioritāte noteiktām iedzīvotāju grupām </a:t>
            </a:r>
            <a:r>
              <a:rPr lang="lv-LV" dirty="0"/>
              <a:t>(</a:t>
            </a:r>
            <a:r>
              <a:rPr lang="lv-LV" dirty="0" err="1"/>
              <a:t>daudzbērnu</a:t>
            </a:r>
            <a:r>
              <a:rPr lang="lv-LV" dirty="0"/>
              <a:t> ģimenes, skolotāji, policisti, medicīnas personāls u.c.)</a:t>
            </a:r>
          </a:p>
          <a:p>
            <a:pPr marL="0" lvl="0" indent="0" fontAlgn="base">
              <a:buNone/>
            </a:pPr>
            <a:endParaRPr lang="lv-LV" dirty="0"/>
          </a:p>
          <a:p>
            <a:pPr marL="0" lvl="0" indent="0" fontAlgn="base">
              <a:lnSpc>
                <a:spcPct val="110000"/>
              </a:lnSpc>
              <a:buClr>
                <a:srgbClr val="00859B"/>
              </a:buClr>
              <a:buNone/>
            </a:pPr>
            <a:r>
              <a:rPr lang="lv-LV" dirty="0">
                <a:solidFill>
                  <a:srgbClr val="06829A"/>
                </a:solidFill>
              </a:rPr>
              <a:t>Īres līguma nosacījumi:</a:t>
            </a:r>
          </a:p>
          <a:p>
            <a:pPr lvl="0" fontAlgn="base">
              <a:lnSpc>
                <a:spcPct val="120000"/>
              </a:lnSpc>
              <a:spcBef>
                <a:spcPts val="600"/>
              </a:spcBef>
              <a:buClr>
                <a:srgbClr val="00859B"/>
              </a:buClr>
              <a:buFont typeface="Wingdings" panose="05000000000000000000" pitchFamily="2" charset="2"/>
              <a:buChar char="§"/>
            </a:pPr>
            <a:r>
              <a:rPr lang="lv-LV" dirty="0"/>
              <a:t>Dzīvokli aizliegts nodot apakšīrē/nomā </a:t>
            </a:r>
          </a:p>
          <a:p>
            <a:pPr lvl="0" fontAlgn="base">
              <a:lnSpc>
                <a:spcPct val="120000"/>
              </a:lnSpc>
              <a:spcBef>
                <a:spcPts val="600"/>
              </a:spcBef>
              <a:buClr>
                <a:srgbClr val="00859B"/>
              </a:buClr>
              <a:buFont typeface="Wingdings" panose="05000000000000000000" pitchFamily="2" charset="2"/>
              <a:buChar char="§"/>
            </a:pPr>
            <a:r>
              <a:rPr lang="lv-LV" dirty="0"/>
              <a:t>Īrnieki reģistrē dzīvoklī savu deklarēto dzīvesvietu </a:t>
            </a:r>
          </a:p>
          <a:p>
            <a:pPr lvl="0" fontAlgn="base">
              <a:lnSpc>
                <a:spcPct val="120000"/>
              </a:lnSpc>
              <a:spcBef>
                <a:spcPts val="600"/>
              </a:spcBef>
              <a:buClr>
                <a:srgbClr val="00859B"/>
              </a:buClr>
              <a:buFont typeface="Wingdings" panose="05000000000000000000" pitchFamily="2" charset="2"/>
              <a:buChar char="§"/>
            </a:pPr>
            <a:r>
              <a:rPr lang="lv-LV" dirty="0"/>
              <a:t>Īres līgums tiek reģistrēts zemesgrāmatā </a:t>
            </a:r>
          </a:p>
          <a:p>
            <a:pPr marL="0" indent="0" fontAlgn="base">
              <a:buNone/>
            </a:pPr>
            <a:endParaRPr lang="lv-LV" dirty="0"/>
          </a:p>
          <a:p>
            <a:pPr marL="0" indent="0" fontAlgn="base">
              <a:buNone/>
            </a:pPr>
            <a:r>
              <a:rPr lang="lv-LV" dirty="0">
                <a:solidFill>
                  <a:srgbClr val="06829A"/>
                </a:solidFill>
              </a:rPr>
              <a:t>Kvalitātes prasības</a:t>
            </a:r>
          </a:p>
          <a:p>
            <a:pPr fontAlgn="base"/>
            <a:r>
              <a:rPr lang="lv-LV" dirty="0"/>
              <a:t>Ēkai jābūt gandrīz nulles enerģijas ēkai, nododot ekspluatācijā veic kvalitātes atbilstības testus </a:t>
            </a:r>
            <a:r>
              <a:rPr lang="lv-LV" sz="1900" i="1" dirty="0"/>
              <a:t>(akustiskie mērījumi, ēkas </a:t>
            </a:r>
            <a:r>
              <a:rPr lang="lv-LV" sz="1900" i="1" dirty="0" err="1"/>
              <a:t>gaiscaurlaidības</a:t>
            </a:r>
            <a:r>
              <a:rPr lang="lv-LV" sz="1900" i="1" dirty="0"/>
              <a:t> tests) </a:t>
            </a:r>
            <a:endParaRPr lang="lv-LV" sz="1600" i="1" dirty="0"/>
          </a:p>
          <a:p>
            <a:pPr marL="0" indent="0" fontAlgn="base">
              <a:buNone/>
            </a:pPr>
            <a:endParaRPr lang="lv-LV" dirty="0"/>
          </a:p>
          <a:p>
            <a:pPr marL="0" indent="0" fontAlgn="base">
              <a:buNone/>
            </a:pPr>
            <a:r>
              <a:rPr lang="lv-LV" dirty="0">
                <a:solidFill>
                  <a:srgbClr val="06829A"/>
                </a:solidFill>
              </a:rPr>
              <a:t>Ēku uzturēšana</a:t>
            </a:r>
          </a:p>
          <a:p>
            <a:pPr fontAlgn="base"/>
            <a:r>
              <a:rPr lang="lv-LV" dirty="0"/>
              <a:t>ēkas </a:t>
            </a:r>
            <a:r>
              <a:rPr lang="lv-LV" dirty="0" err="1"/>
              <a:t>apsaimniekotājs</a:t>
            </a:r>
            <a:r>
              <a:rPr lang="lv-LV" dirty="0"/>
              <a:t> tiek izvēlēts publiska iepirkuma veidā reizi 5 gados</a:t>
            </a:r>
          </a:p>
          <a:p>
            <a:pPr fontAlgn="base"/>
            <a:r>
              <a:rPr lang="lv-LV" dirty="0"/>
              <a:t>jāizstrādā ēkas uzturēšanas plāns ēkas dzīves ciklam, atbilstoši šim plānam veic regulāros maksājumus ēkas uzturēšanai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2FB434-6122-4D3E-8555-7ED313671D4F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lv-LV" smtClean="0"/>
              <a:t>15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50436157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26936"/>
            <a:ext cx="17340262" cy="10475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C0E94E-AD91-4867-AFD1-B82DD63F9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94085" y="926936"/>
            <a:ext cx="19802006" cy="1059322"/>
          </a:xfrm>
          <a:prstGeom prst="ellipse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defTabSz="914400"/>
            <a:r>
              <a:rPr lang="lv-LV" sz="35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MĀJOKLI VARĒS ATĻAUTIES AR MAZĀKIEM IENĀKUMIEM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14F3DF2-46B4-4983-BB8B-3799AEC23047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3467388" y="9184816"/>
            <a:ext cx="3901559" cy="519289"/>
          </a:xfrm>
        </p:spPr>
        <p:txBody>
          <a:bodyPr/>
          <a:lstStyle/>
          <a:p>
            <a:fld id="{86CB4B4D-7CA3-9044-876B-883B54F8677D}" type="slidenum">
              <a:rPr lang="lv-LV" smtClean="0"/>
              <a:t>16</a:t>
            </a:fld>
            <a:endParaRPr lang="lv-LV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B8BEEFE-F6C0-4BCA-9ED9-E51CF5B0F9A7}"/>
              </a:ext>
            </a:extLst>
          </p:cNvPr>
          <p:cNvSpPr/>
          <p:nvPr/>
        </p:nvSpPr>
        <p:spPr>
          <a:xfrm>
            <a:off x="10171466" y="2914649"/>
            <a:ext cx="2080290" cy="67936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18BD00-7ADF-49F7-915A-8AE066081819}"/>
              </a:ext>
            </a:extLst>
          </p:cNvPr>
          <p:cNvSpPr/>
          <p:nvPr/>
        </p:nvSpPr>
        <p:spPr>
          <a:xfrm>
            <a:off x="12269192" y="4583912"/>
            <a:ext cx="1668505" cy="5121978"/>
          </a:xfrm>
          <a:prstGeom prst="rect">
            <a:avLst/>
          </a:prstGeom>
          <a:solidFill>
            <a:srgbClr val="06829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9AABC0-4345-4F44-972F-A48FEBEB33CF}"/>
              </a:ext>
            </a:extLst>
          </p:cNvPr>
          <p:cNvSpPr txBox="1"/>
          <p:nvPr/>
        </p:nvSpPr>
        <p:spPr>
          <a:xfrm>
            <a:off x="12615377" y="6245814"/>
            <a:ext cx="1095156" cy="296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1500 EUR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36DA02E-2E82-4F59-B867-AE4F295391EC}"/>
              </a:ext>
            </a:extLst>
          </p:cNvPr>
          <p:cNvSpPr/>
          <p:nvPr/>
        </p:nvSpPr>
        <p:spPr>
          <a:xfrm>
            <a:off x="5294607" y="5042557"/>
            <a:ext cx="2080291" cy="467685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514C01D-23C4-44F3-8ACE-86A31D10FC76}"/>
              </a:ext>
            </a:extLst>
          </p:cNvPr>
          <p:cNvSpPr/>
          <p:nvPr/>
        </p:nvSpPr>
        <p:spPr>
          <a:xfrm>
            <a:off x="7384670" y="6625169"/>
            <a:ext cx="1637474" cy="3090763"/>
          </a:xfrm>
          <a:prstGeom prst="rect">
            <a:avLst/>
          </a:prstGeom>
          <a:solidFill>
            <a:srgbClr val="06829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B25983B-E1EF-4C45-8387-52EBA46F153A}"/>
              </a:ext>
            </a:extLst>
          </p:cNvPr>
          <p:cNvSpPr/>
          <p:nvPr/>
        </p:nvSpPr>
        <p:spPr>
          <a:xfrm>
            <a:off x="662402" y="6879907"/>
            <a:ext cx="2080290" cy="282761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5AB7E61-5175-460A-910D-DBE64729816D}"/>
              </a:ext>
            </a:extLst>
          </p:cNvPr>
          <p:cNvSpPr/>
          <p:nvPr/>
        </p:nvSpPr>
        <p:spPr>
          <a:xfrm>
            <a:off x="2740903" y="7792144"/>
            <a:ext cx="1675455" cy="1909500"/>
          </a:xfrm>
          <a:prstGeom prst="rect">
            <a:avLst/>
          </a:prstGeom>
          <a:solidFill>
            <a:srgbClr val="06829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AC9E7B0-8825-4094-AEA6-14DFB1284545}"/>
              </a:ext>
            </a:extLst>
          </p:cNvPr>
          <p:cNvSpPr txBox="1"/>
          <p:nvPr/>
        </p:nvSpPr>
        <p:spPr>
          <a:xfrm>
            <a:off x="1080979" y="5839741"/>
            <a:ext cx="28938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chemeClr val="tx1"/>
                </a:solidFill>
              </a:rPr>
              <a:t>1-istabas dzīvoklis (30m2)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89E2EE5-F60E-49D5-8884-04A24385A750}"/>
              </a:ext>
            </a:extLst>
          </p:cNvPr>
          <p:cNvSpPr txBox="1"/>
          <p:nvPr/>
        </p:nvSpPr>
        <p:spPr>
          <a:xfrm>
            <a:off x="5770186" y="4142383"/>
            <a:ext cx="29932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chemeClr val="tx1"/>
                </a:solidFill>
              </a:rPr>
              <a:t>2-istabu dzīvoklis (50 m2)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AA65441-F9FA-464B-A086-15786DB449FE}"/>
              </a:ext>
            </a:extLst>
          </p:cNvPr>
          <p:cNvSpPr txBox="1"/>
          <p:nvPr/>
        </p:nvSpPr>
        <p:spPr>
          <a:xfrm>
            <a:off x="10145829" y="2078841"/>
            <a:ext cx="39015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chemeClr val="tx1"/>
                </a:solidFill>
              </a:rPr>
              <a:t>3 un vairāk istabu dzīvoklis (75 m2)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4845A61-3CBB-4474-9C93-9EB2ADFE65BE}"/>
              </a:ext>
            </a:extLst>
          </p:cNvPr>
          <p:cNvSpPr txBox="1"/>
          <p:nvPr/>
        </p:nvSpPr>
        <p:spPr>
          <a:xfrm>
            <a:off x="1259175" y="7647812"/>
            <a:ext cx="955468" cy="296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892 EUR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4758F00-3D55-4669-AF4E-CF69A5168DC6}"/>
              </a:ext>
            </a:extLst>
          </p:cNvPr>
          <p:cNvSpPr txBox="1"/>
          <p:nvPr/>
        </p:nvSpPr>
        <p:spPr>
          <a:xfrm>
            <a:off x="5779245" y="6244944"/>
            <a:ext cx="1111013" cy="296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1487 EUR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173B582-00B9-431B-B304-A8B77BF5D023}"/>
              </a:ext>
            </a:extLst>
          </p:cNvPr>
          <p:cNvSpPr txBox="1"/>
          <p:nvPr/>
        </p:nvSpPr>
        <p:spPr>
          <a:xfrm>
            <a:off x="7634799" y="7437679"/>
            <a:ext cx="11286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1000 </a:t>
            </a:r>
          </a:p>
          <a:p>
            <a:r>
              <a:rPr lang="lv-LV" sz="1600" dirty="0"/>
              <a:t>EUR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D574331-5CE8-4159-B45B-434BEF1D137D}"/>
              </a:ext>
            </a:extLst>
          </p:cNvPr>
          <p:cNvSpPr txBox="1"/>
          <p:nvPr/>
        </p:nvSpPr>
        <p:spPr>
          <a:xfrm>
            <a:off x="10664033" y="4474035"/>
            <a:ext cx="1095156" cy="296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2230 EUR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B6558E-512B-4A52-A596-35D1DFFC8A58}"/>
              </a:ext>
            </a:extLst>
          </p:cNvPr>
          <p:cNvSpPr txBox="1"/>
          <p:nvPr/>
        </p:nvSpPr>
        <p:spPr>
          <a:xfrm>
            <a:off x="235962" y="2080685"/>
            <a:ext cx="74533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Nepieciešamie ienākumi un izdevumi par mājokli:</a:t>
            </a:r>
          </a:p>
          <a:p>
            <a:r>
              <a:rPr lang="lv-LV" dirty="0"/>
              <a:t>lai īrētu mājokli uz tirgus nosacījumiem </a:t>
            </a:r>
          </a:p>
          <a:p>
            <a:r>
              <a:rPr lang="lv-LV" dirty="0"/>
              <a:t>vai </a:t>
            </a:r>
          </a:p>
          <a:p>
            <a:r>
              <a:rPr lang="lv-LV" dirty="0"/>
              <a:t>dzīvokļa īrei programmas ietvaros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4AD98E8-F0CC-478B-A197-1448622571C0}"/>
              </a:ext>
            </a:extLst>
          </p:cNvPr>
          <p:cNvSpPr/>
          <p:nvPr/>
        </p:nvSpPr>
        <p:spPr>
          <a:xfrm>
            <a:off x="1557544" y="8648198"/>
            <a:ext cx="1180184" cy="10593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D7D7517-F5D5-4A54-957F-0EB182C64168}"/>
              </a:ext>
            </a:extLst>
          </p:cNvPr>
          <p:cNvSpPr/>
          <p:nvPr/>
        </p:nvSpPr>
        <p:spPr>
          <a:xfrm>
            <a:off x="3618970" y="9122745"/>
            <a:ext cx="78903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142894D-9409-4CE6-B5FD-1DB5EEA3F0B3}"/>
              </a:ext>
            </a:extLst>
          </p:cNvPr>
          <p:cNvSpPr txBox="1"/>
          <p:nvPr/>
        </p:nvSpPr>
        <p:spPr>
          <a:xfrm>
            <a:off x="1709582" y="8951290"/>
            <a:ext cx="9511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267 EUR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284ADE2-20E0-47AD-8E8E-E2FFB7F99181}"/>
              </a:ext>
            </a:extLst>
          </p:cNvPr>
          <p:cNvSpPr txBox="1"/>
          <p:nvPr/>
        </p:nvSpPr>
        <p:spPr>
          <a:xfrm>
            <a:off x="3486200" y="9114459"/>
            <a:ext cx="927025" cy="584775"/>
          </a:xfrm>
          <a:prstGeom prst="rect">
            <a:avLst/>
          </a:prstGeom>
          <a:solidFill>
            <a:srgbClr val="D7EFF5"/>
          </a:solidFill>
        </p:spPr>
        <p:txBody>
          <a:bodyPr wrap="square" rtlCol="0">
            <a:spAutoFit/>
          </a:bodyPr>
          <a:lstStyle/>
          <a:p>
            <a:r>
              <a:rPr lang="lv-LV" sz="1600" dirty="0"/>
              <a:t>180 EUR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0A4E543-4055-4256-ACEC-2F7010D1D964}"/>
              </a:ext>
            </a:extLst>
          </p:cNvPr>
          <p:cNvSpPr/>
          <p:nvPr/>
        </p:nvSpPr>
        <p:spPr>
          <a:xfrm>
            <a:off x="6195297" y="7959431"/>
            <a:ext cx="1180184" cy="176226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7B01407-7515-4B0F-9B77-470E2DFEC02F}"/>
              </a:ext>
            </a:extLst>
          </p:cNvPr>
          <p:cNvSpPr/>
          <p:nvPr/>
        </p:nvSpPr>
        <p:spPr>
          <a:xfrm>
            <a:off x="8226843" y="8540000"/>
            <a:ext cx="789030" cy="1177493"/>
          </a:xfrm>
          <a:prstGeom prst="rect">
            <a:avLst/>
          </a:prstGeom>
          <a:solidFill>
            <a:srgbClr val="D7EFF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2C325B4-E55A-4114-A607-EB1CF8031B3F}"/>
              </a:ext>
            </a:extLst>
          </p:cNvPr>
          <p:cNvSpPr txBox="1"/>
          <p:nvPr/>
        </p:nvSpPr>
        <p:spPr>
          <a:xfrm>
            <a:off x="6338429" y="8671537"/>
            <a:ext cx="955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446 EUR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98C16AD-98AA-4004-B314-A1AFE58F87C9}"/>
              </a:ext>
            </a:extLst>
          </p:cNvPr>
          <p:cNvSpPr txBox="1"/>
          <p:nvPr/>
        </p:nvSpPr>
        <p:spPr>
          <a:xfrm>
            <a:off x="8169374" y="8894429"/>
            <a:ext cx="9554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300 EUR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D85AED9-EE7D-44D4-A595-12A763F3E50E}"/>
              </a:ext>
            </a:extLst>
          </p:cNvPr>
          <p:cNvSpPr/>
          <p:nvPr/>
        </p:nvSpPr>
        <p:spPr>
          <a:xfrm>
            <a:off x="11081929" y="7131535"/>
            <a:ext cx="1180184" cy="25759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500E6E-A641-40B7-A888-6F79281CEF0E}"/>
              </a:ext>
            </a:extLst>
          </p:cNvPr>
          <p:cNvSpPr/>
          <p:nvPr/>
        </p:nvSpPr>
        <p:spPr>
          <a:xfrm>
            <a:off x="13162955" y="7953904"/>
            <a:ext cx="789030" cy="1749599"/>
          </a:xfrm>
          <a:prstGeom prst="rect">
            <a:avLst/>
          </a:prstGeom>
          <a:solidFill>
            <a:srgbClr val="D7EFF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0EB5324-CFB3-403E-8912-38B5CA6FB092}"/>
              </a:ext>
            </a:extLst>
          </p:cNvPr>
          <p:cNvSpPr txBox="1"/>
          <p:nvPr/>
        </p:nvSpPr>
        <p:spPr>
          <a:xfrm>
            <a:off x="11262362" y="8279425"/>
            <a:ext cx="8116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669 EUR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6206A51-7B00-47CB-BC00-DD5E4B150FC0}"/>
              </a:ext>
            </a:extLst>
          </p:cNvPr>
          <p:cNvSpPr txBox="1"/>
          <p:nvPr/>
        </p:nvSpPr>
        <p:spPr>
          <a:xfrm>
            <a:off x="13091919" y="8680021"/>
            <a:ext cx="9554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450 EUR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A923DD5-082B-4200-A62A-6EB721EA80CE}"/>
              </a:ext>
            </a:extLst>
          </p:cNvPr>
          <p:cNvSpPr txBox="1"/>
          <p:nvPr/>
        </p:nvSpPr>
        <p:spPr>
          <a:xfrm>
            <a:off x="3083193" y="8258570"/>
            <a:ext cx="955468" cy="296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600 EUR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7A16D0D-94DC-43CA-B689-68E9B497B25E}"/>
              </a:ext>
            </a:extLst>
          </p:cNvPr>
          <p:cNvSpPr txBox="1"/>
          <p:nvPr/>
        </p:nvSpPr>
        <p:spPr>
          <a:xfrm>
            <a:off x="5108203" y="4676262"/>
            <a:ext cx="25265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Uz tirgus nosacījumiem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905A7E4-6BB5-4769-968A-A1ED2AAD5553}"/>
              </a:ext>
            </a:extLst>
          </p:cNvPr>
          <p:cNvSpPr txBox="1"/>
          <p:nvPr/>
        </p:nvSpPr>
        <p:spPr>
          <a:xfrm>
            <a:off x="7450367" y="6025559"/>
            <a:ext cx="16222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Programmas ietvaros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FE06D61-2C77-4C58-A47F-26EC88452CE5}"/>
              </a:ext>
            </a:extLst>
          </p:cNvPr>
          <p:cNvSpPr/>
          <p:nvPr/>
        </p:nvSpPr>
        <p:spPr>
          <a:xfrm>
            <a:off x="14401801" y="4149819"/>
            <a:ext cx="475082" cy="365034"/>
          </a:xfrm>
          <a:prstGeom prst="rect">
            <a:avLst/>
          </a:prstGeom>
          <a:solidFill>
            <a:srgbClr val="86CF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731B7FE-651F-428D-A1D7-77E9EA3CBB3A}"/>
              </a:ext>
            </a:extLst>
          </p:cNvPr>
          <p:cNvSpPr/>
          <p:nvPr/>
        </p:nvSpPr>
        <p:spPr>
          <a:xfrm>
            <a:off x="14425030" y="5797042"/>
            <a:ext cx="475082" cy="365034"/>
          </a:xfrm>
          <a:prstGeom prst="rect">
            <a:avLst/>
          </a:prstGeom>
          <a:solidFill>
            <a:srgbClr val="06829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3E6AA8E-B27C-42E0-927A-CD1E1C623A2D}"/>
              </a:ext>
            </a:extLst>
          </p:cNvPr>
          <p:cNvSpPr/>
          <p:nvPr/>
        </p:nvSpPr>
        <p:spPr>
          <a:xfrm>
            <a:off x="14425030" y="7220490"/>
            <a:ext cx="475082" cy="365034"/>
          </a:xfrm>
          <a:prstGeom prst="rect">
            <a:avLst/>
          </a:prstGeom>
          <a:solidFill>
            <a:srgbClr val="D7EFF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416FEFC-05E3-4D7B-BBA6-261EFECBAAA2}"/>
              </a:ext>
            </a:extLst>
          </p:cNvPr>
          <p:cNvSpPr txBox="1"/>
          <p:nvPr/>
        </p:nvSpPr>
        <p:spPr>
          <a:xfrm>
            <a:off x="2776789" y="7264922"/>
            <a:ext cx="16222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Programmas ietvaros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9AC2E13-9206-4497-B18E-51E7B4605B7C}"/>
              </a:ext>
            </a:extLst>
          </p:cNvPr>
          <p:cNvSpPr txBox="1"/>
          <p:nvPr/>
        </p:nvSpPr>
        <p:spPr>
          <a:xfrm>
            <a:off x="439249" y="6543961"/>
            <a:ext cx="25265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Uz tirgus nosacījumiem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51D725C-F19D-416E-8699-3514DC7473BC}"/>
              </a:ext>
            </a:extLst>
          </p:cNvPr>
          <p:cNvSpPr txBox="1"/>
          <p:nvPr/>
        </p:nvSpPr>
        <p:spPr>
          <a:xfrm>
            <a:off x="9999064" y="2586655"/>
            <a:ext cx="25265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Uz tirgus nosacījumiem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F50D7FC-6C6B-42A7-B75F-79326ABEF69E}"/>
              </a:ext>
            </a:extLst>
          </p:cNvPr>
          <p:cNvSpPr txBox="1"/>
          <p:nvPr/>
        </p:nvSpPr>
        <p:spPr>
          <a:xfrm>
            <a:off x="12280781" y="3928765"/>
            <a:ext cx="16222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Programmas ietvaros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D893891-EC4D-4401-9A80-393DDE5E5510}"/>
              </a:ext>
            </a:extLst>
          </p:cNvPr>
          <p:cNvSpPr txBox="1"/>
          <p:nvPr/>
        </p:nvSpPr>
        <p:spPr>
          <a:xfrm>
            <a:off x="14876883" y="7226413"/>
            <a:ext cx="2270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lv-LV" sz="1600" b="0" dirty="0"/>
              <a:t>Izdevumi par mājokli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19688A0-42F4-4B60-B17A-B6935E4540FB}"/>
              </a:ext>
            </a:extLst>
          </p:cNvPr>
          <p:cNvSpPr txBox="1"/>
          <p:nvPr/>
        </p:nvSpPr>
        <p:spPr>
          <a:xfrm>
            <a:off x="14876883" y="5727135"/>
            <a:ext cx="22708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lv-LV" sz="1600" b="0" dirty="0"/>
              <a:t>Nepieciešamie ienākumi, lai atļautos īrēt mājokli programmas ietvaros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2875DFD-EB06-4F89-8CEE-7C49E81E207F}"/>
              </a:ext>
            </a:extLst>
          </p:cNvPr>
          <p:cNvSpPr txBox="1"/>
          <p:nvPr/>
        </p:nvSpPr>
        <p:spPr>
          <a:xfrm>
            <a:off x="14900112" y="4043776"/>
            <a:ext cx="22708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lv-LV" sz="1600" b="0" dirty="0"/>
              <a:t>Nepieciešamie ienākumi, lai atļautos īrēt mājokli uz tirgus nosacījumiem</a:t>
            </a:r>
          </a:p>
        </p:txBody>
      </p:sp>
    </p:spTree>
    <p:extLst>
      <p:ext uri="{BB962C8B-B14F-4D97-AF65-F5344CB8AC3E}">
        <p14:creationId xmlns:p14="http://schemas.microsoft.com/office/powerpoint/2010/main" val="2424462065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4" name="Rectangle 123">
            <a:extLst>
              <a:ext uri="{FF2B5EF4-FFF2-40B4-BE49-F238E27FC236}">
                <a16:creationId xmlns:a16="http://schemas.microsoft.com/office/drawing/2014/main" id="{C4E4288A-DFC8-40A2-90E5-70E851A9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7340262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3D88486-DE35-4139-9DE8-37CB3C11B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3483" y="5061365"/>
            <a:ext cx="6424680" cy="1026082"/>
          </a:xfrm>
        </p:spPr>
        <p:txBody>
          <a:bodyPr anchor="b">
            <a:normAutofit fontScale="90000"/>
          </a:bodyPr>
          <a:lstStyle/>
          <a:p>
            <a:pPr>
              <a:buClr>
                <a:srgbClr val="06829A"/>
              </a:buClr>
            </a:pPr>
            <a:r>
              <a:rPr lang="lv-LV" sz="6000" dirty="0"/>
              <a:t>Sociālo mājokļu būvniecība un atjaunošana</a:t>
            </a:r>
          </a:p>
        </p:txBody>
      </p:sp>
      <p:sp>
        <p:nvSpPr>
          <p:cNvPr id="126" name="Freeform: Shape 125">
            <a:extLst>
              <a:ext uri="{FF2B5EF4-FFF2-40B4-BE49-F238E27FC236}">
                <a16:creationId xmlns:a16="http://schemas.microsoft.com/office/drawing/2014/main" id="{A94A2FC9-6D19-473C-B868-99FDB2044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7170" y="619444"/>
            <a:ext cx="2801128" cy="2524998"/>
          </a:xfrm>
          <a:custGeom>
            <a:avLst/>
            <a:gdLst>
              <a:gd name="connsiteX0" fmla="*/ 530616 w 1859834"/>
              <a:gd name="connsiteY0" fmla="*/ 0 h 1676546"/>
              <a:gd name="connsiteX1" fmla="*/ 1331006 w 1859834"/>
              <a:gd name="connsiteY1" fmla="*/ 0 h 1676546"/>
              <a:gd name="connsiteX2" fmla="*/ 1445347 w 1859834"/>
              <a:gd name="connsiteY2" fmla="*/ 65415 h 1676546"/>
              <a:gd name="connsiteX3" fmla="*/ 1845541 w 1859834"/>
              <a:gd name="connsiteY3" fmla="*/ 770436 h 1676546"/>
              <a:gd name="connsiteX4" fmla="*/ 1845541 w 1859834"/>
              <a:gd name="connsiteY4" fmla="*/ 906111 h 1676546"/>
              <a:gd name="connsiteX5" fmla="*/ 1445347 w 1859834"/>
              <a:gd name="connsiteY5" fmla="*/ 1611131 h 1676546"/>
              <a:gd name="connsiteX6" fmla="*/ 1331006 w 1859834"/>
              <a:gd name="connsiteY6" fmla="*/ 1676546 h 1676546"/>
              <a:gd name="connsiteX7" fmla="*/ 530616 w 1859834"/>
              <a:gd name="connsiteY7" fmla="*/ 1676546 h 1676546"/>
              <a:gd name="connsiteX8" fmla="*/ 416275 w 1859834"/>
              <a:gd name="connsiteY8" fmla="*/ 1611131 h 1676546"/>
              <a:gd name="connsiteX9" fmla="*/ 16080 w 1859834"/>
              <a:gd name="connsiteY9" fmla="*/ 906111 h 1676546"/>
              <a:gd name="connsiteX10" fmla="*/ 16080 w 1859834"/>
              <a:gd name="connsiteY10" fmla="*/ 770436 h 1676546"/>
              <a:gd name="connsiteX11" fmla="*/ 416275 w 1859834"/>
              <a:gd name="connsiteY11" fmla="*/ 65415 h 1676546"/>
              <a:gd name="connsiteX12" fmla="*/ 530616 w 1859834"/>
              <a:gd name="connsiteY12" fmla="*/ 0 h 167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59834" h="1676546">
                <a:moveTo>
                  <a:pt x="530616" y="0"/>
                </a:moveTo>
                <a:cubicBezTo>
                  <a:pt x="1331006" y="0"/>
                  <a:pt x="1331006" y="0"/>
                  <a:pt x="1331006" y="0"/>
                </a:cubicBezTo>
                <a:cubicBezTo>
                  <a:pt x="1371502" y="0"/>
                  <a:pt x="1423909" y="29073"/>
                  <a:pt x="1445347" y="65415"/>
                </a:cubicBezTo>
                <a:cubicBezTo>
                  <a:pt x="1845541" y="770436"/>
                  <a:pt x="1845541" y="770436"/>
                  <a:pt x="1845541" y="770436"/>
                </a:cubicBezTo>
                <a:cubicBezTo>
                  <a:pt x="1864599" y="809200"/>
                  <a:pt x="1864599" y="867346"/>
                  <a:pt x="1845541" y="906111"/>
                </a:cubicBezTo>
                <a:cubicBezTo>
                  <a:pt x="1445347" y="1611131"/>
                  <a:pt x="1445347" y="1611131"/>
                  <a:pt x="1445347" y="1611131"/>
                </a:cubicBezTo>
                <a:cubicBezTo>
                  <a:pt x="1423909" y="1647474"/>
                  <a:pt x="1371502" y="1676546"/>
                  <a:pt x="1331006" y="1676546"/>
                </a:cubicBezTo>
                <a:lnTo>
                  <a:pt x="530616" y="1676546"/>
                </a:lnTo>
                <a:cubicBezTo>
                  <a:pt x="487738" y="1676546"/>
                  <a:pt x="435332" y="1647474"/>
                  <a:pt x="416275" y="1611131"/>
                </a:cubicBezTo>
                <a:cubicBezTo>
                  <a:pt x="16080" y="906111"/>
                  <a:pt x="16080" y="906111"/>
                  <a:pt x="16080" y="906111"/>
                </a:cubicBezTo>
                <a:cubicBezTo>
                  <a:pt x="-5359" y="867346"/>
                  <a:pt x="-5359" y="809200"/>
                  <a:pt x="16080" y="770436"/>
                </a:cubicBezTo>
                <a:cubicBezTo>
                  <a:pt x="416275" y="65415"/>
                  <a:pt x="416275" y="65415"/>
                  <a:pt x="416275" y="65415"/>
                </a:cubicBezTo>
                <a:cubicBezTo>
                  <a:pt x="435332" y="29073"/>
                  <a:pt x="487738" y="0"/>
                  <a:pt x="530616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248859D3-3ED7-45B7-8938-FDD038274D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9957" y="1199687"/>
            <a:ext cx="1555552" cy="1360458"/>
          </a:xfrm>
          <a:prstGeom prst="rect">
            <a:avLst/>
          </a:prstGeom>
        </p:spPr>
      </p:pic>
      <p:sp>
        <p:nvSpPr>
          <p:cNvPr id="128" name="Freeform: Shape 127">
            <a:extLst>
              <a:ext uri="{FF2B5EF4-FFF2-40B4-BE49-F238E27FC236}">
                <a16:creationId xmlns:a16="http://schemas.microsoft.com/office/drawing/2014/main" id="{8BED0409-854E-49C4-876E-A78C6D881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87274" y="3401015"/>
            <a:ext cx="6109232" cy="6011115"/>
          </a:xfrm>
          <a:custGeom>
            <a:avLst/>
            <a:gdLst>
              <a:gd name="connsiteX0" fmla="*/ 2353286 w 3293367"/>
              <a:gd name="connsiteY0" fmla="*/ 2104683 h 3240573"/>
              <a:gd name="connsiteX1" fmla="*/ 2868450 w 3293367"/>
              <a:gd name="connsiteY1" fmla="*/ 2104683 h 3240573"/>
              <a:gd name="connsiteX2" fmla="*/ 2892703 w 3293367"/>
              <a:gd name="connsiteY2" fmla="*/ 2107904 h 3240573"/>
              <a:gd name="connsiteX3" fmla="*/ 2909383 w 3293367"/>
              <a:gd name="connsiteY3" fmla="*/ 2114898 h 3240573"/>
              <a:gd name="connsiteX4" fmla="*/ 2899189 w 3293367"/>
              <a:gd name="connsiteY4" fmla="*/ 2132529 h 3240573"/>
              <a:gd name="connsiteX5" fmla="*/ 2538022 w 3293367"/>
              <a:gd name="connsiteY5" fmla="*/ 2757176 h 3240573"/>
              <a:gd name="connsiteX6" fmla="*/ 2322847 w 3293367"/>
              <a:gd name="connsiteY6" fmla="*/ 2882232 h 3240573"/>
              <a:gd name="connsiteX7" fmla="*/ 2149884 w 3293367"/>
              <a:gd name="connsiteY7" fmla="*/ 2882232 h 3240573"/>
              <a:gd name="connsiteX8" fmla="*/ 2129707 w 3293367"/>
              <a:gd name="connsiteY8" fmla="*/ 2882232 h 3240573"/>
              <a:gd name="connsiteX9" fmla="*/ 2110453 w 3293367"/>
              <a:gd name="connsiteY9" fmla="*/ 2849077 h 3240573"/>
              <a:gd name="connsiteX10" fmla="*/ 2016148 w 3293367"/>
              <a:gd name="connsiteY10" fmla="*/ 2686675 h 3240573"/>
              <a:gd name="connsiteX11" fmla="*/ 2016148 w 3293367"/>
              <a:gd name="connsiteY11" fmla="*/ 2595774 h 3240573"/>
              <a:gd name="connsiteX12" fmla="*/ 2274287 w 3293367"/>
              <a:gd name="connsiteY12" fmla="*/ 2151242 h 3240573"/>
              <a:gd name="connsiteX13" fmla="*/ 2353286 w 3293367"/>
              <a:gd name="connsiteY13" fmla="*/ 2104683 h 3240573"/>
              <a:gd name="connsiteX14" fmla="*/ 939150 w 3293367"/>
              <a:gd name="connsiteY14" fmla="*/ 0 h 3240573"/>
              <a:gd name="connsiteX15" fmla="*/ 2322847 w 3293367"/>
              <a:gd name="connsiteY15" fmla="*/ 0 h 3240573"/>
              <a:gd name="connsiteX16" fmla="*/ 2538022 w 3293367"/>
              <a:gd name="connsiteY16" fmla="*/ 125055 h 3240573"/>
              <a:gd name="connsiteX17" fmla="*/ 3228376 w 3293367"/>
              <a:gd name="connsiteY17" fmla="*/ 1319038 h 3240573"/>
              <a:gd name="connsiteX18" fmla="*/ 3228376 w 3293367"/>
              <a:gd name="connsiteY18" fmla="*/ 1563194 h 3240573"/>
              <a:gd name="connsiteX19" fmla="*/ 2972043 w 3293367"/>
              <a:gd name="connsiteY19" fmla="*/ 2006528 h 3240573"/>
              <a:gd name="connsiteX20" fmla="*/ 2950440 w 3293367"/>
              <a:gd name="connsiteY20" fmla="*/ 2043890 h 3240573"/>
              <a:gd name="connsiteX21" fmla="*/ 2951200 w 3293367"/>
              <a:gd name="connsiteY21" fmla="*/ 2044209 h 3240573"/>
              <a:gd name="connsiteX22" fmla="*/ 2989324 w 3293367"/>
              <a:gd name="connsiteY22" fmla="*/ 2082660 h 3240573"/>
              <a:gd name="connsiteX23" fmla="*/ 3279247 w 3293367"/>
              <a:gd name="connsiteY23" fmla="*/ 2584089 h 3240573"/>
              <a:gd name="connsiteX24" fmla="*/ 3279247 w 3293367"/>
              <a:gd name="connsiteY24" fmla="*/ 2686626 h 3240573"/>
              <a:gd name="connsiteX25" fmla="*/ 2989324 w 3293367"/>
              <a:gd name="connsiteY25" fmla="*/ 3188054 h 3240573"/>
              <a:gd name="connsiteX26" fmla="*/ 2898957 w 3293367"/>
              <a:gd name="connsiteY26" fmla="*/ 3240573 h 3240573"/>
              <a:gd name="connsiteX27" fmla="*/ 2317855 w 3293367"/>
              <a:gd name="connsiteY27" fmla="*/ 3240573 h 3240573"/>
              <a:gd name="connsiteX28" fmla="*/ 2228744 w 3293367"/>
              <a:gd name="connsiteY28" fmla="*/ 3188054 h 3240573"/>
              <a:gd name="connsiteX29" fmla="*/ 2072563 w 3293367"/>
              <a:gd name="connsiteY29" fmla="*/ 2919100 h 3240573"/>
              <a:gd name="connsiteX30" fmla="*/ 2054920 w 3293367"/>
              <a:gd name="connsiteY30" fmla="*/ 2888716 h 3240573"/>
              <a:gd name="connsiteX31" fmla="*/ 2068802 w 3293367"/>
              <a:gd name="connsiteY31" fmla="*/ 2888716 h 3240573"/>
              <a:gd name="connsiteX32" fmla="*/ 2134418 w 3293367"/>
              <a:gd name="connsiteY32" fmla="*/ 2888716 h 3240573"/>
              <a:gd name="connsiteX33" fmla="*/ 2162922 w 3293367"/>
              <a:gd name="connsiteY33" fmla="*/ 2937803 h 3240573"/>
              <a:gd name="connsiteX34" fmla="*/ 2271824 w 3293367"/>
              <a:gd name="connsiteY34" fmla="*/ 3125340 h 3240573"/>
              <a:gd name="connsiteX35" fmla="*/ 2350824 w 3293367"/>
              <a:gd name="connsiteY35" fmla="*/ 3171900 h 3240573"/>
              <a:gd name="connsiteX36" fmla="*/ 2865989 w 3293367"/>
              <a:gd name="connsiteY36" fmla="*/ 3171900 h 3240573"/>
              <a:gd name="connsiteX37" fmla="*/ 2946100 w 3293367"/>
              <a:gd name="connsiteY37" fmla="*/ 3125340 h 3240573"/>
              <a:gd name="connsiteX38" fmla="*/ 3203126 w 3293367"/>
              <a:gd name="connsiteY38" fmla="*/ 2680809 h 3240573"/>
              <a:gd name="connsiteX39" fmla="*/ 3203126 w 3293367"/>
              <a:gd name="connsiteY39" fmla="*/ 2589906 h 3240573"/>
              <a:gd name="connsiteX40" fmla="*/ 2946100 w 3293367"/>
              <a:gd name="connsiteY40" fmla="*/ 2145375 h 3240573"/>
              <a:gd name="connsiteX41" fmla="*/ 2912303 w 3293367"/>
              <a:gd name="connsiteY41" fmla="*/ 2111287 h 3240573"/>
              <a:gd name="connsiteX42" fmla="*/ 2908392 w 3293367"/>
              <a:gd name="connsiteY42" fmla="*/ 2109648 h 3240573"/>
              <a:gd name="connsiteX43" fmla="*/ 2929357 w 3293367"/>
              <a:gd name="connsiteY43" fmla="*/ 2073390 h 3240573"/>
              <a:gd name="connsiteX44" fmla="*/ 2944948 w 3293367"/>
              <a:gd name="connsiteY44" fmla="*/ 2046424 h 3240573"/>
              <a:gd name="connsiteX45" fmla="*/ 2928777 w 3293367"/>
              <a:gd name="connsiteY45" fmla="*/ 2039643 h 3240573"/>
              <a:gd name="connsiteX46" fmla="*/ 2901420 w 3293367"/>
              <a:gd name="connsiteY46" fmla="*/ 2036009 h 3240573"/>
              <a:gd name="connsiteX47" fmla="*/ 2320317 w 3293367"/>
              <a:gd name="connsiteY47" fmla="*/ 2036009 h 3240573"/>
              <a:gd name="connsiteX48" fmla="*/ 2231207 w 3293367"/>
              <a:gd name="connsiteY48" fmla="*/ 2088527 h 3240573"/>
              <a:gd name="connsiteX49" fmla="*/ 1940028 w 3293367"/>
              <a:gd name="connsiteY49" fmla="*/ 2589956 h 3240573"/>
              <a:gd name="connsiteX50" fmla="*/ 1940028 w 3293367"/>
              <a:gd name="connsiteY50" fmla="*/ 2692493 h 3240573"/>
              <a:gd name="connsiteX51" fmla="*/ 2036139 w 3293367"/>
              <a:gd name="connsiteY51" fmla="*/ 2858003 h 3240573"/>
              <a:gd name="connsiteX52" fmla="*/ 2050209 w 3293367"/>
              <a:gd name="connsiteY52" fmla="*/ 2882232 h 3240573"/>
              <a:gd name="connsiteX53" fmla="*/ 1985031 w 3293367"/>
              <a:gd name="connsiteY53" fmla="*/ 2882232 h 3240573"/>
              <a:gd name="connsiteX54" fmla="*/ 939150 w 3293367"/>
              <a:gd name="connsiteY54" fmla="*/ 2882232 h 3240573"/>
              <a:gd name="connsiteX55" fmla="*/ 726963 w 3293367"/>
              <a:gd name="connsiteY55" fmla="*/ 2757176 h 3240573"/>
              <a:gd name="connsiteX56" fmla="*/ 33622 w 3293367"/>
              <a:gd name="connsiteY56" fmla="*/ 1563194 h 3240573"/>
              <a:gd name="connsiteX57" fmla="*/ 33622 w 3293367"/>
              <a:gd name="connsiteY57" fmla="*/ 1319038 h 3240573"/>
              <a:gd name="connsiteX58" fmla="*/ 726963 w 3293367"/>
              <a:gd name="connsiteY58" fmla="*/ 125055 h 3240573"/>
              <a:gd name="connsiteX59" fmla="*/ 939150 w 3293367"/>
              <a:gd name="connsiteY59" fmla="*/ 0 h 3240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3293367" h="3240573">
                <a:moveTo>
                  <a:pt x="2353286" y="2104683"/>
                </a:moveTo>
                <a:cubicBezTo>
                  <a:pt x="2353286" y="2104683"/>
                  <a:pt x="2353286" y="2104683"/>
                  <a:pt x="2868450" y="2104683"/>
                </a:cubicBezTo>
                <a:cubicBezTo>
                  <a:pt x="2876795" y="2104683"/>
                  <a:pt x="2884932" y="2105791"/>
                  <a:pt x="2892703" y="2107904"/>
                </a:cubicBezTo>
                <a:lnTo>
                  <a:pt x="2909383" y="2114898"/>
                </a:lnTo>
                <a:lnTo>
                  <a:pt x="2899189" y="2132529"/>
                </a:lnTo>
                <a:cubicBezTo>
                  <a:pt x="2807017" y="2291942"/>
                  <a:pt x="2689037" y="2495992"/>
                  <a:pt x="2538022" y="2757176"/>
                </a:cubicBezTo>
                <a:cubicBezTo>
                  <a:pt x="2493195" y="2834591"/>
                  <a:pt x="2412503" y="2882232"/>
                  <a:pt x="2322847" y="2882232"/>
                </a:cubicBezTo>
                <a:cubicBezTo>
                  <a:pt x="2322847" y="2882232"/>
                  <a:pt x="2322847" y="2882232"/>
                  <a:pt x="2149884" y="2882232"/>
                </a:cubicBezTo>
                <a:lnTo>
                  <a:pt x="2129707" y="2882232"/>
                </a:lnTo>
                <a:lnTo>
                  <a:pt x="2110453" y="2849077"/>
                </a:lnTo>
                <a:cubicBezTo>
                  <a:pt x="2083644" y="2802909"/>
                  <a:pt x="2052449" y="2749188"/>
                  <a:pt x="2016148" y="2686675"/>
                </a:cubicBezTo>
                <a:cubicBezTo>
                  <a:pt x="1999459" y="2658961"/>
                  <a:pt x="1999459" y="2623488"/>
                  <a:pt x="2016148" y="2595774"/>
                </a:cubicBezTo>
                <a:cubicBezTo>
                  <a:pt x="2016148" y="2595774"/>
                  <a:pt x="2016148" y="2595774"/>
                  <a:pt x="2274287" y="2151242"/>
                </a:cubicBezTo>
                <a:cubicBezTo>
                  <a:pt x="2289865" y="2122420"/>
                  <a:pt x="2321018" y="2104683"/>
                  <a:pt x="2353286" y="2104683"/>
                </a:cubicBezTo>
                <a:close/>
                <a:moveTo>
                  <a:pt x="939150" y="0"/>
                </a:moveTo>
                <a:cubicBezTo>
                  <a:pt x="939150" y="0"/>
                  <a:pt x="939150" y="0"/>
                  <a:pt x="2322847" y="0"/>
                </a:cubicBezTo>
                <a:cubicBezTo>
                  <a:pt x="2412503" y="0"/>
                  <a:pt x="2493195" y="47640"/>
                  <a:pt x="2538022" y="125055"/>
                </a:cubicBezTo>
                <a:cubicBezTo>
                  <a:pt x="2538022" y="125055"/>
                  <a:pt x="2538022" y="125055"/>
                  <a:pt x="3228376" y="1319038"/>
                </a:cubicBezTo>
                <a:cubicBezTo>
                  <a:pt x="3273205" y="1393476"/>
                  <a:pt x="3273205" y="1488756"/>
                  <a:pt x="3228376" y="1563194"/>
                </a:cubicBezTo>
                <a:cubicBezTo>
                  <a:pt x="3228376" y="1563194"/>
                  <a:pt x="3228376" y="1563194"/>
                  <a:pt x="2972043" y="2006528"/>
                </a:cubicBezTo>
                <a:lnTo>
                  <a:pt x="2950440" y="2043890"/>
                </a:lnTo>
                <a:lnTo>
                  <a:pt x="2951200" y="2044209"/>
                </a:lnTo>
                <a:cubicBezTo>
                  <a:pt x="2966732" y="2053275"/>
                  <a:pt x="2979910" y="2066404"/>
                  <a:pt x="2989324" y="2082660"/>
                </a:cubicBezTo>
                <a:cubicBezTo>
                  <a:pt x="2989324" y="2082660"/>
                  <a:pt x="2989324" y="2082660"/>
                  <a:pt x="3279247" y="2584089"/>
                </a:cubicBezTo>
                <a:cubicBezTo>
                  <a:pt x="3298074" y="2615350"/>
                  <a:pt x="3298074" y="2655364"/>
                  <a:pt x="3279247" y="2686626"/>
                </a:cubicBezTo>
                <a:cubicBezTo>
                  <a:pt x="3279247" y="2686626"/>
                  <a:pt x="3279247" y="2686626"/>
                  <a:pt x="2989324" y="3188054"/>
                </a:cubicBezTo>
                <a:cubicBezTo>
                  <a:pt x="2970497" y="3220565"/>
                  <a:pt x="2936610" y="3240573"/>
                  <a:pt x="2898957" y="3240573"/>
                </a:cubicBezTo>
                <a:cubicBezTo>
                  <a:pt x="2898957" y="3240573"/>
                  <a:pt x="2898957" y="3240573"/>
                  <a:pt x="2317855" y="3240573"/>
                </a:cubicBezTo>
                <a:cubicBezTo>
                  <a:pt x="2281457" y="3240573"/>
                  <a:pt x="2246316" y="3220565"/>
                  <a:pt x="2228744" y="3188054"/>
                </a:cubicBezTo>
                <a:cubicBezTo>
                  <a:pt x="2228744" y="3188054"/>
                  <a:pt x="2228744" y="3188054"/>
                  <a:pt x="2072563" y="2919100"/>
                </a:cubicBezTo>
                <a:lnTo>
                  <a:pt x="2054920" y="2888716"/>
                </a:lnTo>
                <a:lnTo>
                  <a:pt x="2068802" y="2888716"/>
                </a:lnTo>
                <a:lnTo>
                  <a:pt x="2134418" y="2888716"/>
                </a:lnTo>
                <a:lnTo>
                  <a:pt x="2162922" y="2937803"/>
                </a:lnTo>
                <a:cubicBezTo>
                  <a:pt x="2271824" y="3125340"/>
                  <a:pt x="2271824" y="3125340"/>
                  <a:pt x="2271824" y="3125340"/>
                </a:cubicBezTo>
                <a:cubicBezTo>
                  <a:pt x="2287402" y="3154162"/>
                  <a:pt x="2318557" y="3171900"/>
                  <a:pt x="2350824" y="3171900"/>
                </a:cubicBezTo>
                <a:cubicBezTo>
                  <a:pt x="2865989" y="3171900"/>
                  <a:pt x="2865989" y="3171900"/>
                  <a:pt x="2865989" y="3171900"/>
                </a:cubicBezTo>
                <a:cubicBezTo>
                  <a:pt x="2899368" y="3171900"/>
                  <a:pt x="2929410" y="3154162"/>
                  <a:pt x="2946100" y="3125340"/>
                </a:cubicBezTo>
                <a:cubicBezTo>
                  <a:pt x="3203126" y="2680809"/>
                  <a:pt x="3203126" y="2680809"/>
                  <a:pt x="3203126" y="2680809"/>
                </a:cubicBezTo>
                <a:cubicBezTo>
                  <a:pt x="3219816" y="2653094"/>
                  <a:pt x="3219816" y="2617620"/>
                  <a:pt x="3203126" y="2589906"/>
                </a:cubicBezTo>
                <a:cubicBezTo>
                  <a:pt x="2946100" y="2145375"/>
                  <a:pt x="2946100" y="2145375"/>
                  <a:pt x="2946100" y="2145375"/>
                </a:cubicBezTo>
                <a:cubicBezTo>
                  <a:pt x="2937755" y="2130963"/>
                  <a:pt x="2926072" y="2119323"/>
                  <a:pt x="2912303" y="2111287"/>
                </a:cubicBezTo>
                <a:lnTo>
                  <a:pt x="2908392" y="2109648"/>
                </a:lnTo>
                <a:lnTo>
                  <a:pt x="2929357" y="2073390"/>
                </a:lnTo>
                <a:lnTo>
                  <a:pt x="2944948" y="2046424"/>
                </a:lnTo>
                <a:lnTo>
                  <a:pt x="2928777" y="2039643"/>
                </a:lnTo>
                <a:cubicBezTo>
                  <a:pt x="2920010" y="2037259"/>
                  <a:pt x="2910833" y="2036009"/>
                  <a:pt x="2901420" y="2036009"/>
                </a:cubicBezTo>
                <a:cubicBezTo>
                  <a:pt x="2320317" y="2036009"/>
                  <a:pt x="2320317" y="2036009"/>
                  <a:pt x="2320317" y="2036009"/>
                </a:cubicBezTo>
                <a:cubicBezTo>
                  <a:pt x="2283920" y="2036009"/>
                  <a:pt x="2248778" y="2056016"/>
                  <a:pt x="2231207" y="2088527"/>
                </a:cubicBezTo>
                <a:cubicBezTo>
                  <a:pt x="1940028" y="2589956"/>
                  <a:pt x="1940028" y="2589956"/>
                  <a:pt x="1940028" y="2589956"/>
                </a:cubicBezTo>
                <a:cubicBezTo>
                  <a:pt x="1921201" y="2621217"/>
                  <a:pt x="1921201" y="2661231"/>
                  <a:pt x="1940028" y="2692493"/>
                </a:cubicBezTo>
                <a:cubicBezTo>
                  <a:pt x="1976425" y="2755171"/>
                  <a:pt x="2008272" y="2810015"/>
                  <a:pt x="2036139" y="2858003"/>
                </a:cubicBezTo>
                <a:lnTo>
                  <a:pt x="2050209" y="2882232"/>
                </a:lnTo>
                <a:lnTo>
                  <a:pt x="1985031" y="2882232"/>
                </a:lnTo>
                <a:cubicBezTo>
                  <a:pt x="1782341" y="2882232"/>
                  <a:pt x="1458037" y="2882232"/>
                  <a:pt x="939150" y="2882232"/>
                </a:cubicBezTo>
                <a:cubicBezTo>
                  <a:pt x="852483" y="2882232"/>
                  <a:pt x="768803" y="2834591"/>
                  <a:pt x="726963" y="2757176"/>
                </a:cubicBezTo>
                <a:cubicBezTo>
                  <a:pt x="726963" y="2757176"/>
                  <a:pt x="726963" y="2757176"/>
                  <a:pt x="33622" y="1563194"/>
                </a:cubicBezTo>
                <a:cubicBezTo>
                  <a:pt x="-11207" y="1488756"/>
                  <a:pt x="-11207" y="1393476"/>
                  <a:pt x="33622" y="1319038"/>
                </a:cubicBezTo>
                <a:cubicBezTo>
                  <a:pt x="33622" y="1319038"/>
                  <a:pt x="33622" y="1319038"/>
                  <a:pt x="726963" y="125055"/>
                </a:cubicBezTo>
                <a:cubicBezTo>
                  <a:pt x="768803" y="47640"/>
                  <a:pt x="852483" y="0"/>
                  <a:pt x="939150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130" name="Freeform: Shape 129">
            <a:extLst>
              <a:ext uri="{FF2B5EF4-FFF2-40B4-BE49-F238E27FC236}">
                <a16:creationId xmlns:a16="http://schemas.microsoft.com/office/drawing/2014/main" id="{D4340B2E-01FD-4F5D-9C4D-AD3923AD2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361953" y="1199687"/>
            <a:ext cx="4707527" cy="4243467"/>
          </a:xfrm>
          <a:custGeom>
            <a:avLst/>
            <a:gdLst>
              <a:gd name="connsiteX0" fmla="*/ 944317 w 3309879"/>
              <a:gd name="connsiteY0" fmla="*/ 0 h 2983688"/>
              <a:gd name="connsiteX1" fmla="*/ 2368743 w 3309879"/>
              <a:gd name="connsiteY1" fmla="*/ 0 h 2983688"/>
              <a:gd name="connsiteX2" fmla="*/ 2572231 w 3309879"/>
              <a:gd name="connsiteY2" fmla="*/ 116416 h 2983688"/>
              <a:gd name="connsiteX3" fmla="*/ 3284443 w 3309879"/>
              <a:gd name="connsiteY3" fmla="*/ 1371117 h 2983688"/>
              <a:gd name="connsiteX4" fmla="*/ 3284443 w 3309879"/>
              <a:gd name="connsiteY4" fmla="*/ 1612573 h 2983688"/>
              <a:gd name="connsiteX5" fmla="*/ 2572231 w 3309879"/>
              <a:gd name="connsiteY5" fmla="*/ 2867272 h 2983688"/>
              <a:gd name="connsiteX6" fmla="*/ 2368743 w 3309879"/>
              <a:gd name="connsiteY6" fmla="*/ 2983688 h 2983688"/>
              <a:gd name="connsiteX7" fmla="*/ 944317 w 3309879"/>
              <a:gd name="connsiteY7" fmla="*/ 2983688 h 2983688"/>
              <a:gd name="connsiteX8" fmla="*/ 740830 w 3309879"/>
              <a:gd name="connsiteY8" fmla="*/ 2867272 h 2983688"/>
              <a:gd name="connsiteX9" fmla="*/ 28617 w 3309879"/>
              <a:gd name="connsiteY9" fmla="*/ 1612573 h 2983688"/>
              <a:gd name="connsiteX10" fmla="*/ 28617 w 3309879"/>
              <a:gd name="connsiteY10" fmla="*/ 1371117 h 2983688"/>
              <a:gd name="connsiteX11" fmla="*/ 740830 w 3309879"/>
              <a:gd name="connsiteY11" fmla="*/ 116416 h 2983688"/>
              <a:gd name="connsiteX12" fmla="*/ 944317 w 3309879"/>
              <a:gd name="connsiteY12" fmla="*/ 0 h 2983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309879" h="2983688">
                <a:moveTo>
                  <a:pt x="944317" y="0"/>
                </a:moveTo>
                <a:cubicBezTo>
                  <a:pt x="2368743" y="0"/>
                  <a:pt x="2368743" y="0"/>
                  <a:pt x="2368743" y="0"/>
                </a:cubicBezTo>
                <a:cubicBezTo>
                  <a:pt x="2440811" y="0"/>
                  <a:pt x="2534078" y="51740"/>
                  <a:pt x="2572231" y="116416"/>
                </a:cubicBezTo>
                <a:cubicBezTo>
                  <a:pt x="3284443" y="1371117"/>
                  <a:pt x="3284443" y="1371117"/>
                  <a:pt x="3284443" y="1371117"/>
                </a:cubicBezTo>
                <a:cubicBezTo>
                  <a:pt x="3318358" y="1440104"/>
                  <a:pt x="3318358" y="1543584"/>
                  <a:pt x="3284443" y="1612573"/>
                </a:cubicBezTo>
                <a:cubicBezTo>
                  <a:pt x="2572231" y="2867272"/>
                  <a:pt x="2572231" y="2867272"/>
                  <a:pt x="2572231" y="2867272"/>
                </a:cubicBezTo>
                <a:cubicBezTo>
                  <a:pt x="2534078" y="2931949"/>
                  <a:pt x="2440811" y="2983688"/>
                  <a:pt x="2368743" y="2983688"/>
                </a:cubicBezTo>
                <a:lnTo>
                  <a:pt x="944317" y="2983688"/>
                </a:lnTo>
                <a:cubicBezTo>
                  <a:pt x="868010" y="2983688"/>
                  <a:pt x="774745" y="2931949"/>
                  <a:pt x="740830" y="2867272"/>
                </a:cubicBezTo>
                <a:cubicBezTo>
                  <a:pt x="28617" y="1612573"/>
                  <a:pt x="28617" y="1612573"/>
                  <a:pt x="28617" y="1612573"/>
                </a:cubicBezTo>
                <a:cubicBezTo>
                  <a:pt x="-9538" y="1543584"/>
                  <a:pt x="-9538" y="1440104"/>
                  <a:pt x="28617" y="1371117"/>
                </a:cubicBezTo>
                <a:cubicBezTo>
                  <a:pt x="740830" y="116416"/>
                  <a:pt x="740830" y="116416"/>
                  <a:pt x="740830" y="116416"/>
                </a:cubicBezTo>
                <a:cubicBezTo>
                  <a:pt x="774745" y="51740"/>
                  <a:pt x="868010" y="0"/>
                  <a:pt x="944317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26472530-801A-439C-ADD0-467463C35B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9477" y="1803138"/>
            <a:ext cx="2552474" cy="3036563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45231-6101-4A5D-B658-FF4CE97D2694}"/>
              </a:ext>
            </a:extLst>
          </p:cNvPr>
          <p:cNvSpPr txBox="1">
            <a:spLocks/>
          </p:cNvSpPr>
          <p:nvPr/>
        </p:nvSpPr>
        <p:spPr>
          <a:xfrm>
            <a:off x="16184016" y="8994987"/>
            <a:ext cx="577991" cy="43349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53"/>
              </a:spcAft>
              <a:buClrTx/>
              <a:buSzTx/>
              <a:buFontTx/>
              <a:buNone/>
              <a:tabLst/>
              <a:defRPr/>
            </a:pPr>
            <a:fld id="{0E466ADA-D24F-4538-A237-D6F0255529BA}" type="slidenum">
              <a:rPr kumimoji="0" lang="en-US" altLang="lv-LV" sz="256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53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lv-LV" sz="256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pic>
        <p:nvPicPr>
          <p:cNvPr id="12" name="Picture 11" descr="A screenshot of a cell phone&#10;&#10;Description automatically generated">
            <a:extLst>
              <a:ext uri="{FF2B5EF4-FFF2-40B4-BE49-F238E27FC236}">
                <a16:creationId xmlns:a16="http://schemas.microsoft.com/office/drawing/2014/main" id="{F9F2A6C9-8D2A-4782-A7EA-F1EDB02D65FC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60"/>
          <a:stretch/>
        </p:blipFill>
        <p:spPr>
          <a:xfrm>
            <a:off x="9592959" y="4002115"/>
            <a:ext cx="1897861" cy="1732598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D267B4D-2B55-4870-8FF0-D0897D8C9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5362" y="5209884"/>
            <a:ext cx="6703946" cy="286591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lv-LV" sz="4800" b="1" dirty="0">
                <a:solidFill>
                  <a:srgbClr val="06829A"/>
                </a:solidFill>
              </a:rPr>
              <a:t>∑ 70 M EUR</a:t>
            </a:r>
          </a:p>
          <a:p>
            <a:pPr marL="0" indent="0" algn="ctr">
              <a:buNone/>
            </a:pPr>
            <a:endParaRPr lang="lv-LV" sz="900" b="1" dirty="0">
              <a:solidFill>
                <a:srgbClr val="06829A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3415611-0EE9-447D-AE98-1B28CA81F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439477" y="9168835"/>
            <a:ext cx="3901559" cy="519289"/>
          </a:xfrm>
        </p:spPr>
        <p:txBody>
          <a:bodyPr/>
          <a:lstStyle/>
          <a:p>
            <a:fld id="{262A3B16-4785-486C-B351-A93E10E4BD99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1497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26936"/>
            <a:ext cx="17340262" cy="10475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C0E94E-AD91-4867-AFD1-B82DD63F9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089362" y="915153"/>
            <a:ext cx="23518985" cy="1059322"/>
          </a:xfrm>
          <a:prstGeom prst="ellipse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lv-LV" sz="3600" dirty="0">
                <a:solidFill>
                  <a:schemeClr val="bg1"/>
                </a:solidFill>
              </a:rPr>
              <a:t>Grants sociālo mājokļu atjaunošanai vai būvniecībai</a:t>
            </a:r>
            <a:endParaRPr lang="en-US" sz="35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D1815C4-6258-4345-963E-012333835285}"/>
              </a:ext>
            </a:extLst>
          </p:cNvPr>
          <p:cNvGrpSpPr/>
          <p:nvPr/>
        </p:nvGrpSpPr>
        <p:grpSpPr>
          <a:xfrm>
            <a:off x="352500" y="3312604"/>
            <a:ext cx="16635037" cy="5733294"/>
            <a:chOff x="16859" y="0"/>
            <a:chExt cx="5001132" cy="1723556"/>
          </a:xfrm>
        </p:grpSpPr>
        <p:sp>
          <p:nvSpPr>
            <p:cNvPr id="11" name="Text Box 3">
              <a:extLst>
                <a:ext uri="{FF2B5EF4-FFF2-40B4-BE49-F238E27FC236}">
                  <a16:creationId xmlns:a16="http://schemas.microsoft.com/office/drawing/2014/main" id="{75E53C51-0F76-4FDC-9034-B21A5EF48334}"/>
                </a:ext>
              </a:extLst>
            </p:cNvPr>
            <p:cNvSpPr txBox="1"/>
            <p:nvPr/>
          </p:nvSpPr>
          <p:spPr>
            <a:xfrm>
              <a:off x="4336001" y="757572"/>
              <a:ext cx="681990" cy="10858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Īres maksa</a:t>
              </a:r>
              <a:endParaRPr kumimoji="0" lang="lv-LV" sz="4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B160B623-6C19-4333-9022-7CD4A8F517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46968" y="494791"/>
              <a:ext cx="0" cy="623711"/>
            </a:xfrm>
            <a:prstGeom prst="straightConnector1">
              <a:avLst/>
            </a:prstGeom>
            <a:ln w="76200">
              <a:solidFill>
                <a:srgbClr val="0682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 Box 756894656">
              <a:extLst>
                <a:ext uri="{FF2B5EF4-FFF2-40B4-BE49-F238E27FC236}">
                  <a16:creationId xmlns:a16="http://schemas.microsoft.com/office/drawing/2014/main" id="{25777C1C-CB02-45EF-9F68-871DAB00861C}"/>
                </a:ext>
              </a:extLst>
            </p:cNvPr>
            <p:cNvSpPr txBox="1"/>
            <p:nvPr/>
          </p:nvSpPr>
          <p:spPr>
            <a:xfrm>
              <a:off x="1526650" y="79513"/>
              <a:ext cx="1051766" cy="903525"/>
            </a:xfrm>
            <a:prstGeom prst="rect">
              <a:avLst/>
            </a:prstGeom>
            <a:noFill/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Programmu administrē</a:t>
              </a:r>
              <a:br>
                <a:rPr kumimoji="0" lang="lv-LV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</a:br>
              <a:r>
                <a:rPr kumimoji="0" lang="lv-LV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CFLA</a:t>
              </a:r>
              <a:endParaRPr kumimoji="0" lang="lv-LV" sz="4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v-LV" sz="4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sp>
          <p:nvSpPr>
            <p:cNvPr id="18" name="Text Box 756894666">
              <a:extLst>
                <a:ext uri="{FF2B5EF4-FFF2-40B4-BE49-F238E27FC236}">
                  <a16:creationId xmlns:a16="http://schemas.microsoft.com/office/drawing/2014/main" id="{2CEBE5DC-DDE9-451A-9C86-641DDE1B324A}"/>
                </a:ext>
              </a:extLst>
            </p:cNvPr>
            <p:cNvSpPr txBox="1"/>
            <p:nvPr/>
          </p:nvSpPr>
          <p:spPr>
            <a:xfrm>
              <a:off x="3972763" y="0"/>
              <a:ext cx="888494" cy="494791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Pašvaldība</a:t>
              </a:r>
              <a:endParaRPr kumimoji="0" lang="lv-LV" sz="4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sp>
          <p:nvSpPr>
            <p:cNvPr id="19" name="Text Box 756894658">
              <a:extLst>
                <a:ext uri="{FF2B5EF4-FFF2-40B4-BE49-F238E27FC236}">
                  <a16:creationId xmlns:a16="http://schemas.microsoft.com/office/drawing/2014/main" id="{C4FF8A1D-C139-4585-8519-88A28E615BE7}"/>
                </a:ext>
              </a:extLst>
            </p:cNvPr>
            <p:cNvSpPr txBox="1"/>
            <p:nvPr/>
          </p:nvSpPr>
          <p:spPr>
            <a:xfrm>
              <a:off x="3791391" y="1125589"/>
              <a:ext cx="885605" cy="597967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Sociālās mājas</a:t>
              </a:r>
              <a:endParaRPr kumimoji="0" lang="lv-LV" sz="4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 </a:t>
              </a:r>
              <a:r>
                <a:rPr kumimoji="0" lang="lv-LV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(pieder </a:t>
              </a:r>
              <a:r>
                <a:rPr lang="lv-LV" sz="20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pašvaldībai</a:t>
              </a:r>
              <a:r>
                <a:rPr kumimoji="0" lang="lv-LV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)</a:t>
              </a:r>
              <a:endParaRPr kumimoji="0" lang="lv-LV" sz="4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sp>
          <p:nvSpPr>
            <p:cNvPr id="20" name="Text Box 756894667">
              <a:extLst>
                <a:ext uri="{FF2B5EF4-FFF2-40B4-BE49-F238E27FC236}">
                  <a16:creationId xmlns:a16="http://schemas.microsoft.com/office/drawing/2014/main" id="{B29CC45B-A278-4889-9B83-EAC3AB0B879C}"/>
                </a:ext>
              </a:extLst>
            </p:cNvPr>
            <p:cNvSpPr txBox="1"/>
            <p:nvPr/>
          </p:nvSpPr>
          <p:spPr>
            <a:xfrm>
              <a:off x="830454" y="133837"/>
              <a:ext cx="619616" cy="210609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Finansējums </a:t>
              </a:r>
              <a:r>
                <a:rPr kumimoji="0" lang="lv-LV" sz="20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grantu</a:t>
              </a:r>
              <a:r>
                <a:rPr kumimoji="0" lang="lv-LV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 izsniegšanai</a:t>
              </a:r>
              <a:endParaRPr kumimoji="0" lang="lv-LV" sz="4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sp>
          <p:nvSpPr>
            <p:cNvPr id="23" name="Text Box 756894669">
              <a:extLst>
                <a:ext uri="{FF2B5EF4-FFF2-40B4-BE49-F238E27FC236}">
                  <a16:creationId xmlns:a16="http://schemas.microsoft.com/office/drawing/2014/main" id="{A452FDBE-19D4-4533-BE39-2F0492850399}"/>
                </a:ext>
              </a:extLst>
            </p:cNvPr>
            <p:cNvSpPr txBox="1"/>
            <p:nvPr/>
          </p:nvSpPr>
          <p:spPr>
            <a:xfrm>
              <a:off x="3530005" y="708751"/>
              <a:ext cx="693468" cy="228944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20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Soci</a:t>
              </a:r>
              <a:r>
                <a:rPr lang="lv-LV" sz="2000" b="0" dirty="0" err="1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ālo</a:t>
              </a:r>
              <a:r>
                <a:rPr kumimoji="0" lang="lv-LV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 mājokļu atjaunošana vai būvniecība</a:t>
              </a:r>
              <a:endParaRPr kumimoji="0" lang="lv-LV" sz="4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sp>
          <p:nvSpPr>
            <p:cNvPr id="24" name="Text Box 756894664">
              <a:extLst>
                <a:ext uri="{FF2B5EF4-FFF2-40B4-BE49-F238E27FC236}">
                  <a16:creationId xmlns:a16="http://schemas.microsoft.com/office/drawing/2014/main" id="{52B5CBDA-42D7-499A-9E18-EA424397DDE9}"/>
                </a:ext>
              </a:extLst>
            </p:cNvPr>
            <p:cNvSpPr txBox="1"/>
            <p:nvPr/>
          </p:nvSpPr>
          <p:spPr>
            <a:xfrm>
              <a:off x="16859" y="163758"/>
              <a:ext cx="704675" cy="494791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RRF finansējums</a:t>
              </a:r>
              <a:endParaRPr kumimoji="0" lang="lv-LV" sz="4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E81EC625-5028-4ECC-8E10-879702F9F3C1}"/>
                </a:ext>
              </a:extLst>
            </p:cNvPr>
            <p:cNvCxnSpPr/>
            <p:nvPr/>
          </p:nvCxnSpPr>
          <p:spPr>
            <a:xfrm flipV="1">
              <a:off x="724784" y="361111"/>
              <a:ext cx="790078" cy="0"/>
            </a:xfrm>
            <a:prstGeom prst="straightConnector1">
              <a:avLst/>
            </a:prstGeom>
            <a:ln w="76200">
              <a:solidFill>
                <a:srgbClr val="06829A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AC24EC89-75B5-4208-81F5-CB212054CEAA}"/>
                </a:ext>
              </a:extLst>
            </p:cNvPr>
            <p:cNvCxnSpPr/>
            <p:nvPr/>
          </p:nvCxnSpPr>
          <p:spPr>
            <a:xfrm flipV="1">
              <a:off x="2576222" y="353205"/>
              <a:ext cx="1396541" cy="1"/>
            </a:xfrm>
            <a:prstGeom prst="straightConnector1">
              <a:avLst/>
            </a:prstGeom>
            <a:ln w="76200">
              <a:solidFill>
                <a:srgbClr val="0682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 Box 756894662">
            <a:extLst>
              <a:ext uri="{FF2B5EF4-FFF2-40B4-BE49-F238E27FC236}">
                <a16:creationId xmlns:a16="http://schemas.microsoft.com/office/drawing/2014/main" id="{7CA557A7-2E21-44B7-9460-233FA8E295C3}"/>
              </a:ext>
            </a:extLst>
          </p:cNvPr>
          <p:cNvSpPr txBox="1"/>
          <p:nvPr/>
        </p:nvSpPr>
        <p:spPr>
          <a:xfrm>
            <a:off x="10540147" y="3705298"/>
            <a:ext cx="1610160" cy="38573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rPr>
              <a:t>Pieteikums</a:t>
            </a:r>
            <a:endParaRPr kumimoji="0" lang="lv-LV" sz="4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sym typeface="Helvetica Neue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3BE642D-BAF5-4C94-A5EA-238A3829C44A}"/>
              </a:ext>
            </a:extLst>
          </p:cNvPr>
          <p:cNvCxnSpPr/>
          <p:nvPr/>
        </p:nvCxnSpPr>
        <p:spPr>
          <a:xfrm flipV="1">
            <a:off x="8915036" y="4059501"/>
            <a:ext cx="4645250" cy="3"/>
          </a:xfrm>
          <a:prstGeom prst="straightConnector1">
            <a:avLst/>
          </a:prstGeom>
          <a:ln w="76200">
            <a:solidFill>
              <a:srgbClr val="06829A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 Box 756894662">
            <a:extLst>
              <a:ext uri="{FF2B5EF4-FFF2-40B4-BE49-F238E27FC236}">
                <a16:creationId xmlns:a16="http://schemas.microsoft.com/office/drawing/2014/main" id="{A2AC696D-E848-45E4-8A12-F4D1C3211A16}"/>
              </a:ext>
            </a:extLst>
          </p:cNvPr>
          <p:cNvSpPr txBox="1"/>
          <p:nvPr/>
        </p:nvSpPr>
        <p:spPr>
          <a:xfrm>
            <a:off x="10427956" y="4514270"/>
            <a:ext cx="1610160" cy="38573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rPr>
              <a:t>Grants </a:t>
            </a:r>
            <a:endParaRPr kumimoji="0" lang="lv-LV" sz="4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sym typeface="Helvetica Neue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92C0654D-2A53-494E-93E8-9DD3E2D46666}"/>
              </a:ext>
            </a:extLst>
          </p:cNvPr>
          <p:cNvCxnSpPr>
            <a:cxnSpLocks/>
          </p:cNvCxnSpPr>
          <p:nvPr/>
        </p:nvCxnSpPr>
        <p:spPr>
          <a:xfrm flipV="1">
            <a:off x="14380426" y="4958492"/>
            <a:ext cx="0" cy="2074733"/>
          </a:xfrm>
          <a:prstGeom prst="straightConnector1">
            <a:avLst/>
          </a:prstGeom>
          <a:ln w="76200">
            <a:solidFill>
              <a:srgbClr val="06829A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A94EB8-10C8-49E5-A46B-028E9BBA110A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lv-LV" smtClean="0"/>
              <a:t>18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10014870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7340262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676894" cy="975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1290" y="969428"/>
            <a:ext cx="1604860" cy="120491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endParaRPr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C5A4F80-0379-41CF-A18C-A480622E2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117" y="2174344"/>
            <a:ext cx="5094659" cy="608669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lv-LV" sz="6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Nosacījumi atbalsta saņemšanai</a:t>
            </a:r>
            <a:endParaRPr lang="en-US" sz="68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50A97D-14A1-4242-A2C9-7E9DA8EEC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44752" y="335280"/>
            <a:ext cx="10428843" cy="899697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fontAlgn="base">
              <a:buNone/>
            </a:pPr>
            <a:r>
              <a:rPr lang="lv-LV" dirty="0">
                <a:solidFill>
                  <a:srgbClr val="06829A"/>
                </a:solidFill>
              </a:rPr>
              <a:t>Ierobežojumi atbalsta saņemšanai</a:t>
            </a:r>
          </a:p>
          <a:p>
            <a:pPr fontAlgn="base"/>
            <a:r>
              <a:rPr lang="lv-LV" dirty="0"/>
              <a:t>Sociālo mājokļu atjaunošana - teritorijās ar rindu uz sociālo mājokli </a:t>
            </a:r>
          </a:p>
          <a:p>
            <a:pPr fontAlgn="base"/>
            <a:r>
              <a:rPr lang="lv-LV" dirty="0"/>
              <a:t>Jaunu sociālo mājokļu būvniecība - teritorijās, ar rindu uz sociālo mājokli un kur notiek vai tiek plānota uzņēmējdarbību un nodarbinātību veicinošu projektu īstenošana</a:t>
            </a:r>
          </a:p>
          <a:p>
            <a:pPr marL="0" indent="0" fontAlgn="base">
              <a:buNone/>
            </a:pPr>
            <a:endParaRPr lang="lv-LV" dirty="0"/>
          </a:p>
          <a:p>
            <a:pPr marL="0" indent="0" fontAlgn="base">
              <a:buNone/>
            </a:pPr>
            <a:r>
              <a:rPr lang="lv-LV" dirty="0">
                <a:solidFill>
                  <a:srgbClr val="06829A"/>
                </a:solidFill>
              </a:rPr>
              <a:t>Ierobežotas būvniecības izmaksas</a:t>
            </a:r>
          </a:p>
          <a:p>
            <a:pPr fontAlgn="base"/>
            <a:r>
              <a:rPr lang="lv-LV" dirty="0"/>
              <a:t>Atjaunošanai - </a:t>
            </a:r>
            <a:r>
              <a:rPr lang="lv-LV" dirty="0">
                <a:solidFill>
                  <a:srgbClr val="06829A"/>
                </a:solidFill>
              </a:rPr>
              <a:t>350 EUR/m2 </a:t>
            </a:r>
          </a:p>
          <a:p>
            <a:pPr fontAlgn="base"/>
            <a:r>
              <a:rPr lang="lv-LV" dirty="0"/>
              <a:t>Jaunu māju būvniecībai vai esošo ēku pārbūvei - </a:t>
            </a:r>
            <a:r>
              <a:rPr lang="lv-LV" dirty="0">
                <a:solidFill>
                  <a:srgbClr val="06829A"/>
                </a:solidFill>
              </a:rPr>
              <a:t>1200 EUR/m2 </a:t>
            </a:r>
          </a:p>
          <a:p>
            <a:pPr marL="0" indent="0" fontAlgn="base">
              <a:buNone/>
            </a:pPr>
            <a:endParaRPr lang="lv-LV" dirty="0"/>
          </a:p>
          <a:p>
            <a:pPr marL="0" indent="0" fontAlgn="base">
              <a:buNone/>
            </a:pPr>
            <a:r>
              <a:rPr lang="lv-LV" dirty="0">
                <a:solidFill>
                  <a:srgbClr val="06829A"/>
                </a:solidFill>
              </a:rPr>
              <a:t>Ēku uzturēšana</a:t>
            </a:r>
          </a:p>
          <a:p>
            <a:pPr fontAlgn="base"/>
            <a:r>
              <a:rPr lang="lv-LV" dirty="0"/>
              <a:t>jāizstrādā ēkas uzturēšanas plāns ēkas dzīves ciklam</a:t>
            </a:r>
          </a:p>
          <a:p>
            <a:pPr fontAlgn="base"/>
            <a:r>
              <a:rPr lang="lv-LV" dirty="0"/>
              <a:t>atbilstoši šim plānam veic regulāros maksājumus ēkas uzturēšanai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4E9607-D4E6-4796-9339-2D8D18E1C64D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lv-LV" smtClean="0"/>
              <a:t>19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421974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8" name="Rectangle 127">
            <a:extLst>
              <a:ext uri="{FF2B5EF4-FFF2-40B4-BE49-F238E27FC236}">
                <a16:creationId xmlns:a16="http://schemas.microsoft.com/office/drawing/2014/main" id="{91F32EBA-ED97-466E-8CFA-8382584155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7340262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Freeform: Shape 129">
            <a:extLst>
              <a:ext uri="{FF2B5EF4-FFF2-40B4-BE49-F238E27FC236}">
                <a16:creationId xmlns:a16="http://schemas.microsoft.com/office/drawing/2014/main" id="{8A2EB53C-CFB0-49CC-BA4A-3C1BDC4C0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0769" y="710040"/>
            <a:ext cx="9332882" cy="8333524"/>
          </a:xfrm>
          <a:custGeom>
            <a:avLst/>
            <a:gdLst>
              <a:gd name="connsiteX0" fmla="*/ 505253 w 6561982"/>
              <a:gd name="connsiteY0" fmla="*/ 3748096 h 5859509"/>
              <a:gd name="connsiteX1" fmla="*/ 1267386 w 6561982"/>
              <a:gd name="connsiteY1" fmla="*/ 3748096 h 5859509"/>
              <a:gd name="connsiteX2" fmla="*/ 1376262 w 6561982"/>
              <a:gd name="connsiteY2" fmla="*/ 3810385 h 5859509"/>
              <a:gd name="connsiteX3" fmla="*/ 1757328 w 6561982"/>
              <a:gd name="connsiteY3" fmla="*/ 4481707 h 5859509"/>
              <a:gd name="connsiteX4" fmla="*/ 1757328 w 6561982"/>
              <a:gd name="connsiteY4" fmla="*/ 4610898 h 5859509"/>
              <a:gd name="connsiteX5" fmla="*/ 1376262 w 6561982"/>
              <a:gd name="connsiteY5" fmla="*/ 5282218 h 5859509"/>
              <a:gd name="connsiteX6" fmla="*/ 1267386 w 6561982"/>
              <a:gd name="connsiteY6" fmla="*/ 5344506 h 5859509"/>
              <a:gd name="connsiteX7" fmla="*/ 505253 w 6561982"/>
              <a:gd name="connsiteY7" fmla="*/ 5344506 h 5859509"/>
              <a:gd name="connsiteX8" fmla="*/ 396379 w 6561982"/>
              <a:gd name="connsiteY8" fmla="*/ 5282218 h 5859509"/>
              <a:gd name="connsiteX9" fmla="*/ 15311 w 6561982"/>
              <a:gd name="connsiteY9" fmla="*/ 4610898 h 5859509"/>
              <a:gd name="connsiteX10" fmla="*/ 15311 w 6561982"/>
              <a:gd name="connsiteY10" fmla="*/ 4481707 h 5859509"/>
              <a:gd name="connsiteX11" fmla="*/ 396379 w 6561982"/>
              <a:gd name="connsiteY11" fmla="*/ 3810385 h 5859509"/>
              <a:gd name="connsiteX12" fmla="*/ 505253 w 6561982"/>
              <a:gd name="connsiteY12" fmla="*/ 3748096 h 5859509"/>
              <a:gd name="connsiteX13" fmla="*/ 3345172 w 6561982"/>
              <a:gd name="connsiteY13" fmla="*/ 1393265 h 5859509"/>
              <a:gd name="connsiteX14" fmla="*/ 3478742 w 6561982"/>
              <a:gd name="connsiteY14" fmla="*/ 1393265 h 5859509"/>
              <a:gd name="connsiteX15" fmla="*/ 5112069 w 6561982"/>
              <a:gd name="connsiteY15" fmla="*/ 1393265 h 5859509"/>
              <a:gd name="connsiteX16" fmla="*/ 5425562 w 6561982"/>
              <a:gd name="connsiteY16" fmla="*/ 1567527 h 5859509"/>
              <a:gd name="connsiteX17" fmla="*/ 6522794 w 6561982"/>
              <a:gd name="connsiteY17" fmla="*/ 3445673 h 5859509"/>
              <a:gd name="connsiteX18" fmla="*/ 6522794 w 6561982"/>
              <a:gd name="connsiteY18" fmla="*/ 3807103 h 5859509"/>
              <a:gd name="connsiteX19" fmla="*/ 5425562 w 6561982"/>
              <a:gd name="connsiteY19" fmla="*/ 5685248 h 5859509"/>
              <a:gd name="connsiteX20" fmla="*/ 5112069 w 6561982"/>
              <a:gd name="connsiteY20" fmla="*/ 5859509 h 5859509"/>
              <a:gd name="connsiteX21" fmla="*/ 2917602 w 6561982"/>
              <a:gd name="connsiteY21" fmla="*/ 5859509 h 5859509"/>
              <a:gd name="connsiteX22" fmla="*/ 2604110 w 6561982"/>
              <a:gd name="connsiteY22" fmla="*/ 5685248 h 5859509"/>
              <a:gd name="connsiteX23" fmla="*/ 1506877 w 6561982"/>
              <a:gd name="connsiteY23" fmla="*/ 3807103 h 5859509"/>
              <a:gd name="connsiteX24" fmla="*/ 1506877 w 6561982"/>
              <a:gd name="connsiteY24" fmla="*/ 3445673 h 5859509"/>
              <a:gd name="connsiteX25" fmla="*/ 1700018 w 6561982"/>
              <a:gd name="connsiteY25" fmla="*/ 3115072 h 5859509"/>
              <a:gd name="connsiteX26" fmla="*/ 1782566 w 6561982"/>
              <a:gd name="connsiteY26" fmla="*/ 2973774 h 5859509"/>
              <a:gd name="connsiteX27" fmla="*/ 2820879 w 6561982"/>
              <a:gd name="connsiteY27" fmla="*/ 2973774 h 5859509"/>
              <a:gd name="connsiteX28" fmla="*/ 2981759 w 6561982"/>
              <a:gd name="connsiteY28" fmla="*/ 2884346 h 5859509"/>
              <a:gd name="connsiteX29" fmla="*/ 3544837 w 6561982"/>
              <a:gd name="connsiteY29" fmla="*/ 1920516 h 5859509"/>
              <a:gd name="connsiteX30" fmla="*/ 3544837 w 6561982"/>
              <a:gd name="connsiteY30" fmla="*/ 1735036 h 5859509"/>
              <a:gd name="connsiteX31" fmla="*/ 3361865 w 6561982"/>
              <a:gd name="connsiteY31" fmla="*/ 1421838 h 5859509"/>
              <a:gd name="connsiteX32" fmla="*/ 1756519 w 6561982"/>
              <a:gd name="connsiteY32" fmla="*/ 778062 h 5859509"/>
              <a:gd name="connsiteX33" fmla="*/ 2758795 w 6561982"/>
              <a:gd name="connsiteY33" fmla="*/ 778062 h 5859509"/>
              <a:gd name="connsiteX34" fmla="*/ 2901976 w 6561982"/>
              <a:gd name="connsiteY34" fmla="*/ 859976 h 5859509"/>
              <a:gd name="connsiteX35" fmla="*/ 3403112 w 6561982"/>
              <a:gd name="connsiteY35" fmla="*/ 1742826 h 5859509"/>
              <a:gd name="connsiteX36" fmla="*/ 3403112 w 6561982"/>
              <a:gd name="connsiteY36" fmla="*/ 1912724 h 5859509"/>
              <a:gd name="connsiteX37" fmla="*/ 2901976 w 6561982"/>
              <a:gd name="connsiteY37" fmla="*/ 2795573 h 5859509"/>
              <a:gd name="connsiteX38" fmla="*/ 2758795 w 6561982"/>
              <a:gd name="connsiteY38" fmla="*/ 2877487 h 5859509"/>
              <a:gd name="connsiteX39" fmla="*/ 1756519 w 6561982"/>
              <a:gd name="connsiteY39" fmla="*/ 2877487 h 5859509"/>
              <a:gd name="connsiteX40" fmla="*/ 1613339 w 6561982"/>
              <a:gd name="connsiteY40" fmla="*/ 2795573 h 5859509"/>
              <a:gd name="connsiteX41" fmla="*/ 1112202 w 6561982"/>
              <a:gd name="connsiteY41" fmla="*/ 1912724 h 5859509"/>
              <a:gd name="connsiteX42" fmla="*/ 1112202 w 6561982"/>
              <a:gd name="connsiteY42" fmla="*/ 1742826 h 5859509"/>
              <a:gd name="connsiteX43" fmla="*/ 1613339 w 6561982"/>
              <a:gd name="connsiteY43" fmla="*/ 859976 h 5859509"/>
              <a:gd name="connsiteX44" fmla="*/ 1756519 w 6561982"/>
              <a:gd name="connsiteY44" fmla="*/ 778062 h 5859509"/>
              <a:gd name="connsiteX45" fmla="*/ 3339833 w 6561982"/>
              <a:gd name="connsiteY45" fmla="*/ 0 h 5859509"/>
              <a:gd name="connsiteX46" fmla="*/ 3952099 w 6561982"/>
              <a:gd name="connsiteY46" fmla="*/ 0 h 5859509"/>
              <a:gd name="connsiteX47" fmla="*/ 4039566 w 6561982"/>
              <a:gd name="connsiteY47" fmla="*/ 50040 h 5859509"/>
              <a:gd name="connsiteX48" fmla="*/ 4345699 w 6561982"/>
              <a:gd name="connsiteY48" fmla="*/ 589353 h 5859509"/>
              <a:gd name="connsiteX49" fmla="*/ 4345699 w 6561982"/>
              <a:gd name="connsiteY49" fmla="*/ 693138 h 5859509"/>
              <a:gd name="connsiteX50" fmla="*/ 4039566 w 6561982"/>
              <a:gd name="connsiteY50" fmla="*/ 1232450 h 5859509"/>
              <a:gd name="connsiteX51" fmla="*/ 3952099 w 6561982"/>
              <a:gd name="connsiteY51" fmla="*/ 1282490 h 5859509"/>
              <a:gd name="connsiteX52" fmla="*/ 3339833 w 6561982"/>
              <a:gd name="connsiteY52" fmla="*/ 1282490 h 5859509"/>
              <a:gd name="connsiteX53" fmla="*/ 3252368 w 6561982"/>
              <a:gd name="connsiteY53" fmla="*/ 1232450 h 5859509"/>
              <a:gd name="connsiteX54" fmla="*/ 2946235 w 6561982"/>
              <a:gd name="connsiteY54" fmla="*/ 693138 h 5859509"/>
              <a:gd name="connsiteX55" fmla="*/ 2946235 w 6561982"/>
              <a:gd name="connsiteY55" fmla="*/ 589353 h 5859509"/>
              <a:gd name="connsiteX56" fmla="*/ 3252368 w 6561982"/>
              <a:gd name="connsiteY56" fmla="*/ 50040 h 5859509"/>
              <a:gd name="connsiteX57" fmla="*/ 3339833 w 6561982"/>
              <a:gd name="connsiteY57" fmla="*/ 0 h 5859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6561982" h="5859509">
                <a:moveTo>
                  <a:pt x="505253" y="3748096"/>
                </a:moveTo>
                <a:cubicBezTo>
                  <a:pt x="1267386" y="3748096"/>
                  <a:pt x="1267386" y="3748096"/>
                  <a:pt x="1267386" y="3748096"/>
                </a:cubicBezTo>
                <a:cubicBezTo>
                  <a:pt x="1305947" y="3748096"/>
                  <a:pt x="1355848" y="3775781"/>
                  <a:pt x="1376262" y="3810385"/>
                </a:cubicBezTo>
                <a:cubicBezTo>
                  <a:pt x="1757328" y="4481707"/>
                  <a:pt x="1757328" y="4481707"/>
                  <a:pt x="1757328" y="4481707"/>
                </a:cubicBezTo>
                <a:cubicBezTo>
                  <a:pt x="1775475" y="4518618"/>
                  <a:pt x="1775475" y="4573985"/>
                  <a:pt x="1757328" y="4610898"/>
                </a:cubicBezTo>
                <a:cubicBezTo>
                  <a:pt x="1376262" y="5282218"/>
                  <a:pt x="1376262" y="5282218"/>
                  <a:pt x="1376262" y="5282218"/>
                </a:cubicBezTo>
                <a:cubicBezTo>
                  <a:pt x="1355848" y="5316825"/>
                  <a:pt x="1305947" y="5344506"/>
                  <a:pt x="1267386" y="5344506"/>
                </a:cubicBezTo>
                <a:lnTo>
                  <a:pt x="505253" y="5344506"/>
                </a:lnTo>
                <a:cubicBezTo>
                  <a:pt x="464425" y="5344506"/>
                  <a:pt x="414524" y="5316825"/>
                  <a:pt x="396379" y="5282218"/>
                </a:cubicBezTo>
                <a:cubicBezTo>
                  <a:pt x="15311" y="4610898"/>
                  <a:pt x="15311" y="4610898"/>
                  <a:pt x="15311" y="4610898"/>
                </a:cubicBezTo>
                <a:cubicBezTo>
                  <a:pt x="-5103" y="4573985"/>
                  <a:pt x="-5103" y="4518618"/>
                  <a:pt x="15311" y="4481707"/>
                </a:cubicBezTo>
                <a:cubicBezTo>
                  <a:pt x="396379" y="3810385"/>
                  <a:pt x="396379" y="3810385"/>
                  <a:pt x="396379" y="3810385"/>
                </a:cubicBezTo>
                <a:cubicBezTo>
                  <a:pt x="414524" y="3775781"/>
                  <a:pt x="464425" y="3748096"/>
                  <a:pt x="505253" y="3748096"/>
                </a:cubicBezTo>
                <a:close/>
                <a:moveTo>
                  <a:pt x="3345172" y="1393265"/>
                </a:moveTo>
                <a:lnTo>
                  <a:pt x="3478742" y="1393265"/>
                </a:lnTo>
                <a:cubicBezTo>
                  <a:pt x="5112069" y="1393265"/>
                  <a:pt x="5112069" y="1393265"/>
                  <a:pt x="5112069" y="1393265"/>
                </a:cubicBezTo>
                <a:cubicBezTo>
                  <a:pt x="5223096" y="1393265"/>
                  <a:pt x="5366783" y="1470716"/>
                  <a:pt x="5425562" y="1567527"/>
                </a:cubicBezTo>
                <a:cubicBezTo>
                  <a:pt x="6522794" y="3445673"/>
                  <a:pt x="6522794" y="3445673"/>
                  <a:pt x="6522794" y="3445673"/>
                </a:cubicBezTo>
                <a:cubicBezTo>
                  <a:pt x="6575045" y="3548938"/>
                  <a:pt x="6575045" y="3703836"/>
                  <a:pt x="6522794" y="3807103"/>
                </a:cubicBezTo>
                <a:cubicBezTo>
                  <a:pt x="5425562" y="5685248"/>
                  <a:pt x="5425562" y="5685248"/>
                  <a:pt x="5425562" y="5685248"/>
                </a:cubicBezTo>
                <a:cubicBezTo>
                  <a:pt x="5366783" y="5782062"/>
                  <a:pt x="5223096" y="5859509"/>
                  <a:pt x="5112069" y="5859509"/>
                </a:cubicBezTo>
                <a:lnTo>
                  <a:pt x="2917602" y="5859509"/>
                </a:lnTo>
                <a:cubicBezTo>
                  <a:pt x="2800043" y="5859509"/>
                  <a:pt x="2656358" y="5782062"/>
                  <a:pt x="2604110" y="5685248"/>
                </a:cubicBezTo>
                <a:cubicBezTo>
                  <a:pt x="1506877" y="3807103"/>
                  <a:pt x="1506877" y="3807103"/>
                  <a:pt x="1506877" y="3807103"/>
                </a:cubicBezTo>
                <a:cubicBezTo>
                  <a:pt x="1448094" y="3703836"/>
                  <a:pt x="1448094" y="3548938"/>
                  <a:pt x="1506877" y="3445673"/>
                </a:cubicBezTo>
                <a:cubicBezTo>
                  <a:pt x="1575454" y="3328288"/>
                  <a:pt x="1639745" y="3218241"/>
                  <a:pt x="1700018" y="3115072"/>
                </a:cubicBezTo>
                <a:lnTo>
                  <a:pt x="1782566" y="2973774"/>
                </a:lnTo>
                <a:lnTo>
                  <a:pt x="2820879" y="2973774"/>
                </a:lnTo>
                <a:cubicBezTo>
                  <a:pt x="2877856" y="2973774"/>
                  <a:pt x="2951594" y="2934029"/>
                  <a:pt x="2981759" y="2884346"/>
                </a:cubicBezTo>
                <a:cubicBezTo>
                  <a:pt x="2981759" y="2884346"/>
                  <a:pt x="2981759" y="2884346"/>
                  <a:pt x="3544837" y="1920516"/>
                </a:cubicBezTo>
                <a:cubicBezTo>
                  <a:pt x="3571651" y="1867522"/>
                  <a:pt x="3571651" y="1788031"/>
                  <a:pt x="3544837" y="1735036"/>
                </a:cubicBezTo>
                <a:cubicBezTo>
                  <a:pt x="3544837" y="1735036"/>
                  <a:pt x="3544837" y="1735036"/>
                  <a:pt x="3361865" y="1421838"/>
                </a:cubicBezTo>
                <a:close/>
                <a:moveTo>
                  <a:pt x="1756519" y="778062"/>
                </a:moveTo>
                <a:cubicBezTo>
                  <a:pt x="2758795" y="778062"/>
                  <a:pt x="2758795" y="778062"/>
                  <a:pt x="2758795" y="778062"/>
                </a:cubicBezTo>
                <a:cubicBezTo>
                  <a:pt x="2809505" y="778062"/>
                  <a:pt x="2875130" y="814468"/>
                  <a:pt x="2901976" y="859976"/>
                </a:cubicBezTo>
                <a:cubicBezTo>
                  <a:pt x="3403112" y="1742826"/>
                  <a:pt x="3403112" y="1742826"/>
                  <a:pt x="3403112" y="1742826"/>
                </a:cubicBezTo>
                <a:cubicBezTo>
                  <a:pt x="3426977" y="1791369"/>
                  <a:pt x="3426977" y="1864181"/>
                  <a:pt x="3403112" y="1912724"/>
                </a:cubicBezTo>
                <a:cubicBezTo>
                  <a:pt x="2901976" y="2795573"/>
                  <a:pt x="2901976" y="2795573"/>
                  <a:pt x="2901976" y="2795573"/>
                </a:cubicBezTo>
                <a:cubicBezTo>
                  <a:pt x="2875130" y="2841081"/>
                  <a:pt x="2809505" y="2877487"/>
                  <a:pt x="2758795" y="2877487"/>
                </a:cubicBezTo>
                <a:lnTo>
                  <a:pt x="1756519" y="2877487"/>
                </a:lnTo>
                <a:cubicBezTo>
                  <a:pt x="1702827" y="2877487"/>
                  <a:pt x="1637203" y="2841081"/>
                  <a:pt x="1613339" y="2795573"/>
                </a:cubicBezTo>
                <a:cubicBezTo>
                  <a:pt x="1112202" y="1912724"/>
                  <a:pt x="1112202" y="1912724"/>
                  <a:pt x="1112202" y="1912724"/>
                </a:cubicBezTo>
                <a:cubicBezTo>
                  <a:pt x="1085354" y="1864181"/>
                  <a:pt x="1085354" y="1791369"/>
                  <a:pt x="1112202" y="1742826"/>
                </a:cubicBezTo>
                <a:cubicBezTo>
                  <a:pt x="1613339" y="859976"/>
                  <a:pt x="1613339" y="859976"/>
                  <a:pt x="1613339" y="859976"/>
                </a:cubicBezTo>
                <a:cubicBezTo>
                  <a:pt x="1637203" y="814468"/>
                  <a:pt x="1702827" y="778062"/>
                  <a:pt x="1756519" y="778062"/>
                </a:cubicBezTo>
                <a:close/>
                <a:moveTo>
                  <a:pt x="3339833" y="0"/>
                </a:moveTo>
                <a:cubicBezTo>
                  <a:pt x="3952099" y="0"/>
                  <a:pt x="3952099" y="0"/>
                  <a:pt x="3952099" y="0"/>
                </a:cubicBezTo>
                <a:cubicBezTo>
                  <a:pt x="3983077" y="0"/>
                  <a:pt x="4023167" y="22241"/>
                  <a:pt x="4039566" y="50040"/>
                </a:cubicBezTo>
                <a:cubicBezTo>
                  <a:pt x="4345699" y="589353"/>
                  <a:pt x="4345699" y="589353"/>
                  <a:pt x="4345699" y="589353"/>
                </a:cubicBezTo>
                <a:cubicBezTo>
                  <a:pt x="4360277" y="619005"/>
                  <a:pt x="4360277" y="663484"/>
                  <a:pt x="4345699" y="693138"/>
                </a:cubicBezTo>
                <a:cubicBezTo>
                  <a:pt x="4039566" y="1232450"/>
                  <a:pt x="4039566" y="1232450"/>
                  <a:pt x="4039566" y="1232450"/>
                </a:cubicBezTo>
                <a:cubicBezTo>
                  <a:pt x="4023167" y="1260251"/>
                  <a:pt x="3983077" y="1282490"/>
                  <a:pt x="3952099" y="1282490"/>
                </a:cubicBezTo>
                <a:lnTo>
                  <a:pt x="3339833" y="1282490"/>
                </a:lnTo>
                <a:cubicBezTo>
                  <a:pt x="3307033" y="1282490"/>
                  <a:pt x="3266945" y="1260251"/>
                  <a:pt x="3252368" y="1232450"/>
                </a:cubicBezTo>
                <a:cubicBezTo>
                  <a:pt x="2946235" y="693138"/>
                  <a:pt x="2946235" y="693138"/>
                  <a:pt x="2946235" y="693138"/>
                </a:cubicBezTo>
                <a:cubicBezTo>
                  <a:pt x="2929834" y="663484"/>
                  <a:pt x="2929834" y="619005"/>
                  <a:pt x="2946235" y="589353"/>
                </a:cubicBezTo>
                <a:cubicBezTo>
                  <a:pt x="3252368" y="50040"/>
                  <a:pt x="3252368" y="50040"/>
                  <a:pt x="3252368" y="50040"/>
                </a:cubicBezTo>
                <a:cubicBezTo>
                  <a:pt x="3266945" y="22241"/>
                  <a:pt x="3307033" y="0"/>
                  <a:pt x="3339833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3D88486-DE35-4139-9DE8-37CB3C11B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3595" y="995399"/>
            <a:ext cx="5066996" cy="2078973"/>
          </a:xfrm>
        </p:spPr>
        <p:txBody>
          <a:bodyPr>
            <a:normAutofit/>
          </a:bodyPr>
          <a:lstStyle/>
          <a:p>
            <a:r>
              <a:rPr lang="lv-LV" sz="4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NAP MĒRĶI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2681822-0021-4CE1-9A59-754864FAE4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5161" y="4520741"/>
            <a:ext cx="3781197" cy="3334158"/>
          </a:xfrm>
          <a:prstGeom prst="rect">
            <a:avLst/>
          </a:prstGeom>
        </p:spPr>
      </p:pic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DAAAD668-9D1F-4DC8-8DF1-71E54ED72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612" y="2957513"/>
            <a:ext cx="6423979" cy="608605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lv-LV" sz="2600" dirty="0"/>
              <a:t>Latvijā visām mājsaimniecībām ir pieejami mājokļi. </a:t>
            </a:r>
          </a:p>
          <a:p>
            <a:pPr>
              <a:spcAft>
                <a:spcPts val="1800"/>
              </a:spcAft>
            </a:pPr>
            <a:r>
              <a:rPr lang="lv-LV" sz="2600" dirty="0"/>
              <a:t>Esošais dzīvojamais fonds līdz 2050. gadam atbilst augstiem energoefektivitātes, būvniecības, drošības un labiekārtotības standartiem. </a:t>
            </a:r>
          </a:p>
          <a:p>
            <a:pPr>
              <a:spcAft>
                <a:spcPts val="1800"/>
              </a:spcAft>
            </a:pPr>
            <a:r>
              <a:rPr lang="lv-LV" sz="2600" dirty="0"/>
              <a:t>Tiesiskais regulējums veicina privātos un publiskos ieguldījumus dzīvojamā fonda izveidei.</a:t>
            </a:r>
            <a:endParaRPr lang="lv-LV" sz="2600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C3D1CB67-B885-43C7-9AB0-1DBDD826B46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30" r="-6296" b="-1"/>
          <a:stretch/>
        </p:blipFill>
        <p:spPr>
          <a:xfrm>
            <a:off x="9535201" y="2468802"/>
            <a:ext cx="2028243" cy="177191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347001F-7A4C-4988-8DF5-4E3813DC719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65" r="-158" b="2"/>
          <a:stretch/>
        </p:blipFill>
        <p:spPr>
          <a:xfrm>
            <a:off x="7851979" y="6459372"/>
            <a:ext cx="1370244" cy="139552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45231-6101-4A5D-B658-FF4CE97D2694}"/>
              </a:ext>
            </a:extLst>
          </p:cNvPr>
          <p:cNvSpPr txBox="1">
            <a:spLocks/>
          </p:cNvSpPr>
          <p:nvPr/>
        </p:nvSpPr>
        <p:spPr>
          <a:xfrm>
            <a:off x="16184016" y="8994987"/>
            <a:ext cx="577991" cy="43349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53"/>
              </a:spcAft>
              <a:buClrTx/>
              <a:buSzTx/>
              <a:buFontTx/>
              <a:buNone/>
              <a:tabLst/>
              <a:defRPr/>
            </a:pPr>
            <a:fld id="{0E466ADA-D24F-4538-A237-D6F0255529BA}" type="slidenum">
              <a:rPr kumimoji="0" lang="en-US" altLang="lv-LV" sz="2560" b="1" i="0" u="none" strike="noStrike" kern="1200" cap="none" spc="0" normalizeH="0" baseline="0" noProof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53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lv-LV" sz="256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40000"/>
                  <a:lumOff val="6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9D9E0DBC-D6F1-4E10-9DB5-EF6033C7E6A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9544" y="995399"/>
            <a:ext cx="841977" cy="1128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9422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EC4CB57-B17C-4835-AF33-33EB8BF532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223" y="8809046"/>
            <a:ext cx="192321" cy="239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B6EE187-9A83-4AF0-B649-361DAF2BAE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0314" y="8803299"/>
            <a:ext cx="227755" cy="22775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4B95F61-9B48-402E-B322-B1A7018857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4989" y="8804766"/>
            <a:ext cx="243403" cy="22628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E4ACE35-22A5-40C7-B814-627D65936AB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91453" y="8817482"/>
            <a:ext cx="213572" cy="21357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CC1207F-207A-49E4-9668-CB22A8E7C21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531" y="8825959"/>
            <a:ext cx="232141" cy="196774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9BAF2E57-18B2-44F2-9BFB-2722778D358A}"/>
              </a:ext>
            </a:extLst>
          </p:cNvPr>
          <p:cNvGrpSpPr/>
          <p:nvPr/>
        </p:nvGrpSpPr>
        <p:grpSpPr>
          <a:xfrm>
            <a:off x="885672" y="8715683"/>
            <a:ext cx="15989712" cy="374979"/>
            <a:chOff x="885672" y="8715683"/>
            <a:chExt cx="15989712" cy="374979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FEBC930-78FA-451C-AEF5-E32616BB5369}"/>
                </a:ext>
              </a:extLst>
            </p:cNvPr>
            <p:cNvSpPr/>
            <p:nvPr/>
          </p:nvSpPr>
          <p:spPr>
            <a:xfrm>
              <a:off x="12481402" y="8715683"/>
              <a:ext cx="219699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+371 67013100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F0AC874-C9D6-4D61-9111-1D33EF7792E1}"/>
                </a:ext>
              </a:extLst>
            </p:cNvPr>
            <p:cNvSpPr/>
            <p:nvPr/>
          </p:nvSpPr>
          <p:spPr>
            <a:xfrm>
              <a:off x="6623409" y="8720344"/>
              <a:ext cx="163319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www.em.gov.lv</a:t>
              </a:r>
              <a:endParaRPr kumimoji="0" lang="lv-LV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/>
                <a:sym typeface="Helvetica Neue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6C3C0893-B637-4B2B-95FF-70D67991A2BE}"/>
                </a:ext>
              </a:extLst>
            </p:cNvPr>
            <p:cNvSpPr/>
            <p:nvPr/>
          </p:nvSpPr>
          <p:spPr>
            <a:xfrm>
              <a:off x="885672" y="8718470"/>
              <a:ext cx="237917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@</a:t>
              </a: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E</a:t>
              </a:r>
              <a:r>
                <a:rPr kumimoji="0" lang="en-US" sz="1800" b="0" i="0" u="none" strike="noStrike" kern="0" cap="none" spc="-15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M_</a:t>
              </a: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gov</a:t>
              </a:r>
              <a:r>
                <a:rPr kumimoji="0" lang="en-US" sz="1800" b="0" i="0" u="none" strike="noStrike" kern="0" cap="none" spc="-15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_</a:t>
              </a: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lv</a:t>
              </a: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,</a:t>
              </a:r>
              <a:r>
                <a:rPr kumimoji="0" lang="en-US" sz="1800" b="0" i="0" u="none" strike="noStrike" kern="0" cap="none" spc="-30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 </a:t>
              </a: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@</a:t>
              </a: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siltinam</a:t>
              </a:r>
              <a:endParaRPr kumimoji="0" lang="lv-LV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/>
                <a:sym typeface="Helvetica Neue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ACD86B3-24EF-43E1-ACED-73C98EB828D2}"/>
                </a:ext>
              </a:extLst>
            </p:cNvPr>
            <p:cNvSpPr/>
            <p:nvPr/>
          </p:nvSpPr>
          <p:spPr>
            <a:xfrm>
              <a:off x="8567482" y="8721330"/>
              <a:ext cx="366792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Brīvības</a:t>
              </a: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 </a:t>
              </a:r>
              <a:r>
                <a:rPr kumimoji="0" lang="lv-LV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iela</a:t>
              </a: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 55, R</a:t>
              </a:r>
              <a:r>
                <a:rPr kumimoji="0" lang="lv-LV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ī</a:t>
              </a: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ga</a:t>
              </a: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, LV-1519, Latvia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D07F65E-C5A5-4DEE-A9F5-D9F077F43334}"/>
                </a:ext>
              </a:extLst>
            </p:cNvPr>
            <p:cNvSpPr/>
            <p:nvPr/>
          </p:nvSpPr>
          <p:spPr>
            <a:xfrm>
              <a:off x="14678393" y="8715683"/>
              <a:ext cx="219699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pasts@em.gov.lv</a:t>
              </a:r>
            </a:p>
          </p:txBody>
        </p:sp>
      </p:grpSp>
      <p:pic>
        <p:nvPicPr>
          <p:cNvPr id="18" name="Picture 17">
            <a:extLst>
              <a:ext uri="{FF2B5EF4-FFF2-40B4-BE49-F238E27FC236}">
                <a16:creationId xmlns:a16="http://schemas.microsoft.com/office/drawing/2014/main" id="{A06EA0E4-126E-4356-839A-2E3C5A2893B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0976" y="8841853"/>
            <a:ext cx="227534" cy="16087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EE66312-B6D9-47C0-8504-DA3BD9AB0C3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6874" y="8838873"/>
            <a:ext cx="105398" cy="17520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BC52E9F-862C-4DE0-A360-2BD42129A42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0974" y="8793821"/>
            <a:ext cx="264529" cy="264529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11E48084-61CC-4E30-BC48-B1D0768F212E}"/>
              </a:ext>
            </a:extLst>
          </p:cNvPr>
          <p:cNvSpPr/>
          <p:nvPr/>
        </p:nvSpPr>
        <p:spPr>
          <a:xfrm>
            <a:off x="4011519" y="8718470"/>
            <a:ext cx="22413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/>
                <a:sym typeface="Helvetica Neue"/>
              </a:rPr>
              <a:t>/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/>
                <a:sym typeface="Helvetica Neue"/>
              </a:rPr>
              <a:t>ekonomikasministrija</a:t>
            </a:r>
            <a:endParaRPr kumimoji="0" lang="lv-LV" sz="1800" b="0" i="0" u="none" strike="noStrike" kern="0" cap="none" spc="0" normalizeH="0" baseline="0" noProof="0" dirty="0">
              <a:ln>
                <a:noFill/>
              </a:ln>
              <a:solidFill>
                <a:prstClr val="white">
                  <a:alpha val="78000"/>
                </a:prstClr>
              </a:solidFill>
              <a:effectLst/>
              <a:uLnTx/>
              <a:uFillTx/>
              <a:latin typeface="Calibri Light" panose="020F0302020204030204"/>
              <a:sym typeface="Helvetica Neue"/>
            </a:endParaRPr>
          </a:p>
        </p:txBody>
      </p:sp>
      <p:sp>
        <p:nvSpPr>
          <p:cNvPr id="23" name="Text Placeholder 1">
            <a:extLst>
              <a:ext uri="{FF2B5EF4-FFF2-40B4-BE49-F238E27FC236}">
                <a16:creationId xmlns:a16="http://schemas.microsoft.com/office/drawing/2014/main" id="{F1A22451-749B-4470-81DE-3BD41322928F}"/>
              </a:ext>
            </a:extLst>
          </p:cNvPr>
          <p:cNvSpPr txBox="1">
            <a:spLocks/>
          </p:cNvSpPr>
          <p:nvPr/>
        </p:nvSpPr>
        <p:spPr bwMode="auto">
          <a:xfrm>
            <a:off x="3754254" y="4876800"/>
            <a:ext cx="9831754" cy="3136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lv-LV" altLang="lv-LV" sz="6200" b="0" i="0" u="none" strike="noStrike" kern="1200" cap="none" spc="0" normalizeH="0" baseline="0" noProof="0" dirty="0">
                <a:ln>
                  <a:noFill/>
                </a:ln>
                <a:solidFill>
                  <a:srgbClr val="228B9D"/>
                </a:solidFill>
                <a:effectLst/>
                <a:uLnTx/>
                <a:uFillTx/>
                <a:latin typeface="Verdana" panose="020B0604030504040204" pitchFamily="34" charset="0"/>
                <a:ea typeface="ＭＳ Ｐゴシック" panose="020B0600070205080204" pitchFamily="34" charset="-128"/>
                <a:sym typeface="Helvetica Neue"/>
              </a:rPr>
              <a:t>Paldies!</a:t>
            </a:r>
          </a:p>
          <a:p>
            <a:pPr marL="0" marR="0" lvl="0" indent="0" algn="ct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altLang="lv-LV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ＭＳ Ｐゴシック" panose="020B0600070205080204" pitchFamily="34" charset="-128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654362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7340262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28BFE5-831D-468F-8FD4-E79760757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549" y="1904972"/>
            <a:ext cx="5988613" cy="5912855"/>
          </a:xfrm>
        </p:spPr>
        <p:txBody>
          <a:bodyPr anchor="ctr">
            <a:normAutofit/>
          </a:bodyPr>
          <a:lstStyle/>
          <a:p>
            <a:r>
              <a:rPr lang="lv-LV" sz="5300" dirty="0"/>
              <a:t>Mājokļu pieejamības izaicinājumi Latvijā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C3846A5-A498-4C9E-B4DC-13532657D7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472764" y="915152"/>
            <a:ext cx="1604859" cy="1204914"/>
            <a:chOff x="8183879" y="1000124"/>
            <a:chExt cx="1562267" cy="1172973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8A845FC1-FE68-40DE-B785-AA0F3DBD6F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83879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endParaRPr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C26048ED-7A92-4694-A168-2C6C5C0D6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83979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endParaRPr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62A3FAA-D056-4098-8115-EA61EAF06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92873" y="1194003"/>
            <a:ext cx="9645238" cy="8038952"/>
          </a:xfrm>
          <a:custGeom>
            <a:avLst/>
            <a:gdLst>
              <a:gd name="connsiteX0" fmla="*/ 2768595 w 4574113"/>
              <a:gd name="connsiteY0" fmla="*/ 2476119 h 3812472"/>
              <a:gd name="connsiteX1" fmla="*/ 3374676 w 4574113"/>
              <a:gd name="connsiteY1" fmla="*/ 2476119 h 3812472"/>
              <a:gd name="connsiteX2" fmla="*/ 3403209 w 4574113"/>
              <a:gd name="connsiteY2" fmla="*/ 2479909 h 3812472"/>
              <a:gd name="connsiteX3" fmla="*/ 3422833 w 4574113"/>
              <a:gd name="connsiteY3" fmla="*/ 2488137 h 3812472"/>
              <a:gd name="connsiteX4" fmla="*/ 3410840 w 4574113"/>
              <a:gd name="connsiteY4" fmla="*/ 2508879 h 3812472"/>
              <a:gd name="connsiteX5" fmla="*/ 2985934 w 4574113"/>
              <a:gd name="connsiteY5" fmla="*/ 3243764 h 3812472"/>
              <a:gd name="connsiteX6" fmla="*/ 2732784 w 4574113"/>
              <a:gd name="connsiteY6" fmla="*/ 3390890 h 3812472"/>
              <a:gd name="connsiteX7" fmla="*/ 2529297 w 4574113"/>
              <a:gd name="connsiteY7" fmla="*/ 3390890 h 3812472"/>
              <a:gd name="connsiteX8" fmla="*/ 2505559 w 4574113"/>
              <a:gd name="connsiteY8" fmla="*/ 3390890 h 3812472"/>
              <a:gd name="connsiteX9" fmla="*/ 2482907 w 4574113"/>
              <a:gd name="connsiteY9" fmla="*/ 3351884 h 3812472"/>
              <a:gd name="connsiteX10" fmla="*/ 2371959 w 4574113"/>
              <a:gd name="connsiteY10" fmla="*/ 3160822 h 3812472"/>
              <a:gd name="connsiteX11" fmla="*/ 2371959 w 4574113"/>
              <a:gd name="connsiteY11" fmla="*/ 3053878 h 3812472"/>
              <a:gd name="connsiteX12" fmla="*/ 2675654 w 4574113"/>
              <a:gd name="connsiteY12" fmla="*/ 2530895 h 3812472"/>
              <a:gd name="connsiteX13" fmla="*/ 2768595 w 4574113"/>
              <a:gd name="connsiteY13" fmla="*/ 2476119 h 3812472"/>
              <a:gd name="connsiteX14" fmla="*/ 3909778 w 4574113"/>
              <a:gd name="connsiteY14" fmla="*/ 676847 h 3812472"/>
              <a:gd name="connsiteX15" fmla="*/ 4305516 w 4574113"/>
              <a:gd name="connsiteY15" fmla="*/ 676847 h 3812472"/>
              <a:gd name="connsiteX16" fmla="*/ 4367056 w 4574113"/>
              <a:gd name="connsiteY16" fmla="*/ 712612 h 3812472"/>
              <a:gd name="connsiteX17" fmla="*/ 4564498 w 4574113"/>
              <a:gd name="connsiteY17" fmla="*/ 1054092 h 3812472"/>
              <a:gd name="connsiteX18" fmla="*/ 4564498 w 4574113"/>
              <a:gd name="connsiteY18" fmla="*/ 1123921 h 3812472"/>
              <a:gd name="connsiteX19" fmla="*/ 4367056 w 4574113"/>
              <a:gd name="connsiteY19" fmla="*/ 1465401 h 3812472"/>
              <a:gd name="connsiteX20" fmla="*/ 4305516 w 4574113"/>
              <a:gd name="connsiteY20" fmla="*/ 1501167 h 3812472"/>
              <a:gd name="connsiteX21" fmla="*/ 3909778 w 4574113"/>
              <a:gd name="connsiteY21" fmla="*/ 1501167 h 3812472"/>
              <a:gd name="connsiteX22" fmla="*/ 3849091 w 4574113"/>
              <a:gd name="connsiteY22" fmla="*/ 1465401 h 3812472"/>
              <a:gd name="connsiteX23" fmla="*/ 3650795 w 4574113"/>
              <a:gd name="connsiteY23" fmla="*/ 1123921 h 3812472"/>
              <a:gd name="connsiteX24" fmla="*/ 3650795 w 4574113"/>
              <a:gd name="connsiteY24" fmla="*/ 1054092 h 3812472"/>
              <a:gd name="connsiteX25" fmla="*/ 3849091 w 4574113"/>
              <a:gd name="connsiteY25" fmla="*/ 712612 h 3812472"/>
              <a:gd name="connsiteX26" fmla="*/ 3909778 w 4574113"/>
              <a:gd name="connsiteY26" fmla="*/ 676847 h 3812472"/>
              <a:gd name="connsiteX27" fmla="*/ 1104892 w 4574113"/>
              <a:gd name="connsiteY27" fmla="*/ 0 h 3812472"/>
              <a:gd name="connsiteX28" fmla="*/ 2732784 w 4574113"/>
              <a:gd name="connsiteY28" fmla="*/ 0 h 3812472"/>
              <a:gd name="connsiteX29" fmla="*/ 2985934 w 4574113"/>
              <a:gd name="connsiteY29" fmla="*/ 147125 h 3812472"/>
              <a:gd name="connsiteX30" fmla="*/ 3798122 w 4574113"/>
              <a:gd name="connsiteY30" fmla="*/ 1551823 h 3812472"/>
              <a:gd name="connsiteX31" fmla="*/ 3798122 w 4574113"/>
              <a:gd name="connsiteY31" fmla="*/ 1839068 h 3812472"/>
              <a:gd name="connsiteX32" fmla="*/ 3496551 w 4574113"/>
              <a:gd name="connsiteY32" fmla="*/ 2360642 h 3812472"/>
              <a:gd name="connsiteX33" fmla="*/ 3471135 w 4574113"/>
              <a:gd name="connsiteY33" fmla="*/ 2404597 h 3812472"/>
              <a:gd name="connsiteX34" fmla="*/ 3472029 w 4574113"/>
              <a:gd name="connsiteY34" fmla="*/ 2404972 h 3812472"/>
              <a:gd name="connsiteX35" fmla="*/ 3516881 w 4574113"/>
              <a:gd name="connsiteY35" fmla="*/ 2450209 h 3812472"/>
              <a:gd name="connsiteX36" fmla="*/ 3857970 w 4574113"/>
              <a:gd name="connsiteY36" fmla="*/ 3040131 h 3812472"/>
              <a:gd name="connsiteX37" fmla="*/ 3857970 w 4574113"/>
              <a:gd name="connsiteY37" fmla="*/ 3160764 h 3812472"/>
              <a:gd name="connsiteX38" fmla="*/ 3516881 w 4574113"/>
              <a:gd name="connsiteY38" fmla="*/ 3750684 h 3812472"/>
              <a:gd name="connsiteX39" fmla="*/ 3410567 w 4574113"/>
              <a:gd name="connsiteY39" fmla="*/ 3812472 h 3812472"/>
              <a:gd name="connsiteX40" fmla="*/ 2726911 w 4574113"/>
              <a:gd name="connsiteY40" fmla="*/ 3812472 h 3812472"/>
              <a:gd name="connsiteX41" fmla="*/ 2622074 w 4574113"/>
              <a:gd name="connsiteY41" fmla="*/ 3750684 h 3812472"/>
              <a:gd name="connsiteX42" fmla="*/ 2438330 w 4574113"/>
              <a:gd name="connsiteY42" fmla="*/ 3434265 h 3812472"/>
              <a:gd name="connsiteX43" fmla="*/ 2417573 w 4574113"/>
              <a:gd name="connsiteY43" fmla="*/ 3398519 h 3812472"/>
              <a:gd name="connsiteX44" fmla="*/ 2433905 w 4574113"/>
              <a:gd name="connsiteY44" fmla="*/ 3398519 h 3812472"/>
              <a:gd name="connsiteX45" fmla="*/ 2511101 w 4574113"/>
              <a:gd name="connsiteY45" fmla="*/ 3398519 h 3812472"/>
              <a:gd name="connsiteX46" fmla="*/ 2544636 w 4574113"/>
              <a:gd name="connsiteY46" fmla="*/ 3456269 h 3812472"/>
              <a:gd name="connsiteX47" fmla="*/ 2672757 w 4574113"/>
              <a:gd name="connsiteY47" fmla="*/ 3676902 h 3812472"/>
              <a:gd name="connsiteX48" fmla="*/ 2765699 w 4574113"/>
              <a:gd name="connsiteY48" fmla="*/ 3731679 h 3812472"/>
              <a:gd name="connsiteX49" fmla="*/ 3371780 w 4574113"/>
              <a:gd name="connsiteY49" fmla="*/ 3731679 h 3812472"/>
              <a:gd name="connsiteX50" fmla="*/ 3466029 w 4574113"/>
              <a:gd name="connsiteY50" fmla="*/ 3676902 h 3812472"/>
              <a:gd name="connsiteX51" fmla="*/ 3768415 w 4574113"/>
              <a:gd name="connsiteY51" fmla="*/ 3153920 h 3812472"/>
              <a:gd name="connsiteX52" fmla="*/ 3768415 w 4574113"/>
              <a:gd name="connsiteY52" fmla="*/ 3046975 h 3812472"/>
              <a:gd name="connsiteX53" fmla="*/ 3466029 w 4574113"/>
              <a:gd name="connsiteY53" fmla="*/ 2523992 h 3812472"/>
              <a:gd name="connsiteX54" fmla="*/ 3426268 w 4574113"/>
              <a:gd name="connsiteY54" fmla="*/ 2483888 h 3812472"/>
              <a:gd name="connsiteX55" fmla="*/ 3421667 w 4574113"/>
              <a:gd name="connsiteY55" fmla="*/ 2481960 h 3812472"/>
              <a:gd name="connsiteX56" fmla="*/ 3446331 w 4574113"/>
              <a:gd name="connsiteY56" fmla="*/ 2439303 h 3812472"/>
              <a:gd name="connsiteX57" fmla="*/ 3464674 w 4574113"/>
              <a:gd name="connsiteY57" fmla="*/ 2407578 h 3812472"/>
              <a:gd name="connsiteX58" fmla="*/ 3445649 w 4574113"/>
              <a:gd name="connsiteY58" fmla="*/ 2399601 h 3812472"/>
              <a:gd name="connsiteX59" fmla="*/ 3413464 w 4574113"/>
              <a:gd name="connsiteY59" fmla="*/ 2395325 h 3812472"/>
              <a:gd name="connsiteX60" fmla="*/ 2729808 w 4574113"/>
              <a:gd name="connsiteY60" fmla="*/ 2395325 h 3812472"/>
              <a:gd name="connsiteX61" fmla="*/ 2624971 w 4574113"/>
              <a:gd name="connsiteY61" fmla="*/ 2457112 h 3812472"/>
              <a:gd name="connsiteX62" fmla="*/ 2282405 w 4574113"/>
              <a:gd name="connsiteY62" fmla="*/ 3047034 h 3812472"/>
              <a:gd name="connsiteX63" fmla="*/ 2282405 w 4574113"/>
              <a:gd name="connsiteY63" fmla="*/ 3167666 h 3812472"/>
              <a:gd name="connsiteX64" fmla="*/ 2395478 w 4574113"/>
              <a:gd name="connsiteY64" fmla="*/ 3362386 h 3812472"/>
              <a:gd name="connsiteX65" fmla="*/ 2412031 w 4574113"/>
              <a:gd name="connsiteY65" fmla="*/ 3390890 h 3812472"/>
              <a:gd name="connsiteX66" fmla="*/ 2335350 w 4574113"/>
              <a:gd name="connsiteY66" fmla="*/ 3390890 h 3812472"/>
              <a:gd name="connsiteX67" fmla="*/ 1104892 w 4574113"/>
              <a:gd name="connsiteY67" fmla="*/ 3390890 h 3812472"/>
              <a:gd name="connsiteX68" fmla="*/ 855258 w 4574113"/>
              <a:gd name="connsiteY68" fmla="*/ 3243764 h 3812472"/>
              <a:gd name="connsiteX69" fmla="*/ 39555 w 4574113"/>
              <a:gd name="connsiteY69" fmla="*/ 1839068 h 3812472"/>
              <a:gd name="connsiteX70" fmla="*/ 39555 w 4574113"/>
              <a:gd name="connsiteY70" fmla="*/ 1551823 h 3812472"/>
              <a:gd name="connsiteX71" fmla="*/ 855258 w 4574113"/>
              <a:gd name="connsiteY71" fmla="*/ 147125 h 3812472"/>
              <a:gd name="connsiteX72" fmla="*/ 1104892 w 4574113"/>
              <a:gd name="connsiteY72" fmla="*/ 0 h 3812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4574113" h="3812472">
                <a:moveTo>
                  <a:pt x="2768595" y="2476119"/>
                </a:moveTo>
                <a:cubicBezTo>
                  <a:pt x="2768595" y="2476119"/>
                  <a:pt x="2768595" y="2476119"/>
                  <a:pt x="3374676" y="2476119"/>
                </a:cubicBezTo>
                <a:cubicBezTo>
                  <a:pt x="3384493" y="2476119"/>
                  <a:pt x="3394066" y="2477423"/>
                  <a:pt x="3403209" y="2479909"/>
                </a:cubicBezTo>
                <a:lnTo>
                  <a:pt x="3422833" y="2488137"/>
                </a:lnTo>
                <a:lnTo>
                  <a:pt x="3410840" y="2508879"/>
                </a:lnTo>
                <a:cubicBezTo>
                  <a:pt x="3302401" y="2696426"/>
                  <a:pt x="3163600" y="2936487"/>
                  <a:pt x="2985934" y="3243764"/>
                </a:cubicBezTo>
                <a:cubicBezTo>
                  <a:pt x="2933195" y="3334842"/>
                  <a:pt x="2838263" y="3390890"/>
                  <a:pt x="2732784" y="3390890"/>
                </a:cubicBezTo>
                <a:cubicBezTo>
                  <a:pt x="2732784" y="3390890"/>
                  <a:pt x="2732784" y="3390890"/>
                  <a:pt x="2529297" y="3390890"/>
                </a:cubicBezTo>
                <a:lnTo>
                  <a:pt x="2505559" y="3390890"/>
                </a:lnTo>
                <a:lnTo>
                  <a:pt x="2482907" y="3351884"/>
                </a:lnTo>
                <a:cubicBezTo>
                  <a:pt x="2451367" y="3297569"/>
                  <a:pt x="2414666" y="3234367"/>
                  <a:pt x="2371959" y="3160822"/>
                </a:cubicBezTo>
                <a:cubicBezTo>
                  <a:pt x="2352324" y="3128217"/>
                  <a:pt x="2352324" y="3086483"/>
                  <a:pt x="2371959" y="3053878"/>
                </a:cubicBezTo>
                <a:cubicBezTo>
                  <a:pt x="2371959" y="3053878"/>
                  <a:pt x="2371959" y="3053878"/>
                  <a:pt x="2675654" y="2530895"/>
                </a:cubicBezTo>
                <a:cubicBezTo>
                  <a:pt x="2693981" y="2496986"/>
                  <a:pt x="2730633" y="2476119"/>
                  <a:pt x="2768595" y="2476119"/>
                </a:cubicBezTo>
                <a:close/>
                <a:moveTo>
                  <a:pt x="3909778" y="676847"/>
                </a:moveTo>
                <a:cubicBezTo>
                  <a:pt x="3909778" y="676847"/>
                  <a:pt x="3909778" y="676847"/>
                  <a:pt x="4305516" y="676847"/>
                </a:cubicBezTo>
                <a:cubicBezTo>
                  <a:pt x="4331158" y="676847"/>
                  <a:pt x="4354235" y="690472"/>
                  <a:pt x="4367056" y="712612"/>
                </a:cubicBezTo>
                <a:cubicBezTo>
                  <a:pt x="4367056" y="712612"/>
                  <a:pt x="4367056" y="712612"/>
                  <a:pt x="4564498" y="1054092"/>
                </a:cubicBezTo>
                <a:cubicBezTo>
                  <a:pt x="4577319" y="1075382"/>
                  <a:pt x="4577319" y="1102632"/>
                  <a:pt x="4564498" y="1123921"/>
                </a:cubicBezTo>
                <a:cubicBezTo>
                  <a:pt x="4564498" y="1123921"/>
                  <a:pt x="4564498" y="1123921"/>
                  <a:pt x="4367056" y="1465401"/>
                </a:cubicBezTo>
                <a:cubicBezTo>
                  <a:pt x="4354235" y="1487542"/>
                  <a:pt x="4331158" y="1501167"/>
                  <a:pt x="4305516" y="1501167"/>
                </a:cubicBezTo>
                <a:cubicBezTo>
                  <a:pt x="4305516" y="1501167"/>
                  <a:pt x="4305516" y="1501167"/>
                  <a:pt x="3909778" y="1501167"/>
                </a:cubicBezTo>
                <a:cubicBezTo>
                  <a:pt x="3884990" y="1501167"/>
                  <a:pt x="3861058" y="1487542"/>
                  <a:pt x="3849091" y="1465401"/>
                </a:cubicBezTo>
                <a:cubicBezTo>
                  <a:pt x="3849091" y="1465401"/>
                  <a:pt x="3849091" y="1465401"/>
                  <a:pt x="3650795" y="1123921"/>
                </a:cubicBezTo>
                <a:cubicBezTo>
                  <a:pt x="3637974" y="1102632"/>
                  <a:pt x="3637974" y="1075382"/>
                  <a:pt x="3650795" y="1054092"/>
                </a:cubicBezTo>
                <a:cubicBezTo>
                  <a:pt x="3650795" y="1054092"/>
                  <a:pt x="3650795" y="1054092"/>
                  <a:pt x="3849091" y="712612"/>
                </a:cubicBezTo>
                <a:cubicBezTo>
                  <a:pt x="3861058" y="690472"/>
                  <a:pt x="3884990" y="676847"/>
                  <a:pt x="3909778" y="676847"/>
                </a:cubicBezTo>
                <a:close/>
                <a:moveTo>
                  <a:pt x="1104892" y="0"/>
                </a:moveTo>
                <a:cubicBezTo>
                  <a:pt x="1104892" y="0"/>
                  <a:pt x="1104892" y="0"/>
                  <a:pt x="2732784" y="0"/>
                </a:cubicBezTo>
                <a:cubicBezTo>
                  <a:pt x="2838263" y="0"/>
                  <a:pt x="2933195" y="56047"/>
                  <a:pt x="2985934" y="147125"/>
                </a:cubicBezTo>
                <a:cubicBezTo>
                  <a:pt x="2985934" y="147125"/>
                  <a:pt x="2985934" y="147125"/>
                  <a:pt x="3798122" y="1551823"/>
                </a:cubicBezTo>
                <a:cubicBezTo>
                  <a:pt x="3850862" y="1639397"/>
                  <a:pt x="3850862" y="1751493"/>
                  <a:pt x="3798122" y="1839068"/>
                </a:cubicBezTo>
                <a:cubicBezTo>
                  <a:pt x="3798122" y="1839068"/>
                  <a:pt x="3798122" y="1839068"/>
                  <a:pt x="3496551" y="2360642"/>
                </a:cubicBezTo>
                <a:lnTo>
                  <a:pt x="3471135" y="2404597"/>
                </a:lnTo>
                <a:lnTo>
                  <a:pt x="3472029" y="2404972"/>
                </a:lnTo>
                <a:cubicBezTo>
                  <a:pt x="3490302" y="2415638"/>
                  <a:pt x="3505806" y="2431084"/>
                  <a:pt x="3516881" y="2450209"/>
                </a:cubicBezTo>
                <a:cubicBezTo>
                  <a:pt x="3516881" y="2450209"/>
                  <a:pt x="3516881" y="2450209"/>
                  <a:pt x="3857970" y="3040131"/>
                </a:cubicBezTo>
                <a:cubicBezTo>
                  <a:pt x="3880120" y="3076909"/>
                  <a:pt x="3880120" y="3123985"/>
                  <a:pt x="3857970" y="3160764"/>
                </a:cubicBezTo>
                <a:cubicBezTo>
                  <a:pt x="3857970" y="3160764"/>
                  <a:pt x="3857970" y="3160764"/>
                  <a:pt x="3516881" y="3750684"/>
                </a:cubicBezTo>
                <a:cubicBezTo>
                  <a:pt x="3494732" y="3788933"/>
                  <a:pt x="3454864" y="3812472"/>
                  <a:pt x="3410567" y="3812472"/>
                </a:cubicBezTo>
                <a:cubicBezTo>
                  <a:pt x="3410567" y="3812472"/>
                  <a:pt x="3410567" y="3812472"/>
                  <a:pt x="2726911" y="3812472"/>
                </a:cubicBezTo>
                <a:cubicBezTo>
                  <a:pt x="2684090" y="3812472"/>
                  <a:pt x="2642747" y="3788933"/>
                  <a:pt x="2622074" y="3750684"/>
                </a:cubicBezTo>
                <a:cubicBezTo>
                  <a:pt x="2622074" y="3750684"/>
                  <a:pt x="2622074" y="3750684"/>
                  <a:pt x="2438330" y="3434265"/>
                </a:cubicBezTo>
                <a:lnTo>
                  <a:pt x="2417573" y="3398519"/>
                </a:lnTo>
                <a:lnTo>
                  <a:pt x="2433905" y="3398519"/>
                </a:lnTo>
                <a:lnTo>
                  <a:pt x="2511101" y="3398519"/>
                </a:lnTo>
                <a:lnTo>
                  <a:pt x="2544636" y="3456269"/>
                </a:lnTo>
                <a:cubicBezTo>
                  <a:pt x="2672757" y="3676902"/>
                  <a:pt x="2672757" y="3676902"/>
                  <a:pt x="2672757" y="3676902"/>
                </a:cubicBezTo>
                <a:cubicBezTo>
                  <a:pt x="2691084" y="3710811"/>
                  <a:pt x="2727737" y="3731679"/>
                  <a:pt x="2765699" y="3731679"/>
                </a:cubicBezTo>
                <a:cubicBezTo>
                  <a:pt x="3371780" y="3731679"/>
                  <a:pt x="3371780" y="3731679"/>
                  <a:pt x="3371780" y="3731679"/>
                </a:cubicBezTo>
                <a:cubicBezTo>
                  <a:pt x="3411050" y="3731679"/>
                  <a:pt x="3446394" y="3710811"/>
                  <a:pt x="3466029" y="3676902"/>
                </a:cubicBezTo>
                <a:cubicBezTo>
                  <a:pt x="3768415" y="3153920"/>
                  <a:pt x="3768415" y="3153920"/>
                  <a:pt x="3768415" y="3153920"/>
                </a:cubicBezTo>
                <a:cubicBezTo>
                  <a:pt x="3788051" y="3121314"/>
                  <a:pt x="3788051" y="3079580"/>
                  <a:pt x="3768415" y="3046975"/>
                </a:cubicBezTo>
                <a:cubicBezTo>
                  <a:pt x="3466029" y="2523992"/>
                  <a:pt x="3466029" y="2523992"/>
                  <a:pt x="3466029" y="2523992"/>
                </a:cubicBezTo>
                <a:cubicBezTo>
                  <a:pt x="3456211" y="2507037"/>
                  <a:pt x="3442467" y="2493343"/>
                  <a:pt x="3426268" y="2483888"/>
                </a:cubicBezTo>
                <a:lnTo>
                  <a:pt x="3421667" y="2481960"/>
                </a:lnTo>
                <a:lnTo>
                  <a:pt x="3446331" y="2439303"/>
                </a:lnTo>
                <a:lnTo>
                  <a:pt x="3464674" y="2407578"/>
                </a:lnTo>
                <a:lnTo>
                  <a:pt x="3445649" y="2399601"/>
                </a:lnTo>
                <a:cubicBezTo>
                  <a:pt x="3435335" y="2396796"/>
                  <a:pt x="3424538" y="2395325"/>
                  <a:pt x="3413464" y="2395325"/>
                </a:cubicBezTo>
                <a:cubicBezTo>
                  <a:pt x="2729808" y="2395325"/>
                  <a:pt x="2729808" y="2395325"/>
                  <a:pt x="2729808" y="2395325"/>
                </a:cubicBezTo>
                <a:cubicBezTo>
                  <a:pt x="2686987" y="2395325"/>
                  <a:pt x="2645644" y="2418863"/>
                  <a:pt x="2624971" y="2457112"/>
                </a:cubicBezTo>
                <a:cubicBezTo>
                  <a:pt x="2282405" y="3047034"/>
                  <a:pt x="2282405" y="3047034"/>
                  <a:pt x="2282405" y="3047034"/>
                </a:cubicBezTo>
                <a:cubicBezTo>
                  <a:pt x="2260256" y="3083811"/>
                  <a:pt x="2260256" y="3130887"/>
                  <a:pt x="2282405" y="3167666"/>
                </a:cubicBezTo>
                <a:cubicBezTo>
                  <a:pt x="2325225" y="3241406"/>
                  <a:pt x="2362693" y="3305929"/>
                  <a:pt x="2395478" y="3362386"/>
                </a:cubicBezTo>
                <a:lnTo>
                  <a:pt x="2412031" y="3390890"/>
                </a:lnTo>
                <a:lnTo>
                  <a:pt x="2335350" y="3390890"/>
                </a:lnTo>
                <a:cubicBezTo>
                  <a:pt x="2096889" y="3390890"/>
                  <a:pt x="1715352" y="3390890"/>
                  <a:pt x="1104892" y="3390890"/>
                </a:cubicBezTo>
                <a:cubicBezTo>
                  <a:pt x="1002929" y="3390890"/>
                  <a:pt x="904482" y="3334842"/>
                  <a:pt x="855258" y="3243764"/>
                </a:cubicBezTo>
                <a:cubicBezTo>
                  <a:pt x="855258" y="3243764"/>
                  <a:pt x="855258" y="3243764"/>
                  <a:pt x="39555" y="1839068"/>
                </a:cubicBezTo>
                <a:cubicBezTo>
                  <a:pt x="-13185" y="1751493"/>
                  <a:pt x="-13185" y="1639397"/>
                  <a:pt x="39555" y="1551823"/>
                </a:cubicBezTo>
                <a:cubicBezTo>
                  <a:pt x="39555" y="1551823"/>
                  <a:pt x="39555" y="1551823"/>
                  <a:pt x="855258" y="147125"/>
                </a:cubicBezTo>
                <a:cubicBezTo>
                  <a:pt x="904482" y="56047"/>
                  <a:pt x="1002929" y="0"/>
                  <a:pt x="1104892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576B6028-E661-479F-BC42-970C549EB5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7000" y="3079445"/>
            <a:ext cx="4742094" cy="2924913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62DCD4-4D04-4B8F-9F31-37768CA88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438703" y="9232955"/>
            <a:ext cx="3901559" cy="519289"/>
          </a:xfrm>
        </p:spPr>
        <p:txBody>
          <a:bodyPr/>
          <a:lstStyle/>
          <a:p>
            <a:pPr marL="0" marR="0" lvl="0" indent="0" algn="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2A3B16-4785-486C-B351-A93E10E4BD99}" type="slidenum">
              <a:rPr kumimoji="0" lang="en-US" sz="1707" b="1" i="0" u="none" strike="noStrike" kern="0" cap="none" spc="0" normalizeH="0" baseline="0" noProof="0" smtClean="0">
                <a:ln>
                  <a:noFill/>
                </a:ln>
                <a:solidFill>
                  <a:srgbClr val="00859B">
                    <a:tint val="75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pPr marL="0" marR="0" lvl="0" indent="0" algn="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707" b="1" i="0" u="none" strike="noStrike" kern="0" cap="none" spc="0" normalizeH="0" baseline="0" noProof="0">
              <a:ln>
                <a:noFill/>
              </a:ln>
              <a:solidFill>
                <a:srgbClr val="00859B">
                  <a:tint val="75000"/>
                </a:srgbClr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548510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8" name="Rectangle 107">
            <a:extLst>
              <a:ext uri="{FF2B5EF4-FFF2-40B4-BE49-F238E27FC236}">
                <a16:creationId xmlns:a16="http://schemas.microsoft.com/office/drawing/2014/main" id="{EDC94264-3734-4C03-8937-6DA015156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7340262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3D88486-DE35-4139-9DE8-37CB3C11B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545" y="837678"/>
            <a:ext cx="7445717" cy="1275080"/>
          </a:xfrm>
        </p:spPr>
        <p:txBody>
          <a:bodyPr>
            <a:normAutofit/>
          </a:bodyPr>
          <a:lstStyle/>
          <a:p>
            <a:r>
              <a:rPr lang="lv-LV" sz="5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IZAICINĀJUMI</a:t>
            </a:r>
          </a:p>
        </p:txBody>
      </p:sp>
      <p:sp>
        <p:nvSpPr>
          <p:cNvPr id="110" name="Freeform: Shape 109">
            <a:extLst>
              <a:ext uri="{FF2B5EF4-FFF2-40B4-BE49-F238E27FC236}">
                <a16:creationId xmlns:a16="http://schemas.microsoft.com/office/drawing/2014/main" id="{D653FE82-935D-4023-B44D-BD36E3940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6615" y="619446"/>
            <a:ext cx="7970954" cy="8613512"/>
          </a:xfrm>
          <a:custGeom>
            <a:avLst/>
            <a:gdLst>
              <a:gd name="connsiteX0" fmla="*/ 3711556 w 5604406"/>
              <a:gd name="connsiteY0" fmla="*/ 4579520 h 6056376"/>
              <a:gd name="connsiteX1" fmla="*/ 4416614 w 5604406"/>
              <a:gd name="connsiteY1" fmla="*/ 4579520 h 6056376"/>
              <a:gd name="connsiteX2" fmla="*/ 4517336 w 5604406"/>
              <a:gd name="connsiteY2" fmla="*/ 4637144 h 6056376"/>
              <a:gd name="connsiteX3" fmla="*/ 4869864 w 5604406"/>
              <a:gd name="connsiteY3" fmla="*/ 5258191 h 6056376"/>
              <a:gd name="connsiteX4" fmla="*/ 4869864 w 5604406"/>
              <a:gd name="connsiteY4" fmla="*/ 5377706 h 6056376"/>
              <a:gd name="connsiteX5" fmla="*/ 4517336 w 5604406"/>
              <a:gd name="connsiteY5" fmla="*/ 5998753 h 6056376"/>
              <a:gd name="connsiteX6" fmla="*/ 4416614 w 5604406"/>
              <a:gd name="connsiteY6" fmla="*/ 6056376 h 6056376"/>
              <a:gd name="connsiteX7" fmla="*/ 3711556 w 5604406"/>
              <a:gd name="connsiteY7" fmla="*/ 6056376 h 6056376"/>
              <a:gd name="connsiteX8" fmla="*/ 3610834 w 5604406"/>
              <a:gd name="connsiteY8" fmla="*/ 5998753 h 6056376"/>
              <a:gd name="connsiteX9" fmla="*/ 3258305 w 5604406"/>
              <a:gd name="connsiteY9" fmla="*/ 5377706 h 6056376"/>
              <a:gd name="connsiteX10" fmla="*/ 3258305 w 5604406"/>
              <a:gd name="connsiteY10" fmla="*/ 5258191 h 6056376"/>
              <a:gd name="connsiteX11" fmla="*/ 3610834 w 5604406"/>
              <a:gd name="connsiteY11" fmla="*/ 4637144 h 6056376"/>
              <a:gd name="connsiteX12" fmla="*/ 3711556 w 5604406"/>
              <a:gd name="connsiteY12" fmla="*/ 4579520 h 6056376"/>
              <a:gd name="connsiteX13" fmla="*/ 2553203 w 5604406"/>
              <a:gd name="connsiteY13" fmla="*/ 3910405 h 6056376"/>
              <a:gd name="connsiteX14" fmla="*/ 3112131 w 5604406"/>
              <a:gd name="connsiteY14" fmla="*/ 3910405 h 6056376"/>
              <a:gd name="connsiteX15" fmla="*/ 3138445 w 5604406"/>
              <a:gd name="connsiteY15" fmla="*/ 3913900 h 6056376"/>
              <a:gd name="connsiteX16" fmla="*/ 3156542 w 5604406"/>
              <a:gd name="connsiteY16" fmla="*/ 3921488 h 6056376"/>
              <a:gd name="connsiteX17" fmla="*/ 3145482 w 5604406"/>
              <a:gd name="connsiteY17" fmla="*/ 3940617 h 6056376"/>
              <a:gd name="connsiteX18" fmla="*/ 2753633 w 5604406"/>
              <a:gd name="connsiteY18" fmla="*/ 4618329 h 6056376"/>
              <a:gd name="connsiteX19" fmla="*/ 2520178 w 5604406"/>
              <a:gd name="connsiteY19" fmla="*/ 4754008 h 6056376"/>
              <a:gd name="connsiteX20" fmla="*/ 2332522 w 5604406"/>
              <a:gd name="connsiteY20" fmla="*/ 4754008 h 6056376"/>
              <a:gd name="connsiteX21" fmla="*/ 2310631 w 5604406"/>
              <a:gd name="connsiteY21" fmla="*/ 4754008 h 6056376"/>
              <a:gd name="connsiteX22" fmla="*/ 2289741 w 5604406"/>
              <a:gd name="connsiteY22" fmla="*/ 4718037 h 6056376"/>
              <a:gd name="connsiteX23" fmla="*/ 2187424 w 5604406"/>
              <a:gd name="connsiteY23" fmla="*/ 4541838 h 6056376"/>
              <a:gd name="connsiteX24" fmla="*/ 2187424 w 5604406"/>
              <a:gd name="connsiteY24" fmla="*/ 4443215 h 6056376"/>
              <a:gd name="connsiteX25" fmla="*/ 2467493 w 5604406"/>
              <a:gd name="connsiteY25" fmla="*/ 3960919 h 6056376"/>
              <a:gd name="connsiteX26" fmla="*/ 2553203 w 5604406"/>
              <a:gd name="connsiteY26" fmla="*/ 3910405 h 6056376"/>
              <a:gd name="connsiteX27" fmla="*/ 1018933 w 5604406"/>
              <a:gd name="connsiteY27" fmla="*/ 1626925 h 6056376"/>
              <a:gd name="connsiteX28" fmla="*/ 2520178 w 5604406"/>
              <a:gd name="connsiteY28" fmla="*/ 1626925 h 6056376"/>
              <a:gd name="connsiteX29" fmla="*/ 2753633 w 5604406"/>
              <a:gd name="connsiteY29" fmla="*/ 1762604 h 6056376"/>
              <a:gd name="connsiteX30" fmla="*/ 3502634 w 5604406"/>
              <a:gd name="connsiteY30" fmla="*/ 3058018 h 6056376"/>
              <a:gd name="connsiteX31" fmla="*/ 3502634 w 5604406"/>
              <a:gd name="connsiteY31" fmla="*/ 3322916 h 6056376"/>
              <a:gd name="connsiteX32" fmla="*/ 3224525 w 5604406"/>
              <a:gd name="connsiteY32" fmla="*/ 3803912 h 6056376"/>
              <a:gd name="connsiteX33" fmla="*/ 3201087 w 5604406"/>
              <a:gd name="connsiteY33" fmla="*/ 3844448 h 6056376"/>
              <a:gd name="connsiteX34" fmla="*/ 3201911 w 5604406"/>
              <a:gd name="connsiteY34" fmla="*/ 3844794 h 6056376"/>
              <a:gd name="connsiteX35" fmla="*/ 3243274 w 5604406"/>
              <a:gd name="connsiteY35" fmla="*/ 3886511 h 6056376"/>
              <a:gd name="connsiteX36" fmla="*/ 3557827 w 5604406"/>
              <a:gd name="connsiteY36" fmla="*/ 4430538 h 6056376"/>
              <a:gd name="connsiteX37" fmla="*/ 3557827 w 5604406"/>
              <a:gd name="connsiteY37" fmla="*/ 4541785 h 6056376"/>
              <a:gd name="connsiteX38" fmla="*/ 3243274 w 5604406"/>
              <a:gd name="connsiteY38" fmla="*/ 5085811 h 6056376"/>
              <a:gd name="connsiteX39" fmla="*/ 3145230 w 5604406"/>
              <a:gd name="connsiteY39" fmla="*/ 5142791 h 6056376"/>
              <a:gd name="connsiteX40" fmla="*/ 2514762 w 5604406"/>
              <a:gd name="connsiteY40" fmla="*/ 5142791 h 6056376"/>
              <a:gd name="connsiteX41" fmla="*/ 2418081 w 5604406"/>
              <a:gd name="connsiteY41" fmla="*/ 5085811 h 6056376"/>
              <a:gd name="connsiteX42" fmla="*/ 2248632 w 5604406"/>
              <a:gd name="connsiteY42" fmla="*/ 4794008 h 6056376"/>
              <a:gd name="connsiteX43" fmla="*/ 2229490 w 5604406"/>
              <a:gd name="connsiteY43" fmla="*/ 4761043 h 6056376"/>
              <a:gd name="connsiteX44" fmla="*/ 2244552 w 5604406"/>
              <a:gd name="connsiteY44" fmla="*/ 4761043 h 6056376"/>
              <a:gd name="connsiteX45" fmla="*/ 2315742 w 5604406"/>
              <a:gd name="connsiteY45" fmla="*/ 4761043 h 6056376"/>
              <a:gd name="connsiteX46" fmla="*/ 2346667 w 5604406"/>
              <a:gd name="connsiteY46" fmla="*/ 4814300 h 6056376"/>
              <a:gd name="connsiteX47" fmla="*/ 2464821 w 5604406"/>
              <a:gd name="connsiteY47" fmla="*/ 5017769 h 6056376"/>
              <a:gd name="connsiteX48" fmla="*/ 2550532 w 5604406"/>
              <a:gd name="connsiteY48" fmla="*/ 5068284 h 6056376"/>
              <a:gd name="connsiteX49" fmla="*/ 3109461 w 5604406"/>
              <a:gd name="connsiteY49" fmla="*/ 5068284 h 6056376"/>
              <a:gd name="connsiteX50" fmla="*/ 3196378 w 5604406"/>
              <a:gd name="connsiteY50" fmla="*/ 5017769 h 6056376"/>
              <a:gd name="connsiteX51" fmla="*/ 3475239 w 5604406"/>
              <a:gd name="connsiteY51" fmla="*/ 4535474 h 6056376"/>
              <a:gd name="connsiteX52" fmla="*/ 3475239 w 5604406"/>
              <a:gd name="connsiteY52" fmla="*/ 4436849 h 6056376"/>
              <a:gd name="connsiteX53" fmla="*/ 3196378 w 5604406"/>
              <a:gd name="connsiteY53" fmla="*/ 3954554 h 6056376"/>
              <a:gd name="connsiteX54" fmla="*/ 3159710 w 5604406"/>
              <a:gd name="connsiteY54" fmla="*/ 3917570 h 6056376"/>
              <a:gd name="connsiteX55" fmla="*/ 3155467 w 5604406"/>
              <a:gd name="connsiteY55" fmla="*/ 3915792 h 6056376"/>
              <a:gd name="connsiteX56" fmla="*/ 3178213 w 5604406"/>
              <a:gd name="connsiteY56" fmla="*/ 3876454 h 6056376"/>
              <a:gd name="connsiteX57" fmla="*/ 3195128 w 5604406"/>
              <a:gd name="connsiteY57" fmla="*/ 3847197 h 6056376"/>
              <a:gd name="connsiteX58" fmla="*/ 3177583 w 5604406"/>
              <a:gd name="connsiteY58" fmla="*/ 3839840 h 6056376"/>
              <a:gd name="connsiteX59" fmla="*/ 3147902 w 5604406"/>
              <a:gd name="connsiteY59" fmla="*/ 3835897 h 6056376"/>
              <a:gd name="connsiteX60" fmla="*/ 2517433 w 5604406"/>
              <a:gd name="connsiteY60" fmla="*/ 3835897 h 6056376"/>
              <a:gd name="connsiteX61" fmla="*/ 2420753 w 5604406"/>
              <a:gd name="connsiteY61" fmla="*/ 3892877 h 6056376"/>
              <a:gd name="connsiteX62" fmla="*/ 2104838 w 5604406"/>
              <a:gd name="connsiteY62" fmla="*/ 4436903 h 6056376"/>
              <a:gd name="connsiteX63" fmla="*/ 2104838 w 5604406"/>
              <a:gd name="connsiteY63" fmla="*/ 4548151 h 6056376"/>
              <a:gd name="connsiteX64" fmla="*/ 2209114 w 5604406"/>
              <a:gd name="connsiteY64" fmla="*/ 4727721 h 6056376"/>
              <a:gd name="connsiteX65" fmla="*/ 2224379 w 5604406"/>
              <a:gd name="connsiteY65" fmla="*/ 4754008 h 6056376"/>
              <a:gd name="connsiteX66" fmla="*/ 2153664 w 5604406"/>
              <a:gd name="connsiteY66" fmla="*/ 4754008 h 6056376"/>
              <a:gd name="connsiteX67" fmla="*/ 1018933 w 5604406"/>
              <a:gd name="connsiteY67" fmla="*/ 4754008 h 6056376"/>
              <a:gd name="connsiteX68" fmla="*/ 788721 w 5604406"/>
              <a:gd name="connsiteY68" fmla="*/ 4618329 h 6056376"/>
              <a:gd name="connsiteX69" fmla="*/ 36479 w 5604406"/>
              <a:gd name="connsiteY69" fmla="*/ 3322916 h 6056376"/>
              <a:gd name="connsiteX70" fmla="*/ 36479 w 5604406"/>
              <a:gd name="connsiteY70" fmla="*/ 3058018 h 6056376"/>
              <a:gd name="connsiteX71" fmla="*/ 788721 w 5604406"/>
              <a:gd name="connsiteY71" fmla="*/ 1762604 h 6056376"/>
              <a:gd name="connsiteX72" fmla="*/ 1018933 w 5604406"/>
              <a:gd name="connsiteY72" fmla="*/ 1626925 h 6056376"/>
              <a:gd name="connsiteX73" fmla="*/ 3636615 w 5604406"/>
              <a:gd name="connsiteY73" fmla="*/ 339380 h 6056376"/>
              <a:gd name="connsiteX74" fmla="*/ 4821523 w 5604406"/>
              <a:gd name="connsiteY74" fmla="*/ 339380 h 6056376"/>
              <a:gd name="connsiteX75" fmla="*/ 4990794 w 5604406"/>
              <a:gd name="connsiteY75" fmla="*/ 436221 h 6056376"/>
              <a:gd name="connsiteX76" fmla="*/ 5583247 w 5604406"/>
              <a:gd name="connsiteY76" fmla="*/ 1479943 h 6056376"/>
              <a:gd name="connsiteX77" fmla="*/ 5583247 w 5604406"/>
              <a:gd name="connsiteY77" fmla="*/ 1680798 h 6056376"/>
              <a:gd name="connsiteX78" fmla="*/ 4990794 w 5604406"/>
              <a:gd name="connsiteY78" fmla="*/ 2724519 h 6056376"/>
              <a:gd name="connsiteX79" fmla="*/ 4821523 w 5604406"/>
              <a:gd name="connsiteY79" fmla="*/ 2821359 h 6056376"/>
              <a:gd name="connsiteX80" fmla="*/ 3636615 w 5604406"/>
              <a:gd name="connsiteY80" fmla="*/ 2821359 h 6056376"/>
              <a:gd name="connsiteX81" fmla="*/ 3467344 w 5604406"/>
              <a:gd name="connsiteY81" fmla="*/ 2724519 h 6056376"/>
              <a:gd name="connsiteX82" fmla="*/ 2874890 w 5604406"/>
              <a:gd name="connsiteY82" fmla="*/ 1680798 h 6056376"/>
              <a:gd name="connsiteX83" fmla="*/ 2874890 w 5604406"/>
              <a:gd name="connsiteY83" fmla="*/ 1479943 h 6056376"/>
              <a:gd name="connsiteX84" fmla="*/ 3467344 w 5604406"/>
              <a:gd name="connsiteY84" fmla="*/ 436221 h 6056376"/>
              <a:gd name="connsiteX85" fmla="*/ 3636615 w 5604406"/>
              <a:gd name="connsiteY85" fmla="*/ 339380 h 6056376"/>
              <a:gd name="connsiteX86" fmla="*/ 1941244 w 5604406"/>
              <a:gd name="connsiteY86" fmla="*/ 0 h 6056376"/>
              <a:gd name="connsiteX87" fmla="*/ 2646302 w 5604406"/>
              <a:gd name="connsiteY87" fmla="*/ 0 h 6056376"/>
              <a:gd name="connsiteX88" fmla="*/ 2747024 w 5604406"/>
              <a:gd name="connsiteY88" fmla="*/ 57624 h 6056376"/>
              <a:gd name="connsiteX89" fmla="*/ 3099552 w 5604406"/>
              <a:gd name="connsiteY89" fmla="*/ 678671 h 6056376"/>
              <a:gd name="connsiteX90" fmla="*/ 3099552 w 5604406"/>
              <a:gd name="connsiteY90" fmla="*/ 798186 h 6056376"/>
              <a:gd name="connsiteX91" fmla="*/ 2747024 w 5604406"/>
              <a:gd name="connsiteY91" fmla="*/ 1419233 h 6056376"/>
              <a:gd name="connsiteX92" fmla="*/ 2646302 w 5604406"/>
              <a:gd name="connsiteY92" fmla="*/ 1476856 h 6056376"/>
              <a:gd name="connsiteX93" fmla="*/ 1941244 w 5604406"/>
              <a:gd name="connsiteY93" fmla="*/ 1476856 h 6056376"/>
              <a:gd name="connsiteX94" fmla="*/ 1840522 w 5604406"/>
              <a:gd name="connsiteY94" fmla="*/ 1419233 h 6056376"/>
              <a:gd name="connsiteX95" fmla="*/ 1487993 w 5604406"/>
              <a:gd name="connsiteY95" fmla="*/ 798186 h 6056376"/>
              <a:gd name="connsiteX96" fmla="*/ 1487993 w 5604406"/>
              <a:gd name="connsiteY96" fmla="*/ 678671 h 6056376"/>
              <a:gd name="connsiteX97" fmla="*/ 1840522 w 5604406"/>
              <a:gd name="connsiteY97" fmla="*/ 57624 h 6056376"/>
              <a:gd name="connsiteX98" fmla="*/ 1941244 w 5604406"/>
              <a:gd name="connsiteY98" fmla="*/ 0 h 6056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5604406" h="6056376">
                <a:moveTo>
                  <a:pt x="3711556" y="4579520"/>
                </a:moveTo>
                <a:cubicBezTo>
                  <a:pt x="4416614" y="4579520"/>
                  <a:pt x="4416614" y="4579520"/>
                  <a:pt x="4416614" y="4579520"/>
                </a:cubicBezTo>
                <a:cubicBezTo>
                  <a:pt x="4452286" y="4579520"/>
                  <a:pt x="4498451" y="4605130"/>
                  <a:pt x="4517336" y="4637144"/>
                </a:cubicBezTo>
                <a:cubicBezTo>
                  <a:pt x="4869864" y="5258191"/>
                  <a:pt x="4869864" y="5258191"/>
                  <a:pt x="4869864" y="5258191"/>
                </a:cubicBezTo>
                <a:cubicBezTo>
                  <a:pt x="4886652" y="5292338"/>
                  <a:pt x="4886652" y="5343558"/>
                  <a:pt x="4869864" y="5377706"/>
                </a:cubicBezTo>
                <a:cubicBezTo>
                  <a:pt x="4517336" y="5998753"/>
                  <a:pt x="4517336" y="5998753"/>
                  <a:pt x="4517336" y="5998753"/>
                </a:cubicBezTo>
                <a:cubicBezTo>
                  <a:pt x="4498451" y="6030767"/>
                  <a:pt x="4452286" y="6056376"/>
                  <a:pt x="4416614" y="6056376"/>
                </a:cubicBezTo>
                <a:lnTo>
                  <a:pt x="3711556" y="6056376"/>
                </a:lnTo>
                <a:cubicBezTo>
                  <a:pt x="3673785" y="6056376"/>
                  <a:pt x="3627621" y="6030767"/>
                  <a:pt x="3610834" y="5998753"/>
                </a:cubicBezTo>
                <a:cubicBezTo>
                  <a:pt x="3258305" y="5377706"/>
                  <a:pt x="3258305" y="5377706"/>
                  <a:pt x="3258305" y="5377706"/>
                </a:cubicBezTo>
                <a:cubicBezTo>
                  <a:pt x="3239419" y="5343558"/>
                  <a:pt x="3239419" y="5292338"/>
                  <a:pt x="3258305" y="5258191"/>
                </a:cubicBezTo>
                <a:cubicBezTo>
                  <a:pt x="3610834" y="4637144"/>
                  <a:pt x="3610834" y="4637144"/>
                  <a:pt x="3610834" y="4637144"/>
                </a:cubicBezTo>
                <a:cubicBezTo>
                  <a:pt x="3627621" y="4605130"/>
                  <a:pt x="3673785" y="4579520"/>
                  <a:pt x="3711556" y="4579520"/>
                </a:cubicBezTo>
                <a:close/>
                <a:moveTo>
                  <a:pt x="2553203" y="3910405"/>
                </a:moveTo>
                <a:cubicBezTo>
                  <a:pt x="2553203" y="3910405"/>
                  <a:pt x="2553203" y="3910405"/>
                  <a:pt x="3112131" y="3910405"/>
                </a:cubicBezTo>
                <a:cubicBezTo>
                  <a:pt x="3121185" y="3910405"/>
                  <a:pt x="3130014" y="3911607"/>
                  <a:pt x="3138445" y="3913900"/>
                </a:cubicBezTo>
                <a:lnTo>
                  <a:pt x="3156542" y="3921488"/>
                </a:lnTo>
                <a:lnTo>
                  <a:pt x="3145482" y="3940617"/>
                </a:lnTo>
                <a:cubicBezTo>
                  <a:pt x="3045480" y="4113572"/>
                  <a:pt x="2917477" y="4334957"/>
                  <a:pt x="2753633" y="4618329"/>
                </a:cubicBezTo>
                <a:cubicBezTo>
                  <a:pt x="2704998" y="4702320"/>
                  <a:pt x="2617451" y="4754008"/>
                  <a:pt x="2520178" y="4754008"/>
                </a:cubicBezTo>
                <a:cubicBezTo>
                  <a:pt x="2520178" y="4754008"/>
                  <a:pt x="2520178" y="4754008"/>
                  <a:pt x="2332522" y="4754008"/>
                </a:cubicBezTo>
                <a:lnTo>
                  <a:pt x="2310631" y="4754008"/>
                </a:lnTo>
                <a:lnTo>
                  <a:pt x="2289741" y="4718037"/>
                </a:lnTo>
                <a:cubicBezTo>
                  <a:pt x="2260654" y="4667947"/>
                  <a:pt x="2226809" y="4609662"/>
                  <a:pt x="2187424" y="4541838"/>
                </a:cubicBezTo>
                <a:cubicBezTo>
                  <a:pt x="2169318" y="4511770"/>
                  <a:pt x="2169318" y="4473284"/>
                  <a:pt x="2187424" y="4443215"/>
                </a:cubicBezTo>
                <a:cubicBezTo>
                  <a:pt x="2187424" y="4443215"/>
                  <a:pt x="2187424" y="4443215"/>
                  <a:pt x="2467493" y="3960919"/>
                </a:cubicBezTo>
                <a:cubicBezTo>
                  <a:pt x="2484394" y="3929649"/>
                  <a:pt x="2518194" y="3910405"/>
                  <a:pt x="2553203" y="3910405"/>
                </a:cubicBezTo>
                <a:close/>
                <a:moveTo>
                  <a:pt x="1018933" y="1626925"/>
                </a:moveTo>
                <a:cubicBezTo>
                  <a:pt x="1018933" y="1626925"/>
                  <a:pt x="1018933" y="1626925"/>
                  <a:pt x="2520178" y="1626925"/>
                </a:cubicBezTo>
                <a:cubicBezTo>
                  <a:pt x="2617451" y="1626925"/>
                  <a:pt x="2704998" y="1678612"/>
                  <a:pt x="2753633" y="1762604"/>
                </a:cubicBezTo>
                <a:cubicBezTo>
                  <a:pt x="2753633" y="1762604"/>
                  <a:pt x="2753633" y="1762604"/>
                  <a:pt x="3502634" y="3058018"/>
                </a:cubicBezTo>
                <a:cubicBezTo>
                  <a:pt x="3551271" y="3138780"/>
                  <a:pt x="3551271" y="3242154"/>
                  <a:pt x="3502634" y="3322916"/>
                </a:cubicBezTo>
                <a:cubicBezTo>
                  <a:pt x="3502634" y="3322916"/>
                  <a:pt x="3502634" y="3322916"/>
                  <a:pt x="3224525" y="3803912"/>
                </a:cubicBezTo>
                <a:lnTo>
                  <a:pt x="3201087" y="3844448"/>
                </a:lnTo>
                <a:lnTo>
                  <a:pt x="3201911" y="3844794"/>
                </a:lnTo>
                <a:cubicBezTo>
                  <a:pt x="3218763" y="3854630"/>
                  <a:pt x="3233060" y="3868874"/>
                  <a:pt x="3243274" y="3886511"/>
                </a:cubicBezTo>
                <a:cubicBezTo>
                  <a:pt x="3243274" y="3886511"/>
                  <a:pt x="3243274" y="3886511"/>
                  <a:pt x="3557827" y="4430538"/>
                </a:cubicBezTo>
                <a:cubicBezTo>
                  <a:pt x="3578253" y="4464454"/>
                  <a:pt x="3578253" y="4507867"/>
                  <a:pt x="3557827" y="4541785"/>
                </a:cubicBezTo>
                <a:cubicBezTo>
                  <a:pt x="3557827" y="4541785"/>
                  <a:pt x="3557827" y="4541785"/>
                  <a:pt x="3243274" y="5085811"/>
                </a:cubicBezTo>
                <a:cubicBezTo>
                  <a:pt x="3222848" y="5121083"/>
                  <a:pt x="3186082" y="5142791"/>
                  <a:pt x="3145230" y="5142791"/>
                </a:cubicBezTo>
                <a:cubicBezTo>
                  <a:pt x="3145230" y="5142791"/>
                  <a:pt x="3145230" y="5142791"/>
                  <a:pt x="2514762" y="5142791"/>
                </a:cubicBezTo>
                <a:cubicBezTo>
                  <a:pt x="2475272" y="5142791"/>
                  <a:pt x="2437146" y="5121083"/>
                  <a:pt x="2418081" y="5085811"/>
                </a:cubicBezTo>
                <a:cubicBezTo>
                  <a:pt x="2418081" y="5085811"/>
                  <a:pt x="2418081" y="5085811"/>
                  <a:pt x="2248632" y="4794008"/>
                </a:cubicBezTo>
                <a:lnTo>
                  <a:pt x="2229490" y="4761043"/>
                </a:lnTo>
                <a:lnTo>
                  <a:pt x="2244552" y="4761043"/>
                </a:lnTo>
                <a:lnTo>
                  <a:pt x="2315742" y="4761043"/>
                </a:lnTo>
                <a:lnTo>
                  <a:pt x="2346667" y="4814300"/>
                </a:lnTo>
                <a:cubicBezTo>
                  <a:pt x="2464821" y="5017769"/>
                  <a:pt x="2464821" y="5017769"/>
                  <a:pt x="2464821" y="5017769"/>
                </a:cubicBezTo>
                <a:cubicBezTo>
                  <a:pt x="2481722" y="5049039"/>
                  <a:pt x="2515524" y="5068284"/>
                  <a:pt x="2550532" y="5068284"/>
                </a:cubicBezTo>
                <a:cubicBezTo>
                  <a:pt x="3109461" y="5068284"/>
                  <a:pt x="3109461" y="5068284"/>
                  <a:pt x="3109461" y="5068284"/>
                </a:cubicBezTo>
                <a:cubicBezTo>
                  <a:pt x="3145676" y="5068284"/>
                  <a:pt x="3178270" y="5049039"/>
                  <a:pt x="3196378" y="5017769"/>
                </a:cubicBezTo>
                <a:cubicBezTo>
                  <a:pt x="3475239" y="4535474"/>
                  <a:pt x="3475239" y="4535474"/>
                  <a:pt x="3475239" y="4535474"/>
                </a:cubicBezTo>
                <a:cubicBezTo>
                  <a:pt x="3493347" y="4505405"/>
                  <a:pt x="3493347" y="4466917"/>
                  <a:pt x="3475239" y="4436849"/>
                </a:cubicBezTo>
                <a:cubicBezTo>
                  <a:pt x="3196378" y="3954554"/>
                  <a:pt x="3196378" y="3954554"/>
                  <a:pt x="3196378" y="3954554"/>
                </a:cubicBezTo>
                <a:cubicBezTo>
                  <a:pt x="3187324" y="3938918"/>
                  <a:pt x="3174649" y="3926289"/>
                  <a:pt x="3159710" y="3917570"/>
                </a:cubicBezTo>
                <a:lnTo>
                  <a:pt x="3155467" y="3915792"/>
                </a:lnTo>
                <a:lnTo>
                  <a:pt x="3178213" y="3876454"/>
                </a:lnTo>
                <a:lnTo>
                  <a:pt x="3195128" y="3847197"/>
                </a:lnTo>
                <a:lnTo>
                  <a:pt x="3177583" y="3839840"/>
                </a:lnTo>
                <a:cubicBezTo>
                  <a:pt x="3168072" y="3837253"/>
                  <a:pt x="3158115" y="3835897"/>
                  <a:pt x="3147902" y="3835897"/>
                </a:cubicBezTo>
                <a:cubicBezTo>
                  <a:pt x="2517433" y="3835897"/>
                  <a:pt x="2517433" y="3835897"/>
                  <a:pt x="2517433" y="3835897"/>
                </a:cubicBezTo>
                <a:cubicBezTo>
                  <a:pt x="2477944" y="3835897"/>
                  <a:pt x="2439817" y="3857604"/>
                  <a:pt x="2420753" y="3892877"/>
                </a:cubicBezTo>
                <a:cubicBezTo>
                  <a:pt x="2104838" y="4436903"/>
                  <a:pt x="2104838" y="4436903"/>
                  <a:pt x="2104838" y="4436903"/>
                </a:cubicBezTo>
                <a:cubicBezTo>
                  <a:pt x="2084412" y="4470820"/>
                  <a:pt x="2084412" y="4514233"/>
                  <a:pt x="2104838" y="4548151"/>
                </a:cubicBezTo>
                <a:cubicBezTo>
                  <a:pt x="2144327" y="4616153"/>
                  <a:pt x="2178879" y="4675656"/>
                  <a:pt x="2209114" y="4727721"/>
                </a:cubicBezTo>
                <a:lnTo>
                  <a:pt x="2224379" y="4754008"/>
                </a:lnTo>
                <a:lnTo>
                  <a:pt x="2153664" y="4754008"/>
                </a:lnTo>
                <a:cubicBezTo>
                  <a:pt x="1933755" y="4754008"/>
                  <a:pt x="1581901" y="4754008"/>
                  <a:pt x="1018933" y="4754008"/>
                </a:cubicBezTo>
                <a:cubicBezTo>
                  <a:pt x="924904" y="4754008"/>
                  <a:pt x="834115" y="4702320"/>
                  <a:pt x="788721" y="4618329"/>
                </a:cubicBezTo>
                <a:cubicBezTo>
                  <a:pt x="788721" y="4618329"/>
                  <a:pt x="788721" y="4618329"/>
                  <a:pt x="36479" y="3322916"/>
                </a:cubicBezTo>
                <a:cubicBezTo>
                  <a:pt x="-12159" y="3242154"/>
                  <a:pt x="-12159" y="3138780"/>
                  <a:pt x="36479" y="3058018"/>
                </a:cubicBezTo>
                <a:cubicBezTo>
                  <a:pt x="36479" y="3058018"/>
                  <a:pt x="36479" y="3058018"/>
                  <a:pt x="788721" y="1762604"/>
                </a:cubicBezTo>
                <a:cubicBezTo>
                  <a:pt x="834115" y="1678612"/>
                  <a:pt x="924904" y="1626925"/>
                  <a:pt x="1018933" y="1626925"/>
                </a:cubicBezTo>
                <a:close/>
                <a:moveTo>
                  <a:pt x="3636615" y="339380"/>
                </a:moveTo>
                <a:cubicBezTo>
                  <a:pt x="4821523" y="339380"/>
                  <a:pt x="4821523" y="339380"/>
                  <a:pt x="4821523" y="339380"/>
                </a:cubicBezTo>
                <a:cubicBezTo>
                  <a:pt x="4881472" y="339380"/>
                  <a:pt x="4959056" y="382420"/>
                  <a:pt x="4990794" y="436221"/>
                </a:cubicBezTo>
                <a:cubicBezTo>
                  <a:pt x="5583247" y="1479943"/>
                  <a:pt x="5583247" y="1479943"/>
                  <a:pt x="5583247" y="1479943"/>
                </a:cubicBezTo>
                <a:cubicBezTo>
                  <a:pt x="5611459" y="1537330"/>
                  <a:pt x="5611459" y="1623410"/>
                  <a:pt x="5583247" y="1680798"/>
                </a:cubicBezTo>
                <a:cubicBezTo>
                  <a:pt x="4990794" y="2724519"/>
                  <a:pt x="4990794" y="2724519"/>
                  <a:pt x="4990794" y="2724519"/>
                </a:cubicBezTo>
                <a:cubicBezTo>
                  <a:pt x="4959056" y="2778320"/>
                  <a:pt x="4881472" y="2821359"/>
                  <a:pt x="4821523" y="2821359"/>
                </a:cubicBezTo>
                <a:lnTo>
                  <a:pt x="3636615" y="2821359"/>
                </a:lnTo>
                <a:cubicBezTo>
                  <a:pt x="3573139" y="2821359"/>
                  <a:pt x="3495556" y="2778320"/>
                  <a:pt x="3467344" y="2724519"/>
                </a:cubicBezTo>
                <a:cubicBezTo>
                  <a:pt x="2874890" y="1680798"/>
                  <a:pt x="2874890" y="1680798"/>
                  <a:pt x="2874890" y="1680798"/>
                </a:cubicBezTo>
                <a:cubicBezTo>
                  <a:pt x="2843151" y="1623410"/>
                  <a:pt x="2843151" y="1537330"/>
                  <a:pt x="2874890" y="1479943"/>
                </a:cubicBezTo>
                <a:cubicBezTo>
                  <a:pt x="3467344" y="436221"/>
                  <a:pt x="3467344" y="436221"/>
                  <a:pt x="3467344" y="436221"/>
                </a:cubicBezTo>
                <a:cubicBezTo>
                  <a:pt x="3495556" y="382420"/>
                  <a:pt x="3573139" y="339380"/>
                  <a:pt x="3636615" y="339380"/>
                </a:cubicBezTo>
                <a:close/>
                <a:moveTo>
                  <a:pt x="1941244" y="0"/>
                </a:moveTo>
                <a:cubicBezTo>
                  <a:pt x="2646302" y="0"/>
                  <a:pt x="2646302" y="0"/>
                  <a:pt x="2646302" y="0"/>
                </a:cubicBezTo>
                <a:cubicBezTo>
                  <a:pt x="2681974" y="0"/>
                  <a:pt x="2728139" y="25610"/>
                  <a:pt x="2747024" y="57624"/>
                </a:cubicBezTo>
                <a:cubicBezTo>
                  <a:pt x="3099552" y="678671"/>
                  <a:pt x="3099552" y="678671"/>
                  <a:pt x="3099552" y="678671"/>
                </a:cubicBezTo>
                <a:cubicBezTo>
                  <a:pt x="3116340" y="712818"/>
                  <a:pt x="3116340" y="764038"/>
                  <a:pt x="3099552" y="798186"/>
                </a:cubicBezTo>
                <a:cubicBezTo>
                  <a:pt x="2747024" y="1419233"/>
                  <a:pt x="2747024" y="1419233"/>
                  <a:pt x="2747024" y="1419233"/>
                </a:cubicBezTo>
                <a:cubicBezTo>
                  <a:pt x="2728139" y="1451247"/>
                  <a:pt x="2681974" y="1476856"/>
                  <a:pt x="2646302" y="1476856"/>
                </a:cubicBezTo>
                <a:lnTo>
                  <a:pt x="1941244" y="1476856"/>
                </a:lnTo>
                <a:cubicBezTo>
                  <a:pt x="1903473" y="1476856"/>
                  <a:pt x="1857309" y="1451247"/>
                  <a:pt x="1840522" y="1419233"/>
                </a:cubicBezTo>
                <a:cubicBezTo>
                  <a:pt x="1487993" y="798186"/>
                  <a:pt x="1487993" y="798186"/>
                  <a:pt x="1487993" y="798186"/>
                </a:cubicBezTo>
                <a:cubicBezTo>
                  <a:pt x="1469108" y="764038"/>
                  <a:pt x="1469108" y="712818"/>
                  <a:pt x="1487993" y="678671"/>
                </a:cubicBezTo>
                <a:cubicBezTo>
                  <a:pt x="1840522" y="57624"/>
                  <a:pt x="1840522" y="57624"/>
                  <a:pt x="1840522" y="57624"/>
                </a:cubicBezTo>
                <a:cubicBezTo>
                  <a:pt x="1857309" y="25610"/>
                  <a:pt x="1903473" y="0"/>
                  <a:pt x="1941244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C3D1CB67-B885-43C7-9AB0-1DBDD826B46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30" r="-6296" b="-1"/>
          <a:stretch/>
        </p:blipFill>
        <p:spPr>
          <a:xfrm>
            <a:off x="3396692" y="1156951"/>
            <a:ext cx="1295400" cy="113169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347001F-7A4C-4988-8DF5-4E3813DC719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65" r="-158" b="2"/>
          <a:stretch/>
        </p:blipFill>
        <p:spPr>
          <a:xfrm>
            <a:off x="1935607" y="3759073"/>
            <a:ext cx="2291972" cy="233425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0B53601-8B96-4F97-8085-9892EC94489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76" r="1080" b="424"/>
          <a:stretch/>
        </p:blipFill>
        <p:spPr>
          <a:xfrm>
            <a:off x="5822877" y="1758135"/>
            <a:ext cx="1748292" cy="2334258"/>
          </a:xfrm>
          <a:prstGeom prst="rect">
            <a:avLst/>
          </a:prstGeom>
        </p:spPr>
      </p:pic>
      <p:pic>
        <p:nvPicPr>
          <p:cNvPr id="8" name="Picture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9E783F9A-31E1-40A9-A2F0-744DAF6F7883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60"/>
          <a:stretch/>
        </p:blipFill>
        <p:spPr>
          <a:xfrm>
            <a:off x="5793739" y="7565340"/>
            <a:ext cx="1397691" cy="1275982"/>
          </a:xfrm>
          <a:prstGeom prst="rect">
            <a:avLst/>
          </a:prstGeom>
        </p:spPr>
      </p:pic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DAAAD668-9D1F-4DC8-8DF1-71E54ED72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86728" y="2513971"/>
            <a:ext cx="8403992" cy="6925123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lv-LV" sz="2800" dirty="0"/>
              <a:t>Mājsaimniecību zemie ienākumi liedz pieeju mājoklim</a:t>
            </a:r>
          </a:p>
          <a:p>
            <a:pPr>
              <a:spcAft>
                <a:spcPts val="1800"/>
              </a:spcAft>
            </a:pPr>
            <a:r>
              <a:rPr lang="lv-LV" sz="2800" dirty="0">
                <a:ea typeface="Tahoma" panose="020B0604030504040204" pitchFamily="34" charset="0"/>
                <a:cs typeface="Tahoma" panose="020B0604030504040204" pitchFamily="34" charset="0"/>
              </a:rPr>
              <a:t>Mājokļi ir pārapdzīvoti un sliktas kvalitātes</a:t>
            </a:r>
            <a:endParaRPr lang="lv-LV" sz="2800" dirty="0"/>
          </a:p>
          <a:p>
            <a:r>
              <a:rPr lang="lv-LV" sz="2800" dirty="0"/>
              <a:t>Zemā pirktspēja nerada pieprasījumu pēc jauniem mājokļiem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lv-LV" sz="2800" dirty="0"/>
              <a:t>  </a:t>
            </a:r>
            <a:r>
              <a:rPr lang="lv-LV" sz="2000" dirty="0"/>
              <a:t>(kopš 1993. gada uzbūvēti 4% daudzdzīvokļu ēku)</a:t>
            </a:r>
          </a:p>
          <a:p>
            <a:pPr>
              <a:spcAft>
                <a:spcPts val="1800"/>
              </a:spcAft>
            </a:pPr>
            <a:r>
              <a:rPr lang="lv-LV" sz="2800" dirty="0">
                <a:ea typeface="Tahoma" panose="020B0604030504040204" pitchFamily="34" charset="0"/>
                <a:cs typeface="Tahoma" panose="020B0604030504040204" pitchFamily="34" charset="0"/>
              </a:rPr>
              <a:t>Ierobežota iedzīvotāju mobilitāte, kas kavē jaunu darba vietu izveidi</a:t>
            </a:r>
          </a:p>
          <a:p>
            <a:pPr>
              <a:spcAft>
                <a:spcPts val="1800"/>
              </a:spcAft>
            </a:pPr>
            <a:r>
              <a:rPr lang="lv-LV" sz="2800" dirty="0">
                <a:ea typeface="Tahoma" panose="020B0604030504040204" pitchFamily="34" charset="0"/>
                <a:cs typeface="Tahoma" panose="020B0604030504040204" pitchFamily="34" charset="0"/>
              </a:rPr>
              <a:t>Ierobežotas mājokļu pieejamības dēļ zaudējam jaunos speciālistus konkurencē citām Eiropas valstīm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45231-6101-4A5D-B658-FF4CE97D2694}"/>
              </a:ext>
            </a:extLst>
          </p:cNvPr>
          <p:cNvSpPr txBox="1">
            <a:spLocks/>
          </p:cNvSpPr>
          <p:nvPr/>
        </p:nvSpPr>
        <p:spPr>
          <a:xfrm>
            <a:off x="16184016" y="8994987"/>
            <a:ext cx="577991" cy="43349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53"/>
              </a:spcAft>
              <a:buClrTx/>
              <a:buSzTx/>
              <a:buFontTx/>
              <a:buNone/>
              <a:tabLst/>
              <a:defRPr/>
            </a:pPr>
            <a:fld id="{0E466ADA-D24F-4538-A237-D6F0255529BA}" type="slidenum">
              <a:rPr kumimoji="0" lang="en-US" altLang="lv-LV" sz="256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53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lv-LV" sz="256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58EF2B9-7937-45B9-BF8C-911AFFCDC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438704" y="9184757"/>
            <a:ext cx="3901559" cy="519289"/>
          </a:xfrm>
        </p:spPr>
        <p:txBody>
          <a:bodyPr/>
          <a:lstStyle/>
          <a:p>
            <a:pPr marL="0" marR="0" lvl="0" indent="0" algn="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2A3B16-4785-486C-B351-A93E10E4BD99}" type="slidenum">
              <a:rPr kumimoji="0" lang="en-US" sz="1707" b="1" i="0" u="none" strike="noStrike" kern="0" cap="none" spc="0" normalizeH="0" baseline="0" noProof="0" smtClean="0">
                <a:ln>
                  <a:noFill/>
                </a:ln>
                <a:solidFill>
                  <a:srgbClr val="00859B">
                    <a:tint val="75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pPr marL="0" marR="0" lvl="0" indent="0" algn="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707" b="1" i="0" u="none" strike="noStrike" kern="0" cap="none" spc="0" normalizeH="0" baseline="0" noProof="0">
              <a:ln>
                <a:noFill/>
              </a:ln>
              <a:solidFill>
                <a:srgbClr val="00859B">
                  <a:tint val="75000"/>
                </a:srgbClr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922833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26936"/>
            <a:ext cx="17340262" cy="10475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C0E94E-AD91-4867-AFD1-B82DD63F9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94085" y="926936"/>
            <a:ext cx="19802006" cy="1059322"/>
          </a:xfrm>
          <a:prstGeom prst="ellipse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defTabSz="914400"/>
            <a:r>
              <a:rPr lang="lv-LV" sz="35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LIELS ĪPATSVARS AR MĀJSAIMNIECĪBĀM AR ZEMIEM IENĀKUMIEM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E2A3888-F759-4B51-8DFE-55AFF4F8D378}"/>
              </a:ext>
            </a:extLst>
          </p:cNvPr>
          <p:cNvSpPr txBox="1"/>
          <p:nvPr/>
        </p:nvSpPr>
        <p:spPr>
          <a:xfrm>
            <a:off x="818278" y="2365210"/>
            <a:ext cx="76886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  <a:sym typeface="Helvetica Neue"/>
              </a:rPr>
              <a:t>Mājsaimniecību skaita* procentuālais sadalījums pēc ienākumiem (neto) (2018)</a:t>
            </a:r>
            <a:endParaRPr kumimoji="0" lang="lv-LV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  <a:sym typeface="Helvetica Neue"/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9C01C7A2-C4BE-4C9B-85B0-AB62FA48C629}"/>
              </a:ext>
            </a:extLst>
          </p:cNvPr>
          <p:cNvGraphicFramePr/>
          <p:nvPr/>
        </p:nvGraphicFramePr>
        <p:xfrm>
          <a:off x="1075777" y="3196207"/>
          <a:ext cx="7242787" cy="6674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A5CD64FD-FB13-4A23-9110-4295C0B46B4D}"/>
              </a:ext>
            </a:extLst>
          </p:cNvPr>
          <p:cNvSpPr txBox="1"/>
          <p:nvPr/>
        </p:nvSpPr>
        <p:spPr>
          <a:xfrm>
            <a:off x="8576063" y="3523731"/>
            <a:ext cx="79912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rgbClr val="06829A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  <a:sym typeface="Helvetica Neue"/>
              </a:rPr>
              <a:t>Latvijas mājsaimniecību ienākumi ir salīdzinoši zemi pret Rietumeiropas valstīm</a:t>
            </a:r>
          </a:p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rgbClr val="06829A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  <a:sym typeface="Helvetica Neue"/>
              </a:rPr>
              <a:t> </a:t>
            </a:r>
          </a:p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  <a:sym typeface="Helvetica Neue"/>
              </a:rPr>
              <a:t>(tikai 25% LV mājsaimniecību sasniedz minimālo algu Vācijā, Nīderlandē vai Īrijā)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F247C4-ABB1-4ABE-A092-27429F4AC7A3}"/>
              </a:ext>
            </a:extLst>
          </p:cNvPr>
          <p:cNvSpPr txBox="1"/>
          <p:nvPr/>
        </p:nvSpPr>
        <p:spPr>
          <a:xfrm>
            <a:off x="8188720" y="9384267"/>
            <a:ext cx="8497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  <a:sym typeface="Helvetica Neue"/>
              </a:rPr>
              <a:t>*Mājsaimniecību skaits Latvijā (2018) - </a:t>
            </a:r>
            <a:r>
              <a:rPr kumimoji="0" lang="lv-LV" sz="1800" b="0" i="0" u="none" strike="noStrike" kern="1200" cap="none" spc="0" normalizeH="0" baseline="0" noProof="0" dirty="0">
                <a:ln>
                  <a:noFill/>
                </a:ln>
                <a:solidFill>
                  <a:srgbClr val="06829A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  <a:sym typeface="Helvetica Neue"/>
              </a:rPr>
              <a:t>842 tūkstoši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14F3DF2-46B4-4983-BB8B-3799AEC23047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marL="0" marR="0" lvl="0" indent="0" algn="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lang="lv-LV" sz="1707" b="1" i="0" u="none" strike="noStrike" kern="0" cap="none" spc="0" normalizeH="0" baseline="0" noProof="0" smtClean="0">
                <a:ln>
                  <a:noFill/>
                </a:ln>
                <a:solidFill>
                  <a:srgbClr val="00859B">
                    <a:tint val="75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pPr marL="0" marR="0" lvl="0" indent="0" algn="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lv-LV" sz="1707" b="1" i="0" u="none" strike="noStrike" kern="0" cap="none" spc="0" normalizeH="0" baseline="0" noProof="0">
              <a:ln>
                <a:noFill/>
              </a:ln>
              <a:solidFill>
                <a:srgbClr val="00859B">
                  <a:tint val="75000"/>
                </a:srgbClr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E52046-FD17-4181-91E6-AB98C41FB698}"/>
              </a:ext>
            </a:extLst>
          </p:cNvPr>
          <p:cNvSpPr txBox="1"/>
          <p:nvPr/>
        </p:nvSpPr>
        <p:spPr>
          <a:xfrm>
            <a:off x="8670131" y="6707808"/>
            <a:ext cx="79912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rgbClr val="06829A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  <a:sym typeface="Helvetica Neue"/>
              </a:rPr>
              <a:t>65% mājsaimniecību nevar atļauties iegādāties pat padomju laika mājokli</a:t>
            </a:r>
          </a:p>
        </p:txBody>
      </p:sp>
    </p:spTree>
    <p:extLst>
      <p:ext uri="{BB962C8B-B14F-4D97-AF65-F5344CB8AC3E}">
        <p14:creationId xmlns:p14="http://schemas.microsoft.com/office/powerpoint/2010/main" val="49473496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26936"/>
            <a:ext cx="17340262" cy="10475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C0E94E-AD91-4867-AFD1-B82DD63F9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610600" y="1138471"/>
            <a:ext cx="24658320" cy="1059322"/>
          </a:xfrm>
          <a:prstGeom prst="ellipse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 defTabSz="914400"/>
            <a:r>
              <a:rPr lang="lv-LV" sz="35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OECD secina, ka tikai 33% mājsaimniecību var atļauties iegādāties mājokli</a:t>
            </a:r>
            <a:br>
              <a:rPr lang="lv-LV" sz="35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endParaRPr lang="en-US" sz="35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23362F-A7FE-4EE1-8F16-7CB94D203E59}"/>
              </a:ext>
            </a:extLst>
          </p:cNvPr>
          <p:cNvSpPr txBox="1"/>
          <p:nvPr/>
        </p:nvSpPr>
        <p:spPr>
          <a:xfrm>
            <a:off x="-151890" y="9432005"/>
            <a:ext cx="36452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6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10000"/>
                  </a:srgbClr>
                </a:solidFill>
                <a:effectLst/>
                <a:uLnTx/>
                <a:uFillTx/>
                <a:latin typeface="Arial Narrow" panose="020B0606020202030204" pitchFamily="34" charset="0"/>
                <a:ea typeface="SimSun" panose="02010600030101010101" pitchFamily="2" charset="-122"/>
                <a:cs typeface="Arial" panose="020B0604020202020204" pitchFamily="34" charset="0"/>
                <a:sym typeface="Helvetica Neue"/>
              </a:rPr>
              <a:t>*2 personu mājsaimniecības bez bērniem</a:t>
            </a:r>
            <a:endParaRPr kumimoji="0" lang="lv-LV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80453E4-B5EE-407A-B32B-1F2896FCB56F}"/>
              </a:ext>
            </a:extLst>
          </p:cNvPr>
          <p:cNvSpPr txBox="1"/>
          <p:nvPr/>
        </p:nvSpPr>
        <p:spPr>
          <a:xfrm>
            <a:off x="13299763" y="8800745"/>
            <a:ext cx="4617529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560" b="0" i="0" u="none" strike="noStrike" kern="1200" cap="none" spc="0" normalizeH="0" baseline="0" noProof="0" dirty="0">
                <a:ln>
                  <a:noFill/>
                </a:ln>
                <a:solidFill>
                  <a:srgbClr val="E6E6E6">
                    <a:lumMod val="10000"/>
                  </a:srgbClr>
                </a:solidFill>
                <a:effectLst/>
                <a:uLnTx/>
                <a:uFillTx/>
                <a:latin typeface="Georgia"/>
                <a:ea typeface="+mn-ea"/>
                <a:cs typeface="+mn-cs"/>
                <a:sym typeface="Helvetica Neue"/>
              </a:rPr>
              <a:t>Turīgākās mājsaimniecības</a:t>
            </a:r>
            <a:endParaRPr kumimoji="0" lang="en-GB" sz="2560" b="0" i="0" u="none" strike="noStrike" kern="1200" cap="none" spc="0" normalizeH="0" baseline="0" noProof="0" dirty="0">
              <a:ln>
                <a:noFill/>
              </a:ln>
              <a:solidFill>
                <a:srgbClr val="E6E6E6">
                  <a:lumMod val="10000"/>
                </a:srgbClr>
              </a:solidFill>
              <a:effectLst/>
              <a:uLnTx/>
              <a:uFillTx/>
              <a:latin typeface="Georgia"/>
              <a:ea typeface="+mn-ea"/>
              <a:cs typeface="+mn-cs"/>
              <a:sym typeface="Helvetica Neue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EB117EB-0E5A-4FC8-AC4B-5F01797AE3C1}"/>
              </a:ext>
            </a:extLst>
          </p:cNvPr>
          <p:cNvGrpSpPr/>
          <p:nvPr/>
        </p:nvGrpSpPr>
        <p:grpSpPr>
          <a:xfrm>
            <a:off x="843306" y="7432702"/>
            <a:ext cx="16003129" cy="1444904"/>
            <a:chOff x="571500" y="5646955"/>
            <a:chExt cx="11252200" cy="1015948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A1334721-1AEF-4014-ACBA-06456A9383AA}"/>
                </a:ext>
              </a:extLst>
            </p:cNvPr>
            <p:cNvGrpSpPr/>
            <p:nvPr/>
          </p:nvGrpSpPr>
          <p:grpSpPr>
            <a:xfrm>
              <a:off x="688815" y="5646955"/>
              <a:ext cx="10834185" cy="781280"/>
              <a:chOff x="688815" y="5532655"/>
              <a:chExt cx="10834185" cy="781280"/>
            </a:xfrm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0B2638A6-1A61-4497-A382-38B6F3B949AE}"/>
                  </a:ext>
                </a:extLst>
              </p:cNvPr>
              <p:cNvSpPr/>
              <p:nvPr/>
            </p:nvSpPr>
            <p:spPr>
              <a:xfrm>
                <a:off x="701514" y="5797319"/>
                <a:ext cx="10804685" cy="278694"/>
              </a:xfrm>
              <a:prstGeom prst="rect">
                <a:avLst/>
              </a:prstGeom>
              <a:solidFill>
                <a:srgbClr val="4F81BD"/>
              </a:solidFill>
              <a:ln w="1905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0046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56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Georgia"/>
                  <a:ea typeface="+mn-ea"/>
                  <a:cs typeface="+mn-cs"/>
                  <a:sym typeface="Helvetica Neue"/>
                </a:endParaRPr>
              </a:p>
            </p:txBody>
          </p: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5918D36F-3B74-4C73-9D4E-5B860EDFDC29}"/>
                  </a:ext>
                </a:extLst>
              </p:cNvPr>
              <p:cNvCxnSpPr/>
              <p:nvPr/>
            </p:nvCxnSpPr>
            <p:spPr>
              <a:xfrm>
                <a:off x="11510300" y="5562370"/>
                <a:ext cx="12700" cy="72390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/>
                </a:solidFill>
                <a:prstDash val="solid"/>
              </a:ln>
              <a:effectLst/>
            </p:spPr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00DC3461-EEE3-4061-BC79-B6E32E46DE4C}"/>
                  </a:ext>
                </a:extLst>
              </p:cNvPr>
              <p:cNvCxnSpPr/>
              <p:nvPr/>
            </p:nvCxnSpPr>
            <p:spPr>
              <a:xfrm>
                <a:off x="688815" y="5590035"/>
                <a:ext cx="12700" cy="72390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/>
                </a:solidFill>
                <a:prstDash val="solid"/>
              </a:ln>
              <a:effectLst/>
            </p:spPr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CF05AD1A-CD63-4552-9847-C64EF79FBC6F}"/>
                  </a:ext>
                </a:extLst>
              </p:cNvPr>
              <p:cNvCxnSpPr/>
              <p:nvPr/>
            </p:nvCxnSpPr>
            <p:spPr>
              <a:xfrm>
                <a:off x="6102438" y="5590035"/>
                <a:ext cx="12700" cy="72390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/>
                </a:solidFill>
                <a:prstDash val="solid"/>
              </a:ln>
              <a:effectLst/>
            </p:spPr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F5354892-02D9-43DA-BDD8-D494B9C3DAC7}"/>
                  </a:ext>
                </a:extLst>
              </p:cNvPr>
              <p:cNvCxnSpPr/>
              <p:nvPr/>
            </p:nvCxnSpPr>
            <p:spPr>
              <a:xfrm>
                <a:off x="2831069" y="5590035"/>
                <a:ext cx="12700" cy="72390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/>
                </a:solidFill>
                <a:prstDash val="solid"/>
              </a:ln>
              <a:effectLst/>
            </p:spPr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F74FB6B6-A449-45A6-B5C1-AB27A508CA22}"/>
                  </a:ext>
                </a:extLst>
              </p:cNvPr>
              <p:cNvCxnSpPr/>
              <p:nvPr/>
            </p:nvCxnSpPr>
            <p:spPr>
              <a:xfrm>
                <a:off x="1803149" y="5562370"/>
                <a:ext cx="12700" cy="72390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/>
                </a:solidFill>
                <a:prstDash val="solid"/>
              </a:ln>
              <a:effectLst/>
            </p:spPr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696CD459-E8B9-4519-8949-50E22A9F9021}"/>
                  </a:ext>
                </a:extLst>
              </p:cNvPr>
              <p:cNvCxnSpPr/>
              <p:nvPr/>
            </p:nvCxnSpPr>
            <p:spPr>
              <a:xfrm>
                <a:off x="3960184" y="5562370"/>
                <a:ext cx="12700" cy="72390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/>
                </a:solidFill>
                <a:prstDash val="solid"/>
              </a:ln>
              <a:effectLst/>
            </p:spPr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9030D53F-13E8-4D0C-88A0-15AA9072DFDA}"/>
                  </a:ext>
                </a:extLst>
              </p:cNvPr>
              <p:cNvCxnSpPr/>
              <p:nvPr/>
            </p:nvCxnSpPr>
            <p:spPr>
              <a:xfrm>
                <a:off x="5024961" y="5562370"/>
                <a:ext cx="12700" cy="72390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/>
                </a:solidFill>
                <a:prstDash val="solid"/>
              </a:ln>
              <a:effectLst/>
            </p:spPr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670A9FD5-1B52-4A71-B661-1E5F1B614161}"/>
                  </a:ext>
                </a:extLst>
              </p:cNvPr>
              <p:cNvCxnSpPr/>
              <p:nvPr/>
            </p:nvCxnSpPr>
            <p:spPr>
              <a:xfrm>
                <a:off x="10420123" y="5562370"/>
                <a:ext cx="12700" cy="72390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/>
                </a:solidFill>
                <a:prstDash val="solid"/>
              </a:ln>
              <a:effectLst/>
            </p:spPr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355075D0-1500-401A-9860-5345F017E9DF}"/>
                  </a:ext>
                </a:extLst>
              </p:cNvPr>
              <p:cNvCxnSpPr/>
              <p:nvPr/>
            </p:nvCxnSpPr>
            <p:spPr>
              <a:xfrm>
                <a:off x="9329946" y="5532655"/>
                <a:ext cx="12700" cy="72390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/>
                </a:solidFill>
                <a:prstDash val="solid"/>
              </a:ln>
              <a:effectLst/>
            </p:spPr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8C5F2DBD-19D7-433B-B241-14FC57C09A02}"/>
                  </a:ext>
                </a:extLst>
              </p:cNvPr>
              <p:cNvCxnSpPr/>
              <p:nvPr/>
            </p:nvCxnSpPr>
            <p:spPr>
              <a:xfrm>
                <a:off x="8231992" y="5566440"/>
                <a:ext cx="12700" cy="72390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/>
                </a:solidFill>
                <a:prstDash val="solid"/>
              </a:ln>
              <a:effectLst/>
            </p:spPr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739527CB-D1D3-48CC-B537-9913F74C8DDF}"/>
                  </a:ext>
                </a:extLst>
              </p:cNvPr>
              <p:cNvCxnSpPr/>
              <p:nvPr/>
            </p:nvCxnSpPr>
            <p:spPr>
              <a:xfrm>
                <a:off x="7205868" y="5553740"/>
                <a:ext cx="12700" cy="72390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/>
                </a:solidFill>
                <a:prstDash val="solid"/>
              </a:ln>
              <a:effectLst/>
            </p:spPr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99CDB1D4-EDD0-49CC-9436-045671695DE1}"/>
                </a:ext>
              </a:extLst>
            </p:cNvPr>
            <p:cNvGrpSpPr/>
            <p:nvPr/>
          </p:nvGrpSpPr>
          <p:grpSpPr>
            <a:xfrm>
              <a:off x="571500" y="6400570"/>
              <a:ext cx="11252200" cy="262333"/>
              <a:chOff x="571500" y="6400570"/>
              <a:chExt cx="11252200" cy="262333"/>
            </a:xfrm>
          </p:grpSpPr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31F05C41-7AB4-424C-B877-BBA4D216D131}"/>
                  </a:ext>
                </a:extLst>
              </p:cNvPr>
              <p:cNvSpPr txBox="1"/>
              <p:nvPr/>
            </p:nvSpPr>
            <p:spPr>
              <a:xfrm>
                <a:off x="571500" y="6400570"/>
                <a:ext cx="495300" cy="2496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30046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707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727272"/>
                    </a:solidFill>
                    <a:effectLst/>
                    <a:uLnTx/>
                    <a:uFillTx/>
                    <a:latin typeface="Arial Narrow" panose="020B0606020202030204" pitchFamily="34" charset="0"/>
                    <a:ea typeface="+mn-ea"/>
                    <a:cs typeface="+mn-cs"/>
                    <a:sym typeface="Helvetica Neue"/>
                  </a:rPr>
                  <a:t>0%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A1B45CB6-149D-4D19-B58B-D3C7D8ADA00E}"/>
                  </a:ext>
                </a:extLst>
              </p:cNvPr>
              <p:cNvSpPr txBox="1"/>
              <p:nvPr/>
            </p:nvSpPr>
            <p:spPr>
              <a:xfrm>
                <a:off x="11226800" y="6413270"/>
                <a:ext cx="596900" cy="2496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30046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707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727272"/>
                    </a:solidFill>
                    <a:effectLst/>
                    <a:uLnTx/>
                    <a:uFillTx/>
                    <a:latin typeface="Arial Narrow" panose="020B0606020202030204" pitchFamily="34" charset="0"/>
                    <a:ea typeface="+mn-ea"/>
                    <a:cs typeface="+mn-cs"/>
                    <a:sym typeface="Helvetica Neue"/>
                  </a:rPr>
                  <a:t>100%</a:t>
                </a:r>
              </a:p>
            </p:txBody>
          </p:sp>
        </p:grp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0DDEF3C-E36B-4784-ABF3-E9D6212CCB4F}"/>
              </a:ext>
            </a:extLst>
          </p:cNvPr>
          <p:cNvGrpSpPr/>
          <p:nvPr/>
        </p:nvGrpSpPr>
        <p:grpSpPr>
          <a:xfrm>
            <a:off x="430287" y="5089356"/>
            <a:ext cx="4237686" cy="3116123"/>
            <a:chOff x="302359" y="3578453"/>
            <a:chExt cx="2979623" cy="2191024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8E59C6B1-731E-4CC5-A539-29EC2495DF61}"/>
                </a:ext>
              </a:extLst>
            </p:cNvPr>
            <p:cNvSpPr/>
            <p:nvPr/>
          </p:nvSpPr>
          <p:spPr>
            <a:xfrm>
              <a:off x="302359" y="3592630"/>
              <a:ext cx="1241913" cy="803675"/>
            </a:xfrm>
            <a:prstGeom prst="rect">
              <a:avLst/>
            </a:prstGeom>
            <a:solidFill>
              <a:srgbClr val="4F81BD">
                <a:lumMod val="20000"/>
                <a:lumOff val="80000"/>
              </a:srgbClr>
            </a:solidFill>
          </p:spPr>
          <p:txBody>
            <a:bodyPr wrap="square">
              <a:spAutoFit/>
            </a:bodyPr>
            <a:lstStyle/>
            <a:p>
              <a:pPr marL="0" marR="0" lvl="0" indent="0" algn="ctr" defTabSz="130046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276" b="0" i="1" u="none" strike="noStrike" kern="1200" cap="none" spc="0" normalizeH="0" baseline="0" noProof="0" dirty="0" err="1">
                  <a:ln>
                    <a:noFill/>
                  </a:ln>
                  <a:solidFill>
                    <a:srgbClr val="727272"/>
                  </a:solidFill>
                  <a:effectLst/>
                  <a:uLnTx/>
                  <a:uFillTx/>
                  <a:latin typeface="Georgia"/>
                  <a:ea typeface="+mn-ea"/>
                  <a:cs typeface="+mn-cs"/>
                  <a:sym typeface="Helvetica Neue"/>
                </a:rPr>
                <a:t>Dz</a:t>
              </a:r>
              <a:r>
                <a:rPr kumimoji="0" lang="lv-LV" sz="2276" b="0" i="1" u="none" strike="noStrike" kern="1200" cap="none" spc="0" normalizeH="0" baseline="0" noProof="0" dirty="0" err="1">
                  <a:ln>
                    <a:noFill/>
                  </a:ln>
                  <a:solidFill>
                    <a:srgbClr val="727272"/>
                  </a:solidFill>
                  <a:effectLst/>
                  <a:uLnTx/>
                  <a:uFillTx/>
                  <a:latin typeface="Georgia"/>
                  <a:ea typeface="+mn-ea"/>
                  <a:cs typeface="+mn-cs"/>
                  <a:sym typeface="Helvetica Neue"/>
                </a:rPr>
                <a:t>īvokļa</a:t>
              </a:r>
              <a:r>
                <a:rPr kumimoji="0" lang="en-GB" sz="2276" b="0" i="1" u="none" strike="noStrike" kern="1200" cap="none" spc="0" normalizeH="0" baseline="0" noProof="0" dirty="0">
                  <a:ln>
                    <a:noFill/>
                  </a:ln>
                  <a:solidFill>
                    <a:srgbClr val="727272"/>
                  </a:solidFill>
                  <a:effectLst/>
                  <a:uLnTx/>
                  <a:uFillTx/>
                  <a:latin typeface="Georgia"/>
                  <a:ea typeface="+mn-ea"/>
                  <a:cs typeface="+mn-cs"/>
                  <a:sym typeface="Helvetica Neue"/>
                </a:rPr>
                <a:t> </a:t>
              </a:r>
              <a:r>
                <a:rPr kumimoji="0" lang="en-GB" sz="2276" b="0" i="1" u="none" strike="noStrike" kern="1200" cap="none" spc="0" normalizeH="0" baseline="0" noProof="0" dirty="0" err="1">
                  <a:ln>
                    <a:noFill/>
                  </a:ln>
                  <a:solidFill>
                    <a:srgbClr val="727272"/>
                  </a:solidFill>
                  <a:effectLst/>
                  <a:uLnTx/>
                  <a:uFillTx/>
                  <a:latin typeface="Georgia"/>
                  <a:ea typeface="+mn-ea"/>
                  <a:cs typeface="+mn-cs"/>
                  <a:sym typeface="Helvetica Neue"/>
                </a:rPr>
                <a:t>pabalsts</a:t>
              </a:r>
              <a:endParaRPr kumimoji="0" lang="en-GB" sz="2276" b="0" i="1" u="none" strike="noStrike" kern="1200" cap="none" spc="0" normalizeH="0" baseline="0" noProof="0" dirty="0">
                <a:ln>
                  <a:noFill/>
                </a:ln>
                <a:solidFill>
                  <a:srgbClr val="727272"/>
                </a:solidFill>
                <a:effectLst/>
                <a:uLnTx/>
                <a:uFillTx/>
                <a:latin typeface="Georgia"/>
                <a:ea typeface="+mn-ea"/>
                <a:cs typeface="+mn-cs"/>
                <a:sym typeface="Helvetica Neue"/>
              </a:endParaRPr>
            </a:p>
            <a:p>
              <a:pPr marL="0" marR="0" lvl="0" indent="0" algn="ctr" defTabSz="130046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276" b="0" i="0" u="none" strike="noStrike" kern="1200" cap="none" spc="0" normalizeH="0" baseline="0" noProof="0" dirty="0">
                <a:ln>
                  <a:noFill/>
                </a:ln>
                <a:solidFill>
                  <a:srgbClr val="727272"/>
                </a:solidFill>
                <a:effectLst/>
                <a:uLnTx/>
                <a:uFillTx/>
                <a:latin typeface="Georgia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023DAB9A-19B2-47B3-83B6-362CBEECAE48}"/>
                </a:ext>
              </a:extLst>
            </p:cNvPr>
            <p:cNvSpPr/>
            <p:nvPr/>
          </p:nvSpPr>
          <p:spPr>
            <a:xfrm>
              <a:off x="1607256" y="3578453"/>
              <a:ext cx="1674726" cy="1049927"/>
            </a:xfrm>
            <a:prstGeom prst="rect">
              <a:avLst/>
            </a:prstGeom>
            <a:solidFill>
              <a:srgbClr val="4F81BD">
                <a:lumMod val="20000"/>
                <a:lumOff val="80000"/>
              </a:srgbClr>
            </a:solidFill>
          </p:spPr>
          <p:txBody>
            <a:bodyPr wrap="square">
              <a:spAutoFit/>
            </a:bodyPr>
            <a:lstStyle/>
            <a:p>
              <a:pPr marL="0" marR="0" lvl="0" indent="0" algn="ctr" defTabSz="130046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276" b="0" i="1" u="none" strike="noStrike" kern="1200" cap="none" spc="0" normalizeH="0" baseline="0" noProof="0" dirty="0" err="1">
                  <a:ln>
                    <a:noFill/>
                  </a:ln>
                  <a:solidFill>
                    <a:srgbClr val="727272"/>
                  </a:solidFill>
                  <a:effectLst/>
                  <a:uLnTx/>
                  <a:uFillTx/>
                  <a:latin typeface="Georgia"/>
                  <a:ea typeface="+mn-ea"/>
                  <a:cs typeface="+mn-cs"/>
                  <a:sym typeface="Helvetica Neue"/>
                </a:rPr>
                <a:t>Soci</a:t>
              </a:r>
              <a:r>
                <a:rPr kumimoji="0" lang="lv-LV" sz="2276" b="0" i="1" u="none" strike="noStrike" kern="1200" cap="none" spc="0" normalizeH="0" baseline="0" noProof="0" dirty="0" err="1">
                  <a:ln>
                    <a:noFill/>
                  </a:ln>
                  <a:solidFill>
                    <a:srgbClr val="727272"/>
                  </a:solidFill>
                  <a:effectLst/>
                  <a:uLnTx/>
                  <a:uFillTx/>
                  <a:latin typeface="Georgia"/>
                  <a:ea typeface="+mn-ea"/>
                  <a:cs typeface="+mn-cs"/>
                  <a:sym typeface="Helvetica Neue"/>
                </a:rPr>
                <a:t>āl</a:t>
              </a:r>
              <a:r>
                <a:rPr kumimoji="0" lang="en-GB" sz="2276" b="0" i="1" u="none" strike="noStrike" kern="1200" cap="none" spc="0" normalizeH="0" baseline="0" noProof="0" dirty="0">
                  <a:ln>
                    <a:noFill/>
                  </a:ln>
                  <a:solidFill>
                    <a:srgbClr val="727272"/>
                  </a:solidFill>
                  <a:effectLst/>
                  <a:uLnTx/>
                  <a:uFillTx/>
                  <a:latin typeface="Georgia"/>
                  <a:ea typeface="+mn-ea"/>
                  <a:cs typeface="+mn-cs"/>
                  <a:sym typeface="Helvetica Neue"/>
                </a:rPr>
                <a:t>o un </a:t>
              </a:r>
              <a:r>
                <a:rPr kumimoji="0" lang="en-GB" sz="2276" b="0" i="1" u="none" strike="noStrike" kern="1200" cap="none" spc="0" normalizeH="0" baseline="0" noProof="0" dirty="0" err="1">
                  <a:ln>
                    <a:noFill/>
                  </a:ln>
                  <a:solidFill>
                    <a:srgbClr val="727272"/>
                  </a:solidFill>
                  <a:effectLst/>
                  <a:uLnTx/>
                  <a:uFillTx/>
                  <a:latin typeface="Georgia"/>
                  <a:ea typeface="+mn-ea"/>
                  <a:cs typeface="+mn-cs"/>
                  <a:sym typeface="Helvetica Neue"/>
                </a:rPr>
                <a:t>pašvald</a:t>
              </a:r>
              <a:r>
                <a:rPr kumimoji="0" lang="lv-LV" sz="2276" b="0" i="1" u="none" strike="noStrike" kern="1200" cap="none" spc="0" normalizeH="0" baseline="0" noProof="0" dirty="0">
                  <a:ln>
                    <a:noFill/>
                  </a:ln>
                  <a:solidFill>
                    <a:srgbClr val="727272"/>
                  </a:solidFill>
                  <a:effectLst/>
                  <a:uLnTx/>
                  <a:uFillTx/>
                  <a:latin typeface="Georgia"/>
                  <a:ea typeface="+mn-ea"/>
                  <a:cs typeface="+mn-cs"/>
                  <a:sym typeface="Helvetica Neue"/>
                </a:rPr>
                <a:t>ī</a:t>
              </a:r>
              <a:r>
                <a:rPr kumimoji="0" lang="en-GB" sz="2276" b="0" i="1" u="none" strike="noStrike" kern="1200" cap="none" spc="0" normalizeH="0" baseline="0" noProof="0" dirty="0">
                  <a:ln>
                    <a:noFill/>
                  </a:ln>
                  <a:solidFill>
                    <a:srgbClr val="727272"/>
                  </a:solidFill>
                  <a:effectLst/>
                  <a:uLnTx/>
                  <a:uFillTx/>
                  <a:latin typeface="Georgia"/>
                  <a:ea typeface="+mn-ea"/>
                  <a:cs typeface="+mn-cs"/>
                  <a:sym typeface="Helvetica Neue"/>
                </a:rPr>
                <a:t>bas </a:t>
              </a:r>
              <a:r>
                <a:rPr kumimoji="0" lang="lv-LV" sz="2276" b="0" i="1" u="none" strike="noStrike" kern="1200" cap="none" spc="0" normalizeH="0" baseline="0" noProof="0" dirty="0">
                  <a:ln>
                    <a:noFill/>
                  </a:ln>
                  <a:solidFill>
                    <a:srgbClr val="727272"/>
                  </a:solidFill>
                  <a:effectLst/>
                  <a:uLnTx/>
                  <a:uFillTx/>
                  <a:latin typeface="Georgia"/>
                  <a:ea typeface="+mn-ea"/>
                  <a:cs typeface="+mn-cs"/>
                  <a:sym typeface="Helvetica Neue"/>
                </a:rPr>
                <a:t>ī</a:t>
              </a:r>
              <a:r>
                <a:rPr kumimoji="0" lang="en-GB" sz="2276" b="0" i="1" u="none" strike="noStrike" kern="1200" cap="none" spc="0" normalizeH="0" baseline="0" noProof="0" dirty="0">
                  <a:ln>
                    <a:noFill/>
                  </a:ln>
                  <a:solidFill>
                    <a:srgbClr val="727272"/>
                  </a:solidFill>
                  <a:effectLst/>
                  <a:uLnTx/>
                  <a:uFillTx/>
                  <a:latin typeface="Georgia"/>
                  <a:ea typeface="+mn-ea"/>
                  <a:cs typeface="+mn-cs"/>
                  <a:sym typeface="Helvetica Neue"/>
                </a:rPr>
                <a:t>res </a:t>
              </a:r>
              <a:r>
                <a:rPr kumimoji="0" lang="en-GB" sz="2276" b="0" i="1" u="none" strike="noStrike" kern="1200" cap="none" spc="0" normalizeH="0" baseline="0" noProof="0" dirty="0" err="1">
                  <a:ln>
                    <a:noFill/>
                  </a:ln>
                  <a:solidFill>
                    <a:srgbClr val="727272"/>
                  </a:solidFill>
                  <a:effectLst/>
                  <a:uLnTx/>
                  <a:uFillTx/>
                  <a:latin typeface="Georgia"/>
                  <a:ea typeface="+mn-ea"/>
                  <a:cs typeface="+mn-cs"/>
                  <a:sym typeface="Helvetica Neue"/>
                </a:rPr>
                <a:t>dz</a:t>
              </a:r>
              <a:r>
                <a:rPr kumimoji="0" lang="lv-LV" sz="2276" b="0" i="1" u="none" strike="noStrike" kern="1200" cap="none" spc="0" normalizeH="0" baseline="0" noProof="0" dirty="0" err="1">
                  <a:ln>
                    <a:noFill/>
                  </a:ln>
                  <a:solidFill>
                    <a:srgbClr val="727272"/>
                  </a:solidFill>
                  <a:effectLst/>
                  <a:uLnTx/>
                  <a:uFillTx/>
                  <a:latin typeface="Georgia"/>
                  <a:ea typeface="+mn-ea"/>
                  <a:cs typeface="+mn-cs"/>
                  <a:sym typeface="Helvetica Neue"/>
                </a:rPr>
                <a:t>īvokļu</a:t>
              </a:r>
              <a:r>
                <a:rPr kumimoji="0" lang="en-GB" sz="2276" b="0" i="1" u="none" strike="noStrike" kern="1200" cap="none" spc="0" normalizeH="0" baseline="0" noProof="0" dirty="0">
                  <a:ln>
                    <a:noFill/>
                  </a:ln>
                  <a:solidFill>
                    <a:srgbClr val="727272"/>
                  </a:solidFill>
                  <a:effectLst/>
                  <a:uLnTx/>
                  <a:uFillTx/>
                  <a:latin typeface="Georgia"/>
                  <a:ea typeface="+mn-ea"/>
                  <a:cs typeface="+mn-cs"/>
                  <a:sym typeface="Helvetica Neue"/>
                </a:rPr>
                <a:t> pie</a:t>
              </a:r>
              <a:r>
                <a:rPr kumimoji="0" lang="lv-LV" sz="2276" b="0" i="1" u="none" strike="noStrike" kern="1200" cap="none" spc="0" normalizeH="0" baseline="0" noProof="0" dirty="0">
                  <a:ln>
                    <a:noFill/>
                  </a:ln>
                  <a:solidFill>
                    <a:srgbClr val="727272"/>
                  </a:solidFill>
                  <a:effectLst/>
                  <a:uLnTx/>
                  <a:uFillTx/>
                  <a:latin typeface="Georgia"/>
                  <a:ea typeface="+mn-ea"/>
                  <a:cs typeface="+mn-cs"/>
                  <a:sym typeface="Helvetica Neue"/>
                </a:rPr>
                <a:t>šķiršana</a:t>
              </a:r>
              <a:endParaRPr kumimoji="0" lang="en-GB" sz="2276" b="0" i="0" u="none" strike="noStrike" kern="1200" cap="none" spc="0" normalizeH="0" baseline="0" noProof="0" dirty="0">
                <a:ln>
                  <a:noFill/>
                </a:ln>
                <a:solidFill>
                  <a:srgbClr val="727272"/>
                </a:solidFill>
                <a:effectLst/>
                <a:uLnTx/>
                <a:uFillTx/>
                <a:latin typeface="Georgia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F993B7AF-75D2-45F7-9049-AE23E2EDBE15}"/>
                </a:ext>
              </a:extLst>
            </p:cNvPr>
            <p:cNvSpPr/>
            <p:nvPr/>
          </p:nvSpPr>
          <p:spPr>
            <a:xfrm>
              <a:off x="710078" y="5482917"/>
              <a:ext cx="2205939" cy="286560"/>
            </a:xfrm>
            <a:prstGeom prst="rect">
              <a:avLst/>
            </a:prstGeom>
            <a:solidFill>
              <a:srgbClr val="4F81BD">
                <a:lumMod val="20000"/>
                <a:lumOff val="80000"/>
              </a:srgbClr>
            </a:solidFill>
            <a:ln w="19050" cap="flat" cmpd="sng" algn="ctr">
              <a:solidFill>
                <a:srgbClr val="E6E6E6">
                  <a:lumMod val="1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30046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/>
                <a:ea typeface="+mn-ea"/>
                <a:cs typeface="+mn-cs"/>
                <a:sym typeface="Helvetica Neue"/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18E7F097-96F2-46B6-A7BC-B9AFF63C7FB5}"/>
              </a:ext>
            </a:extLst>
          </p:cNvPr>
          <p:cNvGrpSpPr/>
          <p:nvPr/>
        </p:nvGrpSpPr>
        <p:grpSpPr>
          <a:xfrm>
            <a:off x="11415590" y="4483384"/>
            <a:ext cx="4994153" cy="3718483"/>
            <a:chOff x="8026401" y="3152379"/>
            <a:chExt cx="3511514" cy="2594237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D00B5B2-B0A2-4533-A182-F1A1D95529CE}"/>
                </a:ext>
              </a:extLst>
            </p:cNvPr>
            <p:cNvSpPr/>
            <p:nvPr/>
          </p:nvSpPr>
          <p:spPr>
            <a:xfrm>
              <a:off x="8644564" y="3152379"/>
              <a:ext cx="2805756" cy="1713493"/>
            </a:xfrm>
            <a:prstGeom prst="rect">
              <a:avLst/>
            </a:prstGeom>
            <a:solidFill>
              <a:srgbClr val="4F81BD"/>
            </a:solidFill>
          </p:spPr>
          <p:txBody>
            <a:bodyPr wrap="square">
              <a:spAutoFit/>
            </a:bodyPr>
            <a:lstStyle/>
            <a:p>
              <a:pPr lvl="0" defTabSz="1300460" hangingPunct="1">
                <a:defRPr/>
              </a:pPr>
              <a:r>
                <a:rPr kumimoji="0" lang="lv-LV" sz="256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Georgia"/>
                  <a:ea typeface="+mn-ea"/>
                  <a:cs typeface="+mn-cs"/>
                  <a:sym typeface="Helvetica Neue"/>
                </a:rPr>
                <a:t>Var atļauties hipotekāro </a:t>
              </a:r>
              <a:r>
                <a:rPr lang="lv-LV" sz="2560" b="0" kern="1200" dirty="0">
                  <a:solidFill>
                    <a:prstClr val="white"/>
                  </a:solidFill>
                  <a:latin typeface="Georgia"/>
                  <a:ea typeface="+mn-ea"/>
                  <a:cs typeface="+mn-cs"/>
                </a:rPr>
                <a:t>kredītu vecā dzīvojamā fondā mājokļa iegādei. Jaunu mājokli var atļauties tikai daļa no šīm mājsaimniecībām.</a:t>
              </a:r>
              <a:endParaRPr kumimoji="0" lang="lv-LV" sz="256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DF8E2A48-F7A8-45D6-8975-9B75374E3263}"/>
                </a:ext>
              </a:extLst>
            </p:cNvPr>
            <p:cNvSpPr/>
            <p:nvPr/>
          </p:nvSpPr>
          <p:spPr>
            <a:xfrm>
              <a:off x="8026401" y="5464803"/>
              <a:ext cx="3511514" cy="281813"/>
            </a:xfrm>
            <a:prstGeom prst="rect">
              <a:avLst/>
            </a:prstGeom>
            <a:solidFill>
              <a:srgbClr val="4F81BD"/>
            </a:solidFill>
            <a:ln w="19050" cap="flat" cmpd="sng" algn="ctr">
              <a:solidFill>
                <a:srgbClr val="E6E6E6">
                  <a:lumMod val="1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30046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/>
                <a:ea typeface="+mn-ea"/>
                <a:cs typeface="+mn-cs"/>
                <a:sym typeface="Helvetica Neue"/>
              </a:endParaRP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421ACD7C-3558-4BE2-920F-BAAB2B54CBB5}"/>
              </a:ext>
            </a:extLst>
          </p:cNvPr>
          <p:cNvGrpSpPr/>
          <p:nvPr/>
        </p:nvGrpSpPr>
        <p:grpSpPr>
          <a:xfrm>
            <a:off x="4156519" y="2467713"/>
            <a:ext cx="7382133" cy="5734154"/>
            <a:chOff x="2921598" y="1733114"/>
            <a:chExt cx="5190562" cy="4036363"/>
          </a:xfrm>
        </p:grpSpPr>
        <p:sp>
          <p:nvSpPr>
            <p:cNvPr id="64" name="Down Arrow Callout 42">
              <a:extLst>
                <a:ext uri="{FF2B5EF4-FFF2-40B4-BE49-F238E27FC236}">
                  <a16:creationId xmlns:a16="http://schemas.microsoft.com/office/drawing/2014/main" id="{C7A2D566-D891-48BB-B99B-BAE414BE2DCE}"/>
                </a:ext>
              </a:extLst>
            </p:cNvPr>
            <p:cNvSpPr/>
            <p:nvPr/>
          </p:nvSpPr>
          <p:spPr>
            <a:xfrm>
              <a:off x="3616543" y="1733114"/>
              <a:ext cx="4495617" cy="3511550"/>
            </a:xfrm>
            <a:prstGeom prst="downArrowCallout">
              <a:avLst/>
            </a:prstGeom>
            <a:solidFill>
              <a:srgbClr val="FDEADA"/>
            </a:solidFill>
            <a:ln w="19050" cap="flat" cmpd="sng" algn="ctr">
              <a:solidFill>
                <a:srgbClr val="FF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30046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4400" b="0" i="0" u="none" strike="noStrike" kern="1200" cap="none" spc="0" normalizeH="0" baseline="0" noProof="0" dirty="0">
                  <a:ln>
                    <a:noFill/>
                  </a:ln>
                  <a:solidFill>
                    <a:srgbClr val="E6E6E6">
                      <a:lumMod val="10000"/>
                    </a:srgbClr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  <a:sym typeface="Helvetica Neue"/>
                </a:rPr>
                <a:t>“</a:t>
              </a:r>
              <a:r>
                <a:rPr kumimoji="0" lang="lv-LV" sz="4400" b="0" i="0" u="none" strike="noStrike" kern="1200" cap="none" spc="0" normalizeH="0" baseline="0" noProof="0" dirty="0">
                  <a:ln>
                    <a:noFill/>
                  </a:ln>
                  <a:solidFill>
                    <a:srgbClr val="E6E6E6">
                      <a:lumMod val="10000"/>
                    </a:srgbClr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  <a:sym typeface="Helvetica Neue"/>
                </a:rPr>
                <a:t>Neatbalstītais vidusslānis</a:t>
              </a:r>
              <a:r>
                <a:rPr kumimoji="0" lang="en-GB" sz="4400" b="0" i="0" u="none" strike="noStrike" kern="1200" cap="none" spc="0" normalizeH="0" baseline="0" noProof="0" dirty="0">
                  <a:ln>
                    <a:noFill/>
                  </a:ln>
                  <a:solidFill>
                    <a:srgbClr val="E6E6E6">
                      <a:lumMod val="10000"/>
                    </a:srgbClr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  <a:sym typeface="Helvetica Neue"/>
                </a:rPr>
                <a:t>”</a:t>
              </a:r>
            </a:p>
            <a:p>
              <a:pPr marL="0" marR="0" lvl="0" indent="0" algn="ctr" defTabSz="130046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560" b="0" i="0" u="none" strike="noStrike" kern="1200" cap="none" spc="0" normalizeH="0" baseline="0" noProof="0" dirty="0">
                <a:ln>
                  <a:noFill/>
                </a:ln>
                <a:solidFill>
                  <a:srgbClr val="E6E6E6">
                    <a:lumMod val="10000"/>
                  </a:srgbClr>
                </a:solidFill>
                <a:effectLst/>
                <a:uLnTx/>
                <a:uFillTx/>
                <a:latin typeface="Georgia"/>
                <a:ea typeface="+mn-ea"/>
                <a:cs typeface="+mn-cs"/>
                <a:sym typeface="Helvetica Neue"/>
              </a:endParaRPr>
            </a:p>
            <a:p>
              <a:pPr marL="0" marR="0" lvl="0" indent="0" algn="ctr" defTabSz="130046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2560" b="0" i="0" u="none" strike="noStrike" kern="1200" cap="none" spc="0" normalizeH="0" baseline="0" noProof="0" dirty="0">
                  <a:ln>
                    <a:noFill/>
                  </a:ln>
                  <a:solidFill>
                    <a:srgbClr val="E6E6E6">
                      <a:lumMod val="10000"/>
                    </a:srgbClr>
                  </a:solidFill>
                  <a:effectLst/>
                  <a:uLnTx/>
                  <a:uFillTx/>
                  <a:latin typeface="Georgia"/>
                  <a:ea typeface="+mn-ea"/>
                  <a:cs typeface="+mn-cs"/>
                  <a:sym typeface="Helvetica Neue"/>
                </a:rPr>
                <a:t>44% jeb 370 tūkst. Latvijas mājsaimniecību ir pārāk «turīgas», lai pretendētu uz mājokļa pabalstiem vai pašvaldības vai sociālo mājokli, tomēr nespēj atļauties hipotekāro kredītu</a:t>
              </a:r>
              <a:endParaRPr kumimoji="0" lang="en-GB" sz="2560" b="0" i="0" u="none" strike="noStrike" kern="1200" cap="none" spc="0" normalizeH="0" baseline="0" noProof="0" dirty="0">
                <a:ln>
                  <a:noFill/>
                </a:ln>
                <a:solidFill>
                  <a:srgbClr val="E6E6E6">
                    <a:lumMod val="10000"/>
                  </a:srgbClr>
                </a:solidFill>
                <a:effectLst/>
                <a:uLnTx/>
                <a:uFillTx/>
                <a:latin typeface="Georgia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E6416080-8FD0-4758-849F-1BD8B4651FE3}"/>
                </a:ext>
              </a:extLst>
            </p:cNvPr>
            <p:cNvSpPr/>
            <p:nvPr/>
          </p:nvSpPr>
          <p:spPr>
            <a:xfrm>
              <a:off x="2921598" y="5485137"/>
              <a:ext cx="5104033" cy="284340"/>
            </a:xfrm>
            <a:prstGeom prst="rect">
              <a:avLst/>
            </a:prstGeom>
            <a:solidFill>
              <a:srgbClr val="FF0000"/>
            </a:solidFill>
            <a:ln w="19050" cap="flat" cmpd="sng" algn="ctr">
              <a:solidFill>
                <a:srgbClr val="E6E6E6">
                  <a:lumMod val="1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30046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/>
                <a:ea typeface="+mn-ea"/>
                <a:cs typeface="+mn-cs"/>
                <a:sym typeface="Helvetica Neue"/>
              </a:endParaRPr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23E052AA-711B-4AE1-ADBD-7A7FCFAC0D14}"/>
              </a:ext>
            </a:extLst>
          </p:cNvPr>
          <p:cNvSpPr txBox="1"/>
          <p:nvPr/>
        </p:nvSpPr>
        <p:spPr>
          <a:xfrm>
            <a:off x="0" y="8800745"/>
            <a:ext cx="4268567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560" b="0" i="0" u="none" strike="noStrike" kern="1200" cap="none" spc="0" normalizeH="0" baseline="0" noProof="0" dirty="0">
                <a:ln>
                  <a:noFill/>
                </a:ln>
                <a:solidFill>
                  <a:srgbClr val="E6E6E6">
                    <a:lumMod val="10000"/>
                  </a:srgbClr>
                </a:solidFill>
                <a:effectLst/>
                <a:uLnTx/>
                <a:uFillTx/>
                <a:latin typeface="Georgia"/>
                <a:ea typeface="+mn-ea"/>
                <a:cs typeface="+mn-cs"/>
                <a:sym typeface="Helvetica Neue"/>
              </a:rPr>
              <a:t>Trūcīgākās mājsaimniecības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6768DC-17CD-4D64-BD0D-CC8C8383F1B7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3537106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26936"/>
            <a:ext cx="17340262" cy="10475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C0E94E-AD91-4867-AFD1-B82DD63F9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610600" y="1138471"/>
            <a:ext cx="24658320" cy="1059322"/>
          </a:xfrm>
          <a:prstGeom prst="ellipse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 defTabSz="914400"/>
            <a:r>
              <a:rPr lang="lv-LV" sz="35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MĀJOKLIS – NEATŅEMAMA EKONOMIKAS SISTĒMAS DAĻA</a:t>
            </a:r>
            <a:br>
              <a:rPr lang="lv-LV" sz="35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endParaRPr lang="en-US" sz="35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6768DC-17CD-4D64-BD0D-CC8C8383F1B7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marL="0" marR="0" lvl="0" indent="0" algn="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lang="lv-LV" sz="1707" b="1" i="0" u="none" strike="noStrike" kern="0" cap="none" spc="0" normalizeH="0" baseline="0" noProof="0" smtClean="0">
                <a:ln>
                  <a:noFill/>
                </a:ln>
                <a:solidFill>
                  <a:srgbClr val="00859B">
                    <a:tint val="75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pPr marL="0" marR="0" lvl="0" indent="0" algn="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lv-LV" sz="1707" b="1" i="0" u="none" strike="noStrike" kern="0" cap="none" spc="0" normalizeH="0" baseline="0" noProof="0">
              <a:ln>
                <a:noFill/>
              </a:ln>
              <a:solidFill>
                <a:srgbClr val="00859B">
                  <a:tint val="75000"/>
                </a:srgbClr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7931E34-24E7-4620-9DF7-4784BD9EB128}"/>
              </a:ext>
            </a:extLst>
          </p:cNvPr>
          <p:cNvGrpSpPr/>
          <p:nvPr/>
        </p:nvGrpSpPr>
        <p:grpSpPr>
          <a:xfrm>
            <a:off x="2665504" y="2005471"/>
            <a:ext cx="12009253" cy="7584959"/>
            <a:chOff x="3225581" y="2354387"/>
            <a:chExt cx="10892970" cy="6879923"/>
          </a:xfrm>
        </p:grpSpPr>
        <p:pic>
          <p:nvPicPr>
            <p:cNvPr id="9" name="Picture 8" descr="Icon&#10;&#10;Description automatically generated">
              <a:extLst>
                <a:ext uri="{FF2B5EF4-FFF2-40B4-BE49-F238E27FC236}">
                  <a16:creationId xmlns:a16="http://schemas.microsoft.com/office/drawing/2014/main" id="{72A9E5F1-A1F3-4AE7-96A0-A11BB6FCDB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prstClr val="black"/>
                <a:schemeClr val="accent3">
                  <a:tint val="45000"/>
                  <a:satMod val="400000"/>
                </a:schemeClr>
              </a:duotone>
              <a:alphaModFix amt="8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5405"/>
                      </a14:imgEffect>
                      <a14:imgEffect>
                        <a14:saturation sat="1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929829" y="5072577"/>
              <a:ext cx="4161733" cy="4161733"/>
            </a:xfrm>
            <a:prstGeom prst="rect">
              <a:avLst/>
            </a:prstGeom>
          </p:spPr>
        </p:pic>
        <p:sp>
          <p:nvSpPr>
            <p:cNvPr id="11" name="Text Box 26">
              <a:extLst>
                <a:ext uri="{FF2B5EF4-FFF2-40B4-BE49-F238E27FC236}">
                  <a16:creationId xmlns:a16="http://schemas.microsoft.com/office/drawing/2014/main" id="{9F36A7D3-7216-4940-B3D6-66F3B96E24E3}"/>
                </a:ext>
              </a:extLst>
            </p:cNvPr>
            <p:cNvSpPr txBox="1"/>
            <p:nvPr/>
          </p:nvSpPr>
          <p:spPr>
            <a:xfrm>
              <a:off x="6308122" y="6926658"/>
              <a:ext cx="3405147" cy="453573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Iedzīvotājs</a:t>
              </a:r>
              <a:endParaRPr kumimoji="0" lang="lv-LV" sz="5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pic>
          <p:nvPicPr>
            <p:cNvPr id="12" name="Picture 11" descr="Icon&#10;&#10;Description automatically generated">
              <a:extLst>
                <a:ext uri="{FF2B5EF4-FFF2-40B4-BE49-F238E27FC236}">
                  <a16:creationId xmlns:a16="http://schemas.microsoft.com/office/drawing/2014/main" id="{4AFFEAF2-AB0B-43ED-9E28-B43514F3849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alphaModFix amt="85000"/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5405"/>
                      </a14:imgEffect>
                      <a14:imgEffect>
                        <a14:saturation sat="133000"/>
                      </a14:imgEffect>
                      <a14:imgEffect>
                        <a14:brightnessContrast brigh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5159935">
              <a:off x="5459747" y="2439193"/>
              <a:ext cx="3247817" cy="3247817"/>
            </a:xfrm>
            <a:prstGeom prst="rect">
              <a:avLst/>
            </a:prstGeom>
          </p:spPr>
        </p:pic>
        <p:sp>
          <p:nvSpPr>
            <p:cNvPr id="14" name="Text Box 26">
              <a:extLst>
                <a:ext uri="{FF2B5EF4-FFF2-40B4-BE49-F238E27FC236}">
                  <a16:creationId xmlns:a16="http://schemas.microsoft.com/office/drawing/2014/main" id="{7F0FCB29-7ED8-4957-B210-30D1BA16723B}"/>
                </a:ext>
              </a:extLst>
            </p:cNvPr>
            <p:cNvSpPr txBox="1"/>
            <p:nvPr/>
          </p:nvSpPr>
          <p:spPr>
            <a:xfrm>
              <a:off x="5406102" y="3814467"/>
              <a:ext cx="3405147" cy="497272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Mājoklis</a:t>
              </a:r>
              <a:endParaRPr kumimoji="0" lang="lv-LV" sz="5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pic>
          <p:nvPicPr>
            <p:cNvPr id="15" name="Picture 14" descr="Icon&#10;&#10;Description automatically generated">
              <a:extLst>
                <a:ext uri="{FF2B5EF4-FFF2-40B4-BE49-F238E27FC236}">
                  <a16:creationId xmlns:a16="http://schemas.microsoft.com/office/drawing/2014/main" id="{C4AB946C-746B-4768-8FE1-A428C85EFAE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prstClr val="black"/>
                <a:schemeClr val="accent3">
                  <a:tint val="45000"/>
                  <a:satMod val="400000"/>
                </a:schemeClr>
              </a:duotone>
              <a:alphaModFix amt="8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5405"/>
                      </a14:imgEffect>
                      <a14:imgEffect>
                        <a14:saturation sat="1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556641">
              <a:off x="8373909" y="2851382"/>
              <a:ext cx="3247817" cy="3247817"/>
            </a:xfrm>
            <a:prstGeom prst="rect">
              <a:avLst/>
            </a:prstGeom>
          </p:spPr>
        </p:pic>
        <p:sp>
          <p:nvSpPr>
            <p:cNvPr id="16" name="Text Box 26">
              <a:extLst>
                <a:ext uri="{FF2B5EF4-FFF2-40B4-BE49-F238E27FC236}">
                  <a16:creationId xmlns:a16="http://schemas.microsoft.com/office/drawing/2014/main" id="{7B37D58B-D055-4B3E-A819-EE470A3271F7}"/>
                </a:ext>
              </a:extLst>
            </p:cNvPr>
            <p:cNvSpPr txBox="1"/>
            <p:nvPr/>
          </p:nvSpPr>
          <p:spPr>
            <a:xfrm>
              <a:off x="8295246" y="4218126"/>
              <a:ext cx="3405147" cy="497272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Darbavietas</a:t>
              </a:r>
              <a:endParaRPr kumimoji="0" lang="lv-LV" sz="4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pic>
          <p:nvPicPr>
            <p:cNvPr id="18" name="Picture 17" descr="Icon&#10;&#10;Description automatically generated">
              <a:extLst>
                <a:ext uri="{FF2B5EF4-FFF2-40B4-BE49-F238E27FC236}">
                  <a16:creationId xmlns:a16="http://schemas.microsoft.com/office/drawing/2014/main" id="{075EE773-EF11-4E49-8155-85B13EAB7E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prstClr val="black"/>
                <a:schemeClr val="accent3">
                  <a:tint val="45000"/>
                  <a:satMod val="400000"/>
                </a:schemeClr>
              </a:duotone>
              <a:alphaModFix amt="8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5405"/>
                      </a14:imgEffect>
                      <a14:imgEffect>
                        <a14:saturation sat="1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7683025">
              <a:off x="11122150" y="2354387"/>
              <a:ext cx="2574113" cy="2574113"/>
            </a:xfrm>
            <a:prstGeom prst="rect">
              <a:avLst/>
            </a:prstGeom>
          </p:spPr>
        </p:pic>
        <p:sp>
          <p:nvSpPr>
            <p:cNvPr id="19" name="Text Box 26">
              <a:extLst>
                <a:ext uri="{FF2B5EF4-FFF2-40B4-BE49-F238E27FC236}">
                  <a16:creationId xmlns:a16="http://schemas.microsoft.com/office/drawing/2014/main" id="{E3F74CC0-5652-4FE4-A5BF-60670D91136E}"/>
                </a:ext>
              </a:extLst>
            </p:cNvPr>
            <p:cNvSpPr txBox="1"/>
            <p:nvPr/>
          </p:nvSpPr>
          <p:spPr>
            <a:xfrm>
              <a:off x="10713404" y="3479424"/>
              <a:ext cx="3405147" cy="497272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Infrastruktūra</a:t>
              </a:r>
              <a:endParaRPr kumimoji="0" lang="lv-LV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pic>
          <p:nvPicPr>
            <p:cNvPr id="20" name="Picture 19" descr="Icon&#10;&#10;Description automatically generated">
              <a:extLst>
                <a:ext uri="{FF2B5EF4-FFF2-40B4-BE49-F238E27FC236}">
                  <a16:creationId xmlns:a16="http://schemas.microsoft.com/office/drawing/2014/main" id="{891D2440-78F4-4692-BB91-49ADAFEE903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prstClr val="black"/>
                <a:schemeClr val="accent3">
                  <a:tint val="45000"/>
                  <a:satMod val="400000"/>
                </a:schemeClr>
              </a:duotone>
              <a:alphaModFix amt="8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5405"/>
                      </a14:imgEffect>
                      <a14:imgEffect>
                        <a14:saturation sat="1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4244496">
              <a:off x="3225581" y="4329791"/>
              <a:ext cx="3217594" cy="3217594"/>
            </a:xfrm>
            <a:prstGeom prst="rect">
              <a:avLst/>
            </a:prstGeom>
          </p:spPr>
        </p:pic>
        <p:sp>
          <p:nvSpPr>
            <p:cNvPr id="21" name="Text Box 26">
              <a:extLst>
                <a:ext uri="{FF2B5EF4-FFF2-40B4-BE49-F238E27FC236}">
                  <a16:creationId xmlns:a16="http://schemas.microsoft.com/office/drawing/2014/main" id="{D644BFDA-0166-4606-8549-373FE76912C1}"/>
                </a:ext>
              </a:extLst>
            </p:cNvPr>
            <p:cNvSpPr txBox="1"/>
            <p:nvPr/>
          </p:nvSpPr>
          <p:spPr>
            <a:xfrm>
              <a:off x="3960267" y="5654607"/>
              <a:ext cx="1702575" cy="567962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Publiskie pakalpojumi</a:t>
              </a:r>
              <a:endParaRPr kumimoji="0" lang="lv-LV" sz="4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  <p:pic>
          <p:nvPicPr>
            <p:cNvPr id="22" name="Picture 21" descr="Icon&#10;&#10;Description automatically generated">
              <a:extLst>
                <a:ext uri="{FF2B5EF4-FFF2-40B4-BE49-F238E27FC236}">
                  <a16:creationId xmlns:a16="http://schemas.microsoft.com/office/drawing/2014/main" id="{89DF6DC4-F29E-4A25-835D-BD28AFF873B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prstClr val="black"/>
                <a:schemeClr val="accent3">
                  <a:tint val="45000"/>
                  <a:satMod val="400000"/>
                </a:schemeClr>
              </a:duotone>
              <a:alphaModFix amt="8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5405"/>
                      </a14:imgEffect>
                      <a14:imgEffect>
                        <a14:saturation sat="1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3592168">
              <a:off x="9823524" y="5342914"/>
              <a:ext cx="2910965" cy="2910962"/>
            </a:xfrm>
            <a:prstGeom prst="rect">
              <a:avLst/>
            </a:prstGeom>
          </p:spPr>
        </p:pic>
        <p:sp>
          <p:nvSpPr>
            <p:cNvPr id="23" name="Text Box 26">
              <a:extLst>
                <a:ext uri="{FF2B5EF4-FFF2-40B4-BE49-F238E27FC236}">
                  <a16:creationId xmlns:a16="http://schemas.microsoft.com/office/drawing/2014/main" id="{130C85A7-9522-474D-9479-F7B72D844554}"/>
                </a:ext>
              </a:extLst>
            </p:cNvPr>
            <p:cNvSpPr txBox="1"/>
            <p:nvPr/>
          </p:nvSpPr>
          <p:spPr>
            <a:xfrm>
              <a:off x="10453342" y="6660526"/>
              <a:ext cx="1702575" cy="567962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  <a:sym typeface="Helvetica Neue"/>
                </a:rPr>
                <a:t>Transports</a:t>
              </a:r>
              <a:endParaRPr kumimoji="0" lang="lv-LV" sz="4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Helvetica Neue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036444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7340262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28BFE5-831D-468F-8FD4-E79760757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2770" y="2229821"/>
            <a:ext cx="5279769" cy="5282838"/>
          </a:xfrm>
        </p:spPr>
        <p:txBody>
          <a:bodyPr anchor="ctr">
            <a:normAutofit/>
          </a:bodyPr>
          <a:lstStyle/>
          <a:p>
            <a:r>
              <a:rPr lang="lv-LV" sz="5300" dirty="0"/>
              <a:t>EM priekšlikumi mājokļu pieejamības risināšanai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C3846A5-A498-4C9E-B4DC-13532657D7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472764" y="915152"/>
            <a:ext cx="1604859" cy="1204914"/>
            <a:chOff x="8183879" y="1000124"/>
            <a:chExt cx="1562267" cy="1172973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8A845FC1-FE68-40DE-B785-AA0F3DBD6F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83879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endParaRPr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C26048ED-7A92-4694-A168-2C6C5C0D6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83979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endParaRPr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62A3FAA-D056-4098-8115-EA61EAF06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92873" y="1194003"/>
            <a:ext cx="9645238" cy="8038952"/>
          </a:xfrm>
          <a:custGeom>
            <a:avLst/>
            <a:gdLst>
              <a:gd name="connsiteX0" fmla="*/ 2768595 w 4574113"/>
              <a:gd name="connsiteY0" fmla="*/ 2476119 h 3812472"/>
              <a:gd name="connsiteX1" fmla="*/ 3374676 w 4574113"/>
              <a:gd name="connsiteY1" fmla="*/ 2476119 h 3812472"/>
              <a:gd name="connsiteX2" fmla="*/ 3403209 w 4574113"/>
              <a:gd name="connsiteY2" fmla="*/ 2479909 h 3812472"/>
              <a:gd name="connsiteX3" fmla="*/ 3422833 w 4574113"/>
              <a:gd name="connsiteY3" fmla="*/ 2488137 h 3812472"/>
              <a:gd name="connsiteX4" fmla="*/ 3410840 w 4574113"/>
              <a:gd name="connsiteY4" fmla="*/ 2508879 h 3812472"/>
              <a:gd name="connsiteX5" fmla="*/ 2985934 w 4574113"/>
              <a:gd name="connsiteY5" fmla="*/ 3243764 h 3812472"/>
              <a:gd name="connsiteX6" fmla="*/ 2732784 w 4574113"/>
              <a:gd name="connsiteY6" fmla="*/ 3390890 h 3812472"/>
              <a:gd name="connsiteX7" fmla="*/ 2529297 w 4574113"/>
              <a:gd name="connsiteY7" fmla="*/ 3390890 h 3812472"/>
              <a:gd name="connsiteX8" fmla="*/ 2505559 w 4574113"/>
              <a:gd name="connsiteY8" fmla="*/ 3390890 h 3812472"/>
              <a:gd name="connsiteX9" fmla="*/ 2482907 w 4574113"/>
              <a:gd name="connsiteY9" fmla="*/ 3351884 h 3812472"/>
              <a:gd name="connsiteX10" fmla="*/ 2371959 w 4574113"/>
              <a:gd name="connsiteY10" fmla="*/ 3160822 h 3812472"/>
              <a:gd name="connsiteX11" fmla="*/ 2371959 w 4574113"/>
              <a:gd name="connsiteY11" fmla="*/ 3053878 h 3812472"/>
              <a:gd name="connsiteX12" fmla="*/ 2675654 w 4574113"/>
              <a:gd name="connsiteY12" fmla="*/ 2530895 h 3812472"/>
              <a:gd name="connsiteX13" fmla="*/ 2768595 w 4574113"/>
              <a:gd name="connsiteY13" fmla="*/ 2476119 h 3812472"/>
              <a:gd name="connsiteX14" fmla="*/ 3909778 w 4574113"/>
              <a:gd name="connsiteY14" fmla="*/ 676847 h 3812472"/>
              <a:gd name="connsiteX15" fmla="*/ 4305516 w 4574113"/>
              <a:gd name="connsiteY15" fmla="*/ 676847 h 3812472"/>
              <a:gd name="connsiteX16" fmla="*/ 4367056 w 4574113"/>
              <a:gd name="connsiteY16" fmla="*/ 712612 h 3812472"/>
              <a:gd name="connsiteX17" fmla="*/ 4564498 w 4574113"/>
              <a:gd name="connsiteY17" fmla="*/ 1054092 h 3812472"/>
              <a:gd name="connsiteX18" fmla="*/ 4564498 w 4574113"/>
              <a:gd name="connsiteY18" fmla="*/ 1123921 h 3812472"/>
              <a:gd name="connsiteX19" fmla="*/ 4367056 w 4574113"/>
              <a:gd name="connsiteY19" fmla="*/ 1465401 h 3812472"/>
              <a:gd name="connsiteX20" fmla="*/ 4305516 w 4574113"/>
              <a:gd name="connsiteY20" fmla="*/ 1501167 h 3812472"/>
              <a:gd name="connsiteX21" fmla="*/ 3909778 w 4574113"/>
              <a:gd name="connsiteY21" fmla="*/ 1501167 h 3812472"/>
              <a:gd name="connsiteX22" fmla="*/ 3849091 w 4574113"/>
              <a:gd name="connsiteY22" fmla="*/ 1465401 h 3812472"/>
              <a:gd name="connsiteX23" fmla="*/ 3650795 w 4574113"/>
              <a:gd name="connsiteY23" fmla="*/ 1123921 h 3812472"/>
              <a:gd name="connsiteX24" fmla="*/ 3650795 w 4574113"/>
              <a:gd name="connsiteY24" fmla="*/ 1054092 h 3812472"/>
              <a:gd name="connsiteX25" fmla="*/ 3849091 w 4574113"/>
              <a:gd name="connsiteY25" fmla="*/ 712612 h 3812472"/>
              <a:gd name="connsiteX26" fmla="*/ 3909778 w 4574113"/>
              <a:gd name="connsiteY26" fmla="*/ 676847 h 3812472"/>
              <a:gd name="connsiteX27" fmla="*/ 1104892 w 4574113"/>
              <a:gd name="connsiteY27" fmla="*/ 0 h 3812472"/>
              <a:gd name="connsiteX28" fmla="*/ 2732784 w 4574113"/>
              <a:gd name="connsiteY28" fmla="*/ 0 h 3812472"/>
              <a:gd name="connsiteX29" fmla="*/ 2985934 w 4574113"/>
              <a:gd name="connsiteY29" fmla="*/ 147125 h 3812472"/>
              <a:gd name="connsiteX30" fmla="*/ 3798122 w 4574113"/>
              <a:gd name="connsiteY30" fmla="*/ 1551823 h 3812472"/>
              <a:gd name="connsiteX31" fmla="*/ 3798122 w 4574113"/>
              <a:gd name="connsiteY31" fmla="*/ 1839068 h 3812472"/>
              <a:gd name="connsiteX32" fmla="*/ 3496551 w 4574113"/>
              <a:gd name="connsiteY32" fmla="*/ 2360642 h 3812472"/>
              <a:gd name="connsiteX33" fmla="*/ 3471135 w 4574113"/>
              <a:gd name="connsiteY33" fmla="*/ 2404597 h 3812472"/>
              <a:gd name="connsiteX34" fmla="*/ 3472029 w 4574113"/>
              <a:gd name="connsiteY34" fmla="*/ 2404972 h 3812472"/>
              <a:gd name="connsiteX35" fmla="*/ 3516881 w 4574113"/>
              <a:gd name="connsiteY35" fmla="*/ 2450209 h 3812472"/>
              <a:gd name="connsiteX36" fmla="*/ 3857970 w 4574113"/>
              <a:gd name="connsiteY36" fmla="*/ 3040131 h 3812472"/>
              <a:gd name="connsiteX37" fmla="*/ 3857970 w 4574113"/>
              <a:gd name="connsiteY37" fmla="*/ 3160764 h 3812472"/>
              <a:gd name="connsiteX38" fmla="*/ 3516881 w 4574113"/>
              <a:gd name="connsiteY38" fmla="*/ 3750684 h 3812472"/>
              <a:gd name="connsiteX39" fmla="*/ 3410567 w 4574113"/>
              <a:gd name="connsiteY39" fmla="*/ 3812472 h 3812472"/>
              <a:gd name="connsiteX40" fmla="*/ 2726911 w 4574113"/>
              <a:gd name="connsiteY40" fmla="*/ 3812472 h 3812472"/>
              <a:gd name="connsiteX41" fmla="*/ 2622074 w 4574113"/>
              <a:gd name="connsiteY41" fmla="*/ 3750684 h 3812472"/>
              <a:gd name="connsiteX42" fmla="*/ 2438330 w 4574113"/>
              <a:gd name="connsiteY42" fmla="*/ 3434265 h 3812472"/>
              <a:gd name="connsiteX43" fmla="*/ 2417573 w 4574113"/>
              <a:gd name="connsiteY43" fmla="*/ 3398519 h 3812472"/>
              <a:gd name="connsiteX44" fmla="*/ 2433905 w 4574113"/>
              <a:gd name="connsiteY44" fmla="*/ 3398519 h 3812472"/>
              <a:gd name="connsiteX45" fmla="*/ 2511101 w 4574113"/>
              <a:gd name="connsiteY45" fmla="*/ 3398519 h 3812472"/>
              <a:gd name="connsiteX46" fmla="*/ 2544636 w 4574113"/>
              <a:gd name="connsiteY46" fmla="*/ 3456269 h 3812472"/>
              <a:gd name="connsiteX47" fmla="*/ 2672757 w 4574113"/>
              <a:gd name="connsiteY47" fmla="*/ 3676902 h 3812472"/>
              <a:gd name="connsiteX48" fmla="*/ 2765699 w 4574113"/>
              <a:gd name="connsiteY48" fmla="*/ 3731679 h 3812472"/>
              <a:gd name="connsiteX49" fmla="*/ 3371780 w 4574113"/>
              <a:gd name="connsiteY49" fmla="*/ 3731679 h 3812472"/>
              <a:gd name="connsiteX50" fmla="*/ 3466029 w 4574113"/>
              <a:gd name="connsiteY50" fmla="*/ 3676902 h 3812472"/>
              <a:gd name="connsiteX51" fmla="*/ 3768415 w 4574113"/>
              <a:gd name="connsiteY51" fmla="*/ 3153920 h 3812472"/>
              <a:gd name="connsiteX52" fmla="*/ 3768415 w 4574113"/>
              <a:gd name="connsiteY52" fmla="*/ 3046975 h 3812472"/>
              <a:gd name="connsiteX53" fmla="*/ 3466029 w 4574113"/>
              <a:gd name="connsiteY53" fmla="*/ 2523992 h 3812472"/>
              <a:gd name="connsiteX54" fmla="*/ 3426268 w 4574113"/>
              <a:gd name="connsiteY54" fmla="*/ 2483888 h 3812472"/>
              <a:gd name="connsiteX55" fmla="*/ 3421667 w 4574113"/>
              <a:gd name="connsiteY55" fmla="*/ 2481960 h 3812472"/>
              <a:gd name="connsiteX56" fmla="*/ 3446331 w 4574113"/>
              <a:gd name="connsiteY56" fmla="*/ 2439303 h 3812472"/>
              <a:gd name="connsiteX57" fmla="*/ 3464674 w 4574113"/>
              <a:gd name="connsiteY57" fmla="*/ 2407578 h 3812472"/>
              <a:gd name="connsiteX58" fmla="*/ 3445649 w 4574113"/>
              <a:gd name="connsiteY58" fmla="*/ 2399601 h 3812472"/>
              <a:gd name="connsiteX59" fmla="*/ 3413464 w 4574113"/>
              <a:gd name="connsiteY59" fmla="*/ 2395325 h 3812472"/>
              <a:gd name="connsiteX60" fmla="*/ 2729808 w 4574113"/>
              <a:gd name="connsiteY60" fmla="*/ 2395325 h 3812472"/>
              <a:gd name="connsiteX61" fmla="*/ 2624971 w 4574113"/>
              <a:gd name="connsiteY61" fmla="*/ 2457112 h 3812472"/>
              <a:gd name="connsiteX62" fmla="*/ 2282405 w 4574113"/>
              <a:gd name="connsiteY62" fmla="*/ 3047034 h 3812472"/>
              <a:gd name="connsiteX63" fmla="*/ 2282405 w 4574113"/>
              <a:gd name="connsiteY63" fmla="*/ 3167666 h 3812472"/>
              <a:gd name="connsiteX64" fmla="*/ 2395478 w 4574113"/>
              <a:gd name="connsiteY64" fmla="*/ 3362386 h 3812472"/>
              <a:gd name="connsiteX65" fmla="*/ 2412031 w 4574113"/>
              <a:gd name="connsiteY65" fmla="*/ 3390890 h 3812472"/>
              <a:gd name="connsiteX66" fmla="*/ 2335350 w 4574113"/>
              <a:gd name="connsiteY66" fmla="*/ 3390890 h 3812472"/>
              <a:gd name="connsiteX67" fmla="*/ 1104892 w 4574113"/>
              <a:gd name="connsiteY67" fmla="*/ 3390890 h 3812472"/>
              <a:gd name="connsiteX68" fmla="*/ 855258 w 4574113"/>
              <a:gd name="connsiteY68" fmla="*/ 3243764 h 3812472"/>
              <a:gd name="connsiteX69" fmla="*/ 39555 w 4574113"/>
              <a:gd name="connsiteY69" fmla="*/ 1839068 h 3812472"/>
              <a:gd name="connsiteX70" fmla="*/ 39555 w 4574113"/>
              <a:gd name="connsiteY70" fmla="*/ 1551823 h 3812472"/>
              <a:gd name="connsiteX71" fmla="*/ 855258 w 4574113"/>
              <a:gd name="connsiteY71" fmla="*/ 147125 h 3812472"/>
              <a:gd name="connsiteX72" fmla="*/ 1104892 w 4574113"/>
              <a:gd name="connsiteY72" fmla="*/ 0 h 3812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4574113" h="3812472">
                <a:moveTo>
                  <a:pt x="2768595" y="2476119"/>
                </a:moveTo>
                <a:cubicBezTo>
                  <a:pt x="2768595" y="2476119"/>
                  <a:pt x="2768595" y="2476119"/>
                  <a:pt x="3374676" y="2476119"/>
                </a:cubicBezTo>
                <a:cubicBezTo>
                  <a:pt x="3384493" y="2476119"/>
                  <a:pt x="3394066" y="2477423"/>
                  <a:pt x="3403209" y="2479909"/>
                </a:cubicBezTo>
                <a:lnTo>
                  <a:pt x="3422833" y="2488137"/>
                </a:lnTo>
                <a:lnTo>
                  <a:pt x="3410840" y="2508879"/>
                </a:lnTo>
                <a:cubicBezTo>
                  <a:pt x="3302401" y="2696426"/>
                  <a:pt x="3163600" y="2936487"/>
                  <a:pt x="2985934" y="3243764"/>
                </a:cubicBezTo>
                <a:cubicBezTo>
                  <a:pt x="2933195" y="3334842"/>
                  <a:pt x="2838263" y="3390890"/>
                  <a:pt x="2732784" y="3390890"/>
                </a:cubicBezTo>
                <a:cubicBezTo>
                  <a:pt x="2732784" y="3390890"/>
                  <a:pt x="2732784" y="3390890"/>
                  <a:pt x="2529297" y="3390890"/>
                </a:cubicBezTo>
                <a:lnTo>
                  <a:pt x="2505559" y="3390890"/>
                </a:lnTo>
                <a:lnTo>
                  <a:pt x="2482907" y="3351884"/>
                </a:lnTo>
                <a:cubicBezTo>
                  <a:pt x="2451367" y="3297569"/>
                  <a:pt x="2414666" y="3234367"/>
                  <a:pt x="2371959" y="3160822"/>
                </a:cubicBezTo>
                <a:cubicBezTo>
                  <a:pt x="2352324" y="3128217"/>
                  <a:pt x="2352324" y="3086483"/>
                  <a:pt x="2371959" y="3053878"/>
                </a:cubicBezTo>
                <a:cubicBezTo>
                  <a:pt x="2371959" y="3053878"/>
                  <a:pt x="2371959" y="3053878"/>
                  <a:pt x="2675654" y="2530895"/>
                </a:cubicBezTo>
                <a:cubicBezTo>
                  <a:pt x="2693981" y="2496986"/>
                  <a:pt x="2730633" y="2476119"/>
                  <a:pt x="2768595" y="2476119"/>
                </a:cubicBezTo>
                <a:close/>
                <a:moveTo>
                  <a:pt x="3909778" y="676847"/>
                </a:moveTo>
                <a:cubicBezTo>
                  <a:pt x="3909778" y="676847"/>
                  <a:pt x="3909778" y="676847"/>
                  <a:pt x="4305516" y="676847"/>
                </a:cubicBezTo>
                <a:cubicBezTo>
                  <a:pt x="4331158" y="676847"/>
                  <a:pt x="4354235" y="690472"/>
                  <a:pt x="4367056" y="712612"/>
                </a:cubicBezTo>
                <a:cubicBezTo>
                  <a:pt x="4367056" y="712612"/>
                  <a:pt x="4367056" y="712612"/>
                  <a:pt x="4564498" y="1054092"/>
                </a:cubicBezTo>
                <a:cubicBezTo>
                  <a:pt x="4577319" y="1075382"/>
                  <a:pt x="4577319" y="1102632"/>
                  <a:pt x="4564498" y="1123921"/>
                </a:cubicBezTo>
                <a:cubicBezTo>
                  <a:pt x="4564498" y="1123921"/>
                  <a:pt x="4564498" y="1123921"/>
                  <a:pt x="4367056" y="1465401"/>
                </a:cubicBezTo>
                <a:cubicBezTo>
                  <a:pt x="4354235" y="1487542"/>
                  <a:pt x="4331158" y="1501167"/>
                  <a:pt x="4305516" y="1501167"/>
                </a:cubicBezTo>
                <a:cubicBezTo>
                  <a:pt x="4305516" y="1501167"/>
                  <a:pt x="4305516" y="1501167"/>
                  <a:pt x="3909778" y="1501167"/>
                </a:cubicBezTo>
                <a:cubicBezTo>
                  <a:pt x="3884990" y="1501167"/>
                  <a:pt x="3861058" y="1487542"/>
                  <a:pt x="3849091" y="1465401"/>
                </a:cubicBezTo>
                <a:cubicBezTo>
                  <a:pt x="3849091" y="1465401"/>
                  <a:pt x="3849091" y="1465401"/>
                  <a:pt x="3650795" y="1123921"/>
                </a:cubicBezTo>
                <a:cubicBezTo>
                  <a:pt x="3637974" y="1102632"/>
                  <a:pt x="3637974" y="1075382"/>
                  <a:pt x="3650795" y="1054092"/>
                </a:cubicBezTo>
                <a:cubicBezTo>
                  <a:pt x="3650795" y="1054092"/>
                  <a:pt x="3650795" y="1054092"/>
                  <a:pt x="3849091" y="712612"/>
                </a:cubicBezTo>
                <a:cubicBezTo>
                  <a:pt x="3861058" y="690472"/>
                  <a:pt x="3884990" y="676847"/>
                  <a:pt x="3909778" y="676847"/>
                </a:cubicBezTo>
                <a:close/>
                <a:moveTo>
                  <a:pt x="1104892" y="0"/>
                </a:moveTo>
                <a:cubicBezTo>
                  <a:pt x="1104892" y="0"/>
                  <a:pt x="1104892" y="0"/>
                  <a:pt x="2732784" y="0"/>
                </a:cubicBezTo>
                <a:cubicBezTo>
                  <a:pt x="2838263" y="0"/>
                  <a:pt x="2933195" y="56047"/>
                  <a:pt x="2985934" y="147125"/>
                </a:cubicBezTo>
                <a:cubicBezTo>
                  <a:pt x="2985934" y="147125"/>
                  <a:pt x="2985934" y="147125"/>
                  <a:pt x="3798122" y="1551823"/>
                </a:cubicBezTo>
                <a:cubicBezTo>
                  <a:pt x="3850862" y="1639397"/>
                  <a:pt x="3850862" y="1751493"/>
                  <a:pt x="3798122" y="1839068"/>
                </a:cubicBezTo>
                <a:cubicBezTo>
                  <a:pt x="3798122" y="1839068"/>
                  <a:pt x="3798122" y="1839068"/>
                  <a:pt x="3496551" y="2360642"/>
                </a:cubicBezTo>
                <a:lnTo>
                  <a:pt x="3471135" y="2404597"/>
                </a:lnTo>
                <a:lnTo>
                  <a:pt x="3472029" y="2404972"/>
                </a:lnTo>
                <a:cubicBezTo>
                  <a:pt x="3490302" y="2415638"/>
                  <a:pt x="3505806" y="2431084"/>
                  <a:pt x="3516881" y="2450209"/>
                </a:cubicBezTo>
                <a:cubicBezTo>
                  <a:pt x="3516881" y="2450209"/>
                  <a:pt x="3516881" y="2450209"/>
                  <a:pt x="3857970" y="3040131"/>
                </a:cubicBezTo>
                <a:cubicBezTo>
                  <a:pt x="3880120" y="3076909"/>
                  <a:pt x="3880120" y="3123985"/>
                  <a:pt x="3857970" y="3160764"/>
                </a:cubicBezTo>
                <a:cubicBezTo>
                  <a:pt x="3857970" y="3160764"/>
                  <a:pt x="3857970" y="3160764"/>
                  <a:pt x="3516881" y="3750684"/>
                </a:cubicBezTo>
                <a:cubicBezTo>
                  <a:pt x="3494732" y="3788933"/>
                  <a:pt x="3454864" y="3812472"/>
                  <a:pt x="3410567" y="3812472"/>
                </a:cubicBezTo>
                <a:cubicBezTo>
                  <a:pt x="3410567" y="3812472"/>
                  <a:pt x="3410567" y="3812472"/>
                  <a:pt x="2726911" y="3812472"/>
                </a:cubicBezTo>
                <a:cubicBezTo>
                  <a:pt x="2684090" y="3812472"/>
                  <a:pt x="2642747" y="3788933"/>
                  <a:pt x="2622074" y="3750684"/>
                </a:cubicBezTo>
                <a:cubicBezTo>
                  <a:pt x="2622074" y="3750684"/>
                  <a:pt x="2622074" y="3750684"/>
                  <a:pt x="2438330" y="3434265"/>
                </a:cubicBezTo>
                <a:lnTo>
                  <a:pt x="2417573" y="3398519"/>
                </a:lnTo>
                <a:lnTo>
                  <a:pt x="2433905" y="3398519"/>
                </a:lnTo>
                <a:lnTo>
                  <a:pt x="2511101" y="3398519"/>
                </a:lnTo>
                <a:lnTo>
                  <a:pt x="2544636" y="3456269"/>
                </a:lnTo>
                <a:cubicBezTo>
                  <a:pt x="2672757" y="3676902"/>
                  <a:pt x="2672757" y="3676902"/>
                  <a:pt x="2672757" y="3676902"/>
                </a:cubicBezTo>
                <a:cubicBezTo>
                  <a:pt x="2691084" y="3710811"/>
                  <a:pt x="2727737" y="3731679"/>
                  <a:pt x="2765699" y="3731679"/>
                </a:cubicBezTo>
                <a:cubicBezTo>
                  <a:pt x="3371780" y="3731679"/>
                  <a:pt x="3371780" y="3731679"/>
                  <a:pt x="3371780" y="3731679"/>
                </a:cubicBezTo>
                <a:cubicBezTo>
                  <a:pt x="3411050" y="3731679"/>
                  <a:pt x="3446394" y="3710811"/>
                  <a:pt x="3466029" y="3676902"/>
                </a:cubicBezTo>
                <a:cubicBezTo>
                  <a:pt x="3768415" y="3153920"/>
                  <a:pt x="3768415" y="3153920"/>
                  <a:pt x="3768415" y="3153920"/>
                </a:cubicBezTo>
                <a:cubicBezTo>
                  <a:pt x="3788051" y="3121314"/>
                  <a:pt x="3788051" y="3079580"/>
                  <a:pt x="3768415" y="3046975"/>
                </a:cubicBezTo>
                <a:cubicBezTo>
                  <a:pt x="3466029" y="2523992"/>
                  <a:pt x="3466029" y="2523992"/>
                  <a:pt x="3466029" y="2523992"/>
                </a:cubicBezTo>
                <a:cubicBezTo>
                  <a:pt x="3456211" y="2507037"/>
                  <a:pt x="3442467" y="2493343"/>
                  <a:pt x="3426268" y="2483888"/>
                </a:cubicBezTo>
                <a:lnTo>
                  <a:pt x="3421667" y="2481960"/>
                </a:lnTo>
                <a:lnTo>
                  <a:pt x="3446331" y="2439303"/>
                </a:lnTo>
                <a:lnTo>
                  <a:pt x="3464674" y="2407578"/>
                </a:lnTo>
                <a:lnTo>
                  <a:pt x="3445649" y="2399601"/>
                </a:lnTo>
                <a:cubicBezTo>
                  <a:pt x="3435335" y="2396796"/>
                  <a:pt x="3424538" y="2395325"/>
                  <a:pt x="3413464" y="2395325"/>
                </a:cubicBezTo>
                <a:cubicBezTo>
                  <a:pt x="2729808" y="2395325"/>
                  <a:pt x="2729808" y="2395325"/>
                  <a:pt x="2729808" y="2395325"/>
                </a:cubicBezTo>
                <a:cubicBezTo>
                  <a:pt x="2686987" y="2395325"/>
                  <a:pt x="2645644" y="2418863"/>
                  <a:pt x="2624971" y="2457112"/>
                </a:cubicBezTo>
                <a:cubicBezTo>
                  <a:pt x="2282405" y="3047034"/>
                  <a:pt x="2282405" y="3047034"/>
                  <a:pt x="2282405" y="3047034"/>
                </a:cubicBezTo>
                <a:cubicBezTo>
                  <a:pt x="2260256" y="3083811"/>
                  <a:pt x="2260256" y="3130887"/>
                  <a:pt x="2282405" y="3167666"/>
                </a:cubicBezTo>
                <a:cubicBezTo>
                  <a:pt x="2325225" y="3241406"/>
                  <a:pt x="2362693" y="3305929"/>
                  <a:pt x="2395478" y="3362386"/>
                </a:cubicBezTo>
                <a:lnTo>
                  <a:pt x="2412031" y="3390890"/>
                </a:lnTo>
                <a:lnTo>
                  <a:pt x="2335350" y="3390890"/>
                </a:lnTo>
                <a:cubicBezTo>
                  <a:pt x="2096889" y="3390890"/>
                  <a:pt x="1715352" y="3390890"/>
                  <a:pt x="1104892" y="3390890"/>
                </a:cubicBezTo>
                <a:cubicBezTo>
                  <a:pt x="1002929" y="3390890"/>
                  <a:pt x="904482" y="3334842"/>
                  <a:pt x="855258" y="3243764"/>
                </a:cubicBezTo>
                <a:cubicBezTo>
                  <a:pt x="855258" y="3243764"/>
                  <a:pt x="855258" y="3243764"/>
                  <a:pt x="39555" y="1839068"/>
                </a:cubicBezTo>
                <a:cubicBezTo>
                  <a:pt x="-13185" y="1751493"/>
                  <a:pt x="-13185" y="1639397"/>
                  <a:pt x="39555" y="1551823"/>
                </a:cubicBezTo>
                <a:cubicBezTo>
                  <a:pt x="39555" y="1551823"/>
                  <a:pt x="39555" y="1551823"/>
                  <a:pt x="855258" y="147125"/>
                </a:cubicBezTo>
                <a:cubicBezTo>
                  <a:pt x="904482" y="56047"/>
                  <a:pt x="1002929" y="0"/>
                  <a:pt x="1104892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D2F35-EE33-4DDC-8063-EAABAE7BC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45352" y="4646746"/>
            <a:ext cx="6703946" cy="286591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lv-LV" sz="4800" b="1" dirty="0">
                <a:solidFill>
                  <a:schemeClr val="bg1"/>
                </a:solidFill>
              </a:rPr>
              <a:t>∑ 230 M EUR</a:t>
            </a:r>
          </a:p>
          <a:p>
            <a:pPr marL="0" indent="0" algn="ctr">
              <a:buNone/>
            </a:pPr>
            <a:endParaRPr lang="lv-LV" sz="900" b="1" dirty="0">
              <a:solidFill>
                <a:schemeClr val="bg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F27834A-3766-40C3-B7D3-9F4C56A42A88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0628" y="2120066"/>
            <a:ext cx="2213393" cy="297662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DD2A6D-EAB0-4E54-9FAB-B36CE2008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438703" y="9232955"/>
            <a:ext cx="3901559" cy="519289"/>
          </a:xfrm>
        </p:spPr>
        <p:txBody>
          <a:bodyPr/>
          <a:lstStyle/>
          <a:p>
            <a:fld id="{262A3B16-4785-486C-B351-A93E10E4BD9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96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26936"/>
            <a:ext cx="17340262" cy="10475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A6C4C378-B812-4EEA-B2A8-1A90A807805D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23" y="262633"/>
            <a:ext cx="3700034" cy="3423683"/>
          </a:xfrm>
          <a:prstGeom prst="rect">
            <a:avLst/>
          </a:prstGeom>
        </p:spPr>
      </p:pic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977F3D47-BE2C-47BC-8847-A7D137CEF8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5901146"/>
              </p:ext>
            </p:extLst>
          </p:nvPr>
        </p:nvGraphicFramePr>
        <p:xfrm>
          <a:off x="187723" y="1611618"/>
          <a:ext cx="16964817" cy="802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0640">
                  <a:extLst>
                    <a:ext uri="{9D8B030D-6E8A-4147-A177-3AD203B41FA5}">
                      <a16:colId xmlns:a16="http://schemas.microsoft.com/office/drawing/2014/main" val="2843175710"/>
                    </a:ext>
                  </a:extLst>
                </a:gridCol>
                <a:gridCol w="154432">
                  <a:extLst>
                    <a:ext uri="{9D8B030D-6E8A-4147-A177-3AD203B41FA5}">
                      <a16:colId xmlns:a16="http://schemas.microsoft.com/office/drawing/2014/main" val="3061140284"/>
                    </a:ext>
                  </a:extLst>
                </a:gridCol>
                <a:gridCol w="4420935">
                  <a:extLst>
                    <a:ext uri="{9D8B030D-6E8A-4147-A177-3AD203B41FA5}">
                      <a16:colId xmlns:a16="http://schemas.microsoft.com/office/drawing/2014/main" val="778651211"/>
                    </a:ext>
                  </a:extLst>
                </a:gridCol>
                <a:gridCol w="182822">
                  <a:extLst>
                    <a:ext uri="{9D8B030D-6E8A-4147-A177-3AD203B41FA5}">
                      <a16:colId xmlns:a16="http://schemas.microsoft.com/office/drawing/2014/main" val="2865843925"/>
                    </a:ext>
                  </a:extLst>
                </a:gridCol>
                <a:gridCol w="5155576">
                  <a:extLst>
                    <a:ext uri="{9D8B030D-6E8A-4147-A177-3AD203B41FA5}">
                      <a16:colId xmlns:a16="http://schemas.microsoft.com/office/drawing/2014/main" val="3369593695"/>
                    </a:ext>
                  </a:extLst>
                </a:gridCol>
                <a:gridCol w="157080">
                  <a:extLst>
                    <a:ext uri="{9D8B030D-6E8A-4147-A177-3AD203B41FA5}">
                      <a16:colId xmlns:a16="http://schemas.microsoft.com/office/drawing/2014/main" val="1285239052"/>
                    </a:ext>
                  </a:extLst>
                </a:gridCol>
                <a:gridCol w="4853332">
                  <a:extLst>
                    <a:ext uri="{9D8B030D-6E8A-4147-A177-3AD203B41FA5}">
                      <a16:colId xmlns:a16="http://schemas.microsoft.com/office/drawing/2014/main" val="2243696543"/>
                    </a:ext>
                  </a:extLst>
                </a:gridCol>
              </a:tblGrid>
              <a:tr h="794462">
                <a:tc>
                  <a:txBody>
                    <a:bodyPr/>
                    <a:lstStyle/>
                    <a:p>
                      <a:pPr algn="just"/>
                      <a:endParaRPr lang="lv-LV" sz="2400" b="1" dirty="0">
                        <a:solidFill>
                          <a:srgbClr val="06829A"/>
                        </a:solidFill>
                      </a:endParaRPr>
                    </a:p>
                  </a:txBody>
                  <a:tcPr marL="64516" marR="64516" marT="32258" marB="3225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2400">
                        <a:solidFill>
                          <a:srgbClr val="06829A"/>
                        </a:solidFill>
                      </a:endParaRPr>
                    </a:p>
                  </a:txBody>
                  <a:tcPr marL="64516" marR="64516" marT="32258" marB="3225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>
                          <a:solidFill>
                            <a:srgbClr val="06829A"/>
                          </a:solidFill>
                        </a:rPr>
                        <a:t>Atbalsts mājokļu būvniecībai uz tirgus nosacījumiem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9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2400" dirty="0">
                        <a:solidFill>
                          <a:srgbClr val="06829A"/>
                        </a:solidFill>
                      </a:endParaRP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>
                          <a:solidFill>
                            <a:srgbClr val="06829A"/>
                          </a:solidFill>
                        </a:rPr>
                        <a:t>Atbalsts izmaksu ziņā pieejamu īres mājokļu būvniecībai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9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2400" dirty="0">
                        <a:solidFill>
                          <a:srgbClr val="06829A"/>
                        </a:solidFill>
                      </a:endParaRP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>
                          <a:solidFill>
                            <a:srgbClr val="06829A"/>
                          </a:solidFill>
                        </a:rPr>
                        <a:t>Sociālo mājokļu būvniecība un atjaunošana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5954378"/>
                  </a:ext>
                </a:extLst>
              </a:tr>
              <a:tr h="1320686">
                <a:tc>
                  <a:txBody>
                    <a:bodyPr/>
                    <a:lstStyle/>
                    <a:p>
                      <a:pPr algn="l"/>
                      <a:r>
                        <a:rPr lang="lv-LV" sz="2400" b="1" dirty="0">
                          <a:solidFill>
                            <a:srgbClr val="06829A"/>
                          </a:solidFill>
                        </a:rPr>
                        <a:t>MĒRĶIS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2400" dirty="0"/>
                    </a:p>
                  </a:txBody>
                  <a:tcPr marL="64516" marR="64516" marT="32258" marB="3225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lv-LV" sz="2000" dirty="0">
                          <a:solidFill>
                            <a:srgbClr val="606060"/>
                          </a:solidFill>
                        </a:rPr>
                        <a:t>Veicināt privātās investīcijas jaunu mājokļu būvniecībā vai esošu ēku rekonstrukcijā, lai palielinātu kvalitatīvu mājokļu piedāvājumu iegādei vai īrei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8DD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lv-LV" sz="2000">
                        <a:solidFill>
                          <a:srgbClr val="606060"/>
                        </a:solidFill>
                      </a:endParaRP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dirty="0">
                          <a:solidFill>
                            <a:srgbClr val="606060"/>
                          </a:solidFill>
                        </a:rPr>
                        <a:t>Veicināt īres mājokļu pieejamību mājsaimniecībām ar nepietiekamiem ienākumiem (kas nav maznodrošinātās vai trūcīgās personas)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8DD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lv-LV" sz="2000">
                        <a:solidFill>
                          <a:srgbClr val="606060"/>
                        </a:solidFill>
                      </a:endParaRP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dirty="0">
                          <a:solidFill>
                            <a:srgbClr val="606060"/>
                          </a:solidFill>
                        </a:rPr>
                        <a:t>Atbilstoša mājokļa pieejamība iedzīvotājiem ar viszemākajiem ienākumiem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8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719937"/>
                  </a:ext>
                </a:extLst>
              </a:tr>
              <a:tr h="759651">
                <a:tc>
                  <a:txBody>
                    <a:bodyPr/>
                    <a:lstStyle/>
                    <a:p>
                      <a:pPr algn="l"/>
                      <a:r>
                        <a:rPr lang="lv-LV" sz="2400" b="1" dirty="0">
                          <a:solidFill>
                            <a:srgbClr val="06829A"/>
                          </a:solidFill>
                        </a:rPr>
                        <a:t>INDIKATĪVAIS FINANSĒJUMS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lv-LV" sz="2400">
                        <a:solidFill>
                          <a:srgbClr val="06829A"/>
                        </a:solidFill>
                      </a:endParaRPr>
                    </a:p>
                  </a:txBody>
                  <a:tcPr marL="64516" marR="64516" marT="32258" marB="3225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solidFill>
                            <a:srgbClr val="606060"/>
                          </a:solidFill>
                        </a:rPr>
                        <a:t>40 milj. EUR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8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2000" dirty="0">
                        <a:solidFill>
                          <a:srgbClr val="606060"/>
                        </a:solidFill>
                      </a:endParaRP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solidFill>
                            <a:srgbClr val="606060"/>
                          </a:solidFill>
                        </a:rPr>
                        <a:t>120 milj. EUR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8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2000" dirty="0">
                        <a:solidFill>
                          <a:srgbClr val="606060"/>
                        </a:solidFill>
                      </a:endParaRP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solidFill>
                            <a:srgbClr val="606060"/>
                          </a:solidFill>
                        </a:rPr>
                        <a:t>70 milj. EUR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8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471780"/>
                  </a:ext>
                </a:extLst>
              </a:tr>
              <a:tr h="428286">
                <a:tc>
                  <a:txBody>
                    <a:bodyPr/>
                    <a:lstStyle/>
                    <a:p>
                      <a:pPr algn="l"/>
                      <a:endParaRPr lang="lv-LV" sz="2400" b="1" dirty="0">
                        <a:solidFill>
                          <a:srgbClr val="06829A"/>
                        </a:solidFill>
                      </a:endParaRP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lv-LV" sz="2400" dirty="0">
                        <a:solidFill>
                          <a:srgbClr val="06829A"/>
                        </a:solidFill>
                      </a:endParaRPr>
                    </a:p>
                  </a:txBody>
                  <a:tcPr marL="64516" marR="64516" marT="32258" marB="3225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lv-LV" sz="2000" dirty="0">
                          <a:solidFill>
                            <a:srgbClr val="606060"/>
                          </a:solidFill>
                        </a:rPr>
                        <a:t>Finanšu instruments (garantija) jaunu daudzdzīvokļu  māju būvniecībai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8DD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lv-LV" sz="2000" dirty="0">
                        <a:solidFill>
                          <a:srgbClr val="606060"/>
                        </a:solidFill>
                      </a:endParaRP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indent="0" algn="l" defTabSz="130046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lv-LV" sz="2000" kern="1200" dirty="0">
                          <a:solidFill>
                            <a:srgbClr val="606060"/>
                          </a:solidFill>
                          <a:latin typeface="+mn-lt"/>
                          <a:ea typeface="+mn-ea"/>
                          <a:cs typeface="+mn-cs"/>
                        </a:rPr>
                        <a:t>Ilgtermiņa aizdevums ar zemu procenta likmi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8DD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lv-LV" sz="2000" dirty="0">
                        <a:solidFill>
                          <a:srgbClr val="606060"/>
                        </a:solidFill>
                      </a:endParaRP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lv-LV" sz="2000" dirty="0">
                          <a:solidFill>
                            <a:srgbClr val="606060"/>
                          </a:solidFill>
                        </a:rPr>
                        <a:t>Dotācija 70% apmērā no attiecināmajām izmaksām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8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282289"/>
                  </a:ext>
                </a:extLst>
              </a:tr>
              <a:tr h="1300891">
                <a:tc>
                  <a:txBody>
                    <a:bodyPr/>
                    <a:lstStyle/>
                    <a:p>
                      <a:pPr algn="l"/>
                      <a:r>
                        <a:rPr lang="lv-LV" sz="2400" b="1" dirty="0">
                          <a:solidFill>
                            <a:srgbClr val="06829A"/>
                          </a:solidFill>
                        </a:rPr>
                        <a:t>ATBALSTA INSTRUMENTI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lv-LV" sz="2400">
                        <a:solidFill>
                          <a:srgbClr val="06829A"/>
                        </a:solidFill>
                      </a:endParaRPr>
                    </a:p>
                  </a:txBody>
                  <a:tcPr marL="64516" marR="64516" marT="32258" marB="3225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just"/>
                      <a:endParaRPr lang="lv-LV" sz="2000" dirty="0">
                        <a:solidFill>
                          <a:srgbClr val="606060"/>
                        </a:solidFill>
                      </a:endParaRP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8DD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lv-LV" sz="2000" dirty="0">
                        <a:solidFill>
                          <a:srgbClr val="606060"/>
                        </a:solidFill>
                      </a:endParaRP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 defTabSz="1300460" rtl="0" eaLnBrk="1" latinLnBrk="0" hangingPunct="1">
                        <a:buFont typeface="Arial" panose="020B0604020202020204" pitchFamily="34" charset="0"/>
                        <a:buNone/>
                      </a:pPr>
                      <a:endParaRPr lang="lv-LV" sz="2000" kern="1200" dirty="0">
                        <a:solidFill>
                          <a:srgbClr val="606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8DD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lv-LV" sz="2000" dirty="0">
                        <a:solidFill>
                          <a:srgbClr val="606060"/>
                        </a:solidFill>
                      </a:endParaRP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/>
                      <a:endParaRPr lang="lv-LV" sz="2000" dirty="0">
                        <a:solidFill>
                          <a:srgbClr val="606060"/>
                        </a:solidFill>
                      </a:endParaRP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8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763594"/>
                  </a:ext>
                </a:extLst>
              </a:tr>
              <a:tr h="1515909">
                <a:tc>
                  <a:txBody>
                    <a:bodyPr/>
                    <a:lstStyle/>
                    <a:p>
                      <a:pPr algn="l"/>
                      <a:r>
                        <a:rPr lang="lv-LV" sz="2400" b="1" dirty="0">
                          <a:solidFill>
                            <a:srgbClr val="06829A"/>
                          </a:solidFill>
                        </a:rPr>
                        <a:t>REĢIONĀLAIS TVĒRUMS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2400" dirty="0"/>
                    </a:p>
                  </a:txBody>
                  <a:tcPr marL="64516" marR="64516" marT="32258" marB="3225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lv-LV" sz="2000" dirty="0">
                          <a:solidFill>
                            <a:srgbClr val="606060"/>
                          </a:solidFill>
                        </a:rPr>
                        <a:t>Garantija komercbankas aizdevumam:</a:t>
                      </a:r>
                    </a:p>
                    <a:p>
                      <a:pPr algn="just"/>
                      <a:r>
                        <a:rPr lang="lv-LV" sz="2000" dirty="0">
                          <a:solidFill>
                            <a:srgbClr val="606060"/>
                          </a:solidFill>
                        </a:rPr>
                        <a:t>Rīgā un Pierīgā – līdz 50%</a:t>
                      </a:r>
                    </a:p>
                    <a:p>
                      <a:pPr algn="just"/>
                      <a:r>
                        <a:rPr lang="lv-LV" sz="2000" dirty="0">
                          <a:solidFill>
                            <a:srgbClr val="606060"/>
                          </a:solidFill>
                        </a:rPr>
                        <a:t>Reģionos – līdz 80% 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8DD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Arial" panose="020B0604020202020204" pitchFamily="34" charset="0"/>
                        <a:buChar char="•"/>
                      </a:pPr>
                      <a:endParaRPr lang="lv-LV" sz="2000" dirty="0">
                        <a:solidFill>
                          <a:srgbClr val="606060"/>
                        </a:solidFill>
                      </a:endParaRP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130046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lv-LV" sz="2000" kern="1200" dirty="0">
                          <a:solidFill>
                            <a:srgbClr val="606060"/>
                          </a:solidFill>
                          <a:latin typeface="+mn-lt"/>
                          <a:ea typeface="+mn-ea"/>
                          <a:cs typeface="+mn-cs"/>
                        </a:rPr>
                        <a:t>Noteikta reģionālā kvota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8DD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Arial" panose="020B0604020202020204" pitchFamily="34" charset="0"/>
                        <a:buChar char="•"/>
                      </a:pPr>
                      <a:endParaRPr lang="lv-LV" sz="2000" dirty="0">
                        <a:solidFill>
                          <a:srgbClr val="606060"/>
                        </a:solidFill>
                      </a:endParaRP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dirty="0">
                          <a:solidFill>
                            <a:srgbClr val="606060"/>
                          </a:solidFill>
                        </a:rPr>
                        <a:t>Atjaunošana - teritorijās ar rindu uz sociālo mājokli </a:t>
                      </a:r>
                    </a:p>
                    <a:p>
                      <a:pPr marL="0" marR="0" lvl="0" indent="0" algn="just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dirty="0">
                          <a:solidFill>
                            <a:srgbClr val="606060"/>
                          </a:solidFill>
                        </a:rPr>
                        <a:t>Jaunu būvniecība – teritorijās ar rindu un kur notiek vai tiek plānota uzņēmējdarbību un nodarbinātību veicinošu projektu īstenošana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8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4372056"/>
                  </a:ext>
                </a:extLst>
              </a:tr>
              <a:tr h="999813">
                <a:tc>
                  <a:txBody>
                    <a:bodyPr/>
                    <a:lstStyle/>
                    <a:p>
                      <a:pPr algn="l"/>
                      <a:r>
                        <a:rPr lang="lv-LV" sz="2400" b="1" dirty="0">
                          <a:solidFill>
                            <a:srgbClr val="06829A"/>
                          </a:solidFill>
                        </a:rPr>
                        <a:t>PROJEKTU IEVIESĒJS 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2400" dirty="0"/>
                    </a:p>
                  </a:txBody>
                  <a:tcPr marL="64516" marR="64516" marT="32258" marB="3225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lv-LV" sz="2000" dirty="0">
                          <a:solidFill>
                            <a:srgbClr val="606060"/>
                          </a:solidFill>
                        </a:rPr>
                        <a:t>Jebkurš nekustamo īpašumu attīstītājs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8DD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Arial" panose="020B0604020202020204" pitchFamily="34" charset="0"/>
                        <a:buChar char="•"/>
                      </a:pPr>
                      <a:endParaRPr lang="lv-LV" sz="2000" dirty="0">
                        <a:solidFill>
                          <a:srgbClr val="606060"/>
                        </a:solidFill>
                      </a:endParaRP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130046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lv-LV" sz="2000" kern="1200" dirty="0">
                          <a:solidFill>
                            <a:srgbClr val="606060"/>
                          </a:solidFill>
                          <a:latin typeface="+mn-lt"/>
                          <a:ea typeface="+mn-ea"/>
                          <a:cs typeface="+mn-cs"/>
                        </a:rPr>
                        <a:t>Jebkurš nekustamo īpašumu attīstītājs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8DD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Arial" panose="020B0604020202020204" pitchFamily="34" charset="0"/>
                        <a:buChar char="•"/>
                      </a:pPr>
                      <a:endParaRPr lang="lv-LV" sz="2000" dirty="0">
                        <a:solidFill>
                          <a:srgbClr val="606060"/>
                        </a:solidFill>
                      </a:endParaRP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dirty="0">
                          <a:solidFill>
                            <a:srgbClr val="606060"/>
                          </a:solidFill>
                        </a:rPr>
                        <a:t>Pašvaldība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8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353776"/>
                  </a:ext>
                </a:extLst>
              </a:tr>
              <a:tr h="759651">
                <a:tc>
                  <a:txBody>
                    <a:bodyPr/>
                    <a:lstStyle/>
                    <a:p>
                      <a:pPr algn="l"/>
                      <a:r>
                        <a:rPr lang="lv-LV" sz="2400" b="1" dirty="0">
                          <a:solidFill>
                            <a:srgbClr val="06829A"/>
                          </a:solidFill>
                        </a:rPr>
                        <a:t>SAGAIDĀMAIS REZULTĀTS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lv-LV" sz="2400" dirty="0">
                        <a:solidFill>
                          <a:srgbClr val="06829A"/>
                        </a:solidFill>
                      </a:endParaRPr>
                    </a:p>
                  </a:txBody>
                  <a:tcPr marL="64516" marR="64516" marT="32258" marB="3225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lv-LV" sz="2000" dirty="0">
                          <a:solidFill>
                            <a:srgbClr val="606060"/>
                          </a:solidFill>
                        </a:rPr>
                        <a:t>~3500 jaunu, kvalitatīvu mājokļu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8DD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lv-LV" sz="2000">
                        <a:solidFill>
                          <a:srgbClr val="606060"/>
                        </a:solidFill>
                      </a:endParaRP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2000" dirty="0">
                          <a:solidFill>
                            <a:srgbClr val="606060"/>
                          </a:solidFill>
                        </a:rPr>
                        <a:t>~2500 jaunu izmaksu ziņā pieejamu īres mājokļu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8DD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lv-LV" sz="2000" dirty="0">
                        <a:solidFill>
                          <a:srgbClr val="606060"/>
                        </a:solidFill>
                      </a:endParaRP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lv-LV" sz="2000" dirty="0">
                          <a:solidFill>
                            <a:srgbClr val="606060"/>
                          </a:solidFill>
                        </a:rPr>
                        <a:t>~2000 sociālie mājokļi</a:t>
                      </a:r>
                    </a:p>
                  </a:txBody>
                  <a:tcPr marL="64516" marR="64516" marT="32258" marB="3225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8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737782"/>
                  </a:ext>
                </a:extLst>
              </a:tr>
            </a:tbl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4A368C56-ED94-43F0-A94F-00465BB77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8742" y="676830"/>
            <a:ext cx="15944913" cy="105932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lv-LV" sz="45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Kompleksa pieeja mājokļu pieejamības veicināšanai</a:t>
            </a:r>
            <a:endParaRPr lang="en-US" sz="45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614F87C-2218-420A-8832-61428EE17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438703" y="9234311"/>
            <a:ext cx="3901559" cy="519289"/>
          </a:xfrm>
        </p:spPr>
        <p:txBody>
          <a:bodyPr/>
          <a:lstStyle/>
          <a:p>
            <a:fld id="{262A3B16-4785-486C-B351-A93E10E4BD9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972405"/>
      </p:ext>
    </p:extLst>
  </p:cSld>
  <p:clrMapOvr>
    <a:masterClrMapping/>
  </p:clrMapOvr>
</p:sld>
</file>

<file path=ppt/theme/theme1.xml><?xml version="1.0" encoding="utf-8"?>
<a:theme xmlns:a="http://schemas.openxmlformats.org/drawingml/2006/main" name="EM_LV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M_LV" id="{B9B434BE-957C-442D-99B2-56CBE6461A7D}" vid="{BF28C971-8E20-4013-A0F2-979FA7E00E96}"/>
    </a:ext>
  </a:extLst>
</a:theme>
</file>

<file path=ppt/theme/theme2.xml><?xml version="1.0" encoding="utf-8"?>
<a:theme xmlns:a="http://schemas.openxmlformats.org/drawingml/2006/main" name="Office Theme">
  <a:themeElements>
    <a:clrScheme name="Custom 1">
      <a:dk1>
        <a:srgbClr val="00859B"/>
      </a:dk1>
      <a:lt1>
        <a:sysClr val="window" lastClr="FFFFFF"/>
      </a:lt1>
      <a:dk2>
        <a:srgbClr val="00859B"/>
      </a:dk2>
      <a:lt2>
        <a:srgbClr val="FFFFFF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5856F525BC6B4AAC9326C419DA09EB" ma:contentTypeVersion="12" ma:contentTypeDescription="Create a new document." ma:contentTypeScope="" ma:versionID="bcf1a48a89e02a97a6c4739a2f953d27">
  <xsd:schema xmlns:xsd="http://www.w3.org/2001/XMLSchema" xmlns:xs="http://www.w3.org/2001/XMLSchema" xmlns:p="http://schemas.microsoft.com/office/2006/metadata/properties" xmlns:ns2="e793aee2-0702-45ff-9c51-b29030239f5c" xmlns:ns3="98d6c3d8-aeaf-4e5b-adb6-e1ad8a72b2c7" targetNamespace="http://schemas.microsoft.com/office/2006/metadata/properties" ma:root="true" ma:fieldsID="d22eb6b0f542f571ecdefc6a3192053d" ns2:_="" ns3:_="">
    <xsd:import namespace="e793aee2-0702-45ff-9c51-b29030239f5c"/>
    <xsd:import namespace="98d6c3d8-aeaf-4e5b-adb6-e1ad8a72b2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93aee2-0702-45ff-9c51-b29030239f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d6c3d8-aeaf-4e5b-adb6-e1ad8a72b2c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D8EDC88-4E3A-40B9-9023-D9AB9BE9B55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C7BB182-11C0-4D21-9AF7-0C601EB6B9A8}">
  <ds:schemaRefs>
    <ds:schemaRef ds:uri="http://purl.org/dc/terms/"/>
    <ds:schemaRef ds:uri="98d6c3d8-aeaf-4e5b-adb6-e1ad8a72b2c7"/>
    <ds:schemaRef ds:uri="http://schemas.microsoft.com/office/2006/documentManagement/types"/>
    <ds:schemaRef ds:uri="e793aee2-0702-45ff-9c51-b29030239f5c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7EE686C-1BFE-404E-9D2E-CC09E73AEE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93aee2-0702-45ff-9c51-b29030239f5c"/>
    <ds:schemaRef ds:uri="98d6c3d8-aeaf-4e5b-adb6-e1ad8a72b2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2355</TotalTime>
  <Words>1257</Words>
  <Application>Microsoft Office PowerPoint</Application>
  <PresentationFormat>Custom</PresentationFormat>
  <Paragraphs>271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Arial</vt:lpstr>
      <vt:lpstr>Arial Narrow</vt:lpstr>
      <vt:lpstr>Calibri</vt:lpstr>
      <vt:lpstr>Calibri Light</vt:lpstr>
      <vt:lpstr>Georgia</vt:lpstr>
      <vt:lpstr>Helvetica Neue</vt:lpstr>
      <vt:lpstr>Tahoma</vt:lpstr>
      <vt:lpstr>Verdana</vt:lpstr>
      <vt:lpstr>Wingdings</vt:lpstr>
      <vt:lpstr>EM_LV</vt:lpstr>
      <vt:lpstr>Office Theme</vt:lpstr>
      <vt:lpstr>1_Custom Design</vt:lpstr>
      <vt:lpstr>Mājokļu pieejamības reforma</vt:lpstr>
      <vt:lpstr>NAP MĒRĶI</vt:lpstr>
      <vt:lpstr>Mājokļu pieejamības izaicinājumi Latvijā</vt:lpstr>
      <vt:lpstr>IZAICINĀJUMI</vt:lpstr>
      <vt:lpstr>LIELS ĪPATSVARS AR MĀJSAIMNIECĪBĀM AR ZEMIEM IENĀKUMIEM</vt:lpstr>
      <vt:lpstr>OECD secina, ka tikai 33% mājsaimniecību var atļauties iegādāties mājokli </vt:lpstr>
      <vt:lpstr>MĀJOKLIS – NEATŅEMAMA EKONOMIKAS SISTĒMAS DAĻA </vt:lpstr>
      <vt:lpstr>EM priekšlikumi mājokļu pieejamības risināšanai</vt:lpstr>
      <vt:lpstr>Kompleksa pieeja mājokļu pieejamības veicināšanai</vt:lpstr>
      <vt:lpstr>Atbalsts mājokļu būvniecībai uz tirgus nosacījumiem</vt:lpstr>
      <vt:lpstr>Garantijas nekustamo īpašumu attīstītājiem</vt:lpstr>
      <vt:lpstr>Garantiju piešķiršanas nosacījumi</vt:lpstr>
      <vt:lpstr>Atbalsts izmaksu ziņā pieejamu īres māju būvniecībai</vt:lpstr>
      <vt:lpstr>Ilgtermiņa aizdevums pieejamu īres māju būvniecībai</vt:lpstr>
      <vt:lpstr>Nosacījumi atbalsta saņemšanai &amp; īrniekiem</vt:lpstr>
      <vt:lpstr>MĀJOKLI VARĒS ATĻAUTIES AR MAZĀKIEM IENĀKUMIEM</vt:lpstr>
      <vt:lpstr>Sociālo mājokļu būvniecība un atjaunošana</vt:lpstr>
      <vt:lpstr>Grants sociālo mājokļu atjaunošanai vai būvniecībai</vt:lpstr>
      <vt:lpstr>Nosacījumi atbalsta saņemšanai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Mājokļu pieejamības reforma</dc:title>
  <dc:creator>Rūta Lastovska</dc:creator>
  <cp:lastModifiedBy>Ilze Beināre</cp:lastModifiedBy>
  <cp:revision>42</cp:revision>
  <dcterms:created xsi:type="dcterms:W3CDTF">2020-10-21T11:36:36Z</dcterms:created>
  <dcterms:modified xsi:type="dcterms:W3CDTF">2020-12-04T06:47:00Z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0x010100D75856F525BC6B4AAC9326C419DA09EB</vt:lpwstr>
  </property>
</Properties>
</file>