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Lst>
  <p:notesMasterIdLst>
    <p:notesMasterId r:id="rId25"/>
  </p:notesMasterIdLst>
  <p:handoutMasterIdLst>
    <p:handoutMasterId r:id="rId26"/>
  </p:handoutMasterIdLst>
  <p:sldIdLst>
    <p:sldId id="266" r:id="rId5"/>
    <p:sldId id="378" r:id="rId6"/>
    <p:sldId id="312" r:id="rId7"/>
    <p:sldId id="379" r:id="rId8"/>
    <p:sldId id="380" r:id="rId9"/>
    <p:sldId id="381" r:id="rId10"/>
    <p:sldId id="269" r:id="rId11"/>
    <p:sldId id="383" r:id="rId12"/>
    <p:sldId id="257" r:id="rId13"/>
    <p:sldId id="265" r:id="rId14"/>
    <p:sldId id="373" r:id="rId15"/>
    <p:sldId id="361" r:id="rId16"/>
    <p:sldId id="268" r:id="rId17"/>
    <p:sldId id="360" r:id="rId18"/>
    <p:sldId id="273" r:id="rId19"/>
    <p:sldId id="385" r:id="rId20"/>
    <p:sldId id="382" r:id="rId21"/>
    <p:sldId id="386" r:id="rId22"/>
    <p:sldId id="384" r:id="rId23"/>
    <p:sldId id="375" r:id="rId24"/>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gars Paegle" initials="AP" lastIdx="2" clrIdx="0">
    <p:extLst>
      <p:ext uri="{19B8F6BF-5375-455C-9EA6-DF929625EA0E}">
        <p15:presenceInfo xmlns:p15="http://schemas.microsoft.com/office/powerpoint/2012/main" userId="S::aigars.paegle@latvijasbuvnieki.lv::7992a68a-80f5-47cc-a65e-9da4779f1d9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BA"/>
    <a:srgbClr val="969699"/>
    <a:srgbClr val="B2E7EA"/>
    <a:srgbClr val="838386"/>
    <a:srgbClr val="B72973"/>
    <a:srgbClr val="B29B07"/>
    <a:srgbClr val="B9B9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6DC07F-E1F5-4F9F-8AA6-617EC11DA365}" v="337" dt="2020-11-03T14:36:37.290"/>
  </p1510:revLst>
</p1510:revInfo>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38" y="13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manualLayout>
          <c:layoutTarget val="inner"/>
          <c:xMode val="edge"/>
          <c:yMode val="edge"/>
          <c:x val="1.37175086765452E-2"/>
          <c:y val="3.1940912284584601E-2"/>
          <c:w val="0.97446391016631195"/>
          <c:h val="0.79754125853596303"/>
        </c:manualLayout>
      </c:layout>
      <c:barChart>
        <c:barDir val="col"/>
        <c:grouping val="clustered"/>
        <c:varyColors val="0"/>
        <c:ser>
          <c:idx val="0"/>
          <c:order val="0"/>
          <c:tx>
            <c:strRef>
              <c:f>Sheet1!$B$1</c:f>
              <c:strCache>
                <c:ptCount val="1"/>
                <c:pt idx="0">
                  <c:v>9. panta iepirkumi</c:v>
                </c:pt>
              </c:strCache>
            </c:strRef>
          </c:tx>
          <c:spPr>
            <a:solidFill>
              <a:srgbClr val="00B0BA"/>
            </a:solidFill>
            <a:ln w="63500">
              <a:solidFill>
                <a:srgbClr val="00B0BA"/>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838386"/>
                    </a:solidFill>
                    <a:latin typeface="Gotham Bold" pitchFamily="50"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2019. gada iepirkumi</c:v>
                </c:pt>
                <c:pt idx="1">
                  <c:v>2020. gada 1. pusgads</c:v>
                </c:pt>
              </c:strCache>
            </c:strRef>
          </c:cat>
          <c:val>
            <c:numRef>
              <c:f>Sheet1!$B$2:$B$3</c:f>
              <c:numCache>
                <c:formatCode>General</c:formatCode>
                <c:ptCount val="2"/>
                <c:pt idx="0">
                  <c:v>1831</c:v>
                </c:pt>
                <c:pt idx="1">
                  <c:v>1217</c:v>
                </c:pt>
              </c:numCache>
            </c:numRef>
          </c:val>
          <c:extLst>
            <c:ext xmlns:c16="http://schemas.microsoft.com/office/drawing/2014/chart" uri="{C3380CC4-5D6E-409C-BE32-E72D297353CC}">
              <c16:uniqueId val="{00000000-0C22-4318-9216-B0A73FDC58A3}"/>
            </c:ext>
          </c:extLst>
        </c:ser>
        <c:ser>
          <c:idx val="1"/>
          <c:order val="1"/>
          <c:tx>
            <c:strRef>
              <c:f>Sheet1!$C$1</c:f>
              <c:strCache>
                <c:ptCount val="1"/>
                <c:pt idx="0">
                  <c:v>Zemsliekšņa iepirkumi</c:v>
                </c:pt>
              </c:strCache>
            </c:strRef>
          </c:tx>
          <c:spPr>
            <a:solidFill>
              <a:srgbClr val="B29B07"/>
            </a:solidFill>
            <a:ln w="63500">
              <a:solidFill>
                <a:srgbClr val="B29B07"/>
              </a:solid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lv-LV" sz="1800" b="1" i="0" u="none" strike="noStrike" kern="1200" baseline="0">
                    <a:solidFill>
                      <a:srgbClr val="838386"/>
                    </a:solidFill>
                    <a:latin typeface="Gotham Bold" pitchFamily="50"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2019. gada iepirkumi</c:v>
                </c:pt>
                <c:pt idx="1">
                  <c:v>2020. gada 1. pusgads</c:v>
                </c:pt>
              </c:strCache>
            </c:strRef>
          </c:cat>
          <c:val>
            <c:numRef>
              <c:f>Sheet1!$C$2:$C$3</c:f>
              <c:numCache>
                <c:formatCode>General</c:formatCode>
                <c:ptCount val="2"/>
                <c:pt idx="0">
                  <c:v>1024</c:v>
                </c:pt>
                <c:pt idx="1">
                  <c:v>590</c:v>
                </c:pt>
              </c:numCache>
            </c:numRef>
          </c:val>
          <c:extLst>
            <c:ext xmlns:c16="http://schemas.microsoft.com/office/drawing/2014/chart" uri="{C3380CC4-5D6E-409C-BE32-E72D297353CC}">
              <c16:uniqueId val="{00000001-0C22-4318-9216-B0A73FDC58A3}"/>
            </c:ext>
          </c:extLst>
        </c:ser>
        <c:ser>
          <c:idx val="2"/>
          <c:order val="2"/>
          <c:tx>
            <c:strRef>
              <c:f>Sheet1!$D$1</c:f>
              <c:strCache>
                <c:ptCount val="1"/>
                <c:pt idx="0">
                  <c:v>Iepirkumi virs 5 milj. EUR</c:v>
                </c:pt>
              </c:strCache>
            </c:strRef>
          </c:tx>
          <c:spPr>
            <a:solidFill>
              <a:srgbClr val="B72973"/>
            </a:solidFill>
            <a:ln w="63500">
              <a:solidFill>
                <a:srgbClr val="B72973"/>
              </a:solid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lv-LV" sz="1800" b="1" i="0" u="none" strike="noStrike" kern="1200" baseline="0">
                    <a:solidFill>
                      <a:srgbClr val="838386"/>
                    </a:solidFill>
                    <a:latin typeface="Gotham Bold" pitchFamily="50"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2019. gada iepirkumi</c:v>
                </c:pt>
                <c:pt idx="1">
                  <c:v>2020. gada 1. pusgads</c:v>
                </c:pt>
              </c:strCache>
            </c:strRef>
          </c:cat>
          <c:val>
            <c:numRef>
              <c:f>Sheet1!$D$2:$D$3</c:f>
              <c:numCache>
                <c:formatCode>General</c:formatCode>
                <c:ptCount val="2"/>
                <c:pt idx="0">
                  <c:v>74</c:v>
                </c:pt>
                <c:pt idx="1">
                  <c:v>70</c:v>
                </c:pt>
              </c:numCache>
            </c:numRef>
          </c:val>
          <c:extLst>
            <c:ext xmlns:c16="http://schemas.microsoft.com/office/drawing/2014/chart" uri="{C3380CC4-5D6E-409C-BE32-E72D297353CC}">
              <c16:uniqueId val="{00000002-0C22-4318-9216-B0A73FDC58A3}"/>
            </c:ext>
          </c:extLst>
        </c:ser>
        <c:dLbls>
          <c:showLegendKey val="0"/>
          <c:showVal val="0"/>
          <c:showCatName val="0"/>
          <c:showSerName val="0"/>
          <c:showPercent val="0"/>
          <c:showBubbleSize val="0"/>
        </c:dLbls>
        <c:gapWidth val="500"/>
        <c:overlap val="-67"/>
        <c:axId val="-1806628128"/>
        <c:axId val="-1806637104"/>
      </c:barChart>
      <c:catAx>
        <c:axId val="-180662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838386"/>
                </a:solidFill>
                <a:latin typeface="Gotham Medium" charset="0"/>
                <a:ea typeface="Gotham Medium" charset="0"/>
                <a:cs typeface="Gotham Medium" charset="0"/>
              </a:defRPr>
            </a:pPr>
            <a:endParaRPr lang="en-US"/>
          </a:p>
        </c:txPr>
        <c:crossAx val="-1806637104"/>
        <c:crosses val="autoZero"/>
        <c:auto val="1"/>
        <c:lblAlgn val="ctr"/>
        <c:lblOffset val="100"/>
        <c:noMultiLvlLbl val="0"/>
      </c:catAx>
      <c:valAx>
        <c:axId val="-1806637104"/>
        <c:scaling>
          <c:orientation val="minMax"/>
        </c:scaling>
        <c:delete val="1"/>
        <c:axPos val="l"/>
        <c:numFmt formatCode="General" sourceLinked="1"/>
        <c:majorTickMark val="none"/>
        <c:minorTickMark val="none"/>
        <c:tickLblPos val="nextTo"/>
        <c:crossAx val="-1806628128"/>
        <c:crosses val="autoZero"/>
        <c:crossBetween val="between"/>
      </c:valAx>
      <c:spPr>
        <a:noFill/>
        <a:ln>
          <a:noFill/>
        </a:ln>
        <a:effectLst/>
      </c:spPr>
    </c:plotArea>
    <c:legend>
      <c:legendPos val="tr"/>
      <c:layout>
        <c:manualLayout>
          <c:xMode val="edge"/>
          <c:yMode val="edge"/>
          <c:x val="0.75035601954229503"/>
          <c:y val="2.81481534839019E-2"/>
          <c:w val="0.24058125938105401"/>
          <c:h val="0.230744488184286"/>
        </c:manualLayout>
      </c:layout>
      <c:overlay val="0"/>
      <c:spPr>
        <a:noFill/>
        <a:ln>
          <a:noFill/>
        </a:ln>
        <a:effectLst>
          <a:softEdge rad="0"/>
        </a:effectLst>
      </c:spPr>
      <c:txPr>
        <a:bodyPr rot="0" spcFirstLastPara="1" vertOverflow="ellipsis" vert="horz" wrap="square" anchor="ctr" anchorCtr="1"/>
        <a:lstStyle/>
        <a:p>
          <a:pPr>
            <a:defRPr sz="1400" b="0" i="0" u="none" strike="noStrike" kern="1200" baseline="0">
              <a:solidFill>
                <a:srgbClr val="838386"/>
              </a:solidFill>
              <a:effectLst/>
              <a:latin typeface="Gotham Book" panose="02000604040000020004" pitchFamily="50"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manualLayout>
          <c:layoutTarget val="inner"/>
          <c:xMode val="edge"/>
          <c:yMode val="edge"/>
          <c:x val="0.11729614073478152"/>
          <c:y val="9.4614537885450448E-2"/>
          <c:w val="0.88270385926521833"/>
          <c:h val="0.89649947300152244"/>
        </c:manualLayout>
      </c:layout>
      <c:barChart>
        <c:barDir val="bar"/>
        <c:grouping val="clustered"/>
        <c:varyColors val="0"/>
        <c:ser>
          <c:idx val="0"/>
          <c:order val="0"/>
          <c:tx>
            <c:strRef>
              <c:f>Sheet1!$B$1</c:f>
              <c:strCache>
                <c:ptCount val="1"/>
                <c:pt idx="0">
                  <c:v>Pagarināts termiņš zem/virs sliekšņa iepirkumos</c:v>
                </c:pt>
              </c:strCache>
            </c:strRef>
          </c:tx>
          <c:spPr>
            <a:solidFill>
              <a:srgbClr val="B29B07"/>
            </a:solidFill>
            <a:ln w="63500">
              <a:solidFill>
                <a:srgbClr val="B29B07"/>
              </a:solid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lv-LV" sz="1800" b="1" i="0" u="none" strike="noStrike" kern="1200" baseline="0">
                    <a:solidFill>
                      <a:srgbClr val="838386"/>
                    </a:solidFill>
                    <a:latin typeface="Gotham Bold" pitchFamily="50"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Sheet1!$A$3:$A$3</c:f>
              <c:strCache>
                <c:ptCount val="1"/>
                <c:pt idx="0">
                  <c:v>PIL procedūru ilgums 2019. gadā</c:v>
                </c:pt>
              </c:strCache>
            </c:strRef>
          </c:cat>
          <c:val>
            <c:numRef>
              <c:f>Sheet1!$B$3:$B$3</c:f>
              <c:numCache>
                <c:formatCode>General</c:formatCode>
                <c:ptCount val="1"/>
                <c:pt idx="0">
                  <c:v>305</c:v>
                </c:pt>
              </c:numCache>
            </c:numRef>
          </c:val>
          <c:extLst>
            <c:ext xmlns:c16="http://schemas.microsoft.com/office/drawing/2014/chart" uri="{C3380CC4-5D6E-409C-BE32-E72D297353CC}">
              <c16:uniqueId val="{00000000-0C22-4318-9216-B0A73FDC58A3}"/>
            </c:ext>
          </c:extLst>
        </c:ser>
        <c:ser>
          <c:idx val="1"/>
          <c:order val="1"/>
          <c:tx>
            <c:strRef>
              <c:f>Sheet1!$C$1</c:f>
              <c:strCache>
                <c:ptCount val="1"/>
                <c:pt idx="0">
                  <c:v>Bez rezultāta noslēgtie 9. panta iepirkumi</c:v>
                </c:pt>
              </c:strCache>
            </c:strRef>
          </c:tx>
          <c:spPr>
            <a:solidFill>
              <a:srgbClr val="B72973"/>
            </a:solidFill>
            <a:ln w="63500">
              <a:solidFill>
                <a:srgbClr val="B72973"/>
              </a:solid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lv-LV" sz="1800" b="1" i="0" u="none" strike="noStrike" kern="1200" baseline="0">
                    <a:solidFill>
                      <a:srgbClr val="838386"/>
                    </a:solidFill>
                    <a:latin typeface="Gotham Bold" pitchFamily="50"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Sheet1!$A$3:$A$3</c:f>
              <c:strCache>
                <c:ptCount val="1"/>
                <c:pt idx="0">
                  <c:v>PIL procedūru ilgums 2019. gadā</c:v>
                </c:pt>
              </c:strCache>
            </c:strRef>
          </c:cat>
          <c:val>
            <c:numRef>
              <c:f>Sheet1!$C$3:$C$3</c:f>
              <c:numCache>
                <c:formatCode>General</c:formatCode>
                <c:ptCount val="1"/>
                <c:pt idx="0">
                  <c:v>488</c:v>
                </c:pt>
              </c:numCache>
            </c:numRef>
          </c:val>
          <c:extLst>
            <c:ext xmlns:c16="http://schemas.microsoft.com/office/drawing/2014/chart" uri="{C3380CC4-5D6E-409C-BE32-E72D297353CC}">
              <c16:uniqueId val="{00000001-0C22-4318-9216-B0A73FDC58A3}"/>
            </c:ext>
          </c:extLst>
        </c:ser>
        <c:dLbls>
          <c:showLegendKey val="0"/>
          <c:showVal val="0"/>
          <c:showCatName val="0"/>
          <c:showSerName val="0"/>
          <c:showPercent val="0"/>
          <c:showBubbleSize val="0"/>
        </c:dLbls>
        <c:gapWidth val="500"/>
        <c:overlap val="-100"/>
        <c:axId val="-1806628128"/>
        <c:axId val="-1806637104"/>
      </c:barChart>
      <c:catAx>
        <c:axId val="-18066281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838386"/>
                </a:solidFill>
                <a:latin typeface="Gotham Medium" charset="0"/>
                <a:ea typeface="Gotham Medium" charset="0"/>
                <a:cs typeface="Gotham Medium" charset="0"/>
              </a:defRPr>
            </a:pPr>
            <a:endParaRPr lang="en-US"/>
          </a:p>
        </c:txPr>
        <c:crossAx val="-1806637104"/>
        <c:crosses val="autoZero"/>
        <c:auto val="1"/>
        <c:lblAlgn val="ctr"/>
        <c:lblOffset val="100"/>
        <c:noMultiLvlLbl val="0"/>
      </c:catAx>
      <c:valAx>
        <c:axId val="-1806637104"/>
        <c:scaling>
          <c:orientation val="minMax"/>
        </c:scaling>
        <c:delete val="1"/>
        <c:axPos val="b"/>
        <c:numFmt formatCode="General" sourceLinked="1"/>
        <c:majorTickMark val="none"/>
        <c:minorTickMark val="none"/>
        <c:tickLblPos val="nextTo"/>
        <c:crossAx val="-1806628128"/>
        <c:crosses val="autoZero"/>
        <c:crossBetween val="between"/>
      </c:valAx>
      <c:spPr>
        <a:noFill/>
        <a:ln>
          <a:noFill/>
        </a:ln>
        <a:effectLst/>
      </c:spPr>
    </c:plotArea>
    <c:legend>
      <c:legendPos val="tr"/>
      <c:layout>
        <c:manualLayout>
          <c:xMode val="edge"/>
          <c:yMode val="edge"/>
          <c:x val="0.50615031287935175"/>
          <c:y val="2.81481534839019E-2"/>
          <c:w val="0.45709947480269914"/>
          <c:h val="0.12694415337918485"/>
        </c:manualLayout>
      </c:layout>
      <c:overlay val="0"/>
      <c:spPr>
        <a:noFill/>
        <a:ln>
          <a:noFill/>
        </a:ln>
        <a:effectLst>
          <a:softEdge rad="0"/>
        </a:effectLst>
      </c:spPr>
      <c:txPr>
        <a:bodyPr rot="0" spcFirstLastPara="1" vertOverflow="ellipsis" vert="horz" wrap="square" anchor="ctr" anchorCtr="1"/>
        <a:lstStyle/>
        <a:p>
          <a:pPr>
            <a:defRPr sz="1400" b="0" i="0" u="none" strike="noStrike" kern="1200" baseline="0">
              <a:solidFill>
                <a:srgbClr val="838386"/>
              </a:solidFill>
              <a:effectLst/>
              <a:latin typeface="Gotham Book" panose="02000604040000020004" pitchFamily="50"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manualLayout>
          <c:layoutTarget val="inner"/>
          <c:xMode val="edge"/>
          <c:yMode val="edge"/>
          <c:x val="1.37175086765452E-2"/>
          <c:y val="3.1940912284584601E-2"/>
          <c:w val="0.97446391016631195"/>
          <c:h val="0.79754125853596303"/>
        </c:manualLayout>
      </c:layout>
      <c:barChart>
        <c:barDir val="col"/>
        <c:grouping val="clustered"/>
        <c:varyColors val="0"/>
        <c:ser>
          <c:idx val="0"/>
          <c:order val="0"/>
          <c:tx>
            <c:strRef>
              <c:f>Sheet1!$B$1</c:f>
              <c:strCache>
                <c:ptCount val="1"/>
                <c:pt idx="0">
                  <c:v>Column1</c:v>
                </c:pt>
              </c:strCache>
            </c:strRef>
          </c:tx>
          <c:spPr>
            <a:solidFill>
              <a:schemeClr val="accent6">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2019. gada iepirkumi</c:v>
                </c:pt>
                <c:pt idx="1">
                  <c:v>2020. gada 1. pusgads</c:v>
                </c:pt>
              </c:strCache>
            </c:strRef>
          </c:cat>
          <c:val>
            <c:numRef>
              <c:f>Sheet1!$B$2:$B$3</c:f>
              <c:numCache>
                <c:formatCode>General</c:formatCode>
                <c:ptCount val="2"/>
              </c:numCache>
            </c:numRef>
          </c:val>
          <c:extLst>
            <c:ext xmlns:c16="http://schemas.microsoft.com/office/drawing/2014/chart" uri="{C3380CC4-5D6E-409C-BE32-E72D297353CC}">
              <c16:uniqueId val="{00000000-0C22-4318-9216-B0A73FDC58A3}"/>
            </c:ext>
          </c:extLst>
        </c:ser>
        <c:ser>
          <c:idx val="1"/>
          <c:order val="1"/>
          <c:tx>
            <c:strRef>
              <c:f>Sheet1!$C$1</c:f>
              <c:strCache>
                <c:ptCount val="1"/>
                <c:pt idx="0">
                  <c:v>Unikālie iepirkumu uzvarētāji</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2019. gada iepirkumi</c:v>
                </c:pt>
                <c:pt idx="1">
                  <c:v>2020. gada 1. pusgads</c:v>
                </c:pt>
              </c:strCache>
            </c:strRef>
          </c:cat>
          <c:val>
            <c:numRef>
              <c:f>Sheet1!$C$2:$C$3</c:f>
              <c:numCache>
                <c:formatCode>General</c:formatCode>
                <c:ptCount val="2"/>
                <c:pt idx="0">
                  <c:v>756</c:v>
                </c:pt>
                <c:pt idx="1">
                  <c:v>557</c:v>
                </c:pt>
              </c:numCache>
            </c:numRef>
          </c:val>
          <c:extLst>
            <c:ext xmlns:c16="http://schemas.microsoft.com/office/drawing/2014/chart" uri="{C3380CC4-5D6E-409C-BE32-E72D297353CC}">
              <c16:uniqueId val="{00000001-0C22-4318-9216-B0A73FDC58A3}"/>
            </c:ext>
          </c:extLst>
        </c:ser>
        <c:ser>
          <c:idx val="2"/>
          <c:order val="2"/>
          <c:tx>
            <c:strRef>
              <c:f>Sheet1!$D$1</c:f>
              <c:strCache>
                <c:ptCount val="1"/>
                <c:pt idx="0">
                  <c:v>Column3</c:v>
                </c:pt>
              </c:strCache>
            </c:strRef>
          </c:tx>
          <c:spPr>
            <a:solidFill>
              <a:schemeClr val="accent6">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2019. gada iepirkumi</c:v>
                </c:pt>
                <c:pt idx="1">
                  <c:v>2020. gada 1. pusgads</c:v>
                </c:pt>
              </c:strCache>
            </c:strRef>
          </c:cat>
          <c:val>
            <c:numRef>
              <c:f>Sheet1!$D$2:$D$3</c:f>
              <c:numCache>
                <c:formatCode>General</c:formatCode>
                <c:ptCount val="2"/>
              </c:numCache>
            </c:numRef>
          </c:val>
          <c:extLst>
            <c:ext xmlns:c16="http://schemas.microsoft.com/office/drawing/2014/chart" uri="{C3380CC4-5D6E-409C-BE32-E72D297353CC}">
              <c16:uniqueId val="{00000002-0C22-4318-9216-B0A73FDC58A3}"/>
            </c:ext>
          </c:extLst>
        </c:ser>
        <c:dLbls>
          <c:showLegendKey val="0"/>
          <c:showVal val="0"/>
          <c:showCatName val="0"/>
          <c:showSerName val="0"/>
          <c:showPercent val="0"/>
          <c:showBubbleSize val="0"/>
        </c:dLbls>
        <c:gapWidth val="219"/>
        <c:overlap val="-27"/>
        <c:axId val="-1806628128"/>
        <c:axId val="-1806637104"/>
      </c:barChart>
      <c:catAx>
        <c:axId val="-180662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6637104"/>
        <c:crosses val="autoZero"/>
        <c:auto val="1"/>
        <c:lblAlgn val="ctr"/>
        <c:lblOffset val="100"/>
        <c:noMultiLvlLbl val="0"/>
      </c:catAx>
      <c:valAx>
        <c:axId val="-18066371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6628128"/>
        <c:crosses val="autoZero"/>
        <c:crossBetween val="between"/>
      </c:valAx>
      <c:spPr>
        <a:noFill/>
        <a:ln>
          <a:noFill/>
        </a:ln>
        <a:effectLst/>
      </c:spPr>
    </c:plotArea>
    <c:legend>
      <c:legendPos val="b"/>
      <c:legendEntry>
        <c:idx val="0"/>
        <c:delete val="1"/>
      </c:legendEntry>
      <c:legendEntry>
        <c:idx val="2"/>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7175086765452E-2"/>
          <c:y val="3.1940912284584601E-2"/>
          <c:w val="0.97446391016631195"/>
          <c:h val="0.79754125853596303"/>
        </c:manualLayout>
      </c:layout>
      <c:barChart>
        <c:barDir val="col"/>
        <c:grouping val="clustered"/>
        <c:varyColors val="0"/>
        <c:ser>
          <c:idx val="0"/>
          <c:order val="0"/>
          <c:tx>
            <c:strRef>
              <c:f>Sheet1!$B$1</c:f>
              <c:strCache>
                <c:ptCount val="1"/>
                <c:pt idx="0">
                  <c:v>Pārbaudāmo personu skaits iepirkumā virs 1 milj. EUR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Saglabājos 10% slieksni</c:v>
                </c:pt>
                <c:pt idx="1">
                  <c:v>Atceļot slieksni</c:v>
                </c:pt>
              </c:strCache>
            </c:strRef>
          </c:cat>
          <c:val>
            <c:numRef>
              <c:f>Sheet1!$B$2:$B$3</c:f>
              <c:numCache>
                <c:formatCode>General</c:formatCode>
                <c:ptCount val="2"/>
                <c:pt idx="0">
                  <c:v>50</c:v>
                </c:pt>
              </c:numCache>
            </c:numRef>
          </c:val>
          <c:extLst>
            <c:ext xmlns:c16="http://schemas.microsoft.com/office/drawing/2014/chart" uri="{C3380CC4-5D6E-409C-BE32-E72D297353CC}">
              <c16:uniqueId val="{00000000-0C22-4318-9216-B0A73FDC58A3}"/>
            </c:ext>
          </c:extLst>
        </c:ser>
        <c:ser>
          <c:idx val="1"/>
          <c:order val="1"/>
          <c:tx>
            <c:strRef>
              <c:f>Sheet1!$C$1</c:f>
              <c:strCache>
                <c:ptCount val="1"/>
                <c:pt idx="0">
                  <c:v>Column3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Saglabājos 10% slieksni</c:v>
                </c:pt>
                <c:pt idx="1">
                  <c:v>Atceļot slieksni</c:v>
                </c:pt>
              </c:strCache>
            </c:strRef>
          </c:cat>
          <c:val>
            <c:numRef>
              <c:f>Sheet1!$C$2:$C$3</c:f>
              <c:numCache>
                <c:formatCode>General</c:formatCode>
                <c:ptCount val="2"/>
                <c:pt idx="1">
                  <c:v>200</c:v>
                </c:pt>
              </c:numCache>
            </c:numRef>
          </c:val>
          <c:extLst>
            <c:ext xmlns:c16="http://schemas.microsoft.com/office/drawing/2014/chart" uri="{C3380CC4-5D6E-409C-BE32-E72D297353CC}">
              <c16:uniqueId val="{00000001-0C22-4318-9216-B0A73FDC58A3}"/>
            </c:ext>
          </c:extLst>
        </c:ser>
        <c:dLbls>
          <c:showLegendKey val="0"/>
          <c:showVal val="0"/>
          <c:showCatName val="0"/>
          <c:showSerName val="0"/>
          <c:showPercent val="0"/>
          <c:showBubbleSize val="0"/>
        </c:dLbls>
        <c:gapWidth val="219"/>
        <c:overlap val="-27"/>
        <c:axId val="-1806628128"/>
        <c:axId val="-1806637104"/>
      </c:barChart>
      <c:catAx>
        <c:axId val="-180662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6637104"/>
        <c:crosses val="autoZero"/>
        <c:auto val="1"/>
        <c:lblAlgn val="ctr"/>
        <c:lblOffset val="100"/>
        <c:noMultiLvlLbl val="0"/>
      </c:catAx>
      <c:valAx>
        <c:axId val="-18066371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6628128"/>
        <c:crosses val="autoZero"/>
        <c:crossBetween val="between"/>
      </c:valAx>
      <c:spPr>
        <a:noFill/>
        <a:ln>
          <a:noFill/>
        </a:ln>
        <a:effectLst/>
      </c:spPr>
    </c:plotArea>
    <c:legend>
      <c:legendPos val="b"/>
      <c:legendEntry>
        <c:idx val="0"/>
        <c:delete val="1"/>
      </c:legendEntry>
      <c:legendEntry>
        <c:idx val="1"/>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6">
  <a:schemeClr val="accent6"/>
</cs:colorStyle>
</file>

<file path=ppt/charts/colors2.xml><?xml version="1.0" encoding="utf-8"?>
<cs:colorStyle xmlns:cs="http://schemas.microsoft.com/office/drawing/2012/chartStyle" xmlns:a="http://schemas.openxmlformats.org/drawingml/2006/main" meth="withinLinearReversed" id="26">
  <a:schemeClr val="accent6"/>
</cs:colorStyle>
</file>

<file path=ppt/charts/colors3.xml><?xml version="1.0" encoding="utf-8"?>
<cs:colorStyle xmlns:cs="http://schemas.microsoft.com/office/drawing/2012/chartStyle" xmlns:a="http://schemas.openxmlformats.org/drawingml/2006/main" meth="withinLinearReversed" id="26">
  <a:schemeClr val="accent6"/>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44CB3C-16D5-46AB-9C66-DDA56A21DE9A}" type="doc">
      <dgm:prSet loTypeId="urn:microsoft.com/office/officeart/2005/8/layout/equation2" loCatId="relationship" qsTypeId="urn:microsoft.com/office/officeart/2005/8/quickstyle/simple1" qsCatId="simple" csTypeId="urn:microsoft.com/office/officeart/2005/8/colors/accent1_2" csCatId="accent1" phldr="1"/>
      <dgm:spPr/>
      <dgm:t>
        <a:bodyPr/>
        <a:lstStyle/>
        <a:p>
          <a:endParaRPr lang="lv-LV"/>
        </a:p>
      </dgm:t>
    </dgm:pt>
    <dgm:pt modelId="{CADA7181-CDFC-4BDE-B6B5-1E020562D41A}">
      <dgm:prSet/>
      <dgm:spPr/>
      <dgm:t>
        <a:bodyPr/>
        <a:lstStyle/>
        <a:p>
          <a:r>
            <a:rPr lang="en-US" b="1" u="sng" dirty="0" err="1">
              <a:latin typeface="Gotham Book" panose="02000604040000020004" pitchFamily="50" charset="0"/>
            </a:rPr>
            <a:t>Obligāto</a:t>
          </a:r>
          <a:r>
            <a:rPr lang="en-US" b="1" dirty="0">
              <a:latin typeface="Gotham Book" panose="02000604040000020004" pitchFamily="50" charset="0"/>
            </a:rPr>
            <a:t> </a:t>
          </a:r>
          <a:r>
            <a:rPr lang="en-US" b="1" dirty="0" err="1">
              <a:latin typeface="Gotham Book" panose="02000604040000020004" pitchFamily="50" charset="0"/>
            </a:rPr>
            <a:t>izslēgšanas</a:t>
          </a:r>
          <a:r>
            <a:rPr lang="en-US" b="1" dirty="0">
              <a:latin typeface="Gotham Book" panose="02000604040000020004" pitchFamily="50" charset="0"/>
            </a:rPr>
            <a:t> </a:t>
          </a:r>
          <a:r>
            <a:rPr lang="en-US" b="1" dirty="0" err="1">
              <a:latin typeface="Gotham Book" panose="02000604040000020004" pitchFamily="50" charset="0"/>
            </a:rPr>
            <a:t>kritēriju</a:t>
          </a:r>
          <a:r>
            <a:rPr lang="en-US" b="1" dirty="0">
              <a:latin typeface="Gotham Book" panose="02000604040000020004" pitchFamily="50" charset="0"/>
            </a:rPr>
            <a:t> </a:t>
          </a:r>
          <a:r>
            <a:rPr lang="en-US" b="1" dirty="0" err="1">
              <a:latin typeface="Gotham Book" panose="02000604040000020004" pitchFamily="50" charset="0"/>
            </a:rPr>
            <a:t>attiecināšana</a:t>
          </a:r>
          <a:r>
            <a:rPr lang="en-US" b="1" dirty="0">
              <a:latin typeface="Gotham Book" panose="02000604040000020004" pitchFamily="50" charset="0"/>
            </a:rPr>
            <a:t> </a:t>
          </a:r>
          <a:r>
            <a:rPr lang="en-US" b="1" dirty="0" err="1">
              <a:latin typeface="Gotham Book" panose="02000604040000020004" pitchFamily="50" charset="0"/>
            </a:rPr>
            <a:t>uz</a:t>
          </a:r>
          <a:r>
            <a:rPr lang="en-US" b="1" dirty="0">
              <a:latin typeface="Gotham Book" panose="02000604040000020004" pitchFamily="50" charset="0"/>
            </a:rPr>
            <a:t> PLG.</a:t>
          </a:r>
          <a:endParaRPr lang="lv-LV" dirty="0">
            <a:latin typeface="Gotham Book" panose="02000604040000020004" pitchFamily="50" charset="0"/>
          </a:endParaRPr>
        </a:p>
      </dgm:t>
    </dgm:pt>
    <dgm:pt modelId="{8463F36E-9F1A-4962-A241-3BCA5D6ACBD9}" type="parTrans" cxnId="{9F31182E-F465-4315-8B74-C783EA201D80}">
      <dgm:prSet/>
      <dgm:spPr/>
      <dgm:t>
        <a:bodyPr/>
        <a:lstStyle/>
        <a:p>
          <a:endParaRPr lang="lv-LV"/>
        </a:p>
      </dgm:t>
    </dgm:pt>
    <dgm:pt modelId="{B9152A83-D223-4B67-BC86-59E11FA0C6FC}" type="sibTrans" cxnId="{9F31182E-F465-4315-8B74-C783EA201D80}">
      <dgm:prSet/>
      <dgm:spPr/>
      <dgm:t>
        <a:bodyPr/>
        <a:lstStyle/>
        <a:p>
          <a:endParaRPr lang="lv-LV"/>
        </a:p>
      </dgm:t>
    </dgm:pt>
    <dgm:pt modelId="{F55EB6D7-A214-458E-907F-7C155F1B9350}">
      <dgm:prSet custT="1"/>
      <dgm:spPr/>
      <dgm:t>
        <a:bodyPr/>
        <a:lstStyle/>
        <a:p>
          <a:pPr marL="0" lvl="0" indent="0" algn="ctr" defTabSz="933450">
            <a:lnSpc>
              <a:spcPct val="90000"/>
            </a:lnSpc>
            <a:spcBef>
              <a:spcPct val="0"/>
            </a:spcBef>
            <a:spcAft>
              <a:spcPct val="35000"/>
            </a:spcAft>
            <a:buNone/>
          </a:pPr>
          <a:r>
            <a:rPr lang="en-US" sz="2100" b="1" u="sng" kern="1200" dirty="0" err="1">
              <a:solidFill>
                <a:prstClr val="white"/>
              </a:solidFill>
              <a:latin typeface="Gotham Book" panose="02000604040000020004" pitchFamily="50" charset="0"/>
              <a:ea typeface="+mn-ea"/>
              <a:cs typeface="+mn-cs"/>
            </a:rPr>
            <a:t>Nodokļu</a:t>
          </a:r>
          <a:r>
            <a:rPr lang="en-US" sz="2100" b="1" u="sng" kern="1200" dirty="0">
              <a:solidFill>
                <a:prstClr val="white"/>
              </a:solidFill>
              <a:latin typeface="Gotham Book" panose="02000604040000020004" pitchFamily="50" charset="0"/>
              <a:ea typeface="+mn-ea"/>
              <a:cs typeface="+mn-cs"/>
            </a:rPr>
            <a:t> </a:t>
          </a:r>
          <a:r>
            <a:rPr lang="en-US" sz="2100" b="1" u="sng" kern="1200" dirty="0" err="1">
              <a:solidFill>
                <a:prstClr val="white"/>
              </a:solidFill>
              <a:latin typeface="Gotham Book" panose="02000604040000020004" pitchFamily="50" charset="0"/>
              <a:ea typeface="+mn-ea"/>
              <a:cs typeface="+mn-cs"/>
            </a:rPr>
            <a:t>nomaksas</a:t>
          </a:r>
          <a:r>
            <a:rPr lang="en-US" sz="2100" b="1" u="sng" kern="1200" dirty="0">
              <a:solidFill>
                <a:prstClr val="white"/>
              </a:solidFill>
              <a:latin typeface="Gotham Book" panose="02000604040000020004" pitchFamily="50" charset="0"/>
              <a:ea typeface="+mn-ea"/>
              <a:cs typeface="+mn-cs"/>
            </a:rPr>
            <a:t> </a:t>
          </a:r>
          <a:r>
            <a:rPr lang="en-US" sz="2100" b="1" u="sng" kern="1200" dirty="0" err="1">
              <a:solidFill>
                <a:prstClr val="white"/>
              </a:solidFill>
              <a:latin typeface="Gotham Book" panose="02000604040000020004" pitchFamily="50" charset="0"/>
              <a:ea typeface="+mn-ea"/>
              <a:cs typeface="+mn-cs"/>
            </a:rPr>
            <a:t>kritērija</a:t>
          </a:r>
          <a:r>
            <a:rPr lang="en-US" sz="2100" b="1" u="sng" kern="1200" dirty="0">
              <a:solidFill>
                <a:prstClr val="white"/>
              </a:solidFill>
              <a:latin typeface="Gotham Book" panose="02000604040000020004" pitchFamily="50" charset="0"/>
              <a:ea typeface="+mn-ea"/>
              <a:cs typeface="+mn-cs"/>
            </a:rPr>
            <a:t> </a:t>
          </a:r>
          <a:r>
            <a:rPr lang="en-US" sz="2100" b="1" u="sng" kern="1200" dirty="0" err="1">
              <a:solidFill>
                <a:prstClr val="white"/>
              </a:solidFill>
              <a:latin typeface="Gotham Book" panose="02000604040000020004" pitchFamily="50" charset="0"/>
              <a:ea typeface="+mn-ea"/>
              <a:cs typeface="+mn-cs"/>
            </a:rPr>
            <a:t>attiecināšana</a:t>
          </a:r>
          <a:r>
            <a:rPr lang="en-US" sz="2100" b="1" u="sng" kern="1200" dirty="0">
              <a:solidFill>
                <a:prstClr val="white"/>
              </a:solidFill>
              <a:latin typeface="Gotham Book" panose="02000604040000020004" pitchFamily="50" charset="0"/>
              <a:ea typeface="+mn-ea"/>
              <a:cs typeface="+mn-cs"/>
            </a:rPr>
            <a:t> </a:t>
          </a:r>
          <a:r>
            <a:rPr lang="en-US" sz="2100" b="1" u="sng" kern="1200" dirty="0" err="1">
              <a:solidFill>
                <a:prstClr val="white"/>
              </a:solidFill>
              <a:latin typeface="Gotham Book" panose="02000604040000020004" pitchFamily="50" charset="0"/>
              <a:ea typeface="+mn-ea"/>
              <a:cs typeface="+mn-cs"/>
            </a:rPr>
            <a:t>uz</a:t>
          </a:r>
          <a:r>
            <a:rPr lang="en-US" sz="2100" b="1" u="sng" kern="1200" dirty="0">
              <a:solidFill>
                <a:prstClr val="white"/>
              </a:solidFill>
              <a:latin typeface="Gotham Book" panose="02000604040000020004" pitchFamily="50" charset="0"/>
              <a:ea typeface="+mn-ea"/>
              <a:cs typeface="+mn-cs"/>
            </a:rPr>
            <a:t> PLG.</a:t>
          </a:r>
          <a:endParaRPr lang="lv-LV" sz="2100" b="1" u="sng" kern="1200" dirty="0">
            <a:solidFill>
              <a:prstClr val="white"/>
            </a:solidFill>
            <a:latin typeface="Gotham Book" panose="02000604040000020004" pitchFamily="50" charset="0"/>
            <a:ea typeface="+mn-ea"/>
            <a:cs typeface="+mn-cs"/>
          </a:endParaRPr>
        </a:p>
      </dgm:t>
    </dgm:pt>
    <dgm:pt modelId="{B06EBF6A-9B71-4CC5-B5C2-50BB03C17159}" type="parTrans" cxnId="{C542DA2D-3E90-4555-9CA1-58ECFE1366EA}">
      <dgm:prSet/>
      <dgm:spPr/>
      <dgm:t>
        <a:bodyPr/>
        <a:lstStyle/>
        <a:p>
          <a:endParaRPr lang="lv-LV"/>
        </a:p>
      </dgm:t>
    </dgm:pt>
    <dgm:pt modelId="{AFAF5639-8219-497B-96C2-65BA0FABF73C}" type="sibTrans" cxnId="{C542DA2D-3E90-4555-9CA1-58ECFE1366EA}">
      <dgm:prSet/>
      <dgm:spPr/>
      <dgm:t>
        <a:bodyPr/>
        <a:lstStyle/>
        <a:p>
          <a:endParaRPr lang="lv-LV"/>
        </a:p>
      </dgm:t>
    </dgm:pt>
    <dgm:pt modelId="{4A7E516A-19E6-4E93-B78C-4522CD5479B3}">
      <dgm:prSet custT="1"/>
      <dgm:spPr/>
      <dgm:t>
        <a:bodyPr/>
        <a:lstStyle/>
        <a:p>
          <a:r>
            <a:rPr lang="en-US" sz="2400" dirty="0" err="1">
              <a:latin typeface="Gotham Book" panose="02000604040000020004" pitchFamily="50" charset="0"/>
            </a:rPr>
            <a:t>Grozījumos</a:t>
          </a:r>
          <a:r>
            <a:rPr lang="en-US" sz="2400" dirty="0">
              <a:latin typeface="Gotham Book" panose="02000604040000020004" pitchFamily="50" charset="0"/>
            </a:rPr>
            <a:t> </a:t>
          </a:r>
          <a:r>
            <a:rPr lang="en-US" sz="2400" dirty="0" err="1">
              <a:latin typeface="Gotham Book" panose="02000604040000020004" pitchFamily="50" charset="0"/>
            </a:rPr>
            <a:t>paredzēts</a:t>
          </a:r>
          <a:r>
            <a:rPr lang="en-US" sz="2400" dirty="0">
              <a:latin typeface="Gotham Book" panose="02000604040000020004" pitchFamily="50" charset="0"/>
            </a:rPr>
            <a:t> </a:t>
          </a:r>
          <a:r>
            <a:rPr lang="en-US" sz="2400" dirty="0" err="1">
              <a:latin typeface="Gotham Book" panose="02000604040000020004" pitchFamily="50" charset="0"/>
            </a:rPr>
            <a:t>atšķirīgs</a:t>
          </a:r>
          <a:r>
            <a:rPr lang="en-US" sz="2400" dirty="0">
              <a:latin typeface="Gotham Book" panose="02000604040000020004" pitchFamily="50" charset="0"/>
            </a:rPr>
            <a:t> PLG </a:t>
          </a:r>
          <a:r>
            <a:rPr lang="en-US" sz="2400" dirty="0" err="1">
              <a:latin typeface="Gotham Book" panose="02000604040000020004" pitchFamily="50" charset="0"/>
            </a:rPr>
            <a:t>noskaidrošanas</a:t>
          </a:r>
          <a:r>
            <a:rPr lang="en-US" sz="2400" dirty="0">
              <a:latin typeface="Gotham Book" panose="02000604040000020004" pitchFamily="50" charset="0"/>
            </a:rPr>
            <a:t> </a:t>
          </a:r>
          <a:r>
            <a:rPr lang="en-US" sz="2400" dirty="0" err="1">
              <a:latin typeface="Gotham Book" panose="02000604040000020004" pitchFamily="50" charset="0"/>
            </a:rPr>
            <a:t>mehānisms</a:t>
          </a:r>
          <a:r>
            <a:rPr lang="en-US" sz="2400" dirty="0">
              <a:latin typeface="Gotham Book" panose="02000604040000020004" pitchFamily="50" charset="0"/>
            </a:rPr>
            <a:t> </a:t>
          </a:r>
          <a:r>
            <a:rPr lang="en-US" sz="2400" dirty="0" err="1">
              <a:latin typeface="Gotham Book" panose="02000604040000020004" pitchFamily="50" charset="0"/>
            </a:rPr>
            <a:t>Latvijas</a:t>
          </a:r>
          <a:r>
            <a:rPr lang="en-US" sz="2400" dirty="0">
              <a:latin typeface="Gotham Book" panose="02000604040000020004" pitchFamily="50" charset="0"/>
            </a:rPr>
            <a:t> un </a:t>
          </a:r>
          <a:r>
            <a:rPr lang="en-US" sz="2400" dirty="0" err="1">
              <a:latin typeface="Gotham Book" panose="02000604040000020004" pitchFamily="50" charset="0"/>
            </a:rPr>
            <a:t>ārvalstu</a:t>
          </a:r>
          <a:r>
            <a:rPr lang="en-US" sz="2400" dirty="0">
              <a:latin typeface="Gotham Book" panose="02000604040000020004" pitchFamily="50" charset="0"/>
            </a:rPr>
            <a:t> </a:t>
          </a:r>
          <a:r>
            <a:rPr lang="en-US" sz="2400" dirty="0" err="1">
              <a:latin typeface="Gotham Book" panose="02000604040000020004" pitchFamily="50" charset="0"/>
            </a:rPr>
            <a:t>komersantiem</a:t>
          </a:r>
          <a:endParaRPr lang="lv-LV" sz="2400" dirty="0">
            <a:latin typeface="Gotham Book" panose="02000604040000020004" pitchFamily="50" charset="0"/>
          </a:endParaRPr>
        </a:p>
      </dgm:t>
    </dgm:pt>
    <dgm:pt modelId="{D47BA2A8-950D-46AA-915C-E7F72A8A9904}" type="parTrans" cxnId="{F6D8E397-316D-4FD4-87DC-FBDF15019361}">
      <dgm:prSet/>
      <dgm:spPr/>
      <dgm:t>
        <a:bodyPr/>
        <a:lstStyle/>
        <a:p>
          <a:endParaRPr lang="lv-LV"/>
        </a:p>
      </dgm:t>
    </dgm:pt>
    <dgm:pt modelId="{A7E6C693-8384-4C81-92DF-ECCADA0DBF15}" type="sibTrans" cxnId="{F6D8E397-316D-4FD4-87DC-FBDF15019361}">
      <dgm:prSet/>
      <dgm:spPr/>
      <dgm:t>
        <a:bodyPr/>
        <a:lstStyle/>
        <a:p>
          <a:endParaRPr lang="lv-LV"/>
        </a:p>
      </dgm:t>
    </dgm:pt>
    <dgm:pt modelId="{EFAB25BD-1C98-4387-8617-98B58883FC28}" type="pres">
      <dgm:prSet presAssocID="{B244CB3C-16D5-46AB-9C66-DDA56A21DE9A}" presName="Name0" presStyleCnt="0">
        <dgm:presLayoutVars>
          <dgm:dir/>
          <dgm:resizeHandles val="exact"/>
        </dgm:presLayoutVars>
      </dgm:prSet>
      <dgm:spPr/>
    </dgm:pt>
    <dgm:pt modelId="{2DFC9EBA-E02C-4587-9945-1F8F764A7FE1}" type="pres">
      <dgm:prSet presAssocID="{B244CB3C-16D5-46AB-9C66-DDA56A21DE9A}" presName="vNodes" presStyleCnt="0"/>
      <dgm:spPr/>
    </dgm:pt>
    <dgm:pt modelId="{2B236522-6F79-4873-B029-AC90130368B0}" type="pres">
      <dgm:prSet presAssocID="{CADA7181-CDFC-4BDE-B6B5-1E020562D41A}" presName="node" presStyleLbl="node1" presStyleIdx="0" presStyleCnt="3" custScaleX="153723" custScaleY="115877" custLinFactNeighborX="46019" custLinFactNeighborY="6011">
        <dgm:presLayoutVars>
          <dgm:bulletEnabled val="1"/>
        </dgm:presLayoutVars>
      </dgm:prSet>
      <dgm:spPr/>
    </dgm:pt>
    <dgm:pt modelId="{682A1B10-DC86-4DE8-AB36-C7866C60BA89}" type="pres">
      <dgm:prSet presAssocID="{B9152A83-D223-4B67-BC86-59E11FA0C6FC}" presName="spacerT" presStyleCnt="0"/>
      <dgm:spPr/>
    </dgm:pt>
    <dgm:pt modelId="{CD8E04D6-777A-4C21-84A8-3333E0C19729}" type="pres">
      <dgm:prSet presAssocID="{B9152A83-D223-4B67-BC86-59E11FA0C6FC}" presName="sibTrans" presStyleLbl="sibTrans2D1" presStyleIdx="0" presStyleCnt="2" custScaleX="81919" custScaleY="63993" custLinFactNeighborX="95841" custLinFactNeighborY="10873"/>
      <dgm:spPr/>
    </dgm:pt>
    <dgm:pt modelId="{E9B61A0A-5AE4-4878-8466-3EF54CEE4CC8}" type="pres">
      <dgm:prSet presAssocID="{B9152A83-D223-4B67-BC86-59E11FA0C6FC}" presName="spacerB" presStyleCnt="0"/>
      <dgm:spPr/>
    </dgm:pt>
    <dgm:pt modelId="{625516B6-CE14-4B98-AF76-8B92CCC0FD4D}" type="pres">
      <dgm:prSet presAssocID="{F55EB6D7-A214-458E-907F-7C155F1B9350}" presName="node" presStyleLbl="node1" presStyleIdx="1" presStyleCnt="3" custScaleX="166454" custScaleY="126571" custLinFactNeighborX="52102" custLinFactNeighborY="-30054">
        <dgm:presLayoutVars>
          <dgm:bulletEnabled val="1"/>
        </dgm:presLayoutVars>
      </dgm:prSet>
      <dgm:spPr/>
    </dgm:pt>
    <dgm:pt modelId="{78CC54C3-D052-430F-96EA-82F7B87462DE}" type="pres">
      <dgm:prSet presAssocID="{B244CB3C-16D5-46AB-9C66-DDA56A21DE9A}" presName="sibTransLast" presStyleLbl="sibTrans2D1" presStyleIdx="1" presStyleCnt="2" custScaleX="148248" custLinFactNeighborX="-50146" custLinFactNeighborY="-10020"/>
      <dgm:spPr/>
    </dgm:pt>
    <dgm:pt modelId="{ADEF5C15-36C3-43B6-B929-9AFDDAF1DF7B}" type="pres">
      <dgm:prSet presAssocID="{B244CB3C-16D5-46AB-9C66-DDA56A21DE9A}" presName="connectorText" presStyleLbl="sibTrans2D1" presStyleIdx="1" presStyleCnt="2"/>
      <dgm:spPr/>
    </dgm:pt>
    <dgm:pt modelId="{707CFEA6-A70F-4ED9-8575-9B772651BC1C}" type="pres">
      <dgm:prSet presAssocID="{B244CB3C-16D5-46AB-9C66-DDA56A21DE9A}" presName="lastNode" presStyleLbl="node1" presStyleIdx="2" presStyleCnt="3" custLinFactX="41686" custLinFactNeighborX="100000">
        <dgm:presLayoutVars>
          <dgm:bulletEnabled val="1"/>
        </dgm:presLayoutVars>
      </dgm:prSet>
      <dgm:spPr/>
    </dgm:pt>
  </dgm:ptLst>
  <dgm:cxnLst>
    <dgm:cxn modelId="{30F0FD26-EF57-4E64-8128-79C782E02838}" type="presOf" srcId="{F55EB6D7-A214-458E-907F-7C155F1B9350}" destId="{625516B6-CE14-4B98-AF76-8B92CCC0FD4D}" srcOrd="0" destOrd="0" presId="urn:microsoft.com/office/officeart/2005/8/layout/equation2"/>
    <dgm:cxn modelId="{C542DA2D-3E90-4555-9CA1-58ECFE1366EA}" srcId="{B244CB3C-16D5-46AB-9C66-DDA56A21DE9A}" destId="{F55EB6D7-A214-458E-907F-7C155F1B9350}" srcOrd="1" destOrd="0" parTransId="{B06EBF6A-9B71-4CC5-B5C2-50BB03C17159}" sibTransId="{AFAF5639-8219-497B-96C2-65BA0FABF73C}"/>
    <dgm:cxn modelId="{9F31182E-F465-4315-8B74-C783EA201D80}" srcId="{B244CB3C-16D5-46AB-9C66-DDA56A21DE9A}" destId="{CADA7181-CDFC-4BDE-B6B5-1E020562D41A}" srcOrd="0" destOrd="0" parTransId="{8463F36E-9F1A-4962-A241-3BCA5D6ACBD9}" sibTransId="{B9152A83-D223-4B67-BC86-59E11FA0C6FC}"/>
    <dgm:cxn modelId="{8F802C39-16ED-4383-B079-46CF51326852}" type="presOf" srcId="{B244CB3C-16D5-46AB-9C66-DDA56A21DE9A}" destId="{EFAB25BD-1C98-4387-8617-98B58883FC28}" srcOrd="0" destOrd="0" presId="urn:microsoft.com/office/officeart/2005/8/layout/equation2"/>
    <dgm:cxn modelId="{4CCCE13E-9A28-497B-8568-6F18A8C598AB}" type="presOf" srcId="{B9152A83-D223-4B67-BC86-59E11FA0C6FC}" destId="{CD8E04D6-777A-4C21-84A8-3333E0C19729}" srcOrd="0" destOrd="0" presId="urn:microsoft.com/office/officeart/2005/8/layout/equation2"/>
    <dgm:cxn modelId="{B11A8478-34E6-4E83-88D5-4724B16F5146}" type="presOf" srcId="{AFAF5639-8219-497B-96C2-65BA0FABF73C}" destId="{ADEF5C15-36C3-43B6-B929-9AFDDAF1DF7B}" srcOrd="1" destOrd="0" presId="urn:microsoft.com/office/officeart/2005/8/layout/equation2"/>
    <dgm:cxn modelId="{3F66F77F-DAA9-4C5C-8218-FE0776CE160D}" type="presOf" srcId="{4A7E516A-19E6-4E93-B78C-4522CD5479B3}" destId="{707CFEA6-A70F-4ED9-8575-9B772651BC1C}" srcOrd="0" destOrd="0" presId="urn:microsoft.com/office/officeart/2005/8/layout/equation2"/>
    <dgm:cxn modelId="{F6D8E397-316D-4FD4-87DC-FBDF15019361}" srcId="{B244CB3C-16D5-46AB-9C66-DDA56A21DE9A}" destId="{4A7E516A-19E6-4E93-B78C-4522CD5479B3}" srcOrd="2" destOrd="0" parTransId="{D47BA2A8-950D-46AA-915C-E7F72A8A9904}" sibTransId="{A7E6C693-8384-4C81-92DF-ECCADA0DBF15}"/>
    <dgm:cxn modelId="{8FF85DA2-0B5C-40D0-BEF6-C291AD220F87}" type="presOf" srcId="{CADA7181-CDFC-4BDE-B6B5-1E020562D41A}" destId="{2B236522-6F79-4873-B029-AC90130368B0}" srcOrd="0" destOrd="0" presId="urn:microsoft.com/office/officeart/2005/8/layout/equation2"/>
    <dgm:cxn modelId="{3BA18ACD-4D01-41D6-B073-86625C57C825}" type="presOf" srcId="{AFAF5639-8219-497B-96C2-65BA0FABF73C}" destId="{78CC54C3-D052-430F-96EA-82F7B87462DE}" srcOrd="0" destOrd="0" presId="urn:microsoft.com/office/officeart/2005/8/layout/equation2"/>
    <dgm:cxn modelId="{C5C02BE8-B653-45F9-8BD4-582DAAA9791A}" type="presParOf" srcId="{EFAB25BD-1C98-4387-8617-98B58883FC28}" destId="{2DFC9EBA-E02C-4587-9945-1F8F764A7FE1}" srcOrd="0" destOrd="0" presId="urn:microsoft.com/office/officeart/2005/8/layout/equation2"/>
    <dgm:cxn modelId="{54778E59-F548-476F-A432-B3165D8C0D9A}" type="presParOf" srcId="{2DFC9EBA-E02C-4587-9945-1F8F764A7FE1}" destId="{2B236522-6F79-4873-B029-AC90130368B0}" srcOrd="0" destOrd="0" presId="urn:microsoft.com/office/officeart/2005/8/layout/equation2"/>
    <dgm:cxn modelId="{B308C9AA-2A6B-4890-88BA-CD65B07FA101}" type="presParOf" srcId="{2DFC9EBA-E02C-4587-9945-1F8F764A7FE1}" destId="{682A1B10-DC86-4DE8-AB36-C7866C60BA89}" srcOrd="1" destOrd="0" presId="urn:microsoft.com/office/officeart/2005/8/layout/equation2"/>
    <dgm:cxn modelId="{0A2AF8B0-6ED9-4F66-86EB-F97A7C0C572E}" type="presParOf" srcId="{2DFC9EBA-E02C-4587-9945-1F8F764A7FE1}" destId="{CD8E04D6-777A-4C21-84A8-3333E0C19729}" srcOrd="2" destOrd="0" presId="urn:microsoft.com/office/officeart/2005/8/layout/equation2"/>
    <dgm:cxn modelId="{33E83FD5-2726-41BE-89F0-7329B7024AC6}" type="presParOf" srcId="{2DFC9EBA-E02C-4587-9945-1F8F764A7FE1}" destId="{E9B61A0A-5AE4-4878-8466-3EF54CEE4CC8}" srcOrd="3" destOrd="0" presId="urn:microsoft.com/office/officeart/2005/8/layout/equation2"/>
    <dgm:cxn modelId="{7EE0EB7C-F176-4ADA-9583-C66AAC9E13EC}" type="presParOf" srcId="{2DFC9EBA-E02C-4587-9945-1F8F764A7FE1}" destId="{625516B6-CE14-4B98-AF76-8B92CCC0FD4D}" srcOrd="4" destOrd="0" presId="urn:microsoft.com/office/officeart/2005/8/layout/equation2"/>
    <dgm:cxn modelId="{D64DFB4A-A5FB-41AB-8829-4F67A7D4C247}" type="presParOf" srcId="{EFAB25BD-1C98-4387-8617-98B58883FC28}" destId="{78CC54C3-D052-430F-96EA-82F7B87462DE}" srcOrd="1" destOrd="0" presId="urn:microsoft.com/office/officeart/2005/8/layout/equation2"/>
    <dgm:cxn modelId="{A77471F2-C57B-43FC-B461-3346E0A59158}" type="presParOf" srcId="{78CC54C3-D052-430F-96EA-82F7B87462DE}" destId="{ADEF5C15-36C3-43B6-B929-9AFDDAF1DF7B}" srcOrd="0" destOrd="0" presId="urn:microsoft.com/office/officeart/2005/8/layout/equation2"/>
    <dgm:cxn modelId="{73E713CA-0729-48E5-BA17-489764985D82}" type="presParOf" srcId="{EFAB25BD-1C98-4387-8617-98B58883FC28}" destId="{707CFEA6-A70F-4ED9-8575-9B772651BC1C}"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236522-6F79-4873-B029-AC90130368B0}">
      <dsp:nvSpPr>
        <dsp:cNvPr id="0" name=""/>
        <dsp:cNvSpPr/>
      </dsp:nvSpPr>
      <dsp:spPr>
        <a:xfrm>
          <a:off x="3082341" y="11621"/>
          <a:ext cx="2709203" cy="204220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b="1" u="sng" kern="1200" dirty="0" err="1">
              <a:latin typeface="Gotham Book" panose="02000604040000020004" pitchFamily="50" charset="0"/>
            </a:rPr>
            <a:t>Obligāto</a:t>
          </a:r>
          <a:r>
            <a:rPr lang="en-US" sz="1900" b="1" kern="1200" dirty="0">
              <a:latin typeface="Gotham Book" panose="02000604040000020004" pitchFamily="50" charset="0"/>
            </a:rPr>
            <a:t> </a:t>
          </a:r>
          <a:r>
            <a:rPr lang="en-US" sz="1900" b="1" kern="1200" dirty="0" err="1">
              <a:latin typeface="Gotham Book" panose="02000604040000020004" pitchFamily="50" charset="0"/>
            </a:rPr>
            <a:t>izslēgšanas</a:t>
          </a:r>
          <a:r>
            <a:rPr lang="en-US" sz="1900" b="1" kern="1200" dirty="0">
              <a:latin typeface="Gotham Book" panose="02000604040000020004" pitchFamily="50" charset="0"/>
            </a:rPr>
            <a:t> </a:t>
          </a:r>
          <a:r>
            <a:rPr lang="en-US" sz="1900" b="1" kern="1200" dirty="0" err="1">
              <a:latin typeface="Gotham Book" panose="02000604040000020004" pitchFamily="50" charset="0"/>
            </a:rPr>
            <a:t>kritēriju</a:t>
          </a:r>
          <a:r>
            <a:rPr lang="en-US" sz="1900" b="1" kern="1200" dirty="0">
              <a:latin typeface="Gotham Book" panose="02000604040000020004" pitchFamily="50" charset="0"/>
            </a:rPr>
            <a:t> </a:t>
          </a:r>
          <a:r>
            <a:rPr lang="en-US" sz="1900" b="1" kern="1200" dirty="0" err="1">
              <a:latin typeface="Gotham Book" panose="02000604040000020004" pitchFamily="50" charset="0"/>
            </a:rPr>
            <a:t>attiecināšana</a:t>
          </a:r>
          <a:r>
            <a:rPr lang="en-US" sz="1900" b="1" kern="1200" dirty="0">
              <a:latin typeface="Gotham Book" panose="02000604040000020004" pitchFamily="50" charset="0"/>
            </a:rPr>
            <a:t> </a:t>
          </a:r>
          <a:r>
            <a:rPr lang="en-US" sz="1900" b="1" kern="1200" dirty="0" err="1">
              <a:latin typeface="Gotham Book" panose="02000604040000020004" pitchFamily="50" charset="0"/>
            </a:rPr>
            <a:t>uz</a:t>
          </a:r>
          <a:r>
            <a:rPr lang="en-US" sz="1900" b="1" kern="1200" dirty="0">
              <a:latin typeface="Gotham Book" panose="02000604040000020004" pitchFamily="50" charset="0"/>
            </a:rPr>
            <a:t> PLG.</a:t>
          </a:r>
          <a:endParaRPr lang="lv-LV" sz="1900" kern="1200" dirty="0">
            <a:latin typeface="Gotham Book" panose="02000604040000020004" pitchFamily="50" charset="0"/>
          </a:endParaRPr>
        </a:p>
      </dsp:txBody>
      <dsp:txXfrm>
        <a:off x="3479095" y="310695"/>
        <a:ext cx="1915695" cy="1444060"/>
      </dsp:txXfrm>
    </dsp:sp>
    <dsp:sp modelId="{CD8E04D6-777A-4C21-84A8-3333E0C19729}">
      <dsp:nvSpPr>
        <dsp:cNvPr id="0" name=""/>
        <dsp:cNvSpPr/>
      </dsp:nvSpPr>
      <dsp:spPr>
        <a:xfrm>
          <a:off x="4186899" y="2203894"/>
          <a:ext cx="837366" cy="654128"/>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lv-LV" sz="1100" kern="1200"/>
        </a:p>
      </dsp:txBody>
      <dsp:txXfrm>
        <a:off x="4297892" y="2454033"/>
        <a:ext cx="615380" cy="153850"/>
      </dsp:txXfrm>
    </dsp:sp>
    <dsp:sp modelId="{625516B6-CE14-4B98-AF76-8B92CCC0FD4D}">
      <dsp:nvSpPr>
        <dsp:cNvPr id="0" name=""/>
        <dsp:cNvSpPr/>
      </dsp:nvSpPr>
      <dsp:spPr>
        <a:xfrm>
          <a:off x="3077362" y="2942560"/>
          <a:ext cx="2933573" cy="223067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u="sng" kern="1200" dirty="0" err="1">
              <a:solidFill>
                <a:prstClr val="white"/>
              </a:solidFill>
              <a:latin typeface="Gotham Book" panose="02000604040000020004" pitchFamily="50" charset="0"/>
              <a:ea typeface="+mn-ea"/>
              <a:cs typeface="+mn-cs"/>
            </a:rPr>
            <a:t>Nodokļu</a:t>
          </a:r>
          <a:r>
            <a:rPr lang="en-US" sz="2100" b="1" u="sng" kern="1200" dirty="0">
              <a:solidFill>
                <a:prstClr val="white"/>
              </a:solidFill>
              <a:latin typeface="Gotham Book" panose="02000604040000020004" pitchFamily="50" charset="0"/>
              <a:ea typeface="+mn-ea"/>
              <a:cs typeface="+mn-cs"/>
            </a:rPr>
            <a:t> </a:t>
          </a:r>
          <a:r>
            <a:rPr lang="en-US" sz="2100" b="1" u="sng" kern="1200" dirty="0" err="1">
              <a:solidFill>
                <a:prstClr val="white"/>
              </a:solidFill>
              <a:latin typeface="Gotham Book" panose="02000604040000020004" pitchFamily="50" charset="0"/>
              <a:ea typeface="+mn-ea"/>
              <a:cs typeface="+mn-cs"/>
            </a:rPr>
            <a:t>nomaksas</a:t>
          </a:r>
          <a:r>
            <a:rPr lang="en-US" sz="2100" b="1" u="sng" kern="1200" dirty="0">
              <a:solidFill>
                <a:prstClr val="white"/>
              </a:solidFill>
              <a:latin typeface="Gotham Book" panose="02000604040000020004" pitchFamily="50" charset="0"/>
              <a:ea typeface="+mn-ea"/>
              <a:cs typeface="+mn-cs"/>
            </a:rPr>
            <a:t> </a:t>
          </a:r>
          <a:r>
            <a:rPr lang="en-US" sz="2100" b="1" u="sng" kern="1200" dirty="0" err="1">
              <a:solidFill>
                <a:prstClr val="white"/>
              </a:solidFill>
              <a:latin typeface="Gotham Book" panose="02000604040000020004" pitchFamily="50" charset="0"/>
              <a:ea typeface="+mn-ea"/>
              <a:cs typeface="+mn-cs"/>
            </a:rPr>
            <a:t>kritērija</a:t>
          </a:r>
          <a:r>
            <a:rPr lang="en-US" sz="2100" b="1" u="sng" kern="1200" dirty="0">
              <a:solidFill>
                <a:prstClr val="white"/>
              </a:solidFill>
              <a:latin typeface="Gotham Book" panose="02000604040000020004" pitchFamily="50" charset="0"/>
              <a:ea typeface="+mn-ea"/>
              <a:cs typeface="+mn-cs"/>
            </a:rPr>
            <a:t> </a:t>
          </a:r>
          <a:r>
            <a:rPr lang="en-US" sz="2100" b="1" u="sng" kern="1200" dirty="0" err="1">
              <a:solidFill>
                <a:prstClr val="white"/>
              </a:solidFill>
              <a:latin typeface="Gotham Book" panose="02000604040000020004" pitchFamily="50" charset="0"/>
              <a:ea typeface="+mn-ea"/>
              <a:cs typeface="+mn-cs"/>
            </a:rPr>
            <a:t>attiecināšana</a:t>
          </a:r>
          <a:r>
            <a:rPr lang="en-US" sz="2100" b="1" u="sng" kern="1200" dirty="0">
              <a:solidFill>
                <a:prstClr val="white"/>
              </a:solidFill>
              <a:latin typeface="Gotham Book" panose="02000604040000020004" pitchFamily="50" charset="0"/>
              <a:ea typeface="+mn-ea"/>
              <a:cs typeface="+mn-cs"/>
            </a:rPr>
            <a:t> </a:t>
          </a:r>
          <a:r>
            <a:rPr lang="en-US" sz="2100" b="1" u="sng" kern="1200" dirty="0" err="1">
              <a:solidFill>
                <a:prstClr val="white"/>
              </a:solidFill>
              <a:latin typeface="Gotham Book" panose="02000604040000020004" pitchFamily="50" charset="0"/>
              <a:ea typeface="+mn-ea"/>
              <a:cs typeface="+mn-cs"/>
            </a:rPr>
            <a:t>uz</a:t>
          </a:r>
          <a:r>
            <a:rPr lang="en-US" sz="2100" b="1" u="sng" kern="1200" dirty="0">
              <a:solidFill>
                <a:prstClr val="white"/>
              </a:solidFill>
              <a:latin typeface="Gotham Book" panose="02000604040000020004" pitchFamily="50" charset="0"/>
              <a:ea typeface="+mn-ea"/>
              <a:cs typeface="+mn-cs"/>
            </a:rPr>
            <a:t> PLG.</a:t>
          </a:r>
          <a:endParaRPr lang="lv-LV" sz="2100" b="1" u="sng" kern="1200" dirty="0">
            <a:solidFill>
              <a:prstClr val="white"/>
            </a:solidFill>
            <a:latin typeface="Gotham Book" panose="02000604040000020004" pitchFamily="50" charset="0"/>
            <a:ea typeface="+mn-ea"/>
            <a:cs typeface="+mn-cs"/>
          </a:endParaRPr>
        </a:p>
      </dsp:txBody>
      <dsp:txXfrm>
        <a:off x="3506974" y="3269235"/>
        <a:ext cx="2074349" cy="1577328"/>
      </dsp:txXfrm>
    </dsp:sp>
    <dsp:sp modelId="{78CC54C3-D052-430F-96EA-82F7B87462DE}">
      <dsp:nvSpPr>
        <dsp:cNvPr id="0" name=""/>
        <dsp:cNvSpPr/>
      </dsp:nvSpPr>
      <dsp:spPr>
        <a:xfrm rot="10699">
          <a:off x="5680818" y="2207182"/>
          <a:ext cx="1805833" cy="65561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lv-LV" sz="1500" kern="1200"/>
        </a:p>
      </dsp:txBody>
      <dsp:txXfrm>
        <a:off x="5680818" y="2337998"/>
        <a:ext cx="1609150" cy="393366"/>
      </dsp:txXfrm>
    </dsp:sp>
    <dsp:sp modelId="{707CFEA6-A70F-4ED9-8575-9B772651BC1C}">
      <dsp:nvSpPr>
        <dsp:cNvPr id="0" name=""/>
        <dsp:cNvSpPr/>
      </dsp:nvSpPr>
      <dsp:spPr>
        <a:xfrm>
          <a:off x="8309250" y="847240"/>
          <a:ext cx="3524786" cy="352478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err="1">
              <a:latin typeface="Gotham Book" panose="02000604040000020004" pitchFamily="50" charset="0"/>
            </a:rPr>
            <a:t>Grozījumos</a:t>
          </a:r>
          <a:r>
            <a:rPr lang="en-US" sz="2400" kern="1200" dirty="0">
              <a:latin typeface="Gotham Book" panose="02000604040000020004" pitchFamily="50" charset="0"/>
            </a:rPr>
            <a:t> </a:t>
          </a:r>
          <a:r>
            <a:rPr lang="en-US" sz="2400" kern="1200" dirty="0" err="1">
              <a:latin typeface="Gotham Book" panose="02000604040000020004" pitchFamily="50" charset="0"/>
            </a:rPr>
            <a:t>paredzēts</a:t>
          </a:r>
          <a:r>
            <a:rPr lang="en-US" sz="2400" kern="1200" dirty="0">
              <a:latin typeface="Gotham Book" panose="02000604040000020004" pitchFamily="50" charset="0"/>
            </a:rPr>
            <a:t> </a:t>
          </a:r>
          <a:r>
            <a:rPr lang="en-US" sz="2400" kern="1200" dirty="0" err="1">
              <a:latin typeface="Gotham Book" panose="02000604040000020004" pitchFamily="50" charset="0"/>
            </a:rPr>
            <a:t>atšķirīgs</a:t>
          </a:r>
          <a:r>
            <a:rPr lang="en-US" sz="2400" kern="1200" dirty="0">
              <a:latin typeface="Gotham Book" panose="02000604040000020004" pitchFamily="50" charset="0"/>
            </a:rPr>
            <a:t> PLG </a:t>
          </a:r>
          <a:r>
            <a:rPr lang="en-US" sz="2400" kern="1200" dirty="0" err="1">
              <a:latin typeface="Gotham Book" panose="02000604040000020004" pitchFamily="50" charset="0"/>
            </a:rPr>
            <a:t>noskaidrošanas</a:t>
          </a:r>
          <a:r>
            <a:rPr lang="en-US" sz="2400" kern="1200" dirty="0">
              <a:latin typeface="Gotham Book" panose="02000604040000020004" pitchFamily="50" charset="0"/>
            </a:rPr>
            <a:t> </a:t>
          </a:r>
          <a:r>
            <a:rPr lang="en-US" sz="2400" kern="1200" dirty="0" err="1">
              <a:latin typeface="Gotham Book" panose="02000604040000020004" pitchFamily="50" charset="0"/>
            </a:rPr>
            <a:t>mehānisms</a:t>
          </a:r>
          <a:r>
            <a:rPr lang="en-US" sz="2400" kern="1200" dirty="0">
              <a:latin typeface="Gotham Book" panose="02000604040000020004" pitchFamily="50" charset="0"/>
            </a:rPr>
            <a:t> </a:t>
          </a:r>
          <a:r>
            <a:rPr lang="en-US" sz="2400" kern="1200" dirty="0" err="1">
              <a:latin typeface="Gotham Book" panose="02000604040000020004" pitchFamily="50" charset="0"/>
            </a:rPr>
            <a:t>Latvijas</a:t>
          </a:r>
          <a:r>
            <a:rPr lang="en-US" sz="2400" kern="1200" dirty="0">
              <a:latin typeface="Gotham Book" panose="02000604040000020004" pitchFamily="50" charset="0"/>
            </a:rPr>
            <a:t> un </a:t>
          </a:r>
          <a:r>
            <a:rPr lang="en-US" sz="2400" kern="1200" dirty="0" err="1">
              <a:latin typeface="Gotham Book" panose="02000604040000020004" pitchFamily="50" charset="0"/>
            </a:rPr>
            <a:t>ārvalstu</a:t>
          </a:r>
          <a:r>
            <a:rPr lang="en-US" sz="2400" kern="1200" dirty="0">
              <a:latin typeface="Gotham Book" panose="02000604040000020004" pitchFamily="50" charset="0"/>
            </a:rPr>
            <a:t> </a:t>
          </a:r>
          <a:r>
            <a:rPr lang="en-US" sz="2400" kern="1200" dirty="0" err="1">
              <a:latin typeface="Gotham Book" panose="02000604040000020004" pitchFamily="50" charset="0"/>
            </a:rPr>
            <a:t>komersantiem</a:t>
          </a:r>
          <a:endParaRPr lang="lv-LV" sz="2400" kern="1200" dirty="0">
            <a:latin typeface="Gotham Book" panose="02000604040000020004" pitchFamily="50" charset="0"/>
          </a:endParaRPr>
        </a:p>
      </dsp:txBody>
      <dsp:txXfrm>
        <a:off x="8825443" y="1363433"/>
        <a:ext cx="2492400" cy="2492400"/>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10A09DE-E8FB-4AF9-A2B9-E591502A119F}"/>
              </a:ext>
            </a:extLst>
          </p:cNvPr>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lv-LV"/>
          </a:p>
        </p:txBody>
      </p:sp>
      <p:sp>
        <p:nvSpPr>
          <p:cNvPr id="3" name="Date Placeholder 2">
            <a:extLst>
              <a:ext uri="{FF2B5EF4-FFF2-40B4-BE49-F238E27FC236}">
                <a16:creationId xmlns:a16="http://schemas.microsoft.com/office/drawing/2014/main" id="{0967F962-2AE8-4E5A-8B64-B3DCC5330657}"/>
              </a:ext>
            </a:extLst>
          </p:cNvPr>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BBB473CA-45EA-461D-A870-2591655BD307}" type="datetimeFigureOut">
              <a:rPr lang="lv-LV" smtClean="0"/>
              <a:t>03.11.2020</a:t>
            </a:fld>
            <a:endParaRPr lang="lv-LV"/>
          </a:p>
        </p:txBody>
      </p:sp>
      <p:sp>
        <p:nvSpPr>
          <p:cNvPr id="4" name="Footer Placeholder 3">
            <a:extLst>
              <a:ext uri="{FF2B5EF4-FFF2-40B4-BE49-F238E27FC236}">
                <a16:creationId xmlns:a16="http://schemas.microsoft.com/office/drawing/2014/main" id="{7FE93A05-E7F7-4C59-A3B6-C9D02372C847}"/>
              </a:ext>
            </a:extLst>
          </p:cNvPr>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a:extLst>
              <a:ext uri="{FF2B5EF4-FFF2-40B4-BE49-F238E27FC236}">
                <a16:creationId xmlns:a16="http://schemas.microsoft.com/office/drawing/2014/main" id="{B58F1906-C4A5-48F1-8C39-BFFBD5953C8D}"/>
              </a:ext>
            </a:extLst>
          </p:cNvPr>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C9ECB601-F1EE-42DE-AF62-2367D74A6E31}" type="slidenum">
              <a:rPr lang="lv-LV" smtClean="0"/>
              <a:t>‹#›</a:t>
            </a:fld>
            <a:endParaRPr lang="lv-LV"/>
          </a:p>
        </p:txBody>
      </p:sp>
    </p:spTree>
    <p:extLst>
      <p:ext uri="{BB962C8B-B14F-4D97-AF65-F5344CB8AC3E}">
        <p14:creationId xmlns:p14="http://schemas.microsoft.com/office/powerpoint/2010/main" val="1927117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56F3AFB0-A1DF-45CB-B102-7EC8C4173EE1}" type="datetimeFigureOut">
              <a:rPr lang="lv-LV" smtClean="0"/>
              <a:t>03.11.2020</a:t>
            </a:fld>
            <a:endParaRPr lang="lv-LV"/>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6D99759F-13ED-4751-8D0C-26910C852D0F}" type="slidenum">
              <a:rPr lang="lv-LV" smtClean="0"/>
              <a:t>‹#›</a:t>
            </a:fld>
            <a:endParaRPr lang="lv-LV"/>
          </a:p>
        </p:txBody>
      </p:sp>
    </p:spTree>
    <p:extLst>
      <p:ext uri="{BB962C8B-B14F-4D97-AF65-F5344CB8AC3E}">
        <p14:creationId xmlns:p14="http://schemas.microsoft.com/office/powerpoint/2010/main" val="2029699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buFont typeface="Wingdings" panose="05000000000000000000" pitchFamily="2" charset="2"/>
              <a:buChar char="Ø"/>
            </a:pPr>
            <a:endParaRPr lang="en-US" sz="7200" b="1"/>
          </a:p>
        </p:txBody>
      </p:sp>
      <p:sp>
        <p:nvSpPr>
          <p:cNvPr id="4" name="Slide Number Placeholder 3"/>
          <p:cNvSpPr>
            <a:spLocks noGrp="1"/>
          </p:cNvSpPr>
          <p:nvPr>
            <p:ph type="sldNum" sz="quarter" idx="5"/>
          </p:nvPr>
        </p:nvSpPr>
        <p:spPr/>
        <p:txBody>
          <a:bodyPr/>
          <a:lstStyle/>
          <a:p>
            <a:fld id="{6D99759F-13ED-4751-8D0C-26910C852D0F}" type="slidenum">
              <a:rPr lang="lv-LV" smtClean="0"/>
              <a:t>12</a:t>
            </a:fld>
            <a:endParaRPr lang="lv-LV"/>
          </a:p>
        </p:txBody>
      </p:sp>
    </p:spTree>
    <p:extLst>
      <p:ext uri="{BB962C8B-B14F-4D97-AF65-F5344CB8AC3E}">
        <p14:creationId xmlns:p14="http://schemas.microsoft.com/office/powerpoint/2010/main" val="806933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1800" dirty="0">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6D99759F-13ED-4751-8D0C-26910C852D0F}" type="slidenum">
              <a:rPr lang="lv-LV" smtClean="0"/>
              <a:t>14</a:t>
            </a:fld>
            <a:endParaRPr lang="lv-LV"/>
          </a:p>
        </p:txBody>
      </p:sp>
    </p:spTree>
    <p:extLst>
      <p:ext uri="{BB962C8B-B14F-4D97-AF65-F5344CB8AC3E}">
        <p14:creationId xmlns:p14="http://schemas.microsoft.com/office/powerpoint/2010/main" val="4200517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1800" dirty="0">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6D99759F-13ED-4751-8D0C-26910C852D0F}" type="slidenum">
              <a:rPr lang="lv-LV" smtClean="0"/>
              <a:t>17</a:t>
            </a:fld>
            <a:endParaRPr lang="lv-LV"/>
          </a:p>
        </p:txBody>
      </p:sp>
    </p:spTree>
    <p:extLst>
      <p:ext uri="{BB962C8B-B14F-4D97-AF65-F5344CB8AC3E}">
        <p14:creationId xmlns:p14="http://schemas.microsoft.com/office/powerpoint/2010/main" val="1630071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1800" dirty="0">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6D99759F-13ED-4751-8D0C-26910C852D0F}" type="slidenum">
              <a:rPr lang="lv-LV" smtClean="0"/>
              <a:t>18</a:t>
            </a:fld>
            <a:endParaRPr lang="lv-LV"/>
          </a:p>
        </p:txBody>
      </p:sp>
    </p:spTree>
    <p:extLst>
      <p:ext uri="{BB962C8B-B14F-4D97-AF65-F5344CB8AC3E}">
        <p14:creationId xmlns:p14="http://schemas.microsoft.com/office/powerpoint/2010/main" val="3814591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1800" dirty="0">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6D99759F-13ED-4751-8D0C-26910C852D0F}" type="slidenum">
              <a:rPr lang="lv-LV" smtClean="0"/>
              <a:t>19</a:t>
            </a:fld>
            <a:endParaRPr lang="lv-LV"/>
          </a:p>
        </p:txBody>
      </p:sp>
    </p:spTree>
    <p:extLst>
      <p:ext uri="{BB962C8B-B14F-4D97-AF65-F5344CB8AC3E}">
        <p14:creationId xmlns:p14="http://schemas.microsoft.com/office/powerpoint/2010/main" val="4276341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1800" dirty="0">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6D99759F-13ED-4751-8D0C-26910C852D0F}" type="slidenum">
              <a:rPr lang="lv-LV" smtClean="0"/>
              <a:t>20</a:t>
            </a:fld>
            <a:endParaRPr lang="lv-LV"/>
          </a:p>
        </p:txBody>
      </p:sp>
    </p:spTree>
    <p:extLst>
      <p:ext uri="{BB962C8B-B14F-4D97-AF65-F5344CB8AC3E}">
        <p14:creationId xmlns:p14="http://schemas.microsoft.com/office/powerpoint/2010/main" val="3792533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6B3591F-EEDA-470F-89C0-50ED514FF2D9}" type="datetimeFigureOut">
              <a:rPr lang="lv-LV" smtClean="0"/>
              <a:t>03.11.2020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3622147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3591F-EEDA-470F-89C0-50ED514FF2D9}" type="datetimeFigureOut">
              <a:rPr lang="lv-LV" smtClean="0"/>
              <a:t>03.11.2020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205819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3591F-EEDA-470F-89C0-50ED514FF2D9}" type="datetimeFigureOut">
              <a:rPr lang="lv-LV" smtClean="0"/>
              <a:t>03.11.2020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3762838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akuma slaids">
    <p:bg>
      <p:bgPr>
        <a:solidFill>
          <a:srgbClr val="00B0B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A4E44-7B93-438C-BDBE-4F1D78612911}"/>
              </a:ext>
            </a:extLst>
          </p:cNvPr>
          <p:cNvSpPr>
            <a:spLocks noGrp="1"/>
          </p:cNvSpPr>
          <p:nvPr>
            <p:ph type="title" hasCustomPrompt="1"/>
          </p:nvPr>
        </p:nvSpPr>
        <p:spPr>
          <a:xfrm>
            <a:off x="381000" y="1752600"/>
            <a:ext cx="10515600" cy="2232965"/>
          </a:xfrm>
        </p:spPr>
        <p:txBody>
          <a:bodyPr vert="horz" lIns="91440" tIns="45720" rIns="91440" bIns="45720" rtlCol="0" anchor="ctr">
            <a:normAutofit/>
          </a:bodyPr>
          <a:lstStyle>
            <a:lvl1pPr algn="l">
              <a:defRPr lang="lv-LV" sz="5000" b="0">
                <a:solidFill>
                  <a:schemeClr val="bg1"/>
                </a:solidFill>
                <a:latin typeface="Gotham Bold" pitchFamily="50" charset="0"/>
              </a:defRPr>
            </a:lvl1pPr>
          </a:lstStyle>
          <a:p>
            <a:pPr marL="0" lvl="0">
              <a:lnSpc>
                <a:spcPct val="100000"/>
              </a:lnSpc>
            </a:pPr>
            <a:r>
              <a:rPr lang="lv-LV"/>
              <a:t>Nosaukums</a:t>
            </a:r>
          </a:p>
        </p:txBody>
      </p:sp>
      <p:sp>
        <p:nvSpPr>
          <p:cNvPr id="3" name="Date Placeholder 2">
            <a:extLst>
              <a:ext uri="{FF2B5EF4-FFF2-40B4-BE49-F238E27FC236}">
                <a16:creationId xmlns:a16="http://schemas.microsoft.com/office/drawing/2014/main" id="{907AAC1E-5602-474C-9F42-85FCE882DDDF}"/>
              </a:ext>
            </a:extLst>
          </p:cNvPr>
          <p:cNvSpPr>
            <a:spLocks noGrp="1"/>
          </p:cNvSpPr>
          <p:nvPr>
            <p:ph type="dt" sz="half" idx="10"/>
          </p:nvPr>
        </p:nvSpPr>
        <p:spPr/>
        <p:txBody>
          <a:bodyPr/>
          <a:lstStyle/>
          <a:p>
            <a:fld id="{96B3591F-EEDA-470F-89C0-50ED514FF2D9}" type="datetimeFigureOut">
              <a:rPr lang="lv-LV" smtClean="0"/>
              <a:t>03.11.2020</a:t>
            </a:fld>
            <a:endParaRPr lang="lv-LV"/>
          </a:p>
        </p:txBody>
      </p:sp>
      <p:sp>
        <p:nvSpPr>
          <p:cNvPr id="4" name="Footer Placeholder 3">
            <a:extLst>
              <a:ext uri="{FF2B5EF4-FFF2-40B4-BE49-F238E27FC236}">
                <a16:creationId xmlns:a16="http://schemas.microsoft.com/office/drawing/2014/main" id="{5E7E0B35-5D72-4C09-B489-00A0D284EB97}"/>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C8462A28-B861-4C7F-A7E3-CA5CC26F13B4}"/>
              </a:ext>
            </a:extLst>
          </p:cNvPr>
          <p:cNvSpPr>
            <a:spLocks noGrp="1"/>
          </p:cNvSpPr>
          <p:nvPr>
            <p:ph type="sldNum" sz="quarter" idx="12"/>
          </p:nvPr>
        </p:nvSpPr>
        <p:spPr/>
        <p:txBody>
          <a:bodyPr/>
          <a:lstStyle/>
          <a:p>
            <a:fld id="{7921D16B-E1CB-4D91-8C89-6296DAF468FD}" type="slidenum">
              <a:rPr lang="lv-LV" smtClean="0"/>
              <a:t>‹#›</a:t>
            </a:fld>
            <a:endParaRPr lang="lv-LV"/>
          </a:p>
        </p:txBody>
      </p:sp>
      <p:pic>
        <p:nvPicPr>
          <p:cNvPr id="7" name="Graphic 6">
            <a:extLst>
              <a:ext uri="{FF2B5EF4-FFF2-40B4-BE49-F238E27FC236}">
                <a16:creationId xmlns:a16="http://schemas.microsoft.com/office/drawing/2014/main" id="{C64FC841-881D-4AAF-A9AF-F82ED7DD9ED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pic>
        <p:nvPicPr>
          <p:cNvPr id="8" name="Graphic 7">
            <a:extLst>
              <a:ext uri="{FF2B5EF4-FFF2-40B4-BE49-F238E27FC236}">
                <a16:creationId xmlns:a16="http://schemas.microsoft.com/office/drawing/2014/main" id="{29CB657B-E458-4D1B-93D0-4CA5D8D31CCC}"/>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7256" y="469321"/>
            <a:ext cx="3076575" cy="733425"/>
          </a:xfrm>
          <a:prstGeom prst="rect">
            <a:avLst/>
          </a:prstGeom>
        </p:spPr>
      </p:pic>
      <p:sp>
        <p:nvSpPr>
          <p:cNvPr id="10" name="TextBox 9" hidden="1">
            <a:extLst>
              <a:ext uri="{FF2B5EF4-FFF2-40B4-BE49-F238E27FC236}">
                <a16:creationId xmlns:a16="http://schemas.microsoft.com/office/drawing/2014/main" id="{FFE5860C-CF01-40A1-811A-2C492A944F1D}"/>
              </a:ext>
            </a:extLst>
          </p:cNvPr>
          <p:cNvSpPr txBox="1"/>
          <p:nvPr userDrawn="1"/>
        </p:nvSpPr>
        <p:spPr>
          <a:xfrm>
            <a:off x="1576142" y="4275427"/>
            <a:ext cx="1528011" cy="615553"/>
          </a:xfrm>
          <a:prstGeom prst="rect">
            <a:avLst/>
          </a:prstGeom>
          <a:noFill/>
        </p:spPr>
        <p:txBody>
          <a:bodyPr wrap="square" rtlCol="0">
            <a:spAutoFit/>
          </a:bodyPr>
          <a:lstStyle/>
          <a:p>
            <a:r>
              <a:rPr lang="lv-LV" sz="1700">
                <a:solidFill>
                  <a:srgbClr val="B2E7EA"/>
                </a:solidFill>
                <a:latin typeface="Gotham Bold" pitchFamily="50" charset="0"/>
              </a:rPr>
              <a:t>BAIBA</a:t>
            </a:r>
          </a:p>
          <a:p>
            <a:r>
              <a:rPr lang="lv-LV" sz="1700">
                <a:solidFill>
                  <a:srgbClr val="B2E7EA"/>
                </a:solidFill>
                <a:latin typeface="Gotham Bold" pitchFamily="50" charset="0"/>
              </a:rPr>
              <a:t>FROMANE</a:t>
            </a:r>
          </a:p>
        </p:txBody>
      </p:sp>
      <p:sp>
        <p:nvSpPr>
          <p:cNvPr id="19" name="Portrets">
            <a:extLst>
              <a:ext uri="{FF2B5EF4-FFF2-40B4-BE49-F238E27FC236}">
                <a16:creationId xmlns:a16="http://schemas.microsoft.com/office/drawing/2014/main" id="{561C4F72-FA50-49EA-804B-4A8BF861F6E7}"/>
              </a:ext>
            </a:extLst>
          </p:cNvPr>
          <p:cNvSpPr>
            <a:spLocks noGrp="1" noChangeAspect="1"/>
          </p:cNvSpPr>
          <p:nvPr>
            <p:ph type="pic" sz="quarter" idx="13" hasCustomPrompt="1"/>
          </p:nvPr>
        </p:nvSpPr>
        <p:spPr>
          <a:xfrm>
            <a:off x="465224" y="4073215"/>
            <a:ext cx="1050839" cy="1050757"/>
          </a:xfrm>
          <a:prstGeom prst="ellipse">
            <a:avLst/>
          </a:prstGeom>
        </p:spPr>
        <p:txBody>
          <a:bodyPr>
            <a:normAutofit/>
          </a:bodyPr>
          <a:lstStyle>
            <a:lvl1pPr marL="0" indent="0" algn="ctr">
              <a:buNone/>
              <a:defRPr sz="1200">
                <a:solidFill>
                  <a:schemeClr val="bg1"/>
                </a:solidFill>
              </a:defRPr>
            </a:lvl1pPr>
          </a:lstStyle>
          <a:p>
            <a:r>
              <a:rPr lang="lv-LV"/>
              <a:t>Portrets</a:t>
            </a:r>
          </a:p>
        </p:txBody>
      </p:sp>
      <p:sp>
        <p:nvSpPr>
          <p:cNvPr id="21" name="Text Placeholder 20">
            <a:extLst>
              <a:ext uri="{FF2B5EF4-FFF2-40B4-BE49-F238E27FC236}">
                <a16:creationId xmlns:a16="http://schemas.microsoft.com/office/drawing/2014/main" id="{3A0CB106-FBCE-4A07-A51F-8148842149A4}"/>
              </a:ext>
            </a:extLst>
          </p:cNvPr>
          <p:cNvSpPr>
            <a:spLocks noGrp="1"/>
          </p:cNvSpPr>
          <p:nvPr>
            <p:ph type="body" sz="quarter" idx="14" hasCustomPrompt="1"/>
          </p:nvPr>
        </p:nvSpPr>
        <p:spPr>
          <a:xfrm>
            <a:off x="1592263" y="4279900"/>
            <a:ext cx="1595437" cy="327782"/>
          </a:xfrm>
          <a:noFill/>
        </p:spPr>
        <p:txBody>
          <a:bodyPr wrap="square" rtlCol="0">
            <a:spAutoFit/>
          </a:bodyPr>
          <a:lstStyle>
            <a:lvl1pPr marL="0" indent="0">
              <a:spcBef>
                <a:spcPts val="0"/>
              </a:spcBef>
              <a:buNone/>
              <a:defRPr lang="en-US" sz="1700" smtClean="0">
                <a:solidFill>
                  <a:srgbClr val="B2E7EA"/>
                </a:solidFill>
                <a:latin typeface="Gotham Bold" pitchFamily="50" charset="0"/>
              </a:defRPr>
            </a:lvl1pPr>
            <a:lvl2pPr>
              <a:defRPr lang="en-US" sz="1800" smtClean="0">
                <a:latin typeface="+mn-lt"/>
              </a:defRPr>
            </a:lvl2pPr>
            <a:lvl3pPr>
              <a:defRPr lang="en-US" sz="1800" smtClean="0">
                <a:latin typeface="+mn-lt"/>
              </a:defRPr>
            </a:lvl3pPr>
            <a:lvl4pPr>
              <a:defRPr lang="en-US" smtClean="0">
                <a:latin typeface="+mn-lt"/>
              </a:defRPr>
            </a:lvl4pPr>
            <a:lvl5pPr>
              <a:defRPr lang="lv-LV">
                <a:latin typeface="+mn-lt"/>
              </a:defRPr>
            </a:lvl5pPr>
          </a:lstStyle>
          <a:p>
            <a:pPr marL="0" lvl="0"/>
            <a:r>
              <a:rPr lang="lv-LV"/>
              <a:t>Autors</a:t>
            </a:r>
          </a:p>
        </p:txBody>
      </p:sp>
    </p:spTree>
    <p:extLst>
      <p:ext uri="{BB962C8B-B14F-4D97-AF65-F5344CB8AC3E}">
        <p14:creationId xmlns:p14="http://schemas.microsoft.com/office/powerpoint/2010/main" val="24421900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akuma slaids bez autora">
    <p:bg>
      <p:bgPr>
        <a:solidFill>
          <a:srgbClr val="00B0B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A4E44-7B93-438C-BDBE-4F1D78612911}"/>
              </a:ext>
            </a:extLst>
          </p:cNvPr>
          <p:cNvSpPr>
            <a:spLocks noGrp="1"/>
          </p:cNvSpPr>
          <p:nvPr>
            <p:ph type="title" hasCustomPrompt="1"/>
          </p:nvPr>
        </p:nvSpPr>
        <p:spPr>
          <a:xfrm>
            <a:off x="381000" y="1752600"/>
            <a:ext cx="10515600" cy="2232965"/>
          </a:xfrm>
        </p:spPr>
        <p:txBody>
          <a:bodyPr vert="horz" lIns="91440" tIns="45720" rIns="91440" bIns="45720" rtlCol="0" anchor="b">
            <a:normAutofit/>
          </a:bodyPr>
          <a:lstStyle>
            <a:lvl1pPr algn="l">
              <a:defRPr lang="lv-LV" sz="5000" b="0">
                <a:solidFill>
                  <a:schemeClr val="bg1"/>
                </a:solidFill>
                <a:latin typeface="Gotham Bold" pitchFamily="50" charset="0"/>
              </a:defRPr>
            </a:lvl1pPr>
          </a:lstStyle>
          <a:p>
            <a:pPr marL="0" lvl="0">
              <a:lnSpc>
                <a:spcPct val="100000"/>
              </a:lnSpc>
            </a:pPr>
            <a:r>
              <a:rPr lang="lv-LV"/>
              <a:t>Nosaukums</a:t>
            </a:r>
          </a:p>
        </p:txBody>
      </p:sp>
      <p:sp>
        <p:nvSpPr>
          <p:cNvPr id="3" name="Date Placeholder 2">
            <a:extLst>
              <a:ext uri="{FF2B5EF4-FFF2-40B4-BE49-F238E27FC236}">
                <a16:creationId xmlns:a16="http://schemas.microsoft.com/office/drawing/2014/main" id="{907AAC1E-5602-474C-9F42-85FCE882DDDF}"/>
              </a:ext>
            </a:extLst>
          </p:cNvPr>
          <p:cNvSpPr>
            <a:spLocks noGrp="1"/>
          </p:cNvSpPr>
          <p:nvPr>
            <p:ph type="dt" sz="half" idx="10"/>
          </p:nvPr>
        </p:nvSpPr>
        <p:spPr/>
        <p:txBody>
          <a:bodyPr/>
          <a:lstStyle/>
          <a:p>
            <a:fld id="{96B3591F-EEDA-470F-89C0-50ED514FF2D9}" type="datetimeFigureOut">
              <a:rPr lang="lv-LV" smtClean="0"/>
              <a:t>03.11.2020</a:t>
            </a:fld>
            <a:endParaRPr lang="lv-LV"/>
          </a:p>
        </p:txBody>
      </p:sp>
      <p:sp>
        <p:nvSpPr>
          <p:cNvPr id="4" name="Footer Placeholder 3">
            <a:extLst>
              <a:ext uri="{FF2B5EF4-FFF2-40B4-BE49-F238E27FC236}">
                <a16:creationId xmlns:a16="http://schemas.microsoft.com/office/drawing/2014/main" id="{5E7E0B35-5D72-4C09-B489-00A0D284EB97}"/>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C8462A28-B861-4C7F-A7E3-CA5CC26F13B4}"/>
              </a:ext>
            </a:extLst>
          </p:cNvPr>
          <p:cNvSpPr>
            <a:spLocks noGrp="1"/>
          </p:cNvSpPr>
          <p:nvPr>
            <p:ph type="sldNum" sz="quarter" idx="12"/>
          </p:nvPr>
        </p:nvSpPr>
        <p:spPr/>
        <p:txBody>
          <a:bodyPr/>
          <a:lstStyle/>
          <a:p>
            <a:fld id="{7921D16B-E1CB-4D91-8C89-6296DAF468FD}" type="slidenum">
              <a:rPr lang="lv-LV" smtClean="0"/>
              <a:t>‹#›</a:t>
            </a:fld>
            <a:endParaRPr lang="lv-LV"/>
          </a:p>
        </p:txBody>
      </p:sp>
      <p:pic>
        <p:nvPicPr>
          <p:cNvPr id="7" name="Graphic 6">
            <a:extLst>
              <a:ext uri="{FF2B5EF4-FFF2-40B4-BE49-F238E27FC236}">
                <a16:creationId xmlns:a16="http://schemas.microsoft.com/office/drawing/2014/main" id="{C64FC841-881D-4AAF-A9AF-F82ED7DD9ED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pic>
        <p:nvPicPr>
          <p:cNvPr id="8" name="Graphic 7">
            <a:extLst>
              <a:ext uri="{FF2B5EF4-FFF2-40B4-BE49-F238E27FC236}">
                <a16:creationId xmlns:a16="http://schemas.microsoft.com/office/drawing/2014/main" id="{29CB657B-E458-4D1B-93D0-4CA5D8D31CCC}"/>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7256" y="469321"/>
            <a:ext cx="3076575" cy="733425"/>
          </a:xfrm>
          <a:prstGeom prst="rect">
            <a:avLst/>
          </a:prstGeom>
        </p:spPr>
      </p:pic>
      <p:sp>
        <p:nvSpPr>
          <p:cNvPr id="10" name="TextBox 9" hidden="1">
            <a:extLst>
              <a:ext uri="{FF2B5EF4-FFF2-40B4-BE49-F238E27FC236}">
                <a16:creationId xmlns:a16="http://schemas.microsoft.com/office/drawing/2014/main" id="{FFE5860C-CF01-40A1-811A-2C492A944F1D}"/>
              </a:ext>
            </a:extLst>
          </p:cNvPr>
          <p:cNvSpPr txBox="1"/>
          <p:nvPr userDrawn="1"/>
        </p:nvSpPr>
        <p:spPr>
          <a:xfrm>
            <a:off x="1576142" y="4275427"/>
            <a:ext cx="1528011" cy="615553"/>
          </a:xfrm>
          <a:prstGeom prst="rect">
            <a:avLst/>
          </a:prstGeom>
          <a:noFill/>
        </p:spPr>
        <p:txBody>
          <a:bodyPr wrap="square" rtlCol="0">
            <a:spAutoFit/>
          </a:bodyPr>
          <a:lstStyle/>
          <a:p>
            <a:r>
              <a:rPr lang="lv-LV" sz="1700">
                <a:solidFill>
                  <a:srgbClr val="B2E7EA"/>
                </a:solidFill>
                <a:latin typeface="Gotham Bold" pitchFamily="50" charset="0"/>
              </a:rPr>
              <a:t>BAIBA</a:t>
            </a:r>
          </a:p>
          <a:p>
            <a:r>
              <a:rPr lang="lv-LV" sz="1700">
                <a:solidFill>
                  <a:srgbClr val="B2E7EA"/>
                </a:solidFill>
                <a:latin typeface="Gotham Bold" pitchFamily="50" charset="0"/>
              </a:rPr>
              <a:t>FROMANE</a:t>
            </a:r>
          </a:p>
        </p:txBody>
      </p:sp>
      <p:sp>
        <p:nvSpPr>
          <p:cNvPr id="21" name="Text Placeholder 20">
            <a:extLst>
              <a:ext uri="{FF2B5EF4-FFF2-40B4-BE49-F238E27FC236}">
                <a16:creationId xmlns:a16="http://schemas.microsoft.com/office/drawing/2014/main" id="{3A0CB106-FBCE-4A07-A51F-8148842149A4}"/>
              </a:ext>
            </a:extLst>
          </p:cNvPr>
          <p:cNvSpPr>
            <a:spLocks noGrp="1"/>
          </p:cNvSpPr>
          <p:nvPr>
            <p:ph type="body" sz="quarter" idx="14" hasCustomPrompt="1"/>
          </p:nvPr>
        </p:nvSpPr>
        <p:spPr>
          <a:xfrm>
            <a:off x="381001" y="4279900"/>
            <a:ext cx="10515600" cy="701731"/>
          </a:xfrm>
          <a:noFill/>
        </p:spPr>
        <p:txBody>
          <a:bodyPr wrap="square" rtlCol="0">
            <a:spAutoFit/>
          </a:bodyPr>
          <a:lstStyle>
            <a:lvl1pPr marL="0" indent="0">
              <a:spcBef>
                <a:spcPts val="0"/>
              </a:spcBef>
              <a:buNone/>
              <a:defRPr lang="en-US" sz="4400" smtClean="0">
                <a:solidFill>
                  <a:schemeClr val="bg1"/>
                </a:solidFill>
                <a:latin typeface="Gotham Light" pitchFamily="50" charset="0"/>
              </a:defRPr>
            </a:lvl1pPr>
            <a:lvl2pPr>
              <a:defRPr lang="en-US" sz="1800" smtClean="0">
                <a:latin typeface="+mn-lt"/>
              </a:defRPr>
            </a:lvl2pPr>
            <a:lvl3pPr>
              <a:defRPr lang="en-US" sz="1800" smtClean="0">
                <a:latin typeface="+mn-lt"/>
              </a:defRPr>
            </a:lvl3pPr>
            <a:lvl4pPr>
              <a:defRPr lang="en-US" smtClean="0">
                <a:latin typeface="+mn-lt"/>
              </a:defRPr>
            </a:lvl4pPr>
            <a:lvl5pPr>
              <a:defRPr lang="lv-LV">
                <a:latin typeface="+mn-lt"/>
              </a:defRPr>
            </a:lvl5pPr>
          </a:lstStyle>
          <a:p>
            <a:pPr marL="0" lvl="0"/>
            <a:r>
              <a:rPr lang="lv-LV"/>
              <a:t>Apakšvirsraksts</a:t>
            </a:r>
          </a:p>
        </p:txBody>
      </p:sp>
    </p:spTree>
    <p:extLst>
      <p:ext uri="{BB962C8B-B14F-4D97-AF65-F5344CB8AC3E}">
        <p14:creationId xmlns:p14="http://schemas.microsoft.com/office/powerpoint/2010/main" val="35980127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tarpslaids gaisai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BCC67FF6-55C1-418C-BEBA-A8CF2C3A8355}"/>
              </a:ext>
            </a:extLst>
          </p:cNvPr>
          <p:cNvSpPr>
            <a:spLocks noGrp="1"/>
          </p:cNvSpPr>
          <p:nvPr>
            <p:ph type="dt" sz="half" idx="10"/>
          </p:nvPr>
        </p:nvSpPr>
        <p:spPr/>
        <p:txBody>
          <a:bodyPr/>
          <a:lstStyle/>
          <a:p>
            <a:fld id="{96B3591F-EEDA-470F-89C0-50ED514FF2D9}" type="datetimeFigureOut">
              <a:rPr lang="lv-LV" smtClean="0"/>
              <a:t>03.11.2020</a:t>
            </a:fld>
            <a:endParaRPr lang="lv-LV"/>
          </a:p>
        </p:txBody>
      </p:sp>
      <p:sp>
        <p:nvSpPr>
          <p:cNvPr id="4" name="Footer Placeholder 3">
            <a:extLst>
              <a:ext uri="{FF2B5EF4-FFF2-40B4-BE49-F238E27FC236}">
                <a16:creationId xmlns:a16="http://schemas.microsoft.com/office/drawing/2014/main" id="{3C664C67-B048-4105-B45E-22B96B989DB1}"/>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BE665C8B-4DBD-4818-8E8E-408F6B521073}"/>
              </a:ext>
            </a:extLst>
          </p:cNvPr>
          <p:cNvSpPr>
            <a:spLocks noGrp="1"/>
          </p:cNvSpPr>
          <p:nvPr>
            <p:ph type="sldNum" sz="quarter" idx="12"/>
          </p:nvPr>
        </p:nvSpPr>
        <p:spPr/>
        <p:txBody>
          <a:bodyPr/>
          <a:lstStyle>
            <a:lvl1pPr>
              <a:defRPr>
                <a:solidFill>
                  <a:srgbClr val="00B0BA"/>
                </a:solidFill>
              </a:defRPr>
            </a:lvl1pPr>
          </a:lstStyle>
          <a:p>
            <a:fld id="{7921D16B-E1CB-4D91-8C89-6296DAF468FD}" type="slidenum">
              <a:rPr lang="lv-LV" smtClean="0"/>
              <a:pPr/>
              <a:t>‹#›</a:t>
            </a:fld>
            <a:endParaRPr lang="lv-LV"/>
          </a:p>
        </p:txBody>
      </p:sp>
      <p:pic>
        <p:nvPicPr>
          <p:cNvPr id="7" name="Graphic 6">
            <a:extLst>
              <a:ext uri="{FF2B5EF4-FFF2-40B4-BE49-F238E27FC236}">
                <a16:creationId xmlns:a16="http://schemas.microsoft.com/office/drawing/2014/main" id="{22D6A76F-1BCD-459B-9BFE-F5448A91E50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2" name="Title 1">
            <a:extLst>
              <a:ext uri="{FF2B5EF4-FFF2-40B4-BE49-F238E27FC236}">
                <a16:creationId xmlns:a16="http://schemas.microsoft.com/office/drawing/2014/main" id="{F7649E1B-6AF1-4CD5-99B8-7C870D574991}"/>
              </a:ext>
            </a:extLst>
          </p:cNvPr>
          <p:cNvSpPr>
            <a:spLocks noGrp="1"/>
          </p:cNvSpPr>
          <p:nvPr>
            <p:ph type="title" hasCustomPrompt="1"/>
          </p:nvPr>
        </p:nvSpPr>
        <p:spPr>
          <a:xfrm>
            <a:off x="1055178" y="1992449"/>
            <a:ext cx="10515600" cy="1325563"/>
          </a:xfrm>
        </p:spPr>
        <p:txBody>
          <a:bodyPr vert="horz" lIns="91440" tIns="45720" rIns="91440" bIns="45720" rtlCol="0" anchor="t">
            <a:normAutofit/>
          </a:bodyPr>
          <a:lstStyle>
            <a:lvl1pPr>
              <a:defRPr lang="lv-LV" sz="5400">
                <a:solidFill>
                  <a:srgbClr val="00B0BA"/>
                </a:solidFill>
                <a:latin typeface="Gotham Black" panose="02000604040000020004" pitchFamily="50" charset="0"/>
              </a:defRPr>
            </a:lvl1pPr>
          </a:lstStyle>
          <a:p>
            <a:pPr marL="0" lvl="0"/>
            <a:r>
              <a:rPr lang="lv-LV"/>
              <a:t>Virsraksts</a:t>
            </a:r>
          </a:p>
        </p:txBody>
      </p:sp>
      <p:sp>
        <p:nvSpPr>
          <p:cNvPr id="10" name="Text Placeholder 9">
            <a:extLst>
              <a:ext uri="{FF2B5EF4-FFF2-40B4-BE49-F238E27FC236}">
                <a16:creationId xmlns:a16="http://schemas.microsoft.com/office/drawing/2014/main" id="{749F37D5-2649-42FF-9F7B-925DEDF7CF9F}"/>
              </a:ext>
            </a:extLst>
          </p:cNvPr>
          <p:cNvSpPr>
            <a:spLocks noGrp="1"/>
          </p:cNvSpPr>
          <p:nvPr>
            <p:ph type="body" sz="quarter" idx="13" hasCustomPrompt="1"/>
          </p:nvPr>
        </p:nvSpPr>
        <p:spPr>
          <a:xfrm>
            <a:off x="1063705" y="1069043"/>
            <a:ext cx="4143570" cy="840230"/>
          </a:xfrm>
          <a:noFill/>
        </p:spPr>
        <p:txBody>
          <a:bodyPr wrap="none" rtlCol="0">
            <a:spAutoFit/>
          </a:bodyPr>
          <a:lstStyle>
            <a:lvl1pPr marL="0" indent="0">
              <a:buNone/>
              <a:defRPr lang="lv-LV" sz="5400" dirty="0">
                <a:solidFill>
                  <a:srgbClr val="00B0BA"/>
                </a:solidFill>
                <a:latin typeface="Gotham Light" pitchFamily="50" charset="0"/>
              </a:defRPr>
            </a:lvl1pPr>
          </a:lstStyle>
          <a:p>
            <a:pPr marL="0" lvl="0"/>
            <a:r>
              <a:rPr lang="lv-LV"/>
              <a:t>Skaitlis, ja ir</a:t>
            </a:r>
          </a:p>
        </p:txBody>
      </p:sp>
    </p:spTree>
    <p:extLst>
      <p:ext uri="{BB962C8B-B14F-4D97-AF65-F5344CB8AC3E}">
        <p14:creationId xmlns:p14="http://schemas.microsoft.com/office/powerpoint/2010/main" val="2982340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F04ACB3-372E-4169-8ADC-D06C7F27EAC1}"/>
              </a:ext>
            </a:extLst>
          </p:cNvPr>
          <p:cNvSpPr/>
          <p:nvPr userDrawn="1"/>
        </p:nvSpPr>
        <p:spPr>
          <a:xfrm>
            <a:off x="8153400" y="465221"/>
            <a:ext cx="3509212" cy="5133892"/>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6B93DD1E-1D82-4FDE-9DDD-44C2ED135B2E}"/>
              </a:ext>
            </a:extLst>
          </p:cNvPr>
          <p:cNvSpPr>
            <a:spLocks noGrp="1"/>
          </p:cNvSpPr>
          <p:nvPr>
            <p:ph type="title"/>
          </p:nvPr>
        </p:nvSpPr>
        <p:spPr>
          <a:xfrm>
            <a:off x="8345906" y="857909"/>
            <a:ext cx="3131991" cy="817715"/>
          </a:xfrm>
        </p:spPr>
        <p:txBody>
          <a:bodyPr anchor="b">
            <a:noAutofit/>
          </a:bodyPr>
          <a:lstStyle>
            <a:lvl1pPr>
              <a:defRPr sz="2800">
                <a:solidFill>
                  <a:schemeClr val="bg1"/>
                </a:solidFill>
                <a:latin typeface="Gotham Bold" pitchFamily="50" charset="0"/>
              </a:defRPr>
            </a:lvl1pPr>
          </a:lstStyle>
          <a:p>
            <a:endParaRPr lang="lv-LV"/>
          </a:p>
        </p:txBody>
      </p:sp>
      <p:sp>
        <p:nvSpPr>
          <p:cNvPr id="3" name="Date Placeholder 2">
            <a:extLst>
              <a:ext uri="{FF2B5EF4-FFF2-40B4-BE49-F238E27FC236}">
                <a16:creationId xmlns:a16="http://schemas.microsoft.com/office/drawing/2014/main" id="{031C93BD-263C-49E2-A379-3F81931AB8F4}"/>
              </a:ext>
            </a:extLst>
          </p:cNvPr>
          <p:cNvSpPr>
            <a:spLocks noGrp="1"/>
          </p:cNvSpPr>
          <p:nvPr>
            <p:ph type="dt" sz="half" idx="10"/>
          </p:nvPr>
        </p:nvSpPr>
        <p:spPr/>
        <p:txBody>
          <a:bodyPr/>
          <a:lstStyle/>
          <a:p>
            <a:fld id="{96B3591F-EEDA-470F-89C0-50ED514FF2D9}" type="datetimeFigureOut">
              <a:rPr lang="lv-LV" smtClean="0"/>
              <a:t>03.11.2020</a:t>
            </a:fld>
            <a:endParaRPr lang="lv-LV"/>
          </a:p>
        </p:txBody>
      </p:sp>
      <p:sp>
        <p:nvSpPr>
          <p:cNvPr id="4" name="Footer Placeholder 3">
            <a:extLst>
              <a:ext uri="{FF2B5EF4-FFF2-40B4-BE49-F238E27FC236}">
                <a16:creationId xmlns:a16="http://schemas.microsoft.com/office/drawing/2014/main" id="{4D714A4E-6845-4906-A5F2-7B7A6DB0B057}"/>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6160D5AB-C478-4D20-B54F-91B217BD629B}"/>
              </a:ext>
            </a:extLst>
          </p:cNvPr>
          <p:cNvSpPr>
            <a:spLocks noGrp="1"/>
          </p:cNvSpPr>
          <p:nvPr>
            <p:ph type="sldNum" sz="quarter" idx="12"/>
          </p:nvPr>
        </p:nvSpPr>
        <p:spPr/>
        <p:txBody>
          <a:bodyPr/>
          <a:lstStyle/>
          <a:p>
            <a:fld id="{7921D16B-E1CB-4D91-8C89-6296DAF468FD}" type="slidenum">
              <a:rPr lang="lv-LV" smtClean="0"/>
              <a:t>‹#›</a:t>
            </a:fld>
            <a:endParaRPr lang="lv-LV"/>
          </a:p>
        </p:txBody>
      </p:sp>
      <p:sp>
        <p:nvSpPr>
          <p:cNvPr id="12" name="Text Placeholder 11">
            <a:extLst>
              <a:ext uri="{FF2B5EF4-FFF2-40B4-BE49-F238E27FC236}">
                <a16:creationId xmlns:a16="http://schemas.microsoft.com/office/drawing/2014/main" id="{E9B7BFA0-EBB7-41CF-9F8C-B3D6DA5EDC71}"/>
              </a:ext>
            </a:extLst>
          </p:cNvPr>
          <p:cNvSpPr>
            <a:spLocks noGrp="1"/>
          </p:cNvSpPr>
          <p:nvPr>
            <p:ph type="body" sz="quarter" idx="14"/>
          </p:nvPr>
        </p:nvSpPr>
        <p:spPr>
          <a:xfrm>
            <a:off x="8345488" y="1776550"/>
            <a:ext cx="3132409" cy="3822564"/>
          </a:xfrm>
        </p:spPr>
        <p:txBody>
          <a:bodyPr>
            <a:normAutofit/>
          </a:bodyPr>
          <a:lstStyle>
            <a:lvl1pPr marL="0" indent="0">
              <a:buNone/>
              <a:defRPr sz="1600">
                <a:solidFill>
                  <a:schemeClr val="bg1"/>
                </a:solidFill>
                <a:latin typeface="Gotham Book" panose="02000604040000020004" pitchFamily="50" charset="0"/>
              </a:defRPr>
            </a:lvl1pPr>
            <a:lvl2pPr marL="457200" indent="0">
              <a:buNone/>
              <a:defRPr/>
            </a:lvl2pPr>
          </a:lstStyle>
          <a:p>
            <a:pPr lvl="0"/>
            <a:r>
              <a:rPr lang="en-US"/>
              <a:t>Edit Master text styles</a:t>
            </a:r>
          </a:p>
        </p:txBody>
      </p:sp>
      <p:pic>
        <p:nvPicPr>
          <p:cNvPr id="13" name="Graphic 12">
            <a:extLst>
              <a:ext uri="{FF2B5EF4-FFF2-40B4-BE49-F238E27FC236}">
                <a16:creationId xmlns:a16="http://schemas.microsoft.com/office/drawing/2014/main" id="{7CFB91DA-E4E7-4665-843A-EA82932A655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7" name="Content Placeholder 6">
            <a:extLst>
              <a:ext uri="{FF2B5EF4-FFF2-40B4-BE49-F238E27FC236}">
                <a16:creationId xmlns:a16="http://schemas.microsoft.com/office/drawing/2014/main" id="{04E75E97-40BC-44C1-9277-E0DA78208518}"/>
              </a:ext>
            </a:extLst>
          </p:cNvPr>
          <p:cNvSpPr>
            <a:spLocks noGrp="1"/>
          </p:cNvSpPr>
          <p:nvPr>
            <p:ph sz="quarter" idx="15"/>
          </p:nvPr>
        </p:nvSpPr>
        <p:spPr>
          <a:xfrm>
            <a:off x="412750" y="465138"/>
            <a:ext cx="7748588" cy="51339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Tree>
    <p:extLst>
      <p:ext uri="{BB962C8B-B14F-4D97-AF65-F5344CB8AC3E}">
        <p14:creationId xmlns:p14="http://schemas.microsoft.com/office/powerpoint/2010/main" val="8356025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8DDEC282-FFD8-4942-916F-8CFDC7C3F046}"/>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p:spPr>
        <p:txBody>
          <a:bodyPr vert="horz" lIns="91440" tIns="45720" rIns="91440" bIns="45720" rtlCol="0" anchor="ctr">
            <a:normAutofit/>
          </a:bodyPr>
          <a:lstStyle>
            <a:lvl1pPr>
              <a:defRPr lang="lv-LV" sz="4600">
                <a:solidFill>
                  <a:schemeClr val="bg1"/>
                </a:solidFill>
              </a:defRPr>
            </a:lvl1pPr>
          </a:lstStyle>
          <a:p>
            <a:pPr marL="0" lvl="0"/>
            <a:r>
              <a:rPr lang="en-US"/>
              <a:t>Click to edit Master title style</a:t>
            </a:r>
            <a:endParaRPr lang="lv-LV"/>
          </a:p>
        </p:txBody>
      </p:sp>
      <p:sp>
        <p:nvSpPr>
          <p:cNvPr id="3" name="Content Placeholder 2">
            <a:extLst>
              <a:ext uri="{FF2B5EF4-FFF2-40B4-BE49-F238E27FC236}">
                <a16:creationId xmlns:a16="http://schemas.microsoft.com/office/drawing/2014/main" id="{5294D8E5-BAAC-4B8E-8FA0-8C00D9AC4F82}"/>
              </a:ext>
            </a:extLst>
          </p:cNvPr>
          <p:cNvSpPr>
            <a:spLocks noGrp="1"/>
          </p:cNvSpPr>
          <p:nvPr>
            <p:ph idx="1"/>
          </p:nvPr>
        </p:nvSpPr>
        <p:spPr>
          <a:xfrm>
            <a:off x="1332854" y="1704813"/>
            <a:ext cx="10392422" cy="4472150"/>
          </a:xfrm>
        </p:spPr>
        <p:txBody>
          <a:bodyPr vert="horz" lIns="91440" tIns="45720" rIns="91440" bIns="45720" rtlCol="0">
            <a:normAutofit/>
          </a:bodyPr>
          <a:lstStyle>
            <a:lvl1pPr>
              <a:spcBef>
                <a:spcPts val="1800"/>
              </a:spcBef>
              <a:defRPr lang="en-US" dirty="0">
                <a:solidFill>
                  <a:srgbClr val="00B0BA"/>
                </a:solidFill>
              </a:defRPr>
            </a:lvl1pPr>
            <a:lvl2pPr>
              <a:defRPr lang="en-US" dirty="0">
                <a:solidFill>
                  <a:srgbClr val="00B0BA"/>
                </a:solidFill>
              </a:defRPr>
            </a:lvl2pPr>
            <a:lvl3pPr>
              <a:defRPr lang="en-US" dirty="0">
                <a:solidFill>
                  <a:srgbClr val="00B0BA"/>
                </a:solidFill>
              </a:defRPr>
            </a:lvl3pPr>
            <a:lvl4pPr>
              <a:defRPr lang="en-US" dirty="0">
                <a:solidFill>
                  <a:srgbClr val="00B0BA"/>
                </a:solidFill>
              </a:defRPr>
            </a:lvl4pPr>
            <a:lvl5pPr>
              <a:defRPr lang="lv-LV" dirty="0">
                <a:solidFill>
                  <a:srgbClr val="00B0BA"/>
                </a:solidFill>
              </a:defRPr>
            </a:lvl5pPr>
          </a:lstStyle>
          <a:p>
            <a:pPr marL="514350" lvl="0" indent="-514350">
              <a:lnSpc>
                <a:spcPct val="100000"/>
              </a:lnSpc>
              <a:spcBef>
                <a:spcPts val="1700"/>
              </a:spcBef>
              <a:buFont typeface="+mj-lt"/>
              <a:buAutoNum type="arabicPeriod"/>
            </a:pPr>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BDD4962E-3D32-419F-AFC9-168A23F66790}"/>
              </a:ext>
            </a:extLst>
          </p:cNvPr>
          <p:cNvSpPr>
            <a:spLocks noGrp="1"/>
          </p:cNvSpPr>
          <p:nvPr>
            <p:ph type="dt" sz="half" idx="10"/>
          </p:nvPr>
        </p:nvSpPr>
        <p:spPr/>
        <p:txBody>
          <a:bodyPr/>
          <a:lstStyle/>
          <a:p>
            <a:fld id="{96B3591F-EEDA-470F-89C0-50ED514FF2D9}" type="datetimeFigureOut">
              <a:rPr lang="lv-LV" smtClean="0"/>
              <a:t>03.11.2020</a:t>
            </a:fld>
            <a:endParaRPr lang="lv-LV"/>
          </a:p>
        </p:txBody>
      </p:sp>
      <p:sp>
        <p:nvSpPr>
          <p:cNvPr id="5" name="Footer Placeholder 4">
            <a:extLst>
              <a:ext uri="{FF2B5EF4-FFF2-40B4-BE49-F238E27FC236}">
                <a16:creationId xmlns:a16="http://schemas.microsoft.com/office/drawing/2014/main" id="{A5B8080A-355E-40D7-903B-96AF2B1E284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BDFA0E7-26B2-42B7-B095-FDF3B9A7DB23}"/>
              </a:ext>
            </a:extLst>
          </p:cNvPr>
          <p:cNvSpPr>
            <a:spLocks noGrp="1"/>
          </p:cNvSpPr>
          <p:nvPr>
            <p:ph type="sldNum" sz="quarter" idx="12"/>
          </p:nvPr>
        </p:nvSpPr>
        <p:spPr/>
        <p:txBody>
          <a:bodyPr/>
          <a:lstStyle/>
          <a:p>
            <a:fld id="{7921D16B-E1CB-4D91-8C89-6296DAF468FD}" type="slidenum">
              <a:rPr lang="lv-LV" smtClean="0"/>
              <a:t>‹#›</a:t>
            </a:fld>
            <a:endParaRPr lang="lv-LV"/>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13174580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aturs gaisai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a:solidFill>
            <a:schemeClr val="bg1"/>
          </a:solidFill>
        </p:spPr>
        <p:txBody>
          <a:bodyPr vert="horz" lIns="91440" tIns="45720" rIns="91440" bIns="45720" rtlCol="0" anchor="ctr">
            <a:normAutofit/>
          </a:bodyPr>
          <a:lstStyle>
            <a:lvl1pPr>
              <a:defRPr lang="lv-LV" sz="4600">
                <a:solidFill>
                  <a:srgbClr val="00B0BA"/>
                </a:solidFill>
              </a:defRPr>
            </a:lvl1pPr>
          </a:lstStyle>
          <a:p>
            <a:pPr marL="0" lvl="0"/>
            <a:r>
              <a:rPr lang="en-US"/>
              <a:t>Click to edit Master title style</a:t>
            </a:r>
            <a:endParaRPr lang="lv-LV"/>
          </a:p>
        </p:txBody>
      </p:sp>
      <p:sp>
        <p:nvSpPr>
          <p:cNvPr id="3" name="Content Placeholder 2">
            <a:extLst>
              <a:ext uri="{FF2B5EF4-FFF2-40B4-BE49-F238E27FC236}">
                <a16:creationId xmlns:a16="http://schemas.microsoft.com/office/drawing/2014/main" id="{5294D8E5-BAAC-4B8E-8FA0-8C00D9AC4F82}"/>
              </a:ext>
            </a:extLst>
          </p:cNvPr>
          <p:cNvSpPr>
            <a:spLocks noGrp="1"/>
          </p:cNvSpPr>
          <p:nvPr>
            <p:ph idx="1"/>
          </p:nvPr>
        </p:nvSpPr>
        <p:spPr>
          <a:xfrm>
            <a:off x="1332854" y="1704813"/>
            <a:ext cx="10392422" cy="4472150"/>
          </a:xfrm>
        </p:spPr>
        <p:txBody>
          <a:bodyPr vert="horz" lIns="91440" tIns="45720" rIns="91440" bIns="45720" rtlCol="0">
            <a:normAutofit/>
          </a:bodyPr>
          <a:lstStyle>
            <a:lvl1pPr>
              <a:spcBef>
                <a:spcPts val="1800"/>
              </a:spcBef>
              <a:defRPr lang="en-US" dirty="0">
                <a:solidFill>
                  <a:srgbClr val="00B0BA"/>
                </a:solidFill>
              </a:defRPr>
            </a:lvl1pPr>
            <a:lvl2pPr>
              <a:defRPr lang="en-US" dirty="0">
                <a:solidFill>
                  <a:srgbClr val="00B0BA"/>
                </a:solidFill>
              </a:defRPr>
            </a:lvl2pPr>
            <a:lvl3pPr>
              <a:defRPr lang="en-US" dirty="0">
                <a:solidFill>
                  <a:srgbClr val="00B0BA"/>
                </a:solidFill>
              </a:defRPr>
            </a:lvl3pPr>
            <a:lvl4pPr>
              <a:defRPr lang="en-US" dirty="0">
                <a:solidFill>
                  <a:srgbClr val="00B0BA"/>
                </a:solidFill>
              </a:defRPr>
            </a:lvl4pPr>
            <a:lvl5pPr>
              <a:defRPr lang="lv-LV" dirty="0">
                <a:solidFill>
                  <a:srgbClr val="00B0BA"/>
                </a:solidFill>
              </a:defRPr>
            </a:lvl5pPr>
          </a:lstStyle>
          <a:p>
            <a:pPr marL="228600" lvl="0" indent="-228600">
              <a:lnSpc>
                <a:spcPct val="100000"/>
              </a:lnSpc>
              <a:spcBef>
                <a:spcPts val="1700"/>
              </a:spcBef>
            </a:pPr>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BDD4962E-3D32-419F-AFC9-168A23F66790}"/>
              </a:ext>
            </a:extLst>
          </p:cNvPr>
          <p:cNvSpPr>
            <a:spLocks noGrp="1"/>
          </p:cNvSpPr>
          <p:nvPr>
            <p:ph type="dt" sz="half" idx="10"/>
          </p:nvPr>
        </p:nvSpPr>
        <p:spPr/>
        <p:txBody>
          <a:bodyPr/>
          <a:lstStyle/>
          <a:p>
            <a:fld id="{96B3591F-EEDA-470F-89C0-50ED514FF2D9}" type="datetimeFigureOut">
              <a:rPr lang="lv-LV" smtClean="0"/>
              <a:t>03.11.2020</a:t>
            </a:fld>
            <a:endParaRPr lang="lv-LV"/>
          </a:p>
        </p:txBody>
      </p:sp>
      <p:sp>
        <p:nvSpPr>
          <p:cNvPr id="5" name="Footer Placeholder 4">
            <a:extLst>
              <a:ext uri="{FF2B5EF4-FFF2-40B4-BE49-F238E27FC236}">
                <a16:creationId xmlns:a16="http://schemas.microsoft.com/office/drawing/2014/main" id="{A5B8080A-355E-40D7-903B-96AF2B1E284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BDFA0E7-26B2-42B7-B095-FDF3B9A7DB23}"/>
              </a:ext>
            </a:extLst>
          </p:cNvPr>
          <p:cNvSpPr>
            <a:spLocks noGrp="1"/>
          </p:cNvSpPr>
          <p:nvPr>
            <p:ph type="sldNum" sz="quarter" idx="12"/>
          </p:nvPr>
        </p:nvSpPr>
        <p:spPr/>
        <p:txBody>
          <a:bodyPr/>
          <a:lstStyle/>
          <a:p>
            <a:fld id="{7921D16B-E1CB-4D91-8C89-6296DAF468FD}" type="slidenum">
              <a:rPr lang="lv-LV" smtClean="0"/>
              <a:t>‹#›</a:t>
            </a:fld>
            <a:endParaRPr lang="lv-LV"/>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3494934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8DDEC282-FFD8-4942-916F-8CFDC7C3F046}"/>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p:spPr>
        <p:txBody>
          <a:bodyPr vert="horz" lIns="91440" tIns="45720" rIns="91440" bIns="45720" rtlCol="0" anchor="ctr">
            <a:normAutofit/>
          </a:bodyPr>
          <a:lstStyle>
            <a:lvl1pPr>
              <a:defRPr lang="lv-LV" sz="4600">
                <a:solidFill>
                  <a:schemeClr val="bg1"/>
                </a:solidFill>
              </a:defRPr>
            </a:lvl1pPr>
          </a:lstStyle>
          <a:p>
            <a:pPr marL="0" lvl="0"/>
            <a:r>
              <a:rPr lang="en-US"/>
              <a:t>Click to edit Master title style</a:t>
            </a:r>
            <a:endParaRPr lang="lv-LV"/>
          </a:p>
        </p:txBody>
      </p:sp>
      <p:sp>
        <p:nvSpPr>
          <p:cNvPr id="4" name="Date Placeholder 3">
            <a:extLst>
              <a:ext uri="{FF2B5EF4-FFF2-40B4-BE49-F238E27FC236}">
                <a16:creationId xmlns:a16="http://schemas.microsoft.com/office/drawing/2014/main" id="{BDD4962E-3D32-419F-AFC9-168A23F66790}"/>
              </a:ext>
            </a:extLst>
          </p:cNvPr>
          <p:cNvSpPr>
            <a:spLocks noGrp="1"/>
          </p:cNvSpPr>
          <p:nvPr>
            <p:ph type="dt" sz="half" idx="10"/>
          </p:nvPr>
        </p:nvSpPr>
        <p:spPr/>
        <p:txBody>
          <a:bodyPr/>
          <a:lstStyle/>
          <a:p>
            <a:fld id="{96B3591F-EEDA-470F-89C0-50ED514FF2D9}" type="datetimeFigureOut">
              <a:rPr lang="lv-LV" smtClean="0"/>
              <a:t>03.11.2020</a:t>
            </a:fld>
            <a:endParaRPr lang="lv-LV"/>
          </a:p>
        </p:txBody>
      </p:sp>
      <p:sp>
        <p:nvSpPr>
          <p:cNvPr id="5" name="Footer Placeholder 4">
            <a:extLst>
              <a:ext uri="{FF2B5EF4-FFF2-40B4-BE49-F238E27FC236}">
                <a16:creationId xmlns:a16="http://schemas.microsoft.com/office/drawing/2014/main" id="{A5B8080A-355E-40D7-903B-96AF2B1E284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BDFA0E7-26B2-42B7-B095-FDF3B9A7DB23}"/>
              </a:ext>
            </a:extLst>
          </p:cNvPr>
          <p:cNvSpPr>
            <a:spLocks noGrp="1"/>
          </p:cNvSpPr>
          <p:nvPr>
            <p:ph type="sldNum" sz="quarter" idx="12"/>
          </p:nvPr>
        </p:nvSpPr>
        <p:spPr/>
        <p:txBody>
          <a:bodyPr/>
          <a:lstStyle/>
          <a:p>
            <a:fld id="{7921D16B-E1CB-4D91-8C89-6296DAF468FD}" type="slidenum">
              <a:rPr lang="lv-LV" smtClean="0"/>
              <a:t>‹#›</a:t>
            </a:fld>
            <a:endParaRPr lang="lv-LV"/>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12698267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Nosaukums un Saturs">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E322F7C0-9820-4416-922A-F4D7E3FECF08}"/>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itle 1"/>
          <p:cNvSpPr>
            <a:spLocks noGrp="1"/>
          </p:cNvSpPr>
          <p:nvPr>
            <p:ph type="title"/>
          </p:nvPr>
        </p:nvSpPr>
        <p:spPr>
          <a:xfrm>
            <a:off x="1163054" y="25913"/>
            <a:ext cx="10515600" cy="1325563"/>
          </a:xfrm>
        </p:spPr>
        <p:txBody>
          <a:bodyPr/>
          <a:lstStyle>
            <a:lvl1pPr>
              <a:defRPr>
                <a:solidFill>
                  <a:schemeClr val="bg1"/>
                </a:solidFill>
                <a:latin typeface="Gotham Book" panose="02000604040000020004" pitchFamily="50" charset="0"/>
              </a:defRPr>
            </a:lvl1pPr>
          </a:lstStyle>
          <a:p>
            <a:r>
              <a:rPr lang="en-US"/>
              <a:t>Click to edit Master title style</a:t>
            </a:r>
          </a:p>
        </p:txBody>
      </p:sp>
      <p:sp>
        <p:nvSpPr>
          <p:cNvPr id="3" name="Content Placeholder 2"/>
          <p:cNvSpPr>
            <a:spLocks noGrp="1"/>
          </p:cNvSpPr>
          <p:nvPr>
            <p:ph idx="1"/>
          </p:nvPr>
        </p:nvSpPr>
        <p:spPr>
          <a:xfrm>
            <a:off x="838200" y="1825625"/>
            <a:ext cx="10515600" cy="4243050"/>
          </a:xfrm>
        </p:spPr>
        <p:txBody>
          <a:bodyPr/>
          <a:lstStyle>
            <a:lvl1pPr marL="0" indent="0">
              <a:buNone/>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Graphic 7">
            <a:extLst>
              <a:ext uri="{FF2B5EF4-FFF2-40B4-BE49-F238E27FC236}">
                <a16:creationId xmlns:a16="http://schemas.microsoft.com/office/drawing/2014/main" id="{B4C39840-838D-4EC8-912C-1F6C53DEAC2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4125865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E322F7C0-9820-4416-922A-F4D7E3FECF08}"/>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itle 1"/>
          <p:cNvSpPr>
            <a:spLocks noGrp="1"/>
          </p:cNvSpPr>
          <p:nvPr>
            <p:ph type="title"/>
          </p:nvPr>
        </p:nvSpPr>
        <p:spPr>
          <a:xfrm>
            <a:off x="1163054" y="25913"/>
            <a:ext cx="10515600" cy="1325563"/>
          </a:xfrm>
        </p:spPr>
        <p:txBody>
          <a:bodyPr/>
          <a:lstStyle>
            <a:lvl1pPr>
              <a:defRPr>
                <a:solidFill>
                  <a:schemeClr val="bg1"/>
                </a:solidFill>
                <a:latin typeface="Gotham Book" panose="02000604040000020004" pitchFamily="50" charset="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3591F-EEDA-470F-89C0-50ED514FF2D9}" type="datetimeFigureOut">
              <a:rPr lang="lv-LV" smtClean="0"/>
              <a:t>03.11.2020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921D16B-E1CB-4D91-8C89-6296DAF468FD}" type="slidenum">
              <a:rPr lang="lv-LV" smtClean="0"/>
              <a:t>‹#›</a:t>
            </a:fld>
            <a:endParaRPr lang="lv-LV"/>
          </a:p>
        </p:txBody>
      </p:sp>
      <p:pic>
        <p:nvPicPr>
          <p:cNvPr id="8" name="Graphic 7">
            <a:extLst>
              <a:ext uri="{FF2B5EF4-FFF2-40B4-BE49-F238E27FC236}">
                <a16:creationId xmlns:a16="http://schemas.microsoft.com/office/drawing/2014/main" id="{B4C39840-838D-4EC8-912C-1F6C53DEAC2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26168571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5" name="Text Placeholder 19"/>
          <p:cNvSpPr>
            <a:spLocks noGrp="1"/>
          </p:cNvSpPr>
          <p:nvPr>
            <p:ph type="body" sz="quarter" idx="12"/>
          </p:nvPr>
        </p:nvSpPr>
        <p:spPr>
          <a:xfrm>
            <a:off x="6502401"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11223477" y="6324600"/>
            <a:ext cx="562124" cy="304800"/>
          </a:xfrm>
        </p:spPr>
        <p:txBody>
          <a:bodyPr/>
          <a:lstStyle>
            <a:lvl1pPr>
              <a:defRPr sz="1000">
                <a:latin typeface="Verdana" panose="020B0604030504040204" pitchFamily="34" charset="0"/>
              </a:defRPr>
            </a:lvl1pPr>
          </a:lstStyle>
          <a:p>
            <a:fld id="{0B582915-0310-4CDD-9A79-BDC3E59340E8}" type="slidenum">
              <a:rPr lang="en-US" altLang="lv-LV"/>
              <a:pPr/>
              <a:t>‹#›</a:t>
            </a:fld>
            <a:endParaRPr lang="en-US" altLang="lv-LV"/>
          </a:p>
        </p:txBody>
      </p:sp>
    </p:spTree>
    <p:extLst>
      <p:ext uri="{BB962C8B-B14F-4D97-AF65-F5344CB8AC3E}">
        <p14:creationId xmlns:p14="http://schemas.microsoft.com/office/powerpoint/2010/main" val="20812977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5" name="Text Placeholder 19"/>
          <p:cNvSpPr>
            <a:spLocks noGrp="1"/>
          </p:cNvSpPr>
          <p:nvPr>
            <p:ph type="body" sz="quarter" idx="12"/>
          </p:nvPr>
        </p:nvSpPr>
        <p:spPr>
          <a:xfrm>
            <a:off x="6502401"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11223477" y="6324600"/>
            <a:ext cx="562124" cy="304800"/>
          </a:xfrm>
        </p:spPr>
        <p:txBody>
          <a:bodyPr/>
          <a:lstStyle>
            <a:lvl1pPr>
              <a:defRPr sz="1000">
                <a:latin typeface="Verdana" panose="020B0604030504040204" pitchFamily="34" charset="0"/>
              </a:defRPr>
            </a:lvl1pPr>
          </a:lstStyle>
          <a:p>
            <a:fld id="{0B582915-0310-4CDD-9A79-BDC3E59340E8}" type="slidenum">
              <a:rPr lang="en-US" altLang="lv-LV"/>
              <a:pPr/>
              <a:t>‹#›</a:t>
            </a:fld>
            <a:endParaRPr lang="en-US" altLang="lv-LV"/>
          </a:p>
        </p:txBody>
      </p:sp>
    </p:spTree>
    <p:extLst>
      <p:ext uri="{BB962C8B-B14F-4D97-AF65-F5344CB8AC3E}">
        <p14:creationId xmlns:p14="http://schemas.microsoft.com/office/powerpoint/2010/main" val="1137623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5" name="Text Placeholder 19"/>
          <p:cNvSpPr>
            <a:spLocks noGrp="1"/>
          </p:cNvSpPr>
          <p:nvPr>
            <p:ph type="body" sz="quarter" idx="12"/>
          </p:nvPr>
        </p:nvSpPr>
        <p:spPr>
          <a:xfrm>
            <a:off x="6502401"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11223477" y="6324600"/>
            <a:ext cx="562124" cy="304800"/>
          </a:xfrm>
        </p:spPr>
        <p:txBody>
          <a:bodyPr/>
          <a:lstStyle>
            <a:lvl1pPr>
              <a:defRPr sz="1000">
                <a:latin typeface="Verdana" panose="020B0604030504040204" pitchFamily="34" charset="0"/>
              </a:defRPr>
            </a:lvl1pPr>
          </a:lstStyle>
          <a:p>
            <a:fld id="{0B582915-0310-4CDD-9A79-BDC3E59340E8}" type="slidenum">
              <a:rPr lang="en-US" altLang="lv-LV"/>
              <a:pPr/>
              <a:t>‹#›</a:t>
            </a:fld>
            <a:endParaRPr lang="en-US" altLang="lv-LV"/>
          </a:p>
        </p:txBody>
      </p:sp>
    </p:spTree>
    <p:extLst>
      <p:ext uri="{BB962C8B-B14F-4D97-AF65-F5344CB8AC3E}">
        <p14:creationId xmlns:p14="http://schemas.microsoft.com/office/powerpoint/2010/main" val="37777625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5" name="Text Placeholder 19"/>
          <p:cNvSpPr>
            <a:spLocks noGrp="1"/>
          </p:cNvSpPr>
          <p:nvPr>
            <p:ph type="body" sz="quarter" idx="12"/>
          </p:nvPr>
        </p:nvSpPr>
        <p:spPr>
          <a:xfrm>
            <a:off x="6502401"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11223477" y="6324600"/>
            <a:ext cx="562124" cy="304800"/>
          </a:xfrm>
        </p:spPr>
        <p:txBody>
          <a:bodyPr/>
          <a:lstStyle>
            <a:lvl1pPr>
              <a:defRPr sz="1000">
                <a:latin typeface="Verdana" panose="020B0604030504040204" pitchFamily="34" charset="0"/>
              </a:defRPr>
            </a:lvl1pPr>
          </a:lstStyle>
          <a:p>
            <a:fld id="{0B582915-0310-4CDD-9A79-BDC3E59340E8}" type="slidenum">
              <a:rPr lang="en-US" altLang="lv-LV"/>
              <a:pPr/>
              <a:t>‹#›</a:t>
            </a:fld>
            <a:endParaRPr lang="en-US" altLang="lv-LV"/>
          </a:p>
        </p:txBody>
      </p:sp>
    </p:spTree>
    <p:extLst>
      <p:ext uri="{BB962C8B-B14F-4D97-AF65-F5344CB8AC3E}">
        <p14:creationId xmlns:p14="http://schemas.microsoft.com/office/powerpoint/2010/main" val="28154088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5" name="Text Placeholder 19"/>
          <p:cNvSpPr>
            <a:spLocks noGrp="1"/>
          </p:cNvSpPr>
          <p:nvPr>
            <p:ph type="body" sz="quarter" idx="12"/>
          </p:nvPr>
        </p:nvSpPr>
        <p:spPr>
          <a:xfrm>
            <a:off x="6502401"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11223477" y="6324600"/>
            <a:ext cx="562124" cy="304800"/>
          </a:xfrm>
        </p:spPr>
        <p:txBody>
          <a:bodyPr/>
          <a:lstStyle>
            <a:lvl1pPr>
              <a:defRPr sz="1000">
                <a:latin typeface="Verdana" panose="020B0604030504040204" pitchFamily="34" charset="0"/>
              </a:defRPr>
            </a:lvl1pPr>
          </a:lstStyle>
          <a:p>
            <a:fld id="{0B582915-0310-4CDD-9A79-BDC3E59340E8}" type="slidenum">
              <a:rPr lang="en-US" altLang="lv-LV"/>
              <a:pPr/>
              <a:t>‹#›</a:t>
            </a:fld>
            <a:endParaRPr lang="en-US" altLang="lv-LV"/>
          </a:p>
        </p:txBody>
      </p:sp>
    </p:spTree>
    <p:extLst>
      <p:ext uri="{BB962C8B-B14F-4D97-AF65-F5344CB8AC3E}">
        <p14:creationId xmlns:p14="http://schemas.microsoft.com/office/powerpoint/2010/main" val="23218565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5" name="Text Placeholder 19"/>
          <p:cNvSpPr>
            <a:spLocks noGrp="1"/>
          </p:cNvSpPr>
          <p:nvPr>
            <p:ph type="body" sz="quarter" idx="12"/>
          </p:nvPr>
        </p:nvSpPr>
        <p:spPr>
          <a:xfrm>
            <a:off x="6502401"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11223477" y="6324600"/>
            <a:ext cx="562124" cy="304800"/>
          </a:xfrm>
        </p:spPr>
        <p:txBody>
          <a:bodyPr/>
          <a:lstStyle>
            <a:lvl1pPr>
              <a:defRPr sz="1000">
                <a:latin typeface="Verdana" panose="020B0604030504040204" pitchFamily="34" charset="0"/>
              </a:defRPr>
            </a:lvl1pPr>
          </a:lstStyle>
          <a:p>
            <a:fld id="{0B582915-0310-4CDD-9A79-BDC3E59340E8}" type="slidenum">
              <a:rPr lang="en-US" altLang="lv-LV"/>
              <a:pPr/>
              <a:t>‹#›</a:t>
            </a:fld>
            <a:endParaRPr lang="en-US" altLang="lv-LV"/>
          </a:p>
        </p:txBody>
      </p:sp>
    </p:spTree>
    <p:extLst>
      <p:ext uri="{BB962C8B-B14F-4D97-AF65-F5344CB8AC3E}">
        <p14:creationId xmlns:p14="http://schemas.microsoft.com/office/powerpoint/2010/main" val="21028821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ikai virsraksts gais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401052" y="336884"/>
            <a:ext cx="9705473" cy="1106905"/>
          </a:xfrm>
        </p:spPr>
        <p:txBody>
          <a:bodyPr vert="horz" lIns="91440" tIns="45720" rIns="91440" bIns="45720" rtlCol="0" anchor="t">
            <a:noAutofit/>
          </a:bodyPr>
          <a:lstStyle>
            <a:lvl1pPr>
              <a:lnSpc>
                <a:spcPct val="100000"/>
              </a:lnSpc>
              <a:defRPr lang="lv-LV" sz="3200">
                <a:solidFill>
                  <a:srgbClr val="00B0BA"/>
                </a:solidFill>
                <a:latin typeface="Gotham Light" pitchFamily="50" charset="0"/>
              </a:defRPr>
            </a:lvl1pPr>
          </a:lstStyle>
          <a:p>
            <a:pPr marL="0" lvl="0"/>
            <a:endParaRPr lang="lv-LV" dirty="0"/>
          </a:p>
        </p:txBody>
      </p:sp>
      <p:sp>
        <p:nvSpPr>
          <p:cNvPr id="4" name="Date Placeholder 3">
            <a:extLst>
              <a:ext uri="{FF2B5EF4-FFF2-40B4-BE49-F238E27FC236}">
                <a16:creationId xmlns:a16="http://schemas.microsoft.com/office/drawing/2014/main" id="{BDD4962E-3D32-419F-AFC9-168A23F66790}"/>
              </a:ext>
            </a:extLst>
          </p:cNvPr>
          <p:cNvSpPr>
            <a:spLocks noGrp="1"/>
          </p:cNvSpPr>
          <p:nvPr>
            <p:ph type="dt" sz="half" idx="10"/>
          </p:nvPr>
        </p:nvSpPr>
        <p:spPr/>
        <p:txBody>
          <a:bodyPr/>
          <a:lstStyle/>
          <a:p>
            <a:fld id="{96B3591F-EEDA-470F-89C0-50ED514FF2D9}" type="datetimeFigureOut">
              <a:rPr lang="lv-LV" smtClean="0"/>
              <a:t>03.11.2020</a:t>
            </a:fld>
            <a:endParaRPr lang="lv-LV"/>
          </a:p>
        </p:txBody>
      </p:sp>
      <p:sp>
        <p:nvSpPr>
          <p:cNvPr id="5" name="Footer Placeholder 4">
            <a:extLst>
              <a:ext uri="{FF2B5EF4-FFF2-40B4-BE49-F238E27FC236}">
                <a16:creationId xmlns:a16="http://schemas.microsoft.com/office/drawing/2014/main" id="{A5B8080A-355E-40D7-903B-96AF2B1E284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BDFA0E7-26B2-42B7-B095-FDF3B9A7DB23}"/>
              </a:ext>
            </a:extLst>
          </p:cNvPr>
          <p:cNvSpPr>
            <a:spLocks noGrp="1"/>
          </p:cNvSpPr>
          <p:nvPr>
            <p:ph type="sldNum" sz="quarter" idx="12"/>
          </p:nvPr>
        </p:nvSpPr>
        <p:spPr/>
        <p:txBody>
          <a:bodyPr/>
          <a:lstStyle/>
          <a:p>
            <a:fld id="{7921D16B-E1CB-4D91-8C89-6296DAF468FD}" type="slidenum">
              <a:rPr lang="lv-LV" smtClean="0"/>
              <a:t>‹#›</a:t>
            </a:fld>
            <a:endParaRPr lang="lv-LV"/>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3494627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B3591F-EEDA-470F-89C0-50ED514FF2D9}" type="datetimeFigureOut">
              <a:rPr lang="lv-LV" smtClean="0"/>
              <a:t>03.11.2020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2440954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B3591F-EEDA-470F-89C0-50ED514FF2D9}" type="datetimeFigureOut">
              <a:rPr lang="lv-LV" smtClean="0"/>
              <a:t>03.11.2020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2363187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6B3591F-EEDA-470F-89C0-50ED514FF2D9}" type="datetimeFigureOut">
              <a:rPr lang="lv-LV" smtClean="0"/>
              <a:t>03.11.2020</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889657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Zala linija">
            <a:extLst>
              <a:ext uri="{FF2B5EF4-FFF2-40B4-BE49-F238E27FC236}">
                <a16:creationId xmlns:a16="http://schemas.microsoft.com/office/drawing/2014/main" id="{9B8218FE-4C6B-4CF9-98F8-4F2DDDB2DE71}"/>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solidFill>
                <a:schemeClr val="bg1"/>
              </a:solidFill>
              <a:latin typeface="Gotham Bold" pitchFamily="50" charset="0"/>
            </a:endParaRPr>
          </a:p>
        </p:txBody>
      </p:sp>
      <p:sp>
        <p:nvSpPr>
          <p:cNvPr id="3" name="Date Placeholder 2"/>
          <p:cNvSpPr>
            <a:spLocks noGrp="1"/>
          </p:cNvSpPr>
          <p:nvPr>
            <p:ph type="dt" sz="half" idx="10"/>
          </p:nvPr>
        </p:nvSpPr>
        <p:spPr/>
        <p:txBody>
          <a:bodyPr/>
          <a:lstStyle/>
          <a:p>
            <a:fld id="{96B3591F-EEDA-470F-89C0-50ED514FF2D9}" type="datetimeFigureOut">
              <a:rPr lang="lv-LV" smtClean="0"/>
              <a:t>03.11.2020</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7921D16B-E1CB-4D91-8C89-6296DAF468FD}" type="slidenum">
              <a:rPr lang="lv-LV" smtClean="0"/>
              <a:t>‹#›</a:t>
            </a:fld>
            <a:endParaRPr lang="lv-LV"/>
          </a:p>
        </p:txBody>
      </p:sp>
      <p:pic>
        <p:nvPicPr>
          <p:cNvPr id="7" name="Graphic 6">
            <a:extLst>
              <a:ext uri="{FF2B5EF4-FFF2-40B4-BE49-F238E27FC236}">
                <a16:creationId xmlns:a16="http://schemas.microsoft.com/office/drawing/2014/main" id="{01976D5A-D84B-4D83-A68B-24279D76CD1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9" name="itle 8">
            <a:extLst>
              <a:ext uri="{FF2B5EF4-FFF2-40B4-BE49-F238E27FC236}">
                <a16:creationId xmlns:a16="http://schemas.microsoft.com/office/drawing/2014/main" id="{F8378C65-70AD-41A4-9CB6-F2820CD2101C}"/>
              </a:ext>
            </a:extLst>
          </p:cNvPr>
          <p:cNvSpPr>
            <a:spLocks noGrp="1"/>
          </p:cNvSpPr>
          <p:nvPr>
            <p:ph type="title"/>
          </p:nvPr>
        </p:nvSpPr>
        <p:spPr>
          <a:xfrm>
            <a:off x="1151020" y="28237"/>
            <a:ext cx="10515600" cy="1325563"/>
          </a:xfrm>
        </p:spPr>
        <p:txBody>
          <a:bodyPr vert="horz" lIns="91440" tIns="45720" rIns="91440" bIns="45720" rtlCol="0" anchor="ctr">
            <a:normAutofit/>
          </a:bodyPr>
          <a:lstStyle>
            <a:lvl1pPr>
              <a:defRPr lang="lv-LV" sz="4600" dirty="0">
                <a:solidFill>
                  <a:schemeClr val="bg1"/>
                </a:solidFill>
                <a:latin typeface="Gotham Book" panose="02000604040000020004" pitchFamily="50" charset="0"/>
              </a:defRPr>
            </a:lvl1pPr>
          </a:lstStyle>
          <a:p>
            <a:pPr marL="0" lvl="0"/>
            <a:r>
              <a:rPr lang="en-US"/>
              <a:t>Click to edit Master title style</a:t>
            </a:r>
            <a:endParaRPr lang="lv-LV"/>
          </a:p>
        </p:txBody>
      </p:sp>
    </p:spTree>
    <p:extLst>
      <p:ext uri="{BB962C8B-B14F-4D97-AF65-F5344CB8AC3E}">
        <p14:creationId xmlns:p14="http://schemas.microsoft.com/office/powerpoint/2010/main" val="1349228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B3591F-EEDA-470F-89C0-50ED514FF2D9}" type="datetimeFigureOut">
              <a:rPr lang="lv-LV" smtClean="0"/>
              <a:t>03.11.2020</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121085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B3591F-EEDA-470F-89C0-50ED514FF2D9}" type="datetimeFigureOut">
              <a:rPr lang="lv-LV" smtClean="0"/>
              <a:t>03.11.2020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3233108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B3591F-EEDA-470F-89C0-50ED514FF2D9}" type="datetimeFigureOut">
              <a:rPr lang="lv-LV" smtClean="0"/>
              <a:t>03.11.2020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1186530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B3591F-EEDA-470F-89C0-50ED514FF2D9}" type="datetimeFigureOut">
              <a:rPr lang="lv-LV" smtClean="0"/>
              <a:t>03.11.2020</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1D16B-E1CB-4D91-8C89-6296DAF468FD}" type="slidenum">
              <a:rPr lang="lv-LV" smtClean="0"/>
              <a:t>‹#›</a:t>
            </a:fld>
            <a:endParaRPr lang="lv-LV"/>
          </a:p>
        </p:txBody>
      </p:sp>
    </p:spTree>
    <p:extLst>
      <p:ext uri="{BB962C8B-B14F-4D97-AF65-F5344CB8AC3E}">
        <p14:creationId xmlns:p14="http://schemas.microsoft.com/office/powerpoint/2010/main" val="54467121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701" r:id="rId13"/>
    <p:sldLayoutId id="2147483690" r:id="rId14"/>
    <p:sldLayoutId id="2147483700" r:id="rId15"/>
    <p:sldLayoutId id="2147483650" r:id="rId16"/>
    <p:sldLayoutId id="2147483667" r:id="rId17"/>
    <p:sldLayoutId id="2147483666" r:id="rId18"/>
    <p:sldLayoutId id="2147483704" r:id="rId19"/>
    <p:sldLayoutId id="2147483705" r:id="rId20"/>
    <p:sldLayoutId id="2147483706" r:id="rId21"/>
    <p:sldLayoutId id="2147483707" r:id="rId22"/>
    <p:sldLayoutId id="2147483708" r:id="rId23"/>
    <p:sldLayoutId id="2147483709" r:id="rId24"/>
    <p:sldLayoutId id="2147483710" r:id="rId25"/>
    <p:sldLayoutId id="2147483711" r:id="rId26"/>
  </p:sldLayoutIdLst>
  <p:txStyles>
    <p:titleStyle>
      <a:lvl1pPr algn="l" defTabSz="914400" rtl="0" eaLnBrk="1" latinLnBrk="0" hangingPunct="1">
        <a:lnSpc>
          <a:spcPct val="90000"/>
        </a:lnSpc>
        <a:spcBef>
          <a:spcPct val="0"/>
        </a:spcBef>
        <a:buNone/>
        <a:defRPr sz="4400" kern="1200">
          <a:solidFill>
            <a:schemeClr val="tx1"/>
          </a:solidFill>
          <a:latin typeface="Gotham Bold"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otham Book" panose="0200060404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otham Book" panose="0200060404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otham Book" panose="0200060404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otham Book" panose="0200060404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otham Book" panose="0200060404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F28E20F-BEB7-4BAA-B46F-6221E32A2FD7}"/>
              </a:ext>
            </a:extLst>
          </p:cNvPr>
          <p:cNvSpPr>
            <a:spLocks noGrp="1"/>
          </p:cNvSpPr>
          <p:nvPr>
            <p:ph type="title"/>
          </p:nvPr>
        </p:nvSpPr>
        <p:spPr>
          <a:xfrm>
            <a:off x="381000" y="2312518"/>
            <a:ext cx="10515600" cy="2232965"/>
          </a:xfrm>
        </p:spPr>
        <p:txBody>
          <a:bodyPr anchor="ctr">
            <a:normAutofit fontScale="90000"/>
          </a:bodyPr>
          <a:lstStyle/>
          <a:p>
            <a:pPr algn="ctr"/>
            <a:r>
              <a:rPr lang="en-US" sz="5400" err="1"/>
              <a:t>Grozījumi</a:t>
            </a:r>
            <a:r>
              <a:rPr lang="en-US" sz="5400"/>
              <a:t> </a:t>
            </a:r>
            <a:br>
              <a:rPr lang="en-US" sz="5400"/>
            </a:br>
            <a:r>
              <a:rPr lang="en-US" sz="5400"/>
              <a:t>Publisko </a:t>
            </a:r>
            <a:r>
              <a:rPr lang="en-US" sz="5400" err="1"/>
              <a:t>iepirkumu</a:t>
            </a:r>
            <a:r>
              <a:rPr lang="en-US" sz="5400"/>
              <a:t> </a:t>
            </a:r>
            <a:r>
              <a:rPr lang="en-US" sz="5400" err="1"/>
              <a:t>likumā</a:t>
            </a:r>
            <a:br>
              <a:rPr lang="lv-LV" sz="4800"/>
            </a:br>
            <a:endParaRPr lang="lv-LV"/>
          </a:p>
        </p:txBody>
      </p:sp>
    </p:spTree>
    <p:extLst>
      <p:ext uri="{BB962C8B-B14F-4D97-AF65-F5344CB8AC3E}">
        <p14:creationId xmlns:p14="http://schemas.microsoft.com/office/powerpoint/2010/main" val="1940701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5346" y="228600"/>
            <a:ext cx="9116291" cy="1036642"/>
          </a:xfrm>
        </p:spPr>
        <p:txBody>
          <a:bodyPr/>
          <a:lstStyle/>
          <a:p>
            <a:r>
              <a:rPr lang="en-US" altLang="lv-LV" sz="2000" dirty="0" err="1">
                <a:solidFill>
                  <a:srgbClr val="FF0000"/>
                </a:solidFill>
              </a:rPr>
              <a:t>Paplašināts</a:t>
            </a:r>
            <a:r>
              <a:rPr lang="en-US" altLang="lv-LV" sz="2000" dirty="0">
                <a:solidFill>
                  <a:srgbClr val="FF0000"/>
                </a:solidFill>
              </a:rPr>
              <a:t> </a:t>
            </a:r>
            <a:r>
              <a:rPr lang="en-US" altLang="lv-LV" sz="2000" dirty="0" err="1">
                <a:solidFill>
                  <a:srgbClr val="FF0000"/>
                </a:solidFill>
              </a:rPr>
              <a:t>personu</a:t>
            </a:r>
            <a:r>
              <a:rPr lang="en-US" altLang="lv-LV" sz="2000" dirty="0">
                <a:solidFill>
                  <a:srgbClr val="FF0000"/>
                </a:solidFill>
              </a:rPr>
              <a:t> </a:t>
            </a:r>
            <a:r>
              <a:rPr lang="en-US" altLang="lv-LV" sz="2000" dirty="0" err="1">
                <a:solidFill>
                  <a:srgbClr val="FF0000"/>
                </a:solidFill>
              </a:rPr>
              <a:t>loks</a:t>
            </a:r>
            <a:r>
              <a:rPr lang="en-US" altLang="lv-LV" sz="2000" dirty="0">
                <a:solidFill>
                  <a:srgbClr val="FF0000"/>
                </a:solidFill>
              </a:rPr>
              <a:t> </a:t>
            </a:r>
            <a:r>
              <a:rPr lang="en-US" altLang="lv-LV" sz="2000" dirty="0" err="1">
                <a:solidFill>
                  <a:srgbClr val="FF0000"/>
                </a:solidFill>
              </a:rPr>
              <a:t>uz</a:t>
            </a:r>
            <a:r>
              <a:rPr lang="en-US" altLang="lv-LV" sz="2000" dirty="0">
                <a:solidFill>
                  <a:srgbClr val="FF0000"/>
                </a:solidFill>
              </a:rPr>
              <a:t> </a:t>
            </a:r>
            <a:r>
              <a:rPr lang="en-US" altLang="lv-LV" sz="2000" dirty="0" err="1">
                <a:solidFill>
                  <a:srgbClr val="FF0000"/>
                </a:solidFill>
              </a:rPr>
              <a:t>kuriem</a:t>
            </a:r>
            <a:r>
              <a:rPr lang="en-US" altLang="lv-LV" sz="2000" dirty="0">
                <a:solidFill>
                  <a:srgbClr val="FF0000"/>
                </a:solidFill>
              </a:rPr>
              <a:t> </a:t>
            </a:r>
            <a:r>
              <a:rPr lang="en-US" altLang="lv-LV" sz="2000" dirty="0" err="1">
                <a:solidFill>
                  <a:srgbClr val="FF0000"/>
                </a:solidFill>
              </a:rPr>
              <a:t>attieksies</a:t>
            </a:r>
            <a:r>
              <a:rPr lang="en-US" altLang="lv-LV" sz="2000" dirty="0">
                <a:solidFill>
                  <a:srgbClr val="FF0000"/>
                </a:solidFill>
              </a:rPr>
              <a:t> </a:t>
            </a:r>
            <a:r>
              <a:rPr lang="en-US" altLang="lv-LV" sz="2000" dirty="0" err="1">
                <a:solidFill>
                  <a:srgbClr val="FF0000"/>
                </a:solidFill>
              </a:rPr>
              <a:t>izslēgšanas</a:t>
            </a:r>
            <a:r>
              <a:rPr lang="en-US" altLang="lv-LV" sz="2000" dirty="0">
                <a:solidFill>
                  <a:srgbClr val="FF0000"/>
                </a:solidFill>
              </a:rPr>
              <a:t> </a:t>
            </a:r>
            <a:r>
              <a:rPr lang="en-US" altLang="lv-LV" sz="2000" dirty="0" err="1">
                <a:solidFill>
                  <a:srgbClr val="FF0000"/>
                </a:solidFill>
              </a:rPr>
              <a:t>kritēriji</a:t>
            </a:r>
            <a:endParaRPr lang="lv-LV"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582713557"/>
              </p:ext>
            </p:extLst>
          </p:nvPr>
        </p:nvGraphicFramePr>
        <p:xfrm>
          <a:off x="757381" y="1343891"/>
          <a:ext cx="10686474" cy="5222816"/>
        </p:xfrm>
        <a:graphic>
          <a:graphicData uri="http://schemas.openxmlformats.org/drawingml/2006/table">
            <a:tbl>
              <a:tblPr firstRow="1" bandRow="1">
                <a:tableStyleId>{5C22544A-7EE6-4342-B048-85BDC9FD1C3A}</a:tableStyleId>
              </a:tblPr>
              <a:tblGrid>
                <a:gridCol w="5343237">
                  <a:extLst>
                    <a:ext uri="{9D8B030D-6E8A-4147-A177-3AD203B41FA5}">
                      <a16:colId xmlns:a16="http://schemas.microsoft.com/office/drawing/2014/main" val="4020157725"/>
                    </a:ext>
                  </a:extLst>
                </a:gridCol>
                <a:gridCol w="5343237">
                  <a:extLst>
                    <a:ext uri="{9D8B030D-6E8A-4147-A177-3AD203B41FA5}">
                      <a16:colId xmlns:a16="http://schemas.microsoft.com/office/drawing/2014/main" val="2894625076"/>
                    </a:ext>
                  </a:extLst>
                </a:gridCol>
              </a:tblGrid>
              <a:tr h="587086">
                <a:tc>
                  <a:txBody>
                    <a:bodyPr/>
                    <a:lstStyle/>
                    <a:p>
                      <a:pPr marL="0" marR="0" lvl="0" indent="0" algn="l" defTabSz="939575" rtl="0" eaLnBrk="1" fontAlgn="auto" latinLnBrk="0" hangingPunct="1">
                        <a:lnSpc>
                          <a:spcPct val="100000"/>
                        </a:lnSpc>
                        <a:spcBef>
                          <a:spcPts val="0"/>
                        </a:spcBef>
                        <a:spcAft>
                          <a:spcPts val="0"/>
                        </a:spcAft>
                        <a:buClrTx/>
                        <a:buSzTx/>
                        <a:buFontTx/>
                        <a:buNone/>
                        <a:tabLst/>
                        <a:defRPr/>
                      </a:pPr>
                      <a:r>
                        <a:rPr lang="lv-LV" dirty="0"/>
                        <a:t>Spēkā</a:t>
                      </a:r>
                      <a:r>
                        <a:rPr lang="lv-LV" baseline="0" dirty="0"/>
                        <a:t> esošie PIL izslēgšanas noteikumi</a:t>
                      </a:r>
                      <a:endParaRPr lang="lv-LV" dirty="0"/>
                    </a:p>
                  </a:txBody>
                  <a:tcPr/>
                </a:tc>
                <a:tc>
                  <a:txBody>
                    <a:bodyPr/>
                    <a:lstStyle/>
                    <a:p>
                      <a:r>
                        <a:rPr lang="lv-LV" dirty="0"/>
                        <a:t>PIL izslēgšanas noteikumi ar plānotajiem grozījumiem</a:t>
                      </a:r>
                    </a:p>
                  </a:txBody>
                  <a:tcPr/>
                </a:tc>
                <a:extLst>
                  <a:ext uri="{0D108BD9-81ED-4DB2-BD59-A6C34878D82A}">
                    <a16:rowId xmlns:a16="http://schemas.microsoft.com/office/drawing/2014/main" val="1521806807"/>
                  </a:ext>
                </a:extLst>
              </a:tr>
              <a:tr h="4635730">
                <a:tc>
                  <a:txBody>
                    <a:bodyPr/>
                    <a:lstStyle/>
                    <a:p>
                      <a:pPr algn="just"/>
                      <a:r>
                        <a:rPr lang="lv-LV" dirty="0"/>
                        <a:t>PIL 42.panta (1) daļas 2.punkts</a:t>
                      </a:r>
                    </a:p>
                    <a:p>
                      <a:pPr algn="just"/>
                      <a:r>
                        <a:rPr lang="lv-LV" dirty="0"/>
                        <a:t>Izslēgšana </a:t>
                      </a:r>
                      <a:r>
                        <a:rPr lang="lv-LV" b="1" dirty="0"/>
                        <a:t>nodokļu</a:t>
                      </a:r>
                      <a:r>
                        <a:rPr lang="lv-LV" b="1" baseline="0" dirty="0"/>
                        <a:t> parādu </a:t>
                      </a:r>
                      <a:r>
                        <a:rPr lang="lv-LV" baseline="0" dirty="0"/>
                        <a:t>esamības gadījumā, ja konstatē:</a:t>
                      </a:r>
                    </a:p>
                    <a:p>
                      <a:pPr algn="just"/>
                      <a:endParaRPr lang="lv-LV" baseline="0" dirty="0"/>
                    </a:p>
                    <a:p>
                      <a:pPr marL="0" indent="0" algn="just">
                        <a:buFont typeface="Times New Roman" panose="02020603050405020304" pitchFamily="18" charset="0"/>
                        <a:buNone/>
                      </a:pPr>
                      <a:r>
                        <a:rPr lang="lv-LV" baseline="0" dirty="0"/>
                        <a:t>ka kandidātam vai pretendentam attiecīgajos datumos </a:t>
                      </a:r>
                      <a:r>
                        <a:rPr lang="lv-LV" b="1" dirty="0"/>
                        <a:t>Latvijā</a:t>
                      </a:r>
                      <a:r>
                        <a:rPr lang="lv-LV" dirty="0"/>
                        <a:t> </a:t>
                      </a:r>
                      <a:r>
                        <a:rPr lang="lv-LV" b="1" dirty="0"/>
                        <a:t>vai </a:t>
                      </a:r>
                      <a:r>
                        <a:rPr lang="lv-LV" sz="1700" b="1" i="0" kern="1200" dirty="0">
                          <a:solidFill>
                            <a:schemeClr val="dk1"/>
                          </a:solidFill>
                          <a:effectLst/>
                          <a:latin typeface="+mn-lt"/>
                          <a:ea typeface="+mn-ea"/>
                          <a:cs typeface="+mn-cs"/>
                        </a:rPr>
                        <a:t>valstī</a:t>
                      </a:r>
                      <a:r>
                        <a:rPr lang="lv-LV" sz="1700" b="0" i="0" kern="1200" dirty="0">
                          <a:solidFill>
                            <a:schemeClr val="dk1"/>
                          </a:solidFill>
                          <a:effectLst/>
                          <a:latin typeface="+mn-lt"/>
                          <a:ea typeface="+mn-ea"/>
                          <a:cs typeface="+mn-cs"/>
                        </a:rPr>
                        <a:t>, kurā tas reģistrēts vai kurā atrodas tā pastāvīgā dzīvesvieta, ir nodokļu parādi, tai skaitā valsts sociālās apdrošināšanas obligāto iemaksu parādi, </a:t>
                      </a:r>
                      <a:r>
                        <a:rPr lang="lv-LV" sz="1700" b="1" i="0" kern="1200" dirty="0">
                          <a:solidFill>
                            <a:schemeClr val="dk1"/>
                          </a:solidFill>
                          <a:effectLst/>
                          <a:latin typeface="+mn-lt"/>
                          <a:ea typeface="+mn-ea"/>
                          <a:cs typeface="+mn-cs"/>
                        </a:rPr>
                        <a:t>kas kopsummā kādā no valstīm pārsniedz 150 </a:t>
                      </a:r>
                      <a:r>
                        <a:rPr lang="lv-LV" sz="1700" b="1" i="1" kern="1200" dirty="0" err="1">
                          <a:solidFill>
                            <a:schemeClr val="dk1"/>
                          </a:solidFill>
                          <a:effectLst/>
                          <a:latin typeface="+mn-lt"/>
                          <a:ea typeface="+mn-ea"/>
                          <a:cs typeface="+mn-cs"/>
                        </a:rPr>
                        <a:t>euro</a:t>
                      </a:r>
                      <a:r>
                        <a:rPr lang="lv-LV" sz="1700" b="1" i="1" kern="1200" dirty="0">
                          <a:solidFill>
                            <a:schemeClr val="dk1"/>
                          </a:solidFill>
                          <a:effectLst/>
                          <a:latin typeface="+mn-lt"/>
                          <a:ea typeface="+mn-ea"/>
                          <a:cs typeface="+mn-cs"/>
                        </a:rPr>
                        <a:t>.</a:t>
                      </a:r>
                      <a:endParaRPr lang="lv-LV" b="1" dirty="0"/>
                    </a:p>
                    <a:p>
                      <a:endParaRPr lang="lv-LV" dirty="0"/>
                    </a:p>
                  </a:txBody>
                  <a:tcPr/>
                </a:tc>
                <a:tc>
                  <a:txBody>
                    <a:bodyPr/>
                    <a:lstStyle/>
                    <a:p>
                      <a:r>
                        <a:rPr lang="lv-LV" dirty="0"/>
                        <a:t>PIL 42.panta (2) daļas 2.punkts</a:t>
                      </a:r>
                    </a:p>
                    <a:p>
                      <a:r>
                        <a:rPr lang="lv-LV" dirty="0"/>
                        <a:t>Izslēgšana </a:t>
                      </a:r>
                      <a:r>
                        <a:rPr lang="lv-LV" b="1" dirty="0"/>
                        <a:t>nodokļu parādu </a:t>
                      </a:r>
                    </a:p>
                    <a:p>
                      <a:r>
                        <a:rPr lang="lv-LV" dirty="0"/>
                        <a:t>esamības gadījumā, ja konstatē:</a:t>
                      </a:r>
                    </a:p>
                    <a:p>
                      <a:endParaRPr lang="lv-LV" dirty="0"/>
                    </a:p>
                    <a:p>
                      <a:pPr marL="0" indent="0" algn="just">
                        <a:buFont typeface="Times New Roman" panose="02020603050405020304" pitchFamily="18" charset="0"/>
                        <a:buNone/>
                      </a:pPr>
                      <a:r>
                        <a:rPr lang="lv-LV" dirty="0"/>
                        <a:t>ka kandidātam vai pretendentam,</a:t>
                      </a:r>
                      <a:r>
                        <a:rPr lang="lv-LV" baseline="0" dirty="0"/>
                        <a:t> </a:t>
                      </a:r>
                      <a:r>
                        <a:rPr lang="lv-LV" b="1" baseline="0" dirty="0">
                          <a:solidFill>
                            <a:srgbClr val="FF0000"/>
                          </a:solidFill>
                        </a:rPr>
                        <a:t>vai to patiesajam labuma guvējam vai personai, kurai kandidātā vai pretendentā ir izšķirošā ietekme </a:t>
                      </a:r>
                      <a:r>
                        <a:rPr lang="lv-LV" b="0" baseline="0" dirty="0">
                          <a:solidFill>
                            <a:schemeClr val="tx1"/>
                          </a:solidFill>
                        </a:rPr>
                        <a:t>uz līdzdalības pamata normatīvo aktu par koncerniem izpratnē</a:t>
                      </a:r>
                      <a:r>
                        <a:rPr lang="lv-LV" b="1" baseline="0" dirty="0">
                          <a:solidFill>
                            <a:srgbClr val="FF0000"/>
                          </a:solidFill>
                        </a:rPr>
                        <a:t> </a:t>
                      </a:r>
                      <a:r>
                        <a:rPr lang="lv-LV" baseline="0" dirty="0"/>
                        <a:t>attiecīgajos datumos </a:t>
                      </a:r>
                    </a:p>
                    <a:p>
                      <a:pPr marL="285750" indent="-285750" algn="just">
                        <a:buFont typeface="Times New Roman" panose="02020603050405020304" pitchFamily="18" charset="0"/>
                        <a:buChar char="⁃"/>
                      </a:pPr>
                      <a:r>
                        <a:rPr lang="lv-LV" u="sng" baseline="0" dirty="0"/>
                        <a:t>Latvijā saskaņā ar likumu “Par nodokļiem un nodevām” </a:t>
                      </a:r>
                    </a:p>
                    <a:p>
                      <a:pPr marL="285750" indent="-285750" algn="just">
                        <a:buFont typeface="Times New Roman" panose="02020603050405020304" pitchFamily="18" charset="0"/>
                        <a:buChar char="⁃"/>
                      </a:pPr>
                      <a:r>
                        <a:rPr lang="lv-LV" baseline="0" dirty="0"/>
                        <a:t>vai valstī, kurā tas reģistrēts vai kurā atrodas tā pastāvīgā dzīvesvieta, </a:t>
                      </a:r>
                      <a:r>
                        <a:rPr lang="lv-LV" u="sng" baseline="0" dirty="0"/>
                        <a:t>saskaņā ar attiecīgās ārvalsts normatīvajiem aktiem</a:t>
                      </a:r>
                    </a:p>
                    <a:p>
                      <a:pPr marL="0" indent="0" algn="just">
                        <a:buFont typeface="Times New Roman" panose="02020603050405020304" pitchFamily="18" charset="0"/>
                        <a:buNone/>
                      </a:pPr>
                      <a:r>
                        <a:rPr lang="lv-LV" b="1" baseline="0" dirty="0">
                          <a:solidFill>
                            <a:srgbClr val="FF0000"/>
                          </a:solidFill>
                        </a:rPr>
                        <a:t>ir neizpildītas saistības nodokļu</a:t>
                      </a:r>
                      <a:r>
                        <a:rPr lang="lv-LV" baseline="0" dirty="0"/>
                        <a:t>, t.sk. valsts sociālās apdrošināšanas, </a:t>
                      </a:r>
                      <a:r>
                        <a:rPr lang="lv-LV" b="1" baseline="0" dirty="0">
                          <a:solidFill>
                            <a:srgbClr val="FF0000"/>
                          </a:solidFill>
                        </a:rPr>
                        <a:t>jomā</a:t>
                      </a:r>
                      <a:r>
                        <a:rPr lang="lv-LV" b="0" baseline="0" dirty="0">
                          <a:solidFill>
                            <a:schemeClr val="tx1"/>
                          </a:solidFill>
                        </a:rPr>
                        <a:t>.</a:t>
                      </a:r>
                    </a:p>
                  </a:txBody>
                  <a:tcPr/>
                </a:tc>
                <a:extLst>
                  <a:ext uri="{0D108BD9-81ED-4DB2-BD59-A6C34878D82A}">
                    <a16:rowId xmlns:a16="http://schemas.microsoft.com/office/drawing/2014/main" val="2443572714"/>
                  </a:ext>
                </a:extLst>
              </a:tr>
            </a:tbl>
          </a:graphicData>
        </a:graphic>
      </p:graphicFrame>
      <p:sp>
        <p:nvSpPr>
          <p:cNvPr id="6" name="Slide Number Placeholder 5"/>
          <p:cNvSpPr>
            <a:spLocks noGrp="1"/>
          </p:cNvSpPr>
          <p:nvPr>
            <p:ph type="sldNum" sz="quarter" idx="13"/>
          </p:nvPr>
        </p:nvSpPr>
        <p:spPr/>
        <p:txBody>
          <a:bodyPr/>
          <a:lstStyle/>
          <a:p>
            <a:fld id="{0B582915-0310-4CDD-9A79-BDC3E59340E8}" type="slidenum">
              <a:rPr lang="en-US" altLang="lv-LV" smtClean="0"/>
              <a:pPr/>
              <a:t>10</a:t>
            </a:fld>
            <a:endParaRPr lang="en-US" altLang="lv-LV"/>
          </a:p>
        </p:txBody>
      </p:sp>
      <p:sp>
        <p:nvSpPr>
          <p:cNvPr id="3" name="TextBox 2"/>
          <p:cNvSpPr txBox="1"/>
          <p:nvPr/>
        </p:nvSpPr>
        <p:spPr>
          <a:xfrm>
            <a:off x="9148482" y="1972236"/>
            <a:ext cx="1062318" cy="954107"/>
          </a:xfrm>
          <a:prstGeom prst="rect">
            <a:avLst/>
          </a:prstGeom>
          <a:noFill/>
          <a:ln>
            <a:solidFill>
              <a:srgbClr val="FF0000"/>
            </a:solidFill>
          </a:ln>
        </p:spPr>
        <p:txBody>
          <a:bodyPr wrap="square" rtlCol="0">
            <a:spAutoFit/>
          </a:bodyPr>
          <a:lstStyle/>
          <a:p>
            <a:pPr algn="ctr"/>
            <a:r>
              <a:rPr lang="lv-LV" sz="1400" b="1" dirty="0">
                <a:solidFill>
                  <a:srgbClr val="FF0000"/>
                </a:solidFill>
              </a:rPr>
              <a:t>Līdzīgs regulējums arī EE un LT !</a:t>
            </a:r>
            <a:endParaRPr lang="en-GB" sz="1400" b="1" dirty="0">
              <a:solidFill>
                <a:srgbClr val="FF0000"/>
              </a:solidFill>
            </a:endParaRPr>
          </a:p>
        </p:txBody>
      </p:sp>
    </p:spTree>
    <p:extLst>
      <p:ext uri="{BB962C8B-B14F-4D97-AF65-F5344CB8AC3E}">
        <p14:creationId xmlns:p14="http://schemas.microsoft.com/office/powerpoint/2010/main" val="3226465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5194" y="228600"/>
            <a:ext cx="9079345" cy="1036642"/>
          </a:xfrm>
        </p:spPr>
        <p:txBody>
          <a:bodyPr/>
          <a:lstStyle/>
          <a:p>
            <a:r>
              <a:rPr lang="en-US" altLang="lv-LV" sz="2000" dirty="0" err="1">
                <a:solidFill>
                  <a:srgbClr val="FF0000"/>
                </a:solidFill>
              </a:rPr>
              <a:t>Paplašināts</a:t>
            </a:r>
            <a:r>
              <a:rPr lang="en-US" altLang="lv-LV" sz="2000" dirty="0">
                <a:solidFill>
                  <a:srgbClr val="FF0000"/>
                </a:solidFill>
              </a:rPr>
              <a:t> </a:t>
            </a:r>
            <a:r>
              <a:rPr lang="en-US" altLang="lv-LV" sz="2000" dirty="0" err="1">
                <a:solidFill>
                  <a:srgbClr val="FF0000"/>
                </a:solidFill>
              </a:rPr>
              <a:t>personu</a:t>
            </a:r>
            <a:r>
              <a:rPr lang="en-US" altLang="lv-LV" sz="2000" dirty="0">
                <a:solidFill>
                  <a:srgbClr val="FF0000"/>
                </a:solidFill>
              </a:rPr>
              <a:t> </a:t>
            </a:r>
            <a:r>
              <a:rPr lang="en-US" altLang="lv-LV" sz="2000" dirty="0" err="1">
                <a:solidFill>
                  <a:srgbClr val="FF0000"/>
                </a:solidFill>
              </a:rPr>
              <a:t>loks</a:t>
            </a:r>
            <a:r>
              <a:rPr lang="en-US" altLang="lv-LV" sz="2000" dirty="0">
                <a:solidFill>
                  <a:srgbClr val="FF0000"/>
                </a:solidFill>
              </a:rPr>
              <a:t> </a:t>
            </a:r>
            <a:r>
              <a:rPr lang="en-US" altLang="lv-LV" sz="2000" dirty="0" err="1">
                <a:solidFill>
                  <a:srgbClr val="FF0000"/>
                </a:solidFill>
              </a:rPr>
              <a:t>uz</a:t>
            </a:r>
            <a:r>
              <a:rPr lang="en-US" altLang="lv-LV" sz="2000" dirty="0">
                <a:solidFill>
                  <a:srgbClr val="FF0000"/>
                </a:solidFill>
              </a:rPr>
              <a:t> </a:t>
            </a:r>
            <a:r>
              <a:rPr lang="en-US" altLang="lv-LV" sz="2000" dirty="0" err="1">
                <a:solidFill>
                  <a:srgbClr val="FF0000"/>
                </a:solidFill>
              </a:rPr>
              <a:t>kuriem</a:t>
            </a:r>
            <a:r>
              <a:rPr lang="en-US" altLang="lv-LV" sz="2000" dirty="0">
                <a:solidFill>
                  <a:srgbClr val="FF0000"/>
                </a:solidFill>
              </a:rPr>
              <a:t> </a:t>
            </a:r>
            <a:r>
              <a:rPr lang="en-US" altLang="lv-LV" sz="2000" dirty="0" err="1">
                <a:solidFill>
                  <a:srgbClr val="FF0000"/>
                </a:solidFill>
              </a:rPr>
              <a:t>attieksies</a:t>
            </a:r>
            <a:r>
              <a:rPr lang="en-US" altLang="lv-LV" sz="2000" dirty="0">
                <a:solidFill>
                  <a:srgbClr val="FF0000"/>
                </a:solidFill>
              </a:rPr>
              <a:t> </a:t>
            </a:r>
            <a:r>
              <a:rPr lang="en-US" altLang="lv-LV" sz="2000" dirty="0" err="1">
                <a:solidFill>
                  <a:srgbClr val="FF0000"/>
                </a:solidFill>
              </a:rPr>
              <a:t>izslēgšanas</a:t>
            </a:r>
            <a:r>
              <a:rPr lang="en-US" altLang="lv-LV" sz="2000" dirty="0">
                <a:solidFill>
                  <a:srgbClr val="FF0000"/>
                </a:solidFill>
              </a:rPr>
              <a:t> </a:t>
            </a:r>
            <a:r>
              <a:rPr lang="en-US" altLang="lv-LV" sz="2000" dirty="0" err="1">
                <a:solidFill>
                  <a:srgbClr val="FF0000"/>
                </a:solidFill>
              </a:rPr>
              <a:t>kritēriji</a:t>
            </a:r>
            <a:endParaRPr lang="lv-LV"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778943053"/>
              </p:ext>
            </p:extLst>
          </p:nvPr>
        </p:nvGraphicFramePr>
        <p:xfrm>
          <a:off x="480291" y="1431497"/>
          <a:ext cx="11305310" cy="4692212"/>
        </p:xfrm>
        <a:graphic>
          <a:graphicData uri="http://schemas.openxmlformats.org/drawingml/2006/table">
            <a:tbl>
              <a:tblPr firstRow="1" bandRow="1">
                <a:tableStyleId>{5C22544A-7EE6-4342-B048-85BDC9FD1C3A}</a:tableStyleId>
              </a:tblPr>
              <a:tblGrid>
                <a:gridCol w="5652655">
                  <a:extLst>
                    <a:ext uri="{9D8B030D-6E8A-4147-A177-3AD203B41FA5}">
                      <a16:colId xmlns:a16="http://schemas.microsoft.com/office/drawing/2014/main" val="2251561316"/>
                    </a:ext>
                  </a:extLst>
                </a:gridCol>
                <a:gridCol w="5652655">
                  <a:extLst>
                    <a:ext uri="{9D8B030D-6E8A-4147-A177-3AD203B41FA5}">
                      <a16:colId xmlns:a16="http://schemas.microsoft.com/office/drawing/2014/main" val="3730938567"/>
                    </a:ext>
                  </a:extLst>
                </a:gridCol>
              </a:tblGrid>
              <a:tr h="752187">
                <a:tc>
                  <a:txBody>
                    <a:bodyPr/>
                    <a:lstStyle/>
                    <a:p>
                      <a:r>
                        <a:rPr lang="lv-LV" dirty="0"/>
                        <a:t>Spēkā esošie PIL izslēgšanas noteikumi</a:t>
                      </a:r>
                    </a:p>
                    <a:p>
                      <a:endParaRPr lang="lv-LV" dirty="0"/>
                    </a:p>
                  </a:txBody>
                  <a:tcPr/>
                </a:tc>
                <a:tc>
                  <a:txBody>
                    <a:bodyPr/>
                    <a:lstStyle/>
                    <a:p>
                      <a:r>
                        <a:rPr lang="lv-LV" dirty="0"/>
                        <a:t>PIL izslēgšanas noteikumi ar plānotajiem grozījumiem</a:t>
                      </a:r>
                    </a:p>
                  </a:txBody>
                  <a:tcPr/>
                </a:tc>
                <a:extLst>
                  <a:ext uri="{0D108BD9-81ED-4DB2-BD59-A6C34878D82A}">
                    <a16:rowId xmlns:a16="http://schemas.microsoft.com/office/drawing/2014/main" val="4043355015"/>
                  </a:ext>
                </a:extLst>
              </a:tr>
              <a:tr h="2596835">
                <a:tc>
                  <a:txBody>
                    <a:bodyPr/>
                    <a:lstStyle/>
                    <a:p>
                      <a:r>
                        <a:rPr lang="lv-LV" dirty="0"/>
                        <a:t>PIL 42.panta (1) daļas 4.punkts</a:t>
                      </a:r>
                    </a:p>
                    <a:p>
                      <a:pPr algn="just"/>
                      <a:r>
                        <a:rPr lang="lv-LV" dirty="0"/>
                        <a:t>Izslēdz, ja konstatē, ka </a:t>
                      </a:r>
                      <a:r>
                        <a:rPr lang="lv-LV" b="1" dirty="0"/>
                        <a:t>kandidāts vai pretendents atrodas interešu konfliktā </a:t>
                      </a:r>
                      <a:r>
                        <a:rPr lang="lv-LV" dirty="0"/>
                        <a:t>ar:</a:t>
                      </a:r>
                    </a:p>
                    <a:p>
                      <a:pPr marL="285750" indent="-285750" algn="just">
                        <a:buFont typeface="Times New Roman" panose="02020603050405020304" pitchFamily="18" charset="0"/>
                        <a:buChar char="⁃"/>
                      </a:pPr>
                      <a:r>
                        <a:rPr lang="lv-LV" dirty="0"/>
                        <a:t>iepirkuma procedūras dokumentu sagatavotāju (pasūtītāja amatpersona vai darbinieks), </a:t>
                      </a:r>
                    </a:p>
                    <a:p>
                      <a:pPr marL="285750" indent="-285750" algn="just">
                        <a:buFont typeface="Times New Roman" panose="02020603050405020304" pitchFamily="18" charset="0"/>
                        <a:buChar char="⁃"/>
                      </a:pPr>
                      <a:r>
                        <a:rPr lang="lv-LV" dirty="0"/>
                        <a:t>iepirkuma komisijas locekli</a:t>
                      </a:r>
                    </a:p>
                    <a:p>
                      <a:pPr marL="285750" indent="-285750" algn="just">
                        <a:buFont typeface="Times New Roman" panose="02020603050405020304" pitchFamily="18" charset="0"/>
                        <a:buChar char="⁃"/>
                      </a:pPr>
                      <a:r>
                        <a:rPr lang="lv-LV" dirty="0"/>
                        <a:t>vai ekspertu.</a:t>
                      </a:r>
                    </a:p>
                  </a:txBody>
                  <a:tcPr/>
                </a:tc>
                <a:tc>
                  <a:txBody>
                    <a:bodyPr/>
                    <a:lstStyle/>
                    <a:p>
                      <a:r>
                        <a:rPr lang="lv-LV" dirty="0"/>
                        <a:t>PIL 42.panta (2) daļas 9.punkts</a:t>
                      </a:r>
                    </a:p>
                    <a:p>
                      <a:pPr algn="just"/>
                      <a:r>
                        <a:rPr lang="lv-LV" dirty="0"/>
                        <a:t>Izslēdz, ja konstatē, ka </a:t>
                      </a:r>
                      <a:r>
                        <a:rPr lang="lv-LV" b="1" dirty="0"/>
                        <a:t>kandidāts vai pretendents</a:t>
                      </a:r>
                      <a:r>
                        <a:rPr lang="lv-LV" dirty="0"/>
                        <a:t>, </a:t>
                      </a:r>
                      <a:r>
                        <a:rPr lang="lv-LV" b="1" dirty="0">
                          <a:solidFill>
                            <a:srgbClr val="FF0000"/>
                          </a:solidFill>
                        </a:rPr>
                        <a:t>vai to patiesais labuma guvējs</a:t>
                      </a:r>
                      <a:r>
                        <a:rPr lang="lv-LV" dirty="0"/>
                        <a:t> </a:t>
                      </a:r>
                      <a:r>
                        <a:rPr lang="lv-LV" b="1" dirty="0"/>
                        <a:t>atrodas interešu konfliktā</a:t>
                      </a:r>
                      <a:r>
                        <a:rPr lang="lv-LV" dirty="0"/>
                        <a:t> ar:</a:t>
                      </a:r>
                    </a:p>
                    <a:p>
                      <a:pPr marL="285750" marR="0" lvl="0" indent="-285750" algn="just" defTabSz="939575" rtl="0" eaLnBrk="1" fontAlgn="auto" latinLnBrk="0" hangingPunct="1">
                        <a:lnSpc>
                          <a:spcPct val="100000"/>
                        </a:lnSpc>
                        <a:spcBef>
                          <a:spcPts val="0"/>
                        </a:spcBef>
                        <a:spcAft>
                          <a:spcPts val="0"/>
                        </a:spcAft>
                        <a:buClrTx/>
                        <a:buSzTx/>
                        <a:buFont typeface="Times New Roman" panose="02020603050405020304" pitchFamily="18" charset="0"/>
                        <a:buChar char="⁃"/>
                        <a:tabLst/>
                        <a:defRPr/>
                      </a:pPr>
                      <a:r>
                        <a:rPr kumimoji="0" lang="lv-LV" sz="1700" b="0" i="0" u="none" strike="noStrike" kern="1200" cap="none" spc="0" normalizeH="0" baseline="0" noProof="0" dirty="0">
                          <a:ln>
                            <a:noFill/>
                          </a:ln>
                          <a:solidFill>
                            <a:prstClr val="black"/>
                          </a:solidFill>
                          <a:effectLst/>
                          <a:uLnTx/>
                          <a:uFillTx/>
                          <a:latin typeface="+mn-lt"/>
                          <a:ea typeface="+mn-ea"/>
                          <a:cs typeface="+mn-cs"/>
                        </a:rPr>
                        <a:t>iepirkuma procedūras dokumentu sagatavotāju (pasūtītāja amatpersona vai darbinieks), </a:t>
                      </a:r>
                    </a:p>
                    <a:p>
                      <a:pPr marL="285750" marR="0" lvl="0" indent="-285750" algn="just" defTabSz="939575" rtl="0" eaLnBrk="1" fontAlgn="auto" latinLnBrk="0" hangingPunct="1">
                        <a:lnSpc>
                          <a:spcPct val="100000"/>
                        </a:lnSpc>
                        <a:spcBef>
                          <a:spcPts val="0"/>
                        </a:spcBef>
                        <a:spcAft>
                          <a:spcPts val="0"/>
                        </a:spcAft>
                        <a:buClrTx/>
                        <a:buSzTx/>
                        <a:buFont typeface="Times New Roman" panose="02020603050405020304" pitchFamily="18" charset="0"/>
                        <a:buChar char="⁃"/>
                        <a:tabLst/>
                        <a:defRPr/>
                      </a:pPr>
                      <a:r>
                        <a:rPr kumimoji="0" lang="lv-LV" sz="1700" b="0" i="0" u="none" strike="noStrike" kern="1200" cap="none" spc="0" normalizeH="0" baseline="0" noProof="0" dirty="0">
                          <a:ln>
                            <a:noFill/>
                          </a:ln>
                          <a:solidFill>
                            <a:prstClr val="black"/>
                          </a:solidFill>
                          <a:effectLst/>
                          <a:uLnTx/>
                          <a:uFillTx/>
                          <a:latin typeface="+mn-lt"/>
                          <a:ea typeface="+mn-ea"/>
                          <a:cs typeface="+mn-cs"/>
                        </a:rPr>
                        <a:t>iepirkuma komisijas locekli,</a:t>
                      </a:r>
                    </a:p>
                    <a:p>
                      <a:pPr marL="285750" marR="0" lvl="0" indent="-285750" algn="just" defTabSz="939575" rtl="0" eaLnBrk="1" fontAlgn="auto" latinLnBrk="0" hangingPunct="1">
                        <a:lnSpc>
                          <a:spcPct val="100000"/>
                        </a:lnSpc>
                        <a:spcBef>
                          <a:spcPts val="0"/>
                        </a:spcBef>
                        <a:spcAft>
                          <a:spcPts val="0"/>
                        </a:spcAft>
                        <a:buClrTx/>
                        <a:buSzTx/>
                        <a:buFont typeface="Times New Roman" panose="02020603050405020304" pitchFamily="18" charset="0"/>
                        <a:buChar char="⁃"/>
                        <a:tabLst/>
                        <a:defRPr/>
                      </a:pPr>
                      <a:r>
                        <a:rPr kumimoji="0" lang="lv-LV" sz="1700" b="0" i="0" u="none" strike="noStrike" kern="1200" cap="none" spc="0" normalizeH="0" baseline="0" noProof="0" dirty="0">
                          <a:ln>
                            <a:noFill/>
                          </a:ln>
                          <a:solidFill>
                            <a:prstClr val="black"/>
                          </a:solidFill>
                          <a:effectLst/>
                          <a:uLnTx/>
                          <a:uFillTx/>
                          <a:latin typeface="+mn-lt"/>
                          <a:ea typeface="+mn-ea"/>
                          <a:cs typeface="+mn-cs"/>
                        </a:rPr>
                        <a:t>ekspertu,</a:t>
                      </a:r>
                    </a:p>
                    <a:p>
                      <a:pPr marL="285750" marR="0" lvl="0" indent="-285750" algn="just" defTabSz="939575" rtl="0" eaLnBrk="1" fontAlgn="auto" latinLnBrk="0" hangingPunct="1">
                        <a:lnSpc>
                          <a:spcPct val="100000"/>
                        </a:lnSpc>
                        <a:spcBef>
                          <a:spcPts val="0"/>
                        </a:spcBef>
                        <a:spcAft>
                          <a:spcPts val="0"/>
                        </a:spcAft>
                        <a:buClrTx/>
                        <a:buSzTx/>
                        <a:buFont typeface="Times New Roman" panose="02020603050405020304" pitchFamily="18" charset="0"/>
                        <a:buChar char="⁃"/>
                        <a:tabLst/>
                        <a:defRPr/>
                      </a:pPr>
                      <a:r>
                        <a:rPr kumimoji="0" lang="lv-LV" sz="1700" b="0" i="0" u="none" strike="noStrike" kern="1200" cap="none" spc="0" normalizeH="0" baseline="0" noProof="0" dirty="0">
                          <a:ln>
                            <a:noFill/>
                          </a:ln>
                          <a:solidFill>
                            <a:prstClr val="black"/>
                          </a:solidFill>
                          <a:effectLst/>
                          <a:uLnTx/>
                          <a:uFillTx/>
                          <a:latin typeface="+mn-lt"/>
                          <a:ea typeface="+mn-ea"/>
                          <a:cs typeface="+mn-cs"/>
                        </a:rPr>
                        <a:t>vai </a:t>
                      </a:r>
                      <a:r>
                        <a:rPr kumimoji="0" lang="lv-LV" sz="1700" b="1" i="0" u="none" strike="noStrike" kern="1200" cap="none" spc="0" normalizeH="0" baseline="0" noProof="0" dirty="0">
                          <a:ln>
                            <a:noFill/>
                          </a:ln>
                          <a:solidFill>
                            <a:srgbClr val="FF0000"/>
                          </a:solidFill>
                          <a:effectLst/>
                          <a:uLnTx/>
                          <a:uFillTx/>
                          <a:latin typeface="+mn-lt"/>
                          <a:ea typeface="+mn-ea"/>
                          <a:cs typeface="+mn-cs"/>
                        </a:rPr>
                        <a:t>iepirkuma komisijas sekretāru</a:t>
                      </a:r>
                      <a:r>
                        <a:rPr kumimoji="0" lang="lv-LV" sz="1700" b="0" i="0" u="none" strike="noStrike" kern="1200" cap="none" spc="0" normalizeH="0" baseline="0" noProof="0" dirty="0">
                          <a:ln>
                            <a:noFill/>
                          </a:ln>
                          <a:solidFill>
                            <a:prstClr val="black"/>
                          </a:solidFill>
                          <a:effectLst/>
                          <a:uLnTx/>
                          <a:uFillTx/>
                          <a:latin typeface="+mn-lt"/>
                          <a:ea typeface="+mn-ea"/>
                          <a:cs typeface="+mn-cs"/>
                        </a:rPr>
                        <a:t>.</a:t>
                      </a:r>
                    </a:p>
                  </a:txBody>
                  <a:tcPr/>
                </a:tc>
                <a:extLst>
                  <a:ext uri="{0D108BD9-81ED-4DB2-BD59-A6C34878D82A}">
                    <a16:rowId xmlns:a16="http://schemas.microsoft.com/office/drawing/2014/main" val="164013493"/>
                  </a:ext>
                </a:extLst>
              </a:tr>
              <a:tr h="1343190">
                <a:tc>
                  <a:txBody>
                    <a:bodyPr/>
                    <a:lstStyle/>
                    <a:p>
                      <a:pPr marL="0" indent="0" algn="just">
                        <a:buFont typeface="Times New Roman" panose="02020603050405020304" pitchFamily="18" charset="0"/>
                        <a:buNone/>
                      </a:pPr>
                      <a:r>
                        <a:rPr lang="lv-LV" dirty="0"/>
                        <a:t>PIL 42.panta (1) daļas 6.punkts</a:t>
                      </a:r>
                    </a:p>
                    <a:p>
                      <a:pPr marL="0" indent="0" algn="just">
                        <a:buFont typeface="Times New Roman" panose="02020603050405020304" pitchFamily="18" charset="0"/>
                        <a:buNone/>
                      </a:pPr>
                      <a:r>
                        <a:rPr lang="lv-LV" dirty="0"/>
                        <a:t>Izslēdz, ja konstatēts, ka kandidāts vai pretendents ir </a:t>
                      </a:r>
                      <a:r>
                        <a:rPr lang="lv-LV" b="1" dirty="0"/>
                        <a:t>atzīts par vainīgu konkurences tiesību pārkāpumā</a:t>
                      </a:r>
                      <a:r>
                        <a:rPr lang="lv-LV" dirty="0"/>
                        <a:t>.</a:t>
                      </a:r>
                    </a:p>
                  </a:txBody>
                  <a:tcPr/>
                </a:tc>
                <a:tc>
                  <a:txBody>
                    <a:bodyPr/>
                    <a:lstStyle/>
                    <a:p>
                      <a:pPr marL="0" marR="0" lvl="0" indent="0" algn="just" defTabSz="939575" rtl="0" eaLnBrk="1" fontAlgn="auto" latinLnBrk="0" hangingPunct="1">
                        <a:lnSpc>
                          <a:spcPct val="100000"/>
                        </a:lnSpc>
                        <a:spcBef>
                          <a:spcPts val="0"/>
                        </a:spcBef>
                        <a:spcAft>
                          <a:spcPts val="0"/>
                        </a:spcAft>
                        <a:buClrTx/>
                        <a:buSzTx/>
                        <a:buFont typeface="Times New Roman" panose="02020603050405020304" pitchFamily="18" charset="0"/>
                        <a:buNone/>
                        <a:tabLst/>
                        <a:defRPr/>
                      </a:pPr>
                      <a:r>
                        <a:rPr lang="lv-LV" dirty="0"/>
                        <a:t>PIL 42.panta (2) daļas 5.punkts</a:t>
                      </a:r>
                    </a:p>
                    <a:p>
                      <a:pPr marL="0" marR="0" lvl="0" indent="0" algn="just" defTabSz="939575" rtl="0" eaLnBrk="1" fontAlgn="auto" latinLnBrk="0" hangingPunct="1">
                        <a:lnSpc>
                          <a:spcPct val="100000"/>
                        </a:lnSpc>
                        <a:spcBef>
                          <a:spcPts val="0"/>
                        </a:spcBef>
                        <a:spcAft>
                          <a:spcPts val="0"/>
                        </a:spcAft>
                        <a:buClrTx/>
                        <a:buSzTx/>
                        <a:buFont typeface="Times New Roman" panose="02020603050405020304" pitchFamily="18" charset="0"/>
                        <a:buNone/>
                        <a:tabLst/>
                        <a:defRPr/>
                      </a:pPr>
                      <a:r>
                        <a:rPr kumimoji="0" lang="lv-LV" sz="1700" b="0" i="0" u="none" strike="noStrike" kern="1200" cap="none" spc="0" normalizeH="0" baseline="0" noProof="0" dirty="0">
                          <a:ln>
                            <a:noFill/>
                          </a:ln>
                          <a:solidFill>
                            <a:prstClr val="black"/>
                          </a:solidFill>
                          <a:effectLst/>
                          <a:uLnTx/>
                          <a:uFillTx/>
                          <a:latin typeface="+mn-lt"/>
                          <a:ea typeface="+mn-ea"/>
                          <a:cs typeface="+mn-cs"/>
                        </a:rPr>
                        <a:t>Izslēdz </a:t>
                      </a:r>
                      <a:r>
                        <a:rPr kumimoji="0" lang="lv-LV" sz="1700" b="1" i="0" u="none" strike="noStrike" kern="1200" cap="none" spc="0" normalizeH="0" baseline="0" noProof="0" dirty="0">
                          <a:ln>
                            <a:noFill/>
                          </a:ln>
                          <a:solidFill>
                            <a:srgbClr val="FF0000"/>
                          </a:solidFill>
                          <a:effectLst/>
                          <a:uLnTx/>
                          <a:uFillTx/>
                          <a:latin typeface="+mn-lt"/>
                          <a:ea typeface="+mn-ea"/>
                          <a:cs typeface="+mn-cs"/>
                        </a:rPr>
                        <a:t>arī tad</a:t>
                      </a:r>
                      <a:r>
                        <a:rPr kumimoji="0" lang="lv-LV" sz="1700" b="0" i="0" u="none" strike="noStrike" kern="1200" cap="none" spc="0" normalizeH="0" baseline="0" noProof="0" dirty="0">
                          <a:ln>
                            <a:noFill/>
                          </a:ln>
                          <a:solidFill>
                            <a:prstClr val="black"/>
                          </a:solidFill>
                          <a:effectLst/>
                          <a:uLnTx/>
                          <a:uFillTx/>
                          <a:latin typeface="+mn-lt"/>
                          <a:ea typeface="+mn-ea"/>
                          <a:cs typeface="+mn-cs"/>
                        </a:rPr>
                        <a:t>, ja konstatē, ka kandidāts vai pretendents </a:t>
                      </a:r>
                      <a:r>
                        <a:rPr kumimoji="0" lang="lv-LV" sz="1700" b="1" i="0" u="none" strike="noStrike" kern="1200" cap="none" spc="0" normalizeH="0" baseline="0" noProof="0" dirty="0">
                          <a:ln>
                            <a:noFill/>
                          </a:ln>
                          <a:solidFill>
                            <a:srgbClr val="FF0000"/>
                          </a:solidFill>
                          <a:effectLst/>
                          <a:uLnTx/>
                          <a:uFillTx/>
                          <a:latin typeface="+mn-lt"/>
                          <a:ea typeface="+mn-ea"/>
                          <a:cs typeface="+mn-cs"/>
                        </a:rPr>
                        <a:t>atbild par naudas soda samaksu par konkurences tiesību pārkāpumu</a:t>
                      </a:r>
                      <a:r>
                        <a:rPr kumimoji="0" lang="lv-LV" sz="1700" b="0" i="0" u="none" strike="noStrike" kern="1200" cap="none" spc="0" normalizeH="0" baseline="0" noProof="0" dirty="0">
                          <a:ln>
                            <a:noFill/>
                          </a:ln>
                          <a:solidFill>
                            <a:prstClr val="black"/>
                          </a:solidFill>
                          <a:effectLst/>
                          <a:uLnTx/>
                          <a:uFillTx/>
                          <a:latin typeface="+mn-lt"/>
                          <a:ea typeface="+mn-ea"/>
                          <a:cs typeface="+mn-cs"/>
                        </a:rPr>
                        <a:t>.</a:t>
                      </a:r>
                    </a:p>
                  </a:txBody>
                  <a:tcPr/>
                </a:tc>
                <a:extLst>
                  <a:ext uri="{0D108BD9-81ED-4DB2-BD59-A6C34878D82A}">
                    <a16:rowId xmlns:a16="http://schemas.microsoft.com/office/drawing/2014/main" val="1824924095"/>
                  </a:ext>
                </a:extLst>
              </a:tr>
            </a:tbl>
          </a:graphicData>
        </a:graphic>
      </p:graphicFrame>
      <p:sp>
        <p:nvSpPr>
          <p:cNvPr id="6" name="Slide Number Placeholder 5"/>
          <p:cNvSpPr>
            <a:spLocks noGrp="1"/>
          </p:cNvSpPr>
          <p:nvPr>
            <p:ph type="sldNum" sz="quarter" idx="13"/>
          </p:nvPr>
        </p:nvSpPr>
        <p:spPr/>
        <p:txBody>
          <a:bodyPr/>
          <a:lstStyle/>
          <a:p>
            <a:fld id="{0B582915-0310-4CDD-9A79-BDC3E59340E8}" type="slidenum">
              <a:rPr lang="en-US" altLang="lv-LV" smtClean="0"/>
              <a:pPr/>
              <a:t>11</a:t>
            </a:fld>
            <a:endParaRPr lang="en-US" altLang="lv-LV"/>
          </a:p>
        </p:txBody>
      </p:sp>
    </p:spTree>
    <p:extLst>
      <p:ext uri="{BB962C8B-B14F-4D97-AF65-F5344CB8AC3E}">
        <p14:creationId xmlns:p14="http://schemas.microsoft.com/office/powerpoint/2010/main" val="1156180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1" y="123825"/>
            <a:ext cx="11178308" cy="1039957"/>
          </a:xfrm>
        </p:spPr>
        <p:txBody>
          <a:bodyPr vert="horz" lIns="91440" tIns="45720" rIns="91440" bIns="45720" rtlCol="0" anchor="ctr">
            <a:normAutofit/>
          </a:bodyPr>
          <a:lstStyle/>
          <a:p>
            <a:r>
              <a:rPr lang="en-US" sz="2800" b="1" dirty="0" err="1"/>
              <a:t>Latvijas</a:t>
            </a:r>
            <a:r>
              <a:rPr lang="en-US" sz="2800" b="1" dirty="0"/>
              <a:t> un </a:t>
            </a:r>
            <a:r>
              <a:rPr lang="en-US" sz="2800" b="1" dirty="0" err="1"/>
              <a:t>ārvalstu</a:t>
            </a:r>
            <a:r>
              <a:rPr lang="en-US" sz="2800" b="1" dirty="0"/>
              <a:t> </a:t>
            </a:r>
            <a:r>
              <a:rPr lang="en-US" sz="2800" b="1" dirty="0" err="1"/>
              <a:t>komersantiem</a:t>
            </a:r>
            <a:r>
              <a:rPr lang="en-US" sz="2800" b="1" dirty="0"/>
              <a:t> </a:t>
            </a:r>
            <a:br>
              <a:rPr lang="en-US" sz="2800" b="1" dirty="0"/>
            </a:br>
            <a:r>
              <a:rPr lang="en-US" sz="2800" b="1" dirty="0" err="1"/>
              <a:t>tiek</a:t>
            </a:r>
            <a:r>
              <a:rPr lang="en-US" sz="2800" b="1" dirty="0"/>
              <a:t> </a:t>
            </a:r>
            <a:r>
              <a:rPr lang="en-US" sz="2800" b="1" dirty="0" err="1"/>
              <a:t>piemēroti</a:t>
            </a:r>
            <a:r>
              <a:rPr lang="en-US" sz="2800" b="1" dirty="0"/>
              <a:t> </a:t>
            </a:r>
            <a:r>
              <a:rPr lang="en-US" sz="2800" b="1" dirty="0" err="1"/>
              <a:t>nevienlīdzīgi</a:t>
            </a:r>
            <a:r>
              <a:rPr lang="en-US" sz="2800" b="1" dirty="0"/>
              <a:t> </a:t>
            </a:r>
            <a:r>
              <a:rPr lang="en-US" sz="2800" b="1" dirty="0" err="1"/>
              <a:t>nosacījumi</a:t>
            </a:r>
            <a:endParaRPr lang="en-US" sz="2800" b="1" dirty="0"/>
          </a:p>
        </p:txBody>
      </p:sp>
      <p:graphicFrame>
        <p:nvGraphicFramePr>
          <p:cNvPr id="4" name="Content Placeholder 3">
            <a:extLst>
              <a:ext uri="{FF2B5EF4-FFF2-40B4-BE49-F238E27FC236}">
                <a16:creationId xmlns:a16="http://schemas.microsoft.com/office/drawing/2014/main" id="{8C2E0B00-1DC5-4ACF-B773-1C97DC4D2A1A}"/>
              </a:ext>
            </a:extLst>
          </p:cNvPr>
          <p:cNvGraphicFramePr>
            <a:graphicFrameLocks noGrp="1"/>
          </p:cNvGraphicFramePr>
          <p:nvPr>
            <p:ph idx="1"/>
            <p:extLst>
              <p:ext uri="{D42A27DB-BD31-4B8C-83A1-F6EECF244321}">
                <p14:modId xmlns:p14="http://schemas.microsoft.com/office/powerpoint/2010/main" val="1583896572"/>
              </p:ext>
            </p:extLst>
          </p:nvPr>
        </p:nvGraphicFramePr>
        <p:xfrm>
          <a:off x="85060" y="1449387"/>
          <a:ext cx="11834037" cy="5219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Oval 11">
            <a:extLst>
              <a:ext uri="{FF2B5EF4-FFF2-40B4-BE49-F238E27FC236}">
                <a16:creationId xmlns:a16="http://schemas.microsoft.com/office/drawing/2014/main" id="{45412A5E-0999-4416-93EA-BF0DC98E4E7D}"/>
              </a:ext>
            </a:extLst>
          </p:cNvPr>
          <p:cNvSpPr/>
          <p:nvPr/>
        </p:nvSpPr>
        <p:spPr>
          <a:xfrm>
            <a:off x="363894" y="2847819"/>
            <a:ext cx="2803512" cy="22466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33450">
              <a:lnSpc>
                <a:spcPct val="90000"/>
              </a:lnSpc>
              <a:spcBef>
                <a:spcPct val="0"/>
              </a:spcBef>
              <a:spcAft>
                <a:spcPct val="35000"/>
              </a:spcAft>
            </a:pPr>
            <a:endParaRPr lang="en-US" sz="2100" b="1" u="sng" dirty="0">
              <a:solidFill>
                <a:prstClr val="white"/>
              </a:solidFill>
              <a:latin typeface="Gotham Book" panose="02000604040000020004" pitchFamily="50" charset="0"/>
            </a:endParaRPr>
          </a:p>
          <a:p>
            <a:pPr algn="ctr" defTabSz="933450">
              <a:lnSpc>
                <a:spcPct val="90000"/>
              </a:lnSpc>
              <a:spcBef>
                <a:spcPct val="0"/>
              </a:spcBef>
              <a:spcAft>
                <a:spcPct val="35000"/>
              </a:spcAft>
            </a:pPr>
            <a:r>
              <a:rPr lang="en-US" sz="2100" b="1" u="sng" dirty="0" err="1">
                <a:solidFill>
                  <a:prstClr val="white"/>
                </a:solidFill>
                <a:latin typeface="Gotham Book" panose="02000604040000020004" pitchFamily="50" charset="0"/>
              </a:rPr>
              <a:t>Konkurences</a:t>
            </a:r>
            <a:r>
              <a:rPr lang="en-US" sz="2100" b="1" u="sng" dirty="0">
                <a:solidFill>
                  <a:prstClr val="white"/>
                </a:solidFill>
                <a:latin typeface="Gotham Book" panose="02000604040000020004" pitchFamily="50" charset="0"/>
              </a:rPr>
              <a:t> </a:t>
            </a:r>
            <a:r>
              <a:rPr lang="en-US" sz="2100" b="1" u="sng" dirty="0" err="1">
                <a:solidFill>
                  <a:prstClr val="white"/>
                </a:solidFill>
                <a:latin typeface="Gotham Book" panose="02000604040000020004" pitchFamily="50" charset="0"/>
              </a:rPr>
              <a:t>pārkāpuma</a:t>
            </a:r>
            <a:r>
              <a:rPr lang="en-US" sz="2100" b="1" u="sng" dirty="0">
                <a:solidFill>
                  <a:prstClr val="white"/>
                </a:solidFill>
                <a:latin typeface="Gotham Book" panose="02000604040000020004" pitchFamily="50" charset="0"/>
              </a:rPr>
              <a:t> </a:t>
            </a:r>
            <a:r>
              <a:rPr lang="en-US" sz="2100" b="1" u="sng" dirty="0" err="1">
                <a:solidFill>
                  <a:prstClr val="white"/>
                </a:solidFill>
                <a:latin typeface="Gotham Book" panose="02000604040000020004" pitchFamily="50" charset="0"/>
              </a:rPr>
              <a:t>kritērija</a:t>
            </a:r>
            <a:r>
              <a:rPr lang="en-US" sz="2100" b="1" u="sng" dirty="0">
                <a:solidFill>
                  <a:prstClr val="white"/>
                </a:solidFill>
                <a:latin typeface="Gotham Book" panose="02000604040000020004" pitchFamily="50" charset="0"/>
              </a:rPr>
              <a:t> </a:t>
            </a:r>
            <a:r>
              <a:rPr lang="en-US" sz="2100" b="1" u="sng" dirty="0" err="1">
                <a:solidFill>
                  <a:prstClr val="white"/>
                </a:solidFill>
                <a:latin typeface="Gotham Book" panose="02000604040000020004" pitchFamily="50" charset="0"/>
              </a:rPr>
              <a:t>attiecināšana</a:t>
            </a:r>
            <a:r>
              <a:rPr lang="en-US" sz="2100" b="1" u="sng" dirty="0">
                <a:solidFill>
                  <a:prstClr val="white"/>
                </a:solidFill>
                <a:latin typeface="Gotham Book" panose="02000604040000020004" pitchFamily="50" charset="0"/>
              </a:rPr>
              <a:t> </a:t>
            </a:r>
            <a:r>
              <a:rPr lang="en-US" sz="2100" b="1" u="sng" dirty="0" err="1">
                <a:solidFill>
                  <a:prstClr val="white"/>
                </a:solidFill>
                <a:latin typeface="Gotham Book" panose="02000604040000020004" pitchFamily="50" charset="0"/>
              </a:rPr>
              <a:t>uz</a:t>
            </a:r>
            <a:r>
              <a:rPr lang="en-US" sz="2100" b="1" u="sng" dirty="0">
                <a:solidFill>
                  <a:prstClr val="white"/>
                </a:solidFill>
                <a:latin typeface="Gotham Book" panose="02000604040000020004" pitchFamily="50" charset="0"/>
              </a:rPr>
              <a:t> PLG.</a:t>
            </a:r>
            <a:endParaRPr lang="lv-LV" sz="2100" b="1" u="sng" dirty="0">
              <a:solidFill>
                <a:prstClr val="white"/>
              </a:solidFill>
              <a:latin typeface="Gotham Book" panose="02000604040000020004" pitchFamily="50" charset="0"/>
            </a:endParaRPr>
          </a:p>
          <a:p>
            <a:pPr algn="ctr"/>
            <a:endParaRPr lang="lv-LV" dirty="0"/>
          </a:p>
        </p:txBody>
      </p:sp>
    </p:spTree>
    <p:extLst>
      <p:ext uri="{BB962C8B-B14F-4D97-AF65-F5344CB8AC3E}">
        <p14:creationId xmlns:p14="http://schemas.microsoft.com/office/powerpoint/2010/main" val="3422896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0691" y="381000"/>
            <a:ext cx="9171709" cy="1036642"/>
          </a:xfrm>
        </p:spPr>
        <p:txBody>
          <a:bodyPr/>
          <a:lstStyle/>
          <a:p>
            <a:r>
              <a:rPr lang="en-US" altLang="lv-LV" sz="2400" dirty="0" err="1">
                <a:solidFill>
                  <a:srgbClr val="FF0000"/>
                </a:solidFill>
              </a:rPr>
              <a:t>Paplašināts</a:t>
            </a:r>
            <a:r>
              <a:rPr lang="en-US" altLang="lv-LV" sz="2400" dirty="0">
                <a:solidFill>
                  <a:srgbClr val="FF0000"/>
                </a:solidFill>
              </a:rPr>
              <a:t> </a:t>
            </a:r>
            <a:r>
              <a:rPr lang="en-US" altLang="lv-LV" sz="2400" dirty="0" err="1">
                <a:solidFill>
                  <a:srgbClr val="FF0000"/>
                </a:solidFill>
              </a:rPr>
              <a:t>izslēgšanas</a:t>
            </a:r>
            <a:r>
              <a:rPr lang="en-US" altLang="lv-LV" sz="2400" dirty="0">
                <a:solidFill>
                  <a:srgbClr val="FF0000"/>
                </a:solidFill>
              </a:rPr>
              <a:t> </a:t>
            </a:r>
            <a:r>
              <a:rPr lang="en-US" altLang="lv-LV" sz="2400" dirty="0" err="1">
                <a:solidFill>
                  <a:srgbClr val="FF0000"/>
                </a:solidFill>
              </a:rPr>
              <a:t>kritērijs</a:t>
            </a:r>
            <a:endParaRPr lang="lv-LV"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31863832"/>
              </p:ext>
            </p:extLst>
          </p:nvPr>
        </p:nvGraphicFramePr>
        <p:xfrm>
          <a:off x="323272" y="1316042"/>
          <a:ext cx="11369964" cy="4357590"/>
        </p:xfrm>
        <a:graphic>
          <a:graphicData uri="http://schemas.openxmlformats.org/drawingml/2006/table">
            <a:tbl>
              <a:tblPr firstRow="1" bandRow="1">
                <a:tableStyleId>{5C22544A-7EE6-4342-B048-85BDC9FD1C3A}</a:tableStyleId>
              </a:tblPr>
              <a:tblGrid>
                <a:gridCol w="5684982">
                  <a:extLst>
                    <a:ext uri="{9D8B030D-6E8A-4147-A177-3AD203B41FA5}">
                      <a16:colId xmlns:a16="http://schemas.microsoft.com/office/drawing/2014/main" val="1453791071"/>
                    </a:ext>
                  </a:extLst>
                </a:gridCol>
                <a:gridCol w="5684982">
                  <a:extLst>
                    <a:ext uri="{9D8B030D-6E8A-4147-A177-3AD203B41FA5}">
                      <a16:colId xmlns:a16="http://schemas.microsoft.com/office/drawing/2014/main" val="3814223938"/>
                    </a:ext>
                  </a:extLst>
                </a:gridCol>
              </a:tblGrid>
              <a:tr h="480557">
                <a:tc>
                  <a:txBody>
                    <a:bodyPr/>
                    <a:lstStyle/>
                    <a:p>
                      <a:r>
                        <a:rPr lang="lv-LV" dirty="0"/>
                        <a:t>Spēkā esošie PIL izslēgšanas noteikumi</a:t>
                      </a:r>
                    </a:p>
                    <a:p>
                      <a:endParaRPr lang="lv-LV" dirty="0"/>
                    </a:p>
                  </a:txBody>
                  <a:tcPr/>
                </a:tc>
                <a:tc>
                  <a:txBody>
                    <a:bodyPr/>
                    <a:lstStyle/>
                    <a:p>
                      <a:r>
                        <a:rPr lang="lv-LV" dirty="0"/>
                        <a:t>PIL izslēgšanas noteikumi ar plānotajiem grozījumiem</a:t>
                      </a:r>
                    </a:p>
                  </a:txBody>
                  <a:tcPr/>
                </a:tc>
                <a:extLst>
                  <a:ext uri="{0D108BD9-81ED-4DB2-BD59-A6C34878D82A}">
                    <a16:rowId xmlns:a16="http://schemas.microsoft.com/office/drawing/2014/main" val="3547205803"/>
                  </a:ext>
                </a:extLst>
              </a:tr>
              <a:tr h="3717510">
                <a:tc>
                  <a:txBody>
                    <a:bodyPr/>
                    <a:lstStyle/>
                    <a:p>
                      <a:pPr marL="0" marR="0" lvl="0" indent="0" algn="l" defTabSz="939575"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prstClr val="black"/>
                          </a:solidFill>
                          <a:effectLst/>
                          <a:uLnTx/>
                          <a:uFillTx/>
                          <a:latin typeface="+mn-lt"/>
                          <a:ea typeface="+mn-ea"/>
                          <a:cs typeface="+mn-cs"/>
                        </a:rPr>
                        <a:t>PIL 42.panta (2) daļa 1. un 2.punkts</a:t>
                      </a:r>
                    </a:p>
                    <a:p>
                      <a:pPr marL="0" marR="0" lvl="0" indent="0" algn="just" defTabSz="939575" rtl="0" eaLnBrk="1" fontAlgn="auto" latinLnBrk="0" hangingPunct="1">
                        <a:lnSpc>
                          <a:spcPct val="100000"/>
                        </a:lnSpc>
                        <a:spcBef>
                          <a:spcPts val="0"/>
                        </a:spcBef>
                        <a:spcAft>
                          <a:spcPts val="0"/>
                        </a:spcAft>
                        <a:buClrTx/>
                        <a:buSzTx/>
                        <a:buFontTx/>
                        <a:buNone/>
                        <a:tabLst/>
                        <a:defRPr/>
                      </a:pPr>
                      <a:r>
                        <a:rPr kumimoji="0" lang="lv-LV" sz="1600" b="1" i="0" u="none" strike="noStrike" kern="1200" cap="none" spc="0" normalizeH="0" baseline="0" noProof="0" dirty="0">
                          <a:ln>
                            <a:noFill/>
                          </a:ln>
                          <a:solidFill>
                            <a:prstClr val="black"/>
                          </a:solidFill>
                          <a:effectLst/>
                          <a:uLnTx/>
                          <a:uFillTx/>
                          <a:latin typeface="+mn-lt"/>
                          <a:ea typeface="+mn-ea"/>
                          <a:cs typeface="+mn-cs"/>
                        </a:rPr>
                        <a:t>Ja tas paredzēts </a:t>
                      </a:r>
                      <a:r>
                        <a:rPr kumimoji="0" lang="lv-LV" sz="1600" b="0" i="0" u="none" strike="noStrike" kern="1200" cap="none" spc="0" normalizeH="0" baseline="0" noProof="0" dirty="0">
                          <a:ln>
                            <a:noFill/>
                          </a:ln>
                          <a:solidFill>
                            <a:prstClr val="black"/>
                          </a:solidFill>
                          <a:effectLst/>
                          <a:uLnTx/>
                          <a:uFillTx/>
                          <a:latin typeface="+mn-lt"/>
                          <a:ea typeface="+mn-ea"/>
                          <a:cs typeface="+mn-cs"/>
                        </a:rPr>
                        <a:t>iepirkuma procedūras dokumentos, kandidātu vai pretendentu var izslēgt, ja konstatē, ka:</a:t>
                      </a:r>
                    </a:p>
                    <a:p>
                      <a:pPr marL="285750" marR="0" lvl="0" indent="-285750" algn="just" defTabSz="939575" rtl="0" eaLnBrk="1" fontAlgn="auto" latinLnBrk="0" hangingPunct="1">
                        <a:lnSpc>
                          <a:spcPct val="100000"/>
                        </a:lnSpc>
                        <a:spcBef>
                          <a:spcPts val="0"/>
                        </a:spcBef>
                        <a:spcAft>
                          <a:spcPts val="0"/>
                        </a:spcAft>
                        <a:buClrTx/>
                        <a:buSzTx/>
                        <a:buFont typeface="Times New Roman" panose="02020603050405020304" pitchFamily="18" charset="0"/>
                        <a:buChar char="⁃"/>
                        <a:tabLst/>
                        <a:defRPr/>
                      </a:pPr>
                      <a:r>
                        <a:rPr kumimoji="0" lang="lv-LV" sz="1600" b="0" i="0" u="none" strike="noStrike" kern="1200" cap="none" spc="0" normalizeH="0" baseline="0" noProof="0" dirty="0">
                          <a:ln>
                            <a:noFill/>
                          </a:ln>
                          <a:solidFill>
                            <a:prstClr val="black"/>
                          </a:solidFill>
                          <a:effectLst/>
                          <a:uLnTx/>
                          <a:uFillTx/>
                          <a:latin typeface="+mn-lt"/>
                          <a:ea typeface="+mn-ea"/>
                          <a:cs typeface="+mn-cs"/>
                        </a:rPr>
                        <a:t>kandidāts vai pretendents (arī kā līgumslēdzējas puses dalībnieks vai biedrs), tā dalībnieks vai biedrs </a:t>
                      </a:r>
                      <a:r>
                        <a:rPr kumimoji="0" lang="lv-LV" sz="1600" b="1" i="0" u="none" strike="noStrike" kern="1200" cap="none" spc="0" normalizeH="0" baseline="0" noProof="0" dirty="0">
                          <a:ln>
                            <a:noFill/>
                          </a:ln>
                          <a:solidFill>
                            <a:prstClr val="black"/>
                          </a:solidFill>
                          <a:effectLst/>
                          <a:uLnTx/>
                          <a:uFillTx/>
                          <a:latin typeface="+mn-lt"/>
                          <a:ea typeface="+mn-ea"/>
                          <a:cs typeface="+mn-cs"/>
                        </a:rPr>
                        <a:t>nav pildījis ar šo pasūtītāju</a:t>
                      </a:r>
                      <a:r>
                        <a:rPr kumimoji="0" lang="lv-LV" sz="1600" b="0" i="0" u="none" strike="noStrike" kern="1200" cap="none" spc="0" normalizeH="0" baseline="0" noProof="0" dirty="0">
                          <a:ln>
                            <a:noFill/>
                          </a:ln>
                          <a:solidFill>
                            <a:prstClr val="black"/>
                          </a:solidFill>
                          <a:effectLst/>
                          <a:uLnTx/>
                          <a:uFillTx/>
                          <a:latin typeface="+mn-lt"/>
                          <a:ea typeface="+mn-ea"/>
                          <a:cs typeface="+mn-cs"/>
                        </a:rPr>
                        <a:t> noslēgtu iepirkuma līgumu, vispārīgo vienošanos vai koncesijas līgumu un tādēļ pasūtītājs izmantojis vienpusējās atkāpšanās tiesības;</a:t>
                      </a:r>
                    </a:p>
                    <a:p>
                      <a:pPr marL="285750" marR="0" lvl="0" indent="-285750" algn="just" defTabSz="939575" rtl="0" eaLnBrk="1" fontAlgn="auto" latinLnBrk="0" hangingPunct="1">
                        <a:lnSpc>
                          <a:spcPct val="100000"/>
                        </a:lnSpc>
                        <a:spcBef>
                          <a:spcPts val="0"/>
                        </a:spcBef>
                        <a:spcAft>
                          <a:spcPts val="0"/>
                        </a:spcAft>
                        <a:buClrTx/>
                        <a:buSzTx/>
                        <a:buFont typeface="Times New Roman" panose="02020603050405020304" pitchFamily="18" charset="0"/>
                        <a:buChar char="⁃"/>
                        <a:tabLst/>
                        <a:defRPr/>
                      </a:pPr>
                      <a:r>
                        <a:rPr kumimoji="0" lang="lv-LV" sz="1600" b="0" i="0" u="none" strike="noStrike" kern="1200" cap="none" spc="0" normalizeH="0" baseline="0" noProof="0" dirty="0">
                          <a:ln>
                            <a:noFill/>
                          </a:ln>
                          <a:solidFill>
                            <a:prstClr val="black"/>
                          </a:solidFill>
                          <a:effectLst/>
                          <a:uLnTx/>
                          <a:uFillTx/>
                          <a:latin typeface="+mn-lt"/>
                          <a:ea typeface="+mn-ea"/>
                          <a:cs typeface="+mn-cs"/>
                        </a:rPr>
                        <a:t>kandidāts vai pretendents </a:t>
                      </a:r>
                      <a:r>
                        <a:rPr kumimoji="0" lang="lv-LV" sz="1600" b="1" i="0" u="none" strike="noStrike" kern="1200" cap="none" spc="0" normalizeH="0" baseline="0" noProof="0" dirty="0">
                          <a:ln>
                            <a:noFill/>
                          </a:ln>
                          <a:solidFill>
                            <a:prstClr val="black"/>
                          </a:solidFill>
                          <a:effectLst/>
                          <a:uLnTx/>
                          <a:uFillTx/>
                          <a:latin typeface="+mn-lt"/>
                          <a:ea typeface="+mn-ea"/>
                          <a:cs typeface="+mn-cs"/>
                        </a:rPr>
                        <a:t>nav </a:t>
                      </a:r>
                      <a:r>
                        <a:rPr lang="lv-LV" sz="1600" b="1" i="0" kern="1200" dirty="0">
                          <a:solidFill>
                            <a:schemeClr val="dk1"/>
                          </a:solidFill>
                          <a:effectLst/>
                          <a:latin typeface="+mn-lt"/>
                          <a:ea typeface="+mn-ea"/>
                          <a:cs typeface="+mn-cs"/>
                        </a:rPr>
                        <a:t>pildījis ar pasūtītāju vai publisko partneri noslēgto</a:t>
                      </a:r>
                      <a:r>
                        <a:rPr lang="lv-LV" sz="1600" b="0" i="0" kern="1200" dirty="0">
                          <a:solidFill>
                            <a:schemeClr val="dk1"/>
                          </a:solidFill>
                          <a:effectLst/>
                          <a:latin typeface="+mn-lt"/>
                          <a:ea typeface="+mn-ea"/>
                          <a:cs typeface="+mn-cs"/>
                        </a:rPr>
                        <a:t> iepirkuma līgumu, vispārīgo vienošanos vai koncesijas līgumu, </a:t>
                      </a:r>
                      <a:r>
                        <a:rPr lang="lv-LV" sz="1600" b="0" i="0" u="sng" kern="1200" dirty="0">
                          <a:solidFill>
                            <a:schemeClr val="dk1"/>
                          </a:solidFill>
                          <a:effectLst/>
                          <a:latin typeface="+mn-lt"/>
                          <a:ea typeface="+mn-ea"/>
                          <a:cs typeface="+mn-cs"/>
                        </a:rPr>
                        <a:t>un šis fakts ir atzīts ar tādu kompetentas institūcijas lēmumu, tiesas spriedumu vai prokurora priekšrakstu par sodu</a:t>
                      </a:r>
                      <a:r>
                        <a:rPr kumimoji="0" lang="lv-LV" sz="1600" b="0" i="0" u="none" strike="noStrike" kern="1200" cap="none" spc="0" normalizeH="0" baseline="0" noProof="0" dirty="0">
                          <a:ln>
                            <a:noFill/>
                          </a:ln>
                          <a:solidFill>
                            <a:prstClr val="black"/>
                          </a:solidFill>
                          <a:effectLst/>
                          <a:uLnTx/>
                          <a:uFillTx/>
                          <a:latin typeface="+mn-lt"/>
                          <a:ea typeface="+mn-ea"/>
                          <a:cs typeface="+mn-cs"/>
                        </a:rPr>
                        <a:t>.</a:t>
                      </a:r>
                      <a:endParaRPr lang="lv-LV" sz="1600" dirty="0"/>
                    </a:p>
                  </a:txBody>
                  <a:tcPr/>
                </a:tc>
                <a:tc>
                  <a:txBody>
                    <a:bodyPr/>
                    <a:lstStyle/>
                    <a:p>
                      <a:r>
                        <a:rPr lang="lv-LV" dirty="0"/>
                        <a:t>PIL 42.panta (2) daļas 8.punkts</a:t>
                      </a:r>
                    </a:p>
                    <a:p>
                      <a:r>
                        <a:rPr lang="lv-LV" b="1" dirty="0">
                          <a:solidFill>
                            <a:srgbClr val="FF0000"/>
                          </a:solidFill>
                        </a:rPr>
                        <a:t>Izslēdz</a:t>
                      </a:r>
                      <a:r>
                        <a:rPr lang="lv-LV" dirty="0"/>
                        <a:t>, ja konstatē, ka:</a:t>
                      </a:r>
                    </a:p>
                    <a:p>
                      <a:endParaRPr lang="lv-LV" sz="1100" dirty="0"/>
                    </a:p>
                    <a:p>
                      <a:pPr algn="just"/>
                      <a:r>
                        <a:rPr lang="lv-LV" dirty="0"/>
                        <a:t>kandidāts vai pretendents, tā dalībnieks vai biedrs</a:t>
                      </a:r>
                      <a:r>
                        <a:rPr lang="lv-LV" baseline="0" dirty="0"/>
                        <a:t> </a:t>
                      </a:r>
                      <a:r>
                        <a:rPr lang="lv-LV" dirty="0"/>
                        <a:t>kā līgumslēdzēja puse vai līgumslēdzējas puses dalībnieks vai biedrs </a:t>
                      </a:r>
                      <a:r>
                        <a:rPr lang="lv-LV" b="1" dirty="0">
                          <a:solidFill>
                            <a:srgbClr val="FF0000"/>
                          </a:solidFill>
                        </a:rPr>
                        <a:t>nav pildījis ar jebkuru  </a:t>
                      </a:r>
                      <a:r>
                        <a:rPr lang="lv-LV" b="0" u="none" dirty="0">
                          <a:solidFill>
                            <a:schemeClr val="tx1"/>
                          </a:solidFill>
                        </a:rPr>
                        <a:t>pasūtītāju,</a:t>
                      </a:r>
                      <a:r>
                        <a:rPr lang="lv-LV" b="0" dirty="0">
                          <a:solidFill>
                            <a:schemeClr val="tx1"/>
                          </a:solidFill>
                        </a:rPr>
                        <a:t> sabiedrisko pakalpojumu sniedzēju, publisko partneri vai publiskā partnera pārstāvi</a:t>
                      </a:r>
                      <a:r>
                        <a:rPr lang="lv-LV" dirty="0"/>
                        <a:t> </a:t>
                      </a:r>
                      <a:r>
                        <a:rPr lang="lv-LV" b="1" u="none" dirty="0">
                          <a:solidFill>
                            <a:srgbClr val="FF0000"/>
                          </a:solidFill>
                        </a:rPr>
                        <a:t>noslēgtu iepirkuma līgumu, vispārīgo vienošanos, partnerības iepirkuma līgumu vai koncesijas līgumu</a:t>
                      </a:r>
                      <a:r>
                        <a:rPr lang="lv-LV" b="0" u="none" dirty="0">
                          <a:solidFill>
                            <a:srgbClr val="FF0000"/>
                          </a:solidFill>
                        </a:rPr>
                        <a:t> </a:t>
                      </a:r>
                      <a:r>
                        <a:rPr lang="lv-LV" b="0" u="none" dirty="0">
                          <a:solidFill>
                            <a:schemeClr val="tx1"/>
                          </a:solidFill>
                        </a:rPr>
                        <a:t>un</a:t>
                      </a:r>
                      <a:r>
                        <a:rPr lang="lv-LV" b="0" u="none" dirty="0">
                          <a:solidFill>
                            <a:srgbClr val="FF0000"/>
                          </a:solidFill>
                        </a:rPr>
                        <a:t> </a:t>
                      </a:r>
                      <a:r>
                        <a:rPr lang="lv-LV" b="0" u="none" dirty="0">
                          <a:solidFill>
                            <a:schemeClr val="tx1"/>
                          </a:solidFill>
                        </a:rPr>
                        <a:t>tādēļ</a:t>
                      </a:r>
                      <a:r>
                        <a:rPr lang="lv-LV" b="0" u="none" baseline="0" dirty="0">
                          <a:solidFill>
                            <a:schemeClr val="tx1"/>
                          </a:solidFill>
                        </a:rPr>
                        <a:t> izmantotas vienpusējās atkāpšanās tiesības.</a:t>
                      </a:r>
                    </a:p>
                    <a:p>
                      <a:pPr algn="just"/>
                      <a:endParaRPr lang="lv-LV" b="0" u="none" baseline="0" dirty="0">
                        <a:solidFill>
                          <a:schemeClr val="tx1"/>
                        </a:solidFill>
                      </a:endParaRPr>
                    </a:p>
                    <a:p>
                      <a:pPr algn="just"/>
                      <a:endParaRPr lang="lv-LV" b="0" i="1" u="none" baseline="0" dirty="0">
                        <a:solidFill>
                          <a:srgbClr val="FF0000"/>
                        </a:solidFill>
                      </a:endParaRPr>
                    </a:p>
                  </a:txBody>
                  <a:tcPr/>
                </a:tc>
                <a:extLst>
                  <a:ext uri="{0D108BD9-81ED-4DB2-BD59-A6C34878D82A}">
                    <a16:rowId xmlns:a16="http://schemas.microsoft.com/office/drawing/2014/main" val="3561624327"/>
                  </a:ext>
                </a:extLst>
              </a:tr>
            </a:tbl>
          </a:graphicData>
        </a:graphic>
      </p:graphicFrame>
      <p:sp>
        <p:nvSpPr>
          <p:cNvPr id="6" name="Slide Number Placeholder 5"/>
          <p:cNvSpPr>
            <a:spLocks noGrp="1"/>
          </p:cNvSpPr>
          <p:nvPr>
            <p:ph type="sldNum" sz="quarter" idx="13"/>
          </p:nvPr>
        </p:nvSpPr>
        <p:spPr/>
        <p:txBody>
          <a:bodyPr/>
          <a:lstStyle/>
          <a:p>
            <a:fld id="{0B582915-0310-4CDD-9A79-BDC3E59340E8}" type="slidenum">
              <a:rPr lang="en-US" altLang="lv-LV" smtClean="0"/>
              <a:pPr/>
              <a:t>13</a:t>
            </a:fld>
            <a:endParaRPr lang="en-US" altLang="lv-LV"/>
          </a:p>
        </p:txBody>
      </p:sp>
    </p:spTree>
    <p:extLst>
      <p:ext uri="{BB962C8B-B14F-4D97-AF65-F5344CB8AC3E}">
        <p14:creationId xmlns:p14="http://schemas.microsoft.com/office/powerpoint/2010/main" val="2730299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1" y="123825"/>
            <a:ext cx="10515600" cy="1325563"/>
          </a:xfrm>
        </p:spPr>
        <p:txBody>
          <a:bodyPr vert="horz" lIns="91440" tIns="45720" rIns="91440" bIns="45720" rtlCol="0" anchor="ctr">
            <a:normAutofit/>
          </a:bodyPr>
          <a:lstStyle/>
          <a:p>
            <a:pPr algn="just"/>
            <a:r>
              <a:rPr lang="en-US" sz="2800" b="1" dirty="0" err="1"/>
              <a:t>Nesamērīgas</a:t>
            </a:r>
            <a:r>
              <a:rPr lang="en-US" sz="2800" b="1" dirty="0"/>
              <a:t> </a:t>
            </a:r>
            <a:r>
              <a:rPr lang="en-US" sz="2800" b="1" dirty="0" err="1"/>
              <a:t>prasības</a:t>
            </a:r>
            <a:endParaRPr lang="en-US" sz="2800" b="1" dirty="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368300" y="1449388"/>
            <a:ext cx="11146759" cy="4646612"/>
          </a:xfrm>
        </p:spPr>
        <p:txBody>
          <a:bodyPr vert="horz" lIns="91440" tIns="45720" rIns="91440" bIns="45720" rtlCol="0" anchor="t">
            <a:normAutofit/>
          </a:bodyPr>
          <a:lstStyle/>
          <a:p>
            <a:pPr algn="just"/>
            <a:r>
              <a:rPr lang="en-US" dirty="0"/>
              <a:t> </a:t>
            </a:r>
          </a:p>
          <a:p>
            <a:pPr marL="457200" indent="-457200" algn="just">
              <a:buFont typeface="Wingdings" panose="05000000000000000000" pitchFamily="2" charset="2"/>
              <a:buChar char="Ø"/>
            </a:pPr>
            <a:r>
              <a:rPr lang="en-US" dirty="0"/>
              <a:t>Nav </a:t>
            </a:r>
            <a:r>
              <a:rPr lang="en-US" dirty="0" err="1"/>
              <a:t>izstrādāti</a:t>
            </a:r>
            <a:r>
              <a:rPr lang="en-US" dirty="0"/>
              <a:t> </a:t>
            </a:r>
            <a:r>
              <a:rPr lang="en-US" dirty="0" err="1"/>
              <a:t>kritēriji</a:t>
            </a:r>
            <a:r>
              <a:rPr lang="en-US" dirty="0"/>
              <a:t>, </a:t>
            </a:r>
            <a:r>
              <a:rPr lang="en-US" dirty="0" err="1"/>
              <a:t>lai</a:t>
            </a:r>
            <a:r>
              <a:rPr lang="en-US" dirty="0"/>
              <a:t> </a:t>
            </a:r>
            <a:r>
              <a:rPr lang="en-US" dirty="0" err="1"/>
              <a:t>samērotu</a:t>
            </a:r>
            <a:r>
              <a:rPr lang="en-US" dirty="0"/>
              <a:t> </a:t>
            </a:r>
            <a:r>
              <a:rPr lang="en-US" dirty="0" err="1"/>
              <a:t>pārkāpumu</a:t>
            </a:r>
            <a:r>
              <a:rPr lang="en-US" dirty="0"/>
              <a:t> (</a:t>
            </a:r>
            <a:r>
              <a:rPr lang="en-US" dirty="0" err="1"/>
              <a:t>izbeigts</a:t>
            </a:r>
            <a:r>
              <a:rPr lang="en-US" dirty="0"/>
              <a:t> </a:t>
            </a:r>
            <a:r>
              <a:rPr lang="en-US" dirty="0" err="1"/>
              <a:t>maza</a:t>
            </a:r>
            <a:r>
              <a:rPr lang="en-US" dirty="0"/>
              <a:t> </a:t>
            </a:r>
            <a:r>
              <a:rPr lang="en-US" dirty="0" err="1"/>
              <a:t>apmēra</a:t>
            </a:r>
            <a:r>
              <a:rPr lang="en-US" dirty="0"/>
              <a:t> </a:t>
            </a:r>
            <a:r>
              <a:rPr lang="en-US" dirty="0" err="1"/>
              <a:t>līgums</a:t>
            </a:r>
            <a:r>
              <a:rPr lang="en-US" dirty="0"/>
              <a:t>), un </a:t>
            </a:r>
            <a:r>
              <a:rPr lang="en-US" dirty="0" err="1"/>
              <a:t>tā</a:t>
            </a:r>
            <a:r>
              <a:rPr lang="en-US" dirty="0"/>
              <a:t> </a:t>
            </a:r>
            <a:r>
              <a:rPr lang="en-US" dirty="0" err="1"/>
              <a:t>radītās</a:t>
            </a:r>
            <a:r>
              <a:rPr lang="en-US" dirty="0"/>
              <a:t> </a:t>
            </a:r>
            <a:r>
              <a:rPr lang="en-US" dirty="0" err="1"/>
              <a:t>sekas</a:t>
            </a:r>
            <a:r>
              <a:rPr lang="en-US" dirty="0"/>
              <a:t> </a:t>
            </a:r>
            <a:r>
              <a:rPr lang="en-US" dirty="0" err="1"/>
              <a:t>nākotnē</a:t>
            </a:r>
            <a:r>
              <a:rPr lang="en-US" dirty="0"/>
              <a:t> (</a:t>
            </a:r>
            <a:r>
              <a:rPr lang="en-US" dirty="0" err="1"/>
              <a:t>ierobežojumi</a:t>
            </a:r>
            <a:r>
              <a:rPr lang="en-US" dirty="0"/>
              <a:t> </a:t>
            </a:r>
            <a:r>
              <a:rPr lang="en-US" dirty="0" err="1"/>
              <a:t>piedalīties</a:t>
            </a:r>
            <a:r>
              <a:rPr lang="en-US" dirty="0"/>
              <a:t> </a:t>
            </a:r>
            <a:r>
              <a:rPr lang="en-US" dirty="0" err="1"/>
              <a:t>citos</a:t>
            </a:r>
            <a:r>
              <a:rPr lang="en-US" dirty="0"/>
              <a:t> </a:t>
            </a:r>
            <a:r>
              <a:rPr lang="en-US" dirty="0" err="1"/>
              <a:t>iepirkumos</a:t>
            </a:r>
            <a:r>
              <a:rPr lang="en-US" dirty="0"/>
              <a:t>).</a:t>
            </a:r>
          </a:p>
          <a:p>
            <a:pPr marL="457200" indent="-457200" algn="just">
              <a:buFont typeface="Wingdings" panose="05000000000000000000" pitchFamily="2" charset="2"/>
              <a:buChar char="Ø"/>
            </a:pPr>
            <a:endParaRPr lang="en-US" dirty="0"/>
          </a:p>
          <a:p>
            <a:pPr marL="457200" indent="-457200" algn="just">
              <a:buFont typeface="Wingdings" panose="05000000000000000000" pitchFamily="2" charset="2"/>
              <a:buChar char="Ø"/>
            </a:pPr>
            <a:r>
              <a:rPr lang="en-US" dirty="0"/>
              <a:t>Nav </a:t>
            </a:r>
            <a:r>
              <a:rPr lang="en-US" dirty="0" err="1"/>
              <a:t>izveidots</a:t>
            </a:r>
            <a:r>
              <a:rPr lang="en-US" dirty="0"/>
              <a:t> </a:t>
            </a:r>
            <a:r>
              <a:rPr lang="en-US" dirty="0" err="1"/>
              <a:t>līgumu</a:t>
            </a:r>
            <a:r>
              <a:rPr lang="en-US" dirty="0"/>
              <a:t> </a:t>
            </a:r>
            <a:r>
              <a:rPr lang="en-US" dirty="0" err="1"/>
              <a:t>reģistrs</a:t>
            </a:r>
            <a:r>
              <a:rPr lang="en-US" dirty="0"/>
              <a:t>, </a:t>
            </a:r>
            <a:r>
              <a:rPr lang="en-US" dirty="0" err="1"/>
              <a:t>kur</a:t>
            </a:r>
            <a:r>
              <a:rPr lang="en-US" dirty="0"/>
              <a:t> </a:t>
            </a:r>
            <a:r>
              <a:rPr lang="en-US" dirty="0" err="1"/>
              <a:t>pasūtītājam</a:t>
            </a:r>
            <a:r>
              <a:rPr lang="en-US" dirty="0"/>
              <a:t> </a:t>
            </a:r>
            <a:r>
              <a:rPr lang="en-US" dirty="0" err="1"/>
              <a:t>būs</a:t>
            </a:r>
            <a:r>
              <a:rPr lang="en-US" dirty="0"/>
              <a:t> </a:t>
            </a:r>
            <a:r>
              <a:rPr lang="en-US" dirty="0" err="1"/>
              <a:t>pieejama</a:t>
            </a:r>
            <a:r>
              <a:rPr lang="en-US" dirty="0"/>
              <a:t> </a:t>
            </a:r>
            <a:r>
              <a:rPr lang="en-US" dirty="0" err="1"/>
              <a:t>nepieciešamā</a:t>
            </a:r>
            <a:r>
              <a:rPr lang="en-US" dirty="0"/>
              <a:t> </a:t>
            </a:r>
            <a:r>
              <a:rPr lang="en-US" dirty="0" err="1"/>
              <a:t>informācija</a:t>
            </a:r>
            <a:r>
              <a:rPr lang="en-US" dirty="0"/>
              <a:t>.</a:t>
            </a:r>
          </a:p>
          <a:p>
            <a:pPr marL="457200" indent="-457200" algn="just">
              <a:buFont typeface="Wingdings" panose="05000000000000000000" pitchFamily="2" charset="2"/>
              <a:buChar char="Ø"/>
            </a:pPr>
            <a:endParaRPr lang="en-US" dirty="0"/>
          </a:p>
          <a:p>
            <a:pPr marL="457200" indent="-457200" algn="just">
              <a:buFont typeface="Wingdings" panose="05000000000000000000" pitchFamily="2" charset="2"/>
              <a:buChar char="Ø"/>
            </a:pPr>
            <a:r>
              <a:rPr lang="en-US" dirty="0" err="1"/>
              <a:t>Līgumu</a:t>
            </a:r>
            <a:r>
              <a:rPr lang="en-US" dirty="0"/>
              <a:t> </a:t>
            </a:r>
            <a:r>
              <a:rPr lang="en-US" dirty="0" err="1"/>
              <a:t>reģistrā</a:t>
            </a:r>
            <a:r>
              <a:rPr lang="en-US" dirty="0"/>
              <a:t> </a:t>
            </a:r>
            <a:r>
              <a:rPr lang="en-US" dirty="0" err="1"/>
              <a:t>paredzēts</a:t>
            </a:r>
            <a:r>
              <a:rPr lang="en-US" dirty="0"/>
              <a:t> </a:t>
            </a:r>
            <a:r>
              <a:rPr lang="en-US" dirty="0" err="1"/>
              <a:t>iekļaut</a:t>
            </a:r>
            <a:r>
              <a:rPr lang="en-US" dirty="0"/>
              <a:t> </a:t>
            </a:r>
            <a:r>
              <a:rPr lang="en-US" dirty="0" err="1"/>
              <a:t>ziņas</a:t>
            </a:r>
            <a:r>
              <a:rPr lang="en-US" dirty="0"/>
              <a:t> </a:t>
            </a:r>
            <a:r>
              <a:rPr lang="en-US" dirty="0" err="1"/>
              <a:t>tikai</a:t>
            </a:r>
            <a:r>
              <a:rPr lang="en-US" dirty="0"/>
              <a:t> par </a:t>
            </a:r>
            <a:r>
              <a:rPr lang="en-US" dirty="0" err="1"/>
              <a:t>Latvijas</a:t>
            </a:r>
            <a:r>
              <a:rPr lang="en-US" dirty="0"/>
              <a:t> </a:t>
            </a:r>
            <a:r>
              <a:rPr lang="en-US" dirty="0" err="1"/>
              <a:t>iepirkumiem</a:t>
            </a:r>
            <a:r>
              <a:rPr lang="en-US" dirty="0"/>
              <a:t>.</a:t>
            </a:r>
          </a:p>
          <a:p>
            <a:pPr marL="457200" indent="-457200" algn="just">
              <a:buFont typeface="Wingdings" panose="05000000000000000000" pitchFamily="2" charset="2"/>
              <a:buChar char="Ø"/>
            </a:pPr>
            <a:endParaRPr lang="en-US" dirty="0"/>
          </a:p>
          <a:p>
            <a:pPr marL="536575" indent="-536575" algn="just"/>
            <a:endParaRPr lang="en-US" sz="1700" dirty="0"/>
          </a:p>
          <a:p>
            <a:pPr marL="228600" algn="just">
              <a:lnSpc>
                <a:spcPct val="100000"/>
              </a:lnSpc>
              <a:spcAft>
                <a:spcPts val="600"/>
              </a:spcAft>
            </a:pPr>
            <a:endParaRPr lang="en-US" sz="1700" dirty="0"/>
          </a:p>
          <a:p>
            <a:pPr marL="457200" indent="-228600" algn="just">
              <a:spcAft>
                <a:spcPts val="600"/>
              </a:spcAft>
              <a:buFont typeface="Arial" panose="020B0604020202020204" pitchFamily="34" charset="0"/>
              <a:buChar char="•"/>
            </a:pPr>
            <a:endParaRPr lang="en-US" sz="1700" dirty="0"/>
          </a:p>
          <a:p>
            <a:pPr marL="457200" indent="-228600" algn="just">
              <a:spcAft>
                <a:spcPts val="600"/>
              </a:spcAft>
              <a:buFont typeface="Arial" panose="020B0604020202020204" pitchFamily="34" charset="0"/>
              <a:buChar char="•"/>
            </a:pPr>
            <a:endParaRPr lang="lv-LV" sz="1700" dirty="0">
              <a:latin typeface="+mn-lt"/>
              <a:cs typeface="Calibri" panose="020F0502020204030204"/>
            </a:endParaRPr>
          </a:p>
          <a:p>
            <a:pPr indent="-228600" algn="just">
              <a:buFont typeface="Arial" panose="020B0604020202020204" pitchFamily="34" charset="0"/>
              <a:buChar char="•"/>
            </a:pPr>
            <a:endParaRPr lang="en-US" sz="1700" dirty="0">
              <a:latin typeface="+mn-lt"/>
              <a:cs typeface="Calibri" panose="020F0502020204030204"/>
            </a:endParaRPr>
          </a:p>
          <a:p>
            <a:pPr marL="457200" indent="-228600" algn="just">
              <a:buFont typeface="Arial" panose="020B0604020202020204" pitchFamily="34" charset="0"/>
              <a:buChar char="•"/>
            </a:pPr>
            <a:endParaRPr lang="en-US" sz="1700" dirty="0">
              <a:latin typeface="+mn-lt"/>
            </a:endParaRPr>
          </a:p>
          <a:p>
            <a:pPr marL="457200" indent="-228600" algn="just">
              <a:buFont typeface="Arial" panose="020B0604020202020204" pitchFamily="34" charset="0"/>
              <a:buChar char="•"/>
            </a:pPr>
            <a:endParaRPr lang="en-US" sz="1700" dirty="0">
              <a:latin typeface="+mn-lt"/>
              <a:cs typeface="Calibri" panose="020F0502020204030204"/>
            </a:endParaRPr>
          </a:p>
        </p:txBody>
      </p:sp>
    </p:spTree>
    <p:extLst>
      <p:ext uri="{BB962C8B-B14F-4D97-AF65-F5344CB8AC3E}">
        <p14:creationId xmlns:p14="http://schemas.microsoft.com/office/powerpoint/2010/main" val="3544941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582" y="381000"/>
            <a:ext cx="9097818" cy="1036642"/>
          </a:xfrm>
        </p:spPr>
        <p:txBody>
          <a:bodyPr/>
          <a:lstStyle/>
          <a:p>
            <a:r>
              <a:rPr lang="en-US" altLang="lv-LV" sz="2200" dirty="0" err="1">
                <a:solidFill>
                  <a:srgbClr val="FF0000"/>
                </a:solidFill>
              </a:rPr>
              <a:t>Ieviests</a:t>
            </a:r>
            <a:r>
              <a:rPr lang="en-US" altLang="lv-LV" sz="2200" dirty="0">
                <a:solidFill>
                  <a:srgbClr val="FF0000"/>
                </a:solidFill>
              </a:rPr>
              <a:t> </a:t>
            </a:r>
            <a:r>
              <a:rPr lang="en-US" altLang="lv-LV" sz="2200" dirty="0" err="1">
                <a:solidFill>
                  <a:srgbClr val="FF0000"/>
                </a:solidFill>
              </a:rPr>
              <a:t>jauns</a:t>
            </a:r>
            <a:r>
              <a:rPr lang="en-US" altLang="lv-LV" sz="2200" dirty="0">
                <a:solidFill>
                  <a:srgbClr val="FF0000"/>
                </a:solidFill>
              </a:rPr>
              <a:t> </a:t>
            </a:r>
            <a:r>
              <a:rPr lang="en-US" altLang="lv-LV" sz="2200" dirty="0" err="1">
                <a:solidFill>
                  <a:srgbClr val="FF0000"/>
                </a:solidFill>
              </a:rPr>
              <a:t>fakultatīvs</a:t>
            </a:r>
            <a:r>
              <a:rPr lang="en-US" altLang="lv-LV" sz="2200" dirty="0">
                <a:solidFill>
                  <a:srgbClr val="FF0000"/>
                </a:solidFill>
              </a:rPr>
              <a:t> </a:t>
            </a:r>
            <a:r>
              <a:rPr lang="en-US" altLang="lv-LV" sz="2200" dirty="0" err="1">
                <a:solidFill>
                  <a:srgbClr val="FF0000"/>
                </a:solidFill>
              </a:rPr>
              <a:t>izslēgšanas</a:t>
            </a:r>
            <a:r>
              <a:rPr lang="en-US" altLang="lv-LV" sz="2200" dirty="0">
                <a:solidFill>
                  <a:srgbClr val="FF0000"/>
                </a:solidFill>
              </a:rPr>
              <a:t> </a:t>
            </a:r>
            <a:r>
              <a:rPr lang="en-US" altLang="lv-LV" sz="2200" dirty="0" err="1">
                <a:solidFill>
                  <a:srgbClr val="FF0000"/>
                </a:solidFill>
              </a:rPr>
              <a:t>kritērijs</a:t>
            </a:r>
            <a:endParaRPr lang="lv-LV" dirty="0">
              <a:solidFill>
                <a:srgbClr val="FF0000"/>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94844150"/>
              </p:ext>
            </p:extLst>
          </p:nvPr>
        </p:nvGraphicFramePr>
        <p:xfrm>
          <a:off x="323273" y="1752600"/>
          <a:ext cx="11582400" cy="3479800"/>
        </p:xfrm>
        <a:graphic>
          <a:graphicData uri="http://schemas.openxmlformats.org/drawingml/2006/table">
            <a:tbl>
              <a:tblPr firstRow="1" bandRow="1">
                <a:tableStyleId>{5C22544A-7EE6-4342-B048-85BDC9FD1C3A}</a:tableStyleId>
              </a:tblPr>
              <a:tblGrid>
                <a:gridCol w="11582400">
                  <a:extLst>
                    <a:ext uri="{9D8B030D-6E8A-4147-A177-3AD203B41FA5}">
                      <a16:colId xmlns:a16="http://schemas.microsoft.com/office/drawing/2014/main" val="179331056"/>
                    </a:ext>
                  </a:extLst>
                </a:gridCol>
              </a:tblGrid>
              <a:tr h="370840">
                <a:tc>
                  <a:txBody>
                    <a:bodyPr/>
                    <a:lstStyle/>
                    <a:p>
                      <a:pPr algn="ctr"/>
                      <a:r>
                        <a:rPr lang="lv-LV" dirty="0"/>
                        <a:t>Plānotā PIL 42.panta (7) daļa</a:t>
                      </a:r>
                    </a:p>
                  </a:txBody>
                  <a:tcPr/>
                </a:tc>
                <a:extLst>
                  <a:ext uri="{0D108BD9-81ED-4DB2-BD59-A6C34878D82A}">
                    <a16:rowId xmlns:a16="http://schemas.microsoft.com/office/drawing/2014/main" val="4184747334"/>
                  </a:ext>
                </a:extLst>
              </a:tr>
              <a:tr h="370840">
                <a:tc>
                  <a:txBody>
                    <a:bodyPr/>
                    <a:lstStyle/>
                    <a:p>
                      <a:pPr algn="just"/>
                      <a:r>
                        <a:rPr lang="lv-LV" dirty="0"/>
                        <a:t>Pasūtītājs var izslēgt kandidātu vai pretendentu par jebkuru PIL 42.panta (2) daļas 7. un 8. punktā minētajiem izslēgšanas iemesliem </a:t>
                      </a:r>
                      <a:r>
                        <a:rPr lang="lv-LV" i="1" dirty="0">
                          <a:solidFill>
                            <a:srgbClr val="FF0000"/>
                          </a:solidFill>
                        </a:rPr>
                        <a:t>(profesionālās</a:t>
                      </a:r>
                      <a:r>
                        <a:rPr lang="lv-LV" i="1" baseline="0" dirty="0">
                          <a:solidFill>
                            <a:srgbClr val="FF0000"/>
                          </a:solidFill>
                        </a:rPr>
                        <a:t> darbības pārkāpumi, normatīvo aktu, </a:t>
                      </a:r>
                      <a:r>
                        <a:rPr lang="lv-LV" i="1" baseline="0" dirty="0" err="1">
                          <a:solidFill>
                            <a:srgbClr val="FF0000"/>
                          </a:solidFill>
                        </a:rPr>
                        <a:t>ģenerālvienošanos</a:t>
                      </a:r>
                      <a:r>
                        <a:rPr lang="lv-LV" i="1" baseline="0" dirty="0">
                          <a:solidFill>
                            <a:srgbClr val="FF0000"/>
                          </a:solidFill>
                        </a:rPr>
                        <a:t>, darba koplīgumu, konvenciju pārkāpumi; iepriekš nepildīti līgumi)</a:t>
                      </a:r>
                      <a:r>
                        <a:rPr lang="lv-LV" i="1" dirty="0">
                          <a:solidFill>
                            <a:srgbClr val="FF0000"/>
                          </a:solidFill>
                        </a:rPr>
                        <a:t>,</a:t>
                      </a:r>
                      <a:r>
                        <a:rPr lang="lv-LV" dirty="0"/>
                        <a:t> </a:t>
                      </a:r>
                      <a:r>
                        <a:rPr lang="lv-LV" b="1" dirty="0">
                          <a:solidFill>
                            <a:srgbClr val="FF0000"/>
                          </a:solidFill>
                        </a:rPr>
                        <a:t>ja tā rīcībā ir tāda pietiekama un objektīva informācija</a:t>
                      </a:r>
                      <a:r>
                        <a:rPr lang="lv-LV" dirty="0"/>
                        <a:t>, ar kuru </a:t>
                      </a:r>
                      <a:r>
                        <a:rPr lang="lv-LV" b="1" dirty="0">
                          <a:solidFill>
                            <a:srgbClr val="FF0000"/>
                          </a:solidFill>
                        </a:rPr>
                        <a:t>ir pierādāms</a:t>
                      </a:r>
                      <a:r>
                        <a:rPr lang="lv-LV" dirty="0"/>
                        <a:t>, ka pastāv attiecīgais izslēgšanas iemesls. </a:t>
                      </a:r>
                    </a:p>
                    <a:p>
                      <a:pPr algn="just"/>
                      <a:r>
                        <a:rPr lang="lv-LV" dirty="0"/>
                        <a:t>Ja pasūtītājam, izvērtējot tā rīcībā esošo informāciju </a:t>
                      </a:r>
                      <a:r>
                        <a:rPr lang="lv-LV" b="1" dirty="0">
                          <a:solidFill>
                            <a:srgbClr val="FF0000"/>
                          </a:solidFill>
                        </a:rPr>
                        <a:t>ir pamatotas šaubas </a:t>
                      </a:r>
                      <a:r>
                        <a:rPr lang="lv-LV" dirty="0"/>
                        <a:t>par pierādījumu pietiekamību </a:t>
                      </a:r>
                      <a:r>
                        <a:rPr lang="lv-LV" b="1" dirty="0">
                          <a:solidFill>
                            <a:srgbClr val="FF0000"/>
                          </a:solidFill>
                        </a:rPr>
                        <a:t>vai arī </a:t>
                      </a:r>
                      <a:r>
                        <a:rPr lang="lv-LV" dirty="0"/>
                        <a:t>konkrētās personas pieļautie pārkāpumi </a:t>
                      </a:r>
                      <a:r>
                        <a:rPr lang="lv-LV" b="1" dirty="0">
                          <a:solidFill>
                            <a:srgbClr val="FF0000"/>
                          </a:solidFill>
                        </a:rPr>
                        <a:t>ir maznozīmīgi</a:t>
                      </a:r>
                      <a:r>
                        <a:rPr lang="lv-LV" dirty="0"/>
                        <a:t>, pasūtītājs ir tiesīgs kandidātu vai pretendentu neizslēgt no turpmākas dalības iepirkuma procedūrā.</a:t>
                      </a:r>
                    </a:p>
                    <a:p>
                      <a:pPr algn="just"/>
                      <a:endParaRPr lang="lv-LV" dirty="0"/>
                    </a:p>
                    <a:p>
                      <a:pPr marL="0" marR="0" lvl="0" indent="0" algn="just" defTabSz="939575" rtl="0" eaLnBrk="1" fontAlgn="auto" latinLnBrk="0" hangingPunct="1">
                        <a:lnSpc>
                          <a:spcPct val="100000"/>
                        </a:lnSpc>
                        <a:spcBef>
                          <a:spcPts val="0"/>
                        </a:spcBef>
                        <a:spcAft>
                          <a:spcPts val="0"/>
                        </a:spcAft>
                        <a:buClrTx/>
                        <a:buSzTx/>
                        <a:buFontTx/>
                        <a:buNone/>
                        <a:tabLst/>
                        <a:defRPr/>
                      </a:pPr>
                      <a:r>
                        <a:rPr lang="lv-LV" b="1" dirty="0">
                          <a:solidFill>
                            <a:srgbClr val="FF0000"/>
                          </a:solidFill>
                        </a:rPr>
                        <a:t>NB! </a:t>
                      </a:r>
                      <a:r>
                        <a:rPr lang="lv-LV" sz="1800" i="1" baseline="0" dirty="0">
                          <a:solidFill>
                            <a:srgbClr val="FF0000"/>
                          </a:solidFill>
                          <a:effectLst/>
                          <a:latin typeface="+mn-lt"/>
                          <a:ea typeface="Times New Roman" panose="02020603050405020304" pitchFamily="18" charset="0"/>
                          <a:sym typeface="Wingdings" panose="05000000000000000000" pitchFamily="2" charset="2"/>
                        </a:rPr>
                        <a:t>Pasūtītājam nav pienākums meklēt vai pieprasīt informāciju, izslēgšanas iemeslu vērtē, ja tā rīcībā ir minētā informācija!</a:t>
                      </a:r>
                      <a:endParaRPr lang="lv-LV" sz="1800" i="1" dirty="0">
                        <a:solidFill>
                          <a:srgbClr val="FF0000"/>
                        </a:solidFill>
                        <a:effectLst/>
                        <a:latin typeface="+mn-lt"/>
                        <a:ea typeface="Times New Roman" panose="02020603050405020304" pitchFamily="18" charset="0"/>
                      </a:endParaRPr>
                    </a:p>
                    <a:p>
                      <a:pPr algn="just"/>
                      <a:endParaRPr lang="lv-LV" dirty="0"/>
                    </a:p>
                  </a:txBody>
                  <a:tcPr/>
                </a:tc>
                <a:extLst>
                  <a:ext uri="{0D108BD9-81ED-4DB2-BD59-A6C34878D82A}">
                    <a16:rowId xmlns:a16="http://schemas.microsoft.com/office/drawing/2014/main" val="1246844199"/>
                  </a:ext>
                </a:extLst>
              </a:tr>
            </a:tbl>
          </a:graphicData>
        </a:graphic>
      </p:graphicFrame>
      <p:sp>
        <p:nvSpPr>
          <p:cNvPr id="6" name="Slide Number Placeholder 5"/>
          <p:cNvSpPr>
            <a:spLocks noGrp="1"/>
          </p:cNvSpPr>
          <p:nvPr>
            <p:ph type="sldNum" sz="quarter" idx="13"/>
          </p:nvPr>
        </p:nvSpPr>
        <p:spPr/>
        <p:txBody>
          <a:bodyPr/>
          <a:lstStyle/>
          <a:p>
            <a:fld id="{0B582915-0310-4CDD-9A79-BDC3E59340E8}" type="slidenum">
              <a:rPr lang="en-US" altLang="lv-LV" smtClean="0"/>
              <a:pPr/>
              <a:t>15</a:t>
            </a:fld>
            <a:endParaRPr lang="en-US" altLang="lv-LV"/>
          </a:p>
        </p:txBody>
      </p:sp>
    </p:spTree>
    <p:extLst>
      <p:ext uri="{BB962C8B-B14F-4D97-AF65-F5344CB8AC3E}">
        <p14:creationId xmlns:p14="http://schemas.microsoft.com/office/powerpoint/2010/main" val="1591033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F28E20F-BEB7-4BAA-B46F-6221E32A2FD7}"/>
              </a:ext>
            </a:extLst>
          </p:cNvPr>
          <p:cNvSpPr>
            <a:spLocks noGrp="1"/>
          </p:cNvSpPr>
          <p:nvPr>
            <p:ph type="title"/>
          </p:nvPr>
        </p:nvSpPr>
        <p:spPr>
          <a:xfrm>
            <a:off x="381000" y="2312518"/>
            <a:ext cx="10515600" cy="2232965"/>
          </a:xfrm>
        </p:spPr>
        <p:txBody>
          <a:bodyPr anchor="ctr">
            <a:normAutofit fontScale="90000"/>
          </a:bodyPr>
          <a:lstStyle/>
          <a:p>
            <a:pPr algn="ctr"/>
            <a:r>
              <a:rPr lang="en-US" sz="5400" dirty="0"/>
              <a:t>3. </a:t>
            </a:r>
            <a:r>
              <a:rPr lang="en-US" sz="5400" b="1" dirty="0" err="1"/>
              <a:t>Latvijas</a:t>
            </a:r>
            <a:r>
              <a:rPr lang="en-US" sz="5400" b="1" dirty="0"/>
              <a:t> </a:t>
            </a:r>
            <a:r>
              <a:rPr lang="en-US" sz="5400" b="1" dirty="0" err="1"/>
              <a:t>Būvniecības</a:t>
            </a:r>
            <a:r>
              <a:rPr lang="en-US" sz="5400" b="1" dirty="0"/>
              <a:t> </a:t>
            </a:r>
            <a:r>
              <a:rPr lang="en-US" sz="5400" b="1" dirty="0" err="1"/>
              <a:t>padomes</a:t>
            </a:r>
            <a:r>
              <a:rPr lang="en-US" sz="5400" b="1" dirty="0"/>
              <a:t> </a:t>
            </a:r>
            <a:r>
              <a:rPr lang="en-US" sz="5400" b="1" dirty="0" err="1"/>
              <a:t>pozīcija</a:t>
            </a:r>
            <a:br>
              <a:rPr lang="lv-LV" sz="4800" dirty="0"/>
            </a:br>
            <a:endParaRPr lang="lv-LV" dirty="0"/>
          </a:p>
        </p:txBody>
      </p:sp>
    </p:spTree>
    <p:extLst>
      <p:ext uri="{BB962C8B-B14F-4D97-AF65-F5344CB8AC3E}">
        <p14:creationId xmlns:p14="http://schemas.microsoft.com/office/powerpoint/2010/main" val="3423650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368300" y="123825"/>
            <a:ext cx="10985501" cy="1325563"/>
          </a:xfrm>
        </p:spPr>
        <p:txBody>
          <a:bodyPr vert="horz" lIns="91440" tIns="45720" rIns="91440" bIns="45720" rtlCol="0" anchor="ctr">
            <a:normAutofit/>
          </a:bodyPr>
          <a:lstStyle/>
          <a:p>
            <a:pPr algn="ctr"/>
            <a:r>
              <a:rPr lang="en-US" sz="2800" b="1" dirty="0" err="1"/>
              <a:t>Ieprikumu</a:t>
            </a:r>
            <a:r>
              <a:rPr lang="en-US" sz="2800" b="1" dirty="0"/>
              <a:t> </a:t>
            </a:r>
            <a:r>
              <a:rPr lang="en-US" sz="2800" b="1" dirty="0" err="1"/>
              <a:t>procedūru</a:t>
            </a:r>
            <a:r>
              <a:rPr lang="en-US" sz="2800" b="1" dirty="0"/>
              <a:t> </a:t>
            </a:r>
            <a:r>
              <a:rPr lang="en-US" sz="2800" b="1" dirty="0" err="1"/>
              <a:t>pabeigšana</a:t>
            </a:r>
            <a:r>
              <a:rPr lang="en-US" sz="2800" b="1" dirty="0"/>
              <a:t> </a:t>
            </a:r>
            <a:r>
              <a:rPr lang="en-US" sz="2800" b="1" dirty="0" err="1"/>
              <a:t>saprātīgā</a:t>
            </a:r>
            <a:r>
              <a:rPr lang="en-US" sz="2800" b="1" dirty="0"/>
              <a:t> </a:t>
            </a:r>
            <a:r>
              <a:rPr lang="en-US" sz="2800" b="1" dirty="0" err="1"/>
              <a:t>termiņā</a:t>
            </a:r>
            <a:endParaRPr lang="en-US" sz="2800" b="1" dirty="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368300" y="1449387"/>
            <a:ext cx="11146759" cy="4720503"/>
          </a:xfrm>
        </p:spPr>
        <p:txBody>
          <a:bodyPr vert="horz" lIns="91440" tIns="45720" rIns="91440" bIns="45720" rtlCol="0" anchor="t">
            <a:normAutofit fontScale="77500" lnSpcReduction="20000"/>
          </a:bodyPr>
          <a:lstStyle/>
          <a:p>
            <a:pPr algn="ctr"/>
            <a:r>
              <a:rPr lang="en-US" dirty="0"/>
              <a:t> </a:t>
            </a:r>
          </a:p>
          <a:p>
            <a:pPr lvl="0" algn="just">
              <a:lnSpc>
                <a:spcPct val="106000"/>
              </a:lnSpc>
            </a:pPr>
            <a:r>
              <a:rPr lang="lv-LV" b="1" dirty="0">
                <a:effectLst/>
                <a:ea typeface="Calibri" panose="020F0502020204030204" pitchFamily="34" charset="0"/>
                <a:cs typeface="Times New Roman" panose="02020603050405020304" pitchFamily="18" charset="0"/>
              </a:rPr>
              <a:t>Papildināt </a:t>
            </a:r>
            <a:r>
              <a:rPr lang="en-US" b="1" dirty="0" err="1">
                <a:effectLst/>
                <a:ea typeface="Calibri" panose="020F0502020204030204" pitchFamily="34" charset="0"/>
                <a:cs typeface="Times New Roman" panose="02020603050405020304" pitchFamily="18" charset="0"/>
              </a:rPr>
              <a:t>Publisko</a:t>
            </a:r>
            <a:r>
              <a:rPr lang="en-US" b="1" dirty="0">
                <a:effectLst/>
                <a:ea typeface="Calibri" panose="020F0502020204030204" pitchFamily="34" charset="0"/>
                <a:cs typeface="Times New Roman" panose="02020603050405020304" pitchFamily="18" charset="0"/>
              </a:rPr>
              <a:t> </a:t>
            </a:r>
            <a:r>
              <a:rPr lang="en-US" b="1" dirty="0" err="1">
                <a:effectLst/>
                <a:ea typeface="Calibri" panose="020F0502020204030204" pitchFamily="34" charset="0"/>
                <a:cs typeface="Times New Roman" panose="02020603050405020304" pitchFamily="18" charset="0"/>
              </a:rPr>
              <a:t>iepirkumu</a:t>
            </a:r>
            <a:r>
              <a:rPr lang="en-US" b="1" dirty="0">
                <a:effectLst/>
                <a:ea typeface="Calibri" panose="020F0502020204030204" pitchFamily="34" charset="0"/>
                <a:cs typeface="Times New Roman" panose="02020603050405020304" pitchFamily="18" charset="0"/>
              </a:rPr>
              <a:t> l</a:t>
            </a:r>
            <a:r>
              <a:rPr lang="lv-LV" b="1" dirty="0" err="1">
                <a:effectLst/>
                <a:ea typeface="Calibri" panose="020F0502020204030204" pitchFamily="34" charset="0"/>
                <a:cs typeface="Times New Roman" panose="02020603050405020304" pitchFamily="18" charset="0"/>
              </a:rPr>
              <a:t>ikuma</a:t>
            </a:r>
            <a:r>
              <a:rPr lang="lv-LV" b="1" dirty="0">
                <a:effectLst/>
                <a:ea typeface="Calibri" panose="020F0502020204030204" pitchFamily="34" charset="0"/>
                <a:cs typeface="Times New Roman" panose="02020603050405020304" pitchFamily="18" charset="0"/>
              </a:rPr>
              <a:t> 26. pantu ar trešo daļu šādā redakcijā:</a:t>
            </a:r>
            <a:endParaRPr lang="lv-LV" dirty="0">
              <a:effectLst/>
              <a:ea typeface="Calibri" panose="020F0502020204030204" pitchFamily="34" charset="0"/>
              <a:cs typeface="Times New Roman" panose="02020603050405020304" pitchFamily="18" charset="0"/>
            </a:endParaRPr>
          </a:p>
          <a:p>
            <a:pPr marL="499110" algn="just">
              <a:lnSpc>
                <a:spcPct val="106000"/>
              </a:lnSpc>
            </a:pPr>
            <a:r>
              <a:rPr lang="lv-LV"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60000"/>
              </a:lnSpc>
              <a:spcAft>
                <a:spcPts val="800"/>
              </a:spcAft>
            </a:pPr>
            <a:r>
              <a:rPr lang="lv-LV" sz="2400" i="1" dirty="0">
                <a:effectLst/>
                <a:ea typeface="Calibri" panose="020F0502020204030204" pitchFamily="34" charset="0"/>
                <a:cs typeface="Times New Roman" panose="02020603050405020304" pitchFamily="18" charset="0"/>
              </a:rPr>
              <a:t>(3) Iepirkuma komisija lēmumu par publiska būvdarbu līguma slēgšanas tiesību piešķiršanu, iepirkuma procedūras izbeigšanu vai pārtraukšanu pieņem ne vēlāk kā divu mēnešu laikā pēc pieteikumu vai piedāvājumu iesniegšanas termiņa beigām. Ja objektīvu iemeslu dēļ šo termiņu nav iespējams ievērot, iepirkuma komisija to var pagarināt ar motivētu lēmumu, par tā pieņemšanu paziņojot pretendentiem. </a:t>
            </a:r>
            <a:r>
              <a:rPr lang="lv-LV" sz="2400" i="1" u="sng" dirty="0">
                <a:effectLst/>
                <a:ea typeface="Calibri" panose="020F0502020204030204" pitchFamily="34" charset="0"/>
                <a:cs typeface="Times New Roman" panose="02020603050405020304" pitchFamily="18" charset="0"/>
              </a:rPr>
              <a:t>Termiņa ierobežojums neattiec</a:t>
            </a:r>
            <a:r>
              <a:rPr lang="en-US" sz="2400" i="1" u="sng" dirty="0">
                <a:effectLst/>
                <a:ea typeface="Calibri" panose="020F0502020204030204" pitchFamily="34" charset="0"/>
                <a:cs typeface="Times New Roman" panose="02020603050405020304" pitchFamily="18" charset="0"/>
              </a:rPr>
              <a:t>as </a:t>
            </a:r>
            <a:r>
              <a:rPr lang="en-US" sz="2400" i="1" u="sng" dirty="0" err="1">
                <a:effectLst/>
                <a:ea typeface="Calibri" panose="020F0502020204030204" pitchFamily="34" charset="0"/>
                <a:cs typeface="Times New Roman" panose="02020603050405020304" pitchFamily="18" charset="0"/>
              </a:rPr>
              <a:t>uz</a:t>
            </a:r>
            <a:r>
              <a:rPr lang="lv-LV" sz="2400" i="1" u="sng" dirty="0">
                <a:effectLst/>
                <a:ea typeface="Calibri" panose="020F0502020204030204" pitchFamily="34" charset="0"/>
                <a:cs typeface="Times New Roman" panose="02020603050405020304" pitchFamily="18" charset="0"/>
              </a:rPr>
              <a:t> būvdarbu iepirkumu, kurā tiek piemērota sarunu procedūra vai konkursa procedūra ar sarunām</a:t>
            </a:r>
            <a:r>
              <a:rPr lang="lv-LV" sz="2400" i="1" dirty="0">
                <a:effectLst/>
                <a:ea typeface="Calibri" panose="020F0502020204030204" pitchFamily="34" charset="0"/>
                <a:cs typeface="Times New Roman" panose="02020603050405020304" pitchFamily="18" charset="0"/>
              </a:rPr>
              <a:t>.</a:t>
            </a:r>
            <a:endParaRPr lang="lv-LV" sz="2400" dirty="0">
              <a:effectLst/>
              <a:ea typeface="Calibri" panose="020F0502020204030204" pitchFamily="34" charset="0"/>
              <a:cs typeface="Times New Roman" panose="02020603050405020304" pitchFamily="18" charset="0"/>
            </a:endParaRPr>
          </a:p>
          <a:p>
            <a:pPr algn="ctr"/>
            <a:r>
              <a:rPr lang="en-US" sz="2100" dirty="0">
                <a:solidFill>
                  <a:srgbClr val="FF0000"/>
                </a:solidFill>
              </a:rPr>
              <a:t> </a:t>
            </a:r>
          </a:p>
          <a:p>
            <a:pPr marL="457200" indent="-457200" algn="just">
              <a:buFont typeface="Wingdings" panose="05000000000000000000" pitchFamily="2" charset="2"/>
              <a:buChar char="Ø"/>
            </a:pPr>
            <a:endParaRPr lang="en-US" dirty="0"/>
          </a:p>
          <a:p>
            <a:pPr marL="457200" indent="-457200" algn="just">
              <a:buFont typeface="Wingdings" panose="05000000000000000000" pitchFamily="2" charset="2"/>
              <a:buChar char="Ø"/>
            </a:pPr>
            <a:endParaRPr lang="en-US" dirty="0"/>
          </a:p>
          <a:p>
            <a:pPr marL="536575" indent="-536575" algn="just"/>
            <a:endParaRPr lang="en-US" sz="1700" dirty="0"/>
          </a:p>
          <a:p>
            <a:pPr marL="228600" algn="just">
              <a:lnSpc>
                <a:spcPct val="100000"/>
              </a:lnSpc>
              <a:spcAft>
                <a:spcPts val="600"/>
              </a:spcAft>
            </a:pPr>
            <a:endParaRPr lang="en-US" sz="1700" dirty="0"/>
          </a:p>
          <a:p>
            <a:pPr marL="457200" indent="-228600" algn="just">
              <a:spcAft>
                <a:spcPts val="600"/>
              </a:spcAft>
              <a:buFont typeface="Arial" panose="020B0604020202020204" pitchFamily="34" charset="0"/>
              <a:buChar char="•"/>
            </a:pPr>
            <a:endParaRPr lang="en-US" sz="1700" dirty="0"/>
          </a:p>
          <a:p>
            <a:pPr marL="457200" indent="-228600" algn="just">
              <a:spcAft>
                <a:spcPts val="600"/>
              </a:spcAft>
              <a:buFont typeface="Arial" panose="020B0604020202020204" pitchFamily="34" charset="0"/>
              <a:buChar char="•"/>
            </a:pPr>
            <a:endParaRPr lang="lv-LV" sz="1700" dirty="0">
              <a:latin typeface="+mn-lt"/>
              <a:cs typeface="Calibri" panose="020F0502020204030204"/>
            </a:endParaRPr>
          </a:p>
          <a:p>
            <a:pPr indent="-228600" algn="just">
              <a:buFont typeface="Arial" panose="020B0604020202020204" pitchFamily="34" charset="0"/>
              <a:buChar char="•"/>
            </a:pPr>
            <a:endParaRPr lang="en-US" sz="1700" dirty="0">
              <a:latin typeface="+mn-lt"/>
              <a:cs typeface="Calibri" panose="020F0502020204030204"/>
            </a:endParaRPr>
          </a:p>
          <a:p>
            <a:pPr marL="457200" indent="-228600" algn="just">
              <a:buFont typeface="Arial" panose="020B0604020202020204" pitchFamily="34" charset="0"/>
              <a:buChar char="•"/>
            </a:pPr>
            <a:endParaRPr lang="en-US" sz="1700" dirty="0">
              <a:latin typeface="+mn-lt"/>
            </a:endParaRPr>
          </a:p>
          <a:p>
            <a:pPr marL="457200" indent="-228600" algn="just">
              <a:buFont typeface="Arial" panose="020B0604020202020204" pitchFamily="34" charset="0"/>
              <a:buChar char="•"/>
            </a:pPr>
            <a:endParaRPr lang="en-US" sz="1700" dirty="0">
              <a:latin typeface="+mn-lt"/>
              <a:cs typeface="Calibri" panose="020F0502020204030204"/>
            </a:endParaRPr>
          </a:p>
        </p:txBody>
      </p:sp>
    </p:spTree>
    <p:extLst>
      <p:ext uri="{BB962C8B-B14F-4D97-AF65-F5344CB8AC3E}">
        <p14:creationId xmlns:p14="http://schemas.microsoft.com/office/powerpoint/2010/main" val="2495734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368300" y="123825"/>
            <a:ext cx="10985501" cy="1325563"/>
          </a:xfrm>
        </p:spPr>
        <p:txBody>
          <a:bodyPr vert="horz" lIns="91440" tIns="45720" rIns="91440" bIns="45720" rtlCol="0" anchor="ctr">
            <a:normAutofit/>
          </a:bodyPr>
          <a:lstStyle/>
          <a:p>
            <a:pPr algn="ctr"/>
            <a:r>
              <a:rPr lang="en-US" sz="2800" b="1" dirty="0" err="1"/>
              <a:t>Izslēgšanas</a:t>
            </a:r>
            <a:r>
              <a:rPr lang="en-US" sz="2800" b="1" dirty="0"/>
              <a:t> </a:t>
            </a:r>
            <a:r>
              <a:rPr lang="en-US" sz="2800" b="1" dirty="0" err="1"/>
              <a:t>kritēriju</a:t>
            </a:r>
            <a:r>
              <a:rPr lang="en-US" sz="2800" b="1" dirty="0"/>
              <a:t> </a:t>
            </a:r>
            <a:r>
              <a:rPr lang="en-US" sz="2800" b="1" dirty="0" err="1"/>
              <a:t>attiecināšana</a:t>
            </a:r>
            <a:r>
              <a:rPr lang="en-US" sz="2800" b="1" dirty="0"/>
              <a:t> </a:t>
            </a:r>
            <a:br>
              <a:rPr lang="en-US" sz="2800" b="1" dirty="0"/>
            </a:br>
            <a:r>
              <a:rPr lang="en-US" sz="2800" b="1" dirty="0" err="1"/>
              <a:t>uz</a:t>
            </a:r>
            <a:r>
              <a:rPr lang="en-US" sz="2800" b="1" dirty="0"/>
              <a:t> </a:t>
            </a:r>
            <a:r>
              <a:rPr lang="en-US" sz="2800" b="1" dirty="0" err="1"/>
              <a:t>apakšuzņēmējiem</a:t>
            </a:r>
            <a:endParaRPr lang="en-US" sz="2800" b="1" dirty="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368300" y="1449387"/>
            <a:ext cx="11146759" cy="4720503"/>
          </a:xfrm>
        </p:spPr>
        <p:txBody>
          <a:bodyPr vert="horz" lIns="91440" tIns="45720" rIns="91440" bIns="45720" rtlCol="0" anchor="t">
            <a:normAutofit fontScale="92500" lnSpcReduction="10000"/>
          </a:bodyPr>
          <a:lstStyle/>
          <a:p>
            <a:pPr algn="ctr"/>
            <a:r>
              <a:rPr lang="en-US" dirty="0"/>
              <a:t> </a:t>
            </a:r>
          </a:p>
          <a:p>
            <a:pPr marL="457200" indent="-457200" algn="just">
              <a:buFont typeface="Wingdings" panose="05000000000000000000" pitchFamily="2" charset="2"/>
              <a:buChar char="Ø"/>
            </a:pPr>
            <a:endParaRPr lang="en-US" i="1" dirty="0"/>
          </a:p>
          <a:p>
            <a:pPr marL="457200" indent="-457200" algn="just">
              <a:buFont typeface="Wingdings" panose="05000000000000000000" pitchFamily="2" charset="2"/>
              <a:buChar char="Ø"/>
            </a:pPr>
            <a:r>
              <a:rPr lang="en-US" i="1" dirty="0" err="1"/>
              <a:t>Atbalstīt</a:t>
            </a:r>
            <a:r>
              <a:rPr lang="en-US" i="1" dirty="0"/>
              <a:t> </a:t>
            </a:r>
            <a:r>
              <a:rPr lang="en-US" i="1" dirty="0" err="1"/>
              <a:t>esošā</a:t>
            </a:r>
            <a:r>
              <a:rPr lang="en-US" i="1" dirty="0"/>
              <a:t> </a:t>
            </a:r>
            <a:r>
              <a:rPr lang="en-US" i="1" dirty="0" err="1"/>
              <a:t>regulējuma</a:t>
            </a:r>
            <a:r>
              <a:rPr lang="en-US" i="1" dirty="0"/>
              <a:t> </a:t>
            </a:r>
            <a:r>
              <a:rPr lang="en-US" i="1" dirty="0" err="1"/>
              <a:t>saglabāšanu</a:t>
            </a:r>
            <a:r>
              <a:rPr lang="en-US" i="1" dirty="0"/>
              <a:t>.</a:t>
            </a:r>
          </a:p>
          <a:p>
            <a:pPr algn="ctr"/>
            <a:endParaRPr lang="en-US" sz="2000" dirty="0">
              <a:solidFill>
                <a:srgbClr val="FF0000"/>
              </a:solidFill>
            </a:endParaRPr>
          </a:p>
          <a:p>
            <a:pPr algn="ctr"/>
            <a:r>
              <a:rPr lang="en-US" sz="2000" dirty="0" err="1">
                <a:solidFill>
                  <a:srgbClr val="FF0000"/>
                </a:solidFill>
              </a:rPr>
              <a:t>kompromiss</a:t>
            </a:r>
            <a:endParaRPr lang="en-US" sz="2000" dirty="0">
              <a:solidFill>
                <a:srgbClr val="FF0000"/>
              </a:solidFill>
            </a:endParaRPr>
          </a:p>
          <a:p>
            <a:pPr algn="ctr"/>
            <a:endParaRPr lang="en-US" sz="2000" dirty="0">
              <a:solidFill>
                <a:srgbClr val="FF0000"/>
              </a:solidFill>
            </a:endParaRPr>
          </a:p>
          <a:p>
            <a:pPr marL="457200" indent="-457200" algn="just">
              <a:lnSpc>
                <a:spcPct val="150000"/>
              </a:lnSpc>
              <a:buFont typeface="Wingdings" panose="05000000000000000000" pitchFamily="2" charset="2"/>
              <a:buChar char="Ø"/>
            </a:pPr>
            <a:r>
              <a:rPr lang="en-US" i="1" dirty="0" err="1"/>
              <a:t>Kritēriju</a:t>
            </a:r>
            <a:r>
              <a:rPr lang="en-US" i="1" dirty="0"/>
              <a:t> </a:t>
            </a:r>
            <a:r>
              <a:rPr lang="en-US" i="1" dirty="0" err="1"/>
              <a:t>attiecināt</a:t>
            </a:r>
            <a:r>
              <a:rPr lang="en-US" i="1" dirty="0"/>
              <a:t> </a:t>
            </a:r>
            <a:r>
              <a:rPr lang="en-US" i="1" dirty="0" err="1"/>
              <a:t>uz</a:t>
            </a:r>
            <a:r>
              <a:rPr lang="en-US" i="1" dirty="0"/>
              <a:t> </a:t>
            </a:r>
            <a:r>
              <a:rPr lang="lv-LV" i="1" dirty="0"/>
              <a:t>apakšuzņēmēj</a:t>
            </a:r>
            <a:r>
              <a:rPr lang="en-US" i="1" dirty="0" err="1"/>
              <a:t>iem</a:t>
            </a:r>
            <a:r>
              <a:rPr lang="lv-LV" i="1" dirty="0"/>
              <a:t>, kur</a:t>
            </a:r>
            <a:r>
              <a:rPr lang="en-US" i="1" dirty="0"/>
              <a:t>u</a:t>
            </a:r>
            <a:r>
              <a:rPr lang="lv-LV" i="1" dirty="0"/>
              <a:t> veicamo</a:t>
            </a:r>
            <a:r>
              <a:rPr lang="en-US" i="1" dirty="0"/>
              <a:t> </a:t>
            </a:r>
            <a:r>
              <a:rPr lang="en-US" i="1" dirty="0" err="1"/>
              <a:t>būvdarbu</a:t>
            </a:r>
            <a:r>
              <a:rPr lang="en-US" i="1" dirty="0"/>
              <a:t> </a:t>
            </a:r>
            <a:r>
              <a:rPr lang="lv-LV" i="1" dirty="0"/>
              <a:t>vērtība ir vismaz 10%</a:t>
            </a:r>
            <a:r>
              <a:rPr lang="en-US" i="1" dirty="0"/>
              <a:t> </a:t>
            </a:r>
            <a:r>
              <a:rPr lang="lv-LV" i="1" dirty="0"/>
              <a:t>no kopējās līguma vērtība</a:t>
            </a:r>
            <a:r>
              <a:rPr lang="en-US" i="1" dirty="0"/>
              <a:t>s</a:t>
            </a:r>
            <a:r>
              <a:rPr lang="lv-LV" i="1" dirty="0"/>
              <a:t> vai </a:t>
            </a:r>
            <a:r>
              <a:rPr lang="en-US" i="1" dirty="0" err="1"/>
              <a:t>pārsniedz</a:t>
            </a:r>
            <a:r>
              <a:rPr lang="en-US" i="1" dirty="0"/>
              <a:t> </a:t>
            </a:r>
            <a:r>
              <a:rPr lang="lv-LV" i="1" dirty="0"/>
              <a:t>350 000 EUR</a:t>
            </a:r>
            <a:r>
              <a:rPr lang="en-US" i="1" dirty="0"/>
              <a:t>,</a:t>
            </a:r>
            <a:r>
              <a:rPr lang="lv-LV" i="1" dirty="0"/>
              <a:t> </a:t>
            </a:r>
            <a:r>
              <a:rPr lang="en-US" i="1" dirty="0" err="1"/>
              <a:t>ņemot</a:t>
            </a:r>
            <a:r>
              <a:rPr lang="en-US" i="1" dirty="0"/>
              <a:t> </a:t>
            </a:r>
            <a:r>
              <a:rPr lang="en-US" i="1" dirty="0" err="1"/>
              <a:t>vērā</a:t>
            </a:r>
            <a:r>
              <a:rPr lang="en-US" i="1" dirty="0"/>
              <a:t> </a:t>
            </a:r>
            <a:r>
              <a:rPr lang="lv-LV" i="1" dirty="0"/>
              <a:t>mazāk</a:t>
            </a:r>
            <a:r>
              <a:rPr lang="en-US" i="1" dirty="0"/>
              <a:t>o </a:t>
            </a:r>
            <a:r>
              <a:rPr lang="en-US" i="1" dirty="0" err="1"/>
              <a:t>vērtību</a:t>
            </a:r>
            <a:r>
              <a:rPr lang="en-US" i="1" dirty="0"/>
              <a:t>.</a:t>
            </a:r>
          </a:p>
          <a:p>
            <a:pPr algn="ctr"/>
            <a:r>
              <a:rPr lang="en-US" sz="2100" dirty="0">
                <a:solidFill>
                  <a:srgbClr val="FF0000"/>
                </a:solidFill>
              </a:rPr>
              <a:t> </a:t>
            </a:r>
          </a:p>
          <a:p>
            <a:pPr marL="457200" indent="-457200" algn="just">
              <a:buFont typeface="Wingdings" panose="05000000000000000000" pitchFamily="2" charset="2"/>
              <a:buChar char="Ø"/>
            </a:pPr>
            <a:endParaRPr lang="en-US" dirty="0"/>
          </a:p>
          <a:p>
            <a:pPr marL="457200" indent="-457200" algn="just">
              <a:buFont typeface="Wingdings" panose="05000000000000000000" pitchFamily="2" charset="2"/>
              <a:buChar char="Ø"/>
            </a:pPr>
            <a:endParaRPr lang="en-US" dirty="0"/>
          </a:p>
          <a:p>
            <a:pPr marL="536575" indent="-536575" algn="just"/>
            <a:endParaRPr lang="en-US" sz="1700" dirty="0"/>
          </a:p>
          <a:p>
            <a:pPr marL="228600" algn="just">
              <a:lnSpc>
                <a:spcPct val="100000"/>
              </a:lnSpc>
              <a:spcAft>
                <a:spcPts val="600"/>
              </a:spcAft>
            </a:pPr>
            <a:endParaRPr lang="en-US" sz="1700" dirty="0"/>
          </a:p>
          <a:p>
            <a:pPr marL="457200" indent="-228600" algn="just">
              <a:spcAft>
                <a:spcPts val="600"/>
              </a:spcAft>
              <a:buFont typeface="Arial" panose="020B0604020202020204" pitchFamily="34" charset="0"/>
              <a:buChar char="•"/>
            </a:pPr>
            <a:endParaRPr lang="en-US" sz="1700" dirty="0"/>
          </a:p>
          <a:p>
            <a:pPr marL="457200" indent="-228600" algn="just">
              <a:spcAft>
                <a:spcPts val="600"/>
              </a:spcAft>
              <a:buFont typeface="Arial" panose="020B0604020202020204" pitchFamily="34" charset="0"/>
              <a:buChar char="•"/>
            </a:pPr>
            <a:endParaRPr lang="lv-LV" sz="1700" dirty="0">
              <a:latin typeface="+mn-lt"/>
              <a:cs typeface="Calibri" panose="020F0502020204030204"/>
            </a:endParaRPr>
          </a:p>
          <a:p>
            <a:pPr indent="-228600" algn="just">
              <a:buFont typeface="Arial" panose="020B0604020202020204" pitchFamily="34" charset="0"/>
              <a:buChar char="•"/>
            </a:pPr>
            <a:endParaRPr lang="en-US" sz="1700" dirty="0">
              <a:latin typeface="+mn-lt"/>
              <a:cs typeface="Calibri" panose="020F0502020204030204"/>
            </a:endParaRPr>
          </a:p>
          <a:p>
            <a:pPr marL="457200" indent="-228600" algn="just">
              <a:buFont typeface="Arial" panose="020B0604020202020204" pitchFamily="34" charset="0"/>
              <a:buChar char="•"/>
            </a:pPr>
            <a:endParaRPr lang="en-US" sz="1700" dirty="0">
              <a:latin typeface="+mn-lt"/>
            </a:endParaRPr>
          </a:p>
          <a:p>
            <a:pPr marL="457200" indent="-228600" algn="just">
              <a:buFont typeface="Arial" panose="020B0604020202020204" pitchFamily="34" charset="0"/>
              <a:buChar char="•"/>
            </a:pPr>
            <a:endParaRPr lang="en-US" sz="1700" dirty="0">
              <a:latin typeface="+mn-lt"/>
              <a:cs typeface="Calibri" panose="020F0502020204030204"/>
            </a:endParaRPr>
          </a:p>
        </p:txBody>
      </p:sp>
    </p:spTree>
    <p:extLst>
      <p:ext uri="{BB962C8B-B14F-4D97-AF65-F5344CB8AC3E}">
        <p14:creationId xmlns:p14="http://schemas.microsoft.com/office/powerpoint/2010/main" val="821283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1" y="123825"/>
            <a:ext cx="10515600" cy="1325563"/>
          </a:xfrm>
        </p:spPr>
        <p:txBody>
          <a:bodyPr vert="horz" lIns="91440" tIns="45720" rIns="91440" bIns="45720" rtlCol="0" anchor="ctr">
            <a:normAutofit/>
          </a:bodyPr>
          <a:lstStyle/>
          <a:p>
            <a:pPr algn="just"/>
            <a:r>
              <a:rPr lang="en-US" sz="2800" b="1" dirty="0" err="1"/>
              <a:t>Izslēgšana</a:t>
            </a:r>
            <a:r>
              <a:rPr lang="en-US" sz="2800" b="1" dirty="0"/>
              <a:t> </a:t>
            </a:r>
            <a:r>
              <a:rPr lang="en-US" sz="2800" b="1" dirty="0" err="1"/>
              <a:t>sakarā</a:t>
            </a:r>
            <a:r>
              <a:rPr lang="en-US" sz="2800" b="1" dirty="0"/>
              <a:t> </a:t>
            </a:r>
            <a:r>
              <a:rPr lang="en-US" sz="2800" b="1" dirty="0" err="1"/>
              <a:t>ar</a:t>
            </a:r>
            <a:r>
              <a:rPr lang="en-US" sz="2800" b="1" dirty="0"/>
              <a:t> </a:t>
            </a:r>
            <a:r>
              <a:rPr lang="en-US" sz="2800" b="1" dirty="0" err="1"/>
              <a:t>iepriekš</a:t>
            </a:r>
            <a:r>
              <a:rPr lang="en-US" sz="2800" b="1" dirty="0"/>
              <a:t> </a:t>
            </a:r>
            <a:r>
              <a:rPr lang="en-US" sz="2800" b="1" dirty="0" err="1"/>
              <a:t>lauztu</a:t>
            </a:r>
            <a:r>
              <a:rPr lang="en-US" sz="2800" b="1" dirty="0"/>
              <a:t> </a:t>
            </a:r>
            <a:r>
              <a:rPr lang="en-US" sz="2800" b="1" dirty="0" err="1"/>
              <a:t>līgumu</a:t>
            </a:r>
            <a:endParaRPr lang="en-US" sz="2800" b="1" dirty="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368300" y="1632856"/>
            <a:ext cx="11146759" cy="4463143"/>
          </a:xfrm>
        </p:spPr>
        <p:txBody>
          <a:bodyPr vert="horz" lIns="91440" tIns="45720" rIns="91440" bIns="45720" rtlCol="0" anchor="ctr">
            <a:normAutofit fontScale="92500" lnSpcReduction="10000"/>
          </a:bodyPr>
          <a:lstStyle/>
          <a:p>
            <a:pPr algn="ctr"/>
            <a:endParaRPr lang="en-US" i="1" dirty="0"/>
          </a:p>
          <a:p>
            <a:pPr algn="ctr"/>
            <a:endParaRPr lang="en-US" sz="2800" i="1" dirty="0"/>
          </a:p>
          <a:p>
            <a:pPr algn="ctr"/>
            <a:endParaRPr lang="en-US" i="1" dirty="0"/>
          </a:p>
          <a:p>
            <a:pPr algn="ctr"/>
            <a:endParaRPr lang="en-US" sz="2800" i="1" dirty="0"/>
          </a:p>
          <a:p>
            <a:pPr algn="ctr">
              <a:lnSpc>
                <a:spcPct val="200000"/>
              </a:lnSpc>
            </a:pPr>
            <a:endParaRPr lang="en-US" i="1" dirty="0"/>
          </a:p>
          <a:p>
            <a:pPr algn="ctr">
              <a:lnSpc>
                <a:spcPct val="200000"/>
              </a:lnSpc>
            </a:pPr>
            <a:r>
              <a:rPr lang="en-US" i="1" dirty="0" err="1"/>
              <a:t>Paredzēt</a:t>
            </a:r>
            <a:r>
              <a:rPr lang="en-US" i="1" dirty="0"/>
              <a:t> </a:t>
            </a:r>
            <a:r>
              <a:rPr lang="en-US" i="1" dirty="0" err="1"/>
              <a:t>pārejas</a:t>
            </a:r>
            <a:r>
              <a:rPr lang="en-US" i="1" dirty="0"/>
              <a:t> </a:t>
            </a:r>
            <a:r>
              <a:rPr lang="en-US" i="1" dirty="0" err="1"/>
              <a:t>noteikumus</a:t>
            </a:r>
            <a:r>
              <a:rPr lang="en-US" i="1" dirty="0"/>
              <a:t>, </a:t>
            </a:r>
            <a:r>
              <a:rPr lang="en-US" i="1" dirty="0" err="1"/>
              <a:t>lai</a:t>
            </a:r>
            <a:r>
              <a:rPr lang="en-US" i="1" dirty="0"/>
              <a:t> </a:t>
            </a:r>
            <a:r>
              <a:rPr lang="en-US" i="1" dirty="0" err="1"/>
              <a:t>attiecīgie</a:t>
            </a:r>
            <a:r>
              <a:rPr lang="en-US" i="1" dirty="0"/>
              <a:t> </a:t>
            </a:r>
            <a:r>
              <a:rPr lang="en-US" i="1" dirty="0" err="1"/>
              <a:t>Grozījumi</a:t>
            </a:r>
            <a:r>
              <a:rPr lang="en-US" i="1" dirty="0"/>
              <a:t> </a:t>
            </a:r>
            <a:r>
              <a:rPr lang="en-US" i="1" dirty="0" err="1"/>
              <a:t>stātos</a:t>
            </a:r>
            <a:r>
              <a:rPr lang="en-US" i="1" dirty="0"/>
              <a:t> </a:t>
            </a:r>
            <a:r>
              <a:rPr lang="en-US" i="1" dirty="0" err="1"/>
              <a:t>spēkā</a:t>
            </a:r>
            <a:r>
              <a:rPr lang="en-US" i="1" dirty="0"/>
              <a:t> </a:t>
            </a:r>
            <a:r>
              <a:rPr lang="en-US" i="1" dirty="0" err="1"/>
              <a:t>gadu</a:t>
            </a:r>
            <a:r>
              <a:rPr lang="en-US" i="1" dirty="0"/>
              <a:t> </a:t>
            </a:r>
            <a:r>
              <a:rPr lang="en-US" i="1" dirty="0" err="1"/>
              <a:t>pēc</a:t>
            </a:r>
            <a:r>
              <a:rPr lang="en-US" i="1" dirty="0"/>
              <a:t> </a:t>
            </a:r>
            <a:r>
              <a:rPr lang="en-US" i="1" dirty="0" err="1"/>
              <a:t>līgumu</a:t>
            </a:r>
            <a:r>
              <a:rPr lang="en-US" i="1" dirty="0"/>
              <a:t> </a:t>
            </a:r>
            <a:r>
              <a:rPr lang="en-US" i="1" dirty="0" err="1"/>
              <a:t>reģistra</a:t>
            </a:r>
            <a:r>
              <a:rPr lang="en-US" i="1" dirty="0"/>
              <a:t> </a:t>
            </a:r>
            <a:r>
              <a:rPr lang="en-US" i="1" dirty="0" err="1"/>
              <a:t>izveides</a:t>
            </a:r>
            <a:r>
              <a:rPr lang="en-US" i="1" dirty="0"/>
              <a:t>.</a:t>
            </a:r>
          </a:p>
          <a:p>
            <a:pPr marL="457200" indent="-457200" algn="just">
              <a:buFont typeface="Wingdings" panose="05000000000000000000" pitchFamily="2" charset="2"/>
              <a:buChar char="Ø"/>
            </a:pPr>
            <a:endParaRPr lang="en-US" dirty="0"/>
          </a:p>
          <a:p>
            <a:pPr marL="457200" indent="-457200" algn="just">
              <a:buFont typeface="Wingdings" panose="05000000000000000000" pitchFamily="2" charset="2"/>
              <a:buChar char="Ø"/>
            </a:pPr>
            <a:endParaRPr lang="en-US" dirty="0"/>
          </a:p>
          <a:p>
            <a:pPr marL="536575" indent="-536575" algn="just"/>
            <a:endParaRPr lang="en-US" sz="1700" dirty="0"/>
          </a:p>
          <a:p>
            <a:pPr marL="228600" algn="just">
              <a:lnSpc>
                <a:spcPct val="100000"/>
              </a:lnSpc>
              <a:spcAft>
                <a:spcPts val="600"/>
              </a:spcAft>
            </a:pPr>
            <a:endParaRPr lang="en-US" sz="1700" dirty="0"/>
          </a:p>
          <a:p>
            <a:pPr marL="457200" indent="-228600" algn="just">
              <a:spcAft>
                <a:spcPts val="600"/>
              </a:spcAft>
              <a:buFont typeface="Arial" panose="020B0604020202020204" pitchFamily="34" charset="0"/>
              <a:buChar char="•"/>
            </a:pPr>
            <a:endParaRPr lang="en-US" sz="1700" dirty="0"/>
          </a:p>
          <a:p>
            <a:pPr marL="457200" indent="-228600" algn="just">
              <a:spcAft>
                <a:spcPts val="600"/>
              </a:spcAft>
              <a:buFont typeface="Arial" panose="020B0604020202020204" pitchFamily="34" charset="0"/>
              <a:buChar char="•"/>
            </a:pPr>
            <a:endParaRPr lang="lv-LV" sz="1700" dirty="0">
              <a:latin typeface="+mn-lt"/>
              <a:cs typeface="Calibri" panose="020F0502020204030204"/>
            </a:endParaRPr>
          </a:p>
          <a:p>
            <a:pPr indent="-228600" algn="just">
              <a:buFont typeface="Arial" panose="020B0604020202020204" pitchFamily="34" charset="0"/>
              <a:buChar char="•"/>
            </a:pPr>
            <a:endParaRPr lang="en-US" sz="1700" dirty="0">
              <a:latin typeface="+mn-lt"/>
              <a:cs typeface="Calibri" panose="020F0502020204030204"/>
            </a:endParaRPr>
          </a:p>
          <a:p>
            <a:pPr marL="457200" indent="-228600" algn="just">
              <a:buFont typeface="Arial" panose="020B0604020202020204" pitchFamily="34" charset="0"/>
              <a:buChar char="•"/>
            </a:pPr>
            <a:endParaRPr lang="en-US" sz="1700" dirty="0">
              <a:latin typeface="+mn-lt"/>
            </a:endParaRPr>
          </a:p>
          <a:p>
            <a:pPr marL="457200" indent="-228600" algn="just">
              <a:buFont typeface="Arial" panose="020B0604020202020204" pitchFamily="34" charset="0"/>
              <a:buChar char="•"/>
            </a:pPr>
            <a:endParaRPr lang="en-US" sz="1700" dirty="0">
              <a:latin typeface="+mn-lt"/>
              <a:cs typeface="Calibri" panose="020F0502020204030204"/>
            </a:endParaRPr>
          </a:p>
        </p:txBody>
      </p:sp>
    </p:spTree>
    <p:extLst>
      <p:ext uri="{BB962C8B-B14F-4D97-AF65-F5344CB8AC3E}">
        <p14:creationId xmlns:p14="http://schemas.microsoft.com/office/powerpoint/2010/main" val="3597385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F28E20F-BEB7-4BAA-B46F-6221E32A2FD7}"/>
              </a:ext>
            </a:extLst>
          </p:cNvPr>
          <p:cNvSpPr>
            <a:spLocks noGrp="1"/>
          </p:cNvSpPr>
          <p:nvPr>
            <p:ph type="title"/>
          </p:nvPr>
        </p:nvSpPr>
        <p:spPr>
          <a:xfrm>
            <a:off x="381000" y="2312518"/>
            <a:ext cx="10515600" cy="2232965"/>
          </a:xfrm>
        </p:spPr>
        <p:txBody>
          <a:bodyPr anchor="ctr">
            <a:normAutofit/>
          </a:bodyPr>
          <a:lstStyle/>
          <a:p>
            <a:pPr algn="ctr"/>
            <a:r>
              <a:rPr lang="en-US" sz="5400" dirty="0"/>
              <a:t>1. </a:t>
            </a:r>
            <a:r>
              <a:rPr lang="en-US" sz="5400" dirty="0" err="1"/>
              <a:t>Esošā</a:t>
            </a:r>
            <a:r>
              <a:rPr lang="en-US" sz="5400" dirty="0"/>
              <a:t> </a:t>
            </a:r>
            <a:r>
              <a:rPr lang="en-US" sz="5400" dirty="0" err="1"/>
              <a:t>situācija</a:t>
            </a:r>
            <a:br>
              <a:rPr lang="lv-LV" sz="4800" dirty="0"/>
            </a:br>
            <a:endParaRPr lang="lv-LV" dirty="0"/>
          </a:p>
        </p:txBody>
      </p:sp>
    </p:spTree>
    <p:extLst>
      <p:ext uri="{BB962C8B-B14F-4D97-AF65-F5344CB8AC3E}">
        <p14:creationId xmlns:p14="http://schemas.microsoft.com/office/powerpoint/2010/main" val="4046568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368300" y="123825"/>
            <a:ext cx="10985501" cy="1325563"/>
          </a:xfrm>
        </p:spPr>
        <p:txBody>
          <a:bodyPr vert="horz" lIns="91440" tIns="45720" rIns="91440" bIns="45720" rtlCol="0" anchor="ctr">
            <a:normAutofit/>
          </a:bodyPr>
          <a:lstStyle/>
          <a:p>
            <a:pPr algn="just"/>
            <a:r>
              <a:rPr lang="en-US" sz="2800" b="1"/>
              <a:t>Izslēgšana sakarā ar </a:t>
            </a:r>
            <a:r>
              <a:rPr lang="lv-LV" sz="2800" b="1"/>
              <a:t>profesionālās darbības pārkāpumi</a:t>
            </a:r>
            <a:r>
              <a:rPr lang="en-US" sz="2800" b="1"/>
              <a:t>em</a:t>
            </a:r>
            <a:endParaRPr lang="en-US" sz="2800" b="1" dirty="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368300" y="1449388"/>
            <a:ext cx="11146759" cy="4646612"/>
          </a:xfrm>
        </p:spPr>
        <p:txBody>
          <a:bodyPr vert="horz" lIns="91440" tIns="45720" rIns="91440" bIns="45720" rtlCol="0" anchor="t">
            <a:normAutofit/>
          </a:bodyPr>
          <a:lstStyle/>
          <a:p>
            <a:pPr algn="just"/>
            <a:r>
              <a:rPr lang="en-US" dirty="0"/>
              <a:t> </a:t>
            </a:r>
          </a:p>
          <a:p>
            <a:pPr algn="just"/>
            <a:endParaRPr lang="en-US" dirty="0"/>
          </a:p>
          <a:p>
            <a:pPr algn="just"/>
            <a:endParaRPr lang="en-US" i="1" dirty="0"/>
          </a:p>
          <a:p>
            <a:pPr algn="just">
              <a:lnSpc>
                <a:spcPct val="150000"/>
              </a:lnSpc>
            </a:pPr>
            <a:r>
              <a:rPr lang="en-US" i="1" dirty="0" err="1"/>
              <a:t>Izslēgšanas</a:t>
            </a:r>
            <a:r>
              <a:rPr lang="en-US" i="1" dirty="0"/>
              <a:t> </a:t>
            </a:r>
            <a:r>
              <a:rPr lang="en-US" i="1" dirty="0" err="1"/>
              <a:t>noteikumi</a:t>
            </a:r>
            <a:r>
              <a:rPr lang="en-US" i="1" dirty="0"/>
              <a:t> </a:t>
            </a:r>
            <a:r>
              <a:rPr lang="en-US" i="1" dirty="0" err="1"/>
              <a:t>ir</a:t>
            </a:r>
            <a:r>
              <a:rPr lang="en-US" i="1" dirty="0"/>
              <a:t> </a:t>
            </a:r>
            <a:r>
              <a:rPr lang="en-US" i="1" dirty="0" err="1"/>
              <a:t>jāpiemēro</a:t>
            </a:r>
            <a:r>
              <a:rPr lang="en-US" i="1" dirty="0"/>
              <a:t> </a:t>
            </a:r>
            <a:r>
              <a:rPr lang="en-US" i="1" dirty="0" err="1"/>
              <a:t>tikai</a:t>
            </a:r>
            <a:r>
              <a:rPr lang="en-US" i="1" dirty="0"/>
              <a:t> </a:t>
            </a:r>
            <a:r>
              <a:rPr lang="en-US" i="1" dirty="0" err="1"/>
              <a:t>attiecībā</a:t>
            </a:r>
            <a:r>
              <a:rPr lang="en-US" i="1" dirty="0"/>
              <a:t> </a:t>
            </a:r>
            <a:r>
              <a:rPr lang="en-US" i="1" dirty="0" err="1"/>
              <a:t>uz</a:t>
            </a:r>
            <a:r>
              <a:rPr lang="en-US" i="1" dirty="0"/>
              <a:t> </a:t>
            </a:r>
            <a:r>
              <a:rPr lang="en-US" i="1" dirty="0" err="1"/>
              <a:t>profesionāliem</a:t>
            </a:r>
            <a:r>
              <a:rPr lang="en-US" i="1" dirty="0"/>
              <a:t> </a:t>
            </a:r>
            <a:r>
              <a:rPr lang="en-US" i="1" dirty="0" err="1"/>
              <a:t>pārkāpumiem</a:t>
            </a:r>
            <a:r>
              <a:rPr lang="en-US" i="1" dirty="0"/>
              <a:t> </a:t>
            </a:r>
            <a:r>
              <a:rPr lang="en-US" i="1" dirty="0" err="1"/>
              <a:t>attiecīgajā</a:t>
            </a:r>
            <a:r>
              <a:rPr lang="en-US" i="1" dirty="0"/>
              <a:t> </a:t>
            </a:r>
            <a:r>
              <a:rPr lang="en-US" i="1" dirty="0" err="1"/>
              <a:t>nozarē</a:t>
            </a:r>
            <a:r>
              <a:rPr lang="en-US" i="1" dirty="0"/>
              <a:t>, ja par </a:t>
            </a:r>
            <a:r>
              <a:rPr lang="en-US" i="1" dirty="0" err="1"/>
              <a:t>tiem</a:t>
            </a:r>
            <a:r>
              <a:rPr lang="en-US" i="1" dirty="0"/>
              <a:t> </a:t>
            </a:r>
            <a:r>
              <a:rPr lang="en-US" i="1" dirty="0" err="1"/>
              <a:t>piemērots</a:t>
            </a:r>
            <a:r>
              <a:rPr lang="en-US" i="1" dirty="0"/>
              <a:t> </a:t>
            </a:r>
            <a:r>
              <a:rPr lang="en-US" i="1" dirty="0" err="1"/>
              <a:t>administratīvais</a:t>
            </a:r>
            <a:r>
              <a:rPr lang="en-US" i="1" dirty="0"/>
              <a:t> un/</a:t>
            </a:r>
            <a:r>
              <a:rPr lang="en-US" i="1" dirty="0" err="1"/>
              <a:t>vai</a:t>
            </a:r>
            <a:r>
              <a:rPr lang="en-US" i="1" dirty="0"/>
              <a:t> </a:t>
            </a:r>
            <a:r>
              <a:rPr lang="en-US" i="1" dirty="0" err="1"/>
              <a:t>krimināllikumā</a:t>
            </a:r>
            <a:r>
              <a:rPr lang="en-US" i="1" dirty="0"/>
              <a:t> </a:t>
            </a:r>
            <a:r>
              <a:rPr lang="en-US" i="1" dirty="0" err="1"/>
              <a:t>noteiktais</a:t>
            </a:r>
            <a:r>
              <a:rPr lang="en-US" i="1" dirty="0"/>
              <a:t> sods.</a:t>
            </a:r>
          </a:p>
          <a:p>
            <a:pPr marL="457200" indent="-457200" algn="just">
              <a:buFont typeface="Wingdings" panose="05000000000000000000" pitchFamily="2" charset="2"/>
              <a:buChar char="Ø"/>
            </a:pPr>
            <a:endParaRPr lang="en-US" dirty="0"/>
          </a:p>
          <a:p>
            <a:pPr marL="457200" indent="-457200" algn="just">
              <a:buFont typeface="Wingdings" panose="05000000000000000000" pitchFamily="2" charset="2"/>
              <a:buChar char="Ø"/>
            </a:pPr>
            <a:endParaRPr lang="en-US" dirty="0"/>
          </a:p>
          <a:p>
            <a:pPr marL="536575" indent="-536575" algn="just"/>
            <a:endParaRPr lang="en-US" sz="1700" dirty="0"/>
          </a:p>
          <a:p>
            <a:pPr marL="228600" algn="just">
              <a:lnSpc>
                <a:spcPct val="100000"/>
              </a:lnSpc>
              <a:spcAft>
                <a:spcPts val="600"/>
              </a:spcAft>
            </a:pPr>
            <a:endParaRPr lang="en-US" sz="1700" dirty="0"/>
          </a:p>
          <a:p>
            <a:pPr marL="457200" indent="-228600" algn="just">
              <a:spcAft>
                <a:spcPts val="600"/>
              </a:spcAft>
              <a:buFont typeface="Arial" panose="020B0604020202020204" pitchFamily="34" charset="0"/>
              <a:buChar char="•"/>
            </a:pPr>
            <a:endParaRPr lang="en-US" sz="1700" dirty="0"/>
          </a:p>
          <a:p>
            <a:pPr marL="457200" indent="-228600" algn="just">
              <a:spcAft>
                <a:spcPts val="600"/>
              </a:spcAft>
              <a:buFont typeface="Arial" panose="020B0604020202020204" pitchFamily="34" charset="0"/>
              <a:buChar char="•"/>
            </a:pPr>
            <a:endParaRPr lang="lv-LV" sz="1700" dirty="0">
              <a:latin typeface="+mn-lt"/>
              <a:cs typeface="Calibri" panose="020F0502020204030204"/>
            </a:endParaRPr>
          </a:p>
          <a:p>
            <a:pPr indent="-228600" algn="just">
              <a:buFont typeface="Arial" panose="020B0604020202020204" pitchFamily="34" charset="0"/>
              <a:buChar char="•"/>
            </a:pPr>
            <a:endParaRPr lang="en-US" sz="1700" dirty="0">
              <a:latin typeface="+mn-lt"/>
              <a:cs typeface="Calibri" panose="020F0502020204030204"/>
            </a:endParaRPr>
          </a:p>
          <a:p>
            <a:pPr marL="457200" indent="-228600" algn="just">
              <a:buFont typeface="Arial" panose="020B0604020202020204" pitchFamily="34" charset="0"/>
              <a:buChar char="•"/>
            </a:pPr>
            <a:endParaRPr lang="en-US" sz="1700" dirty="0">
              <a:latin typeface="+mn-lt"/>
            </a:endParaRPr>
          </a:p>
          <a:p>
            <a:pPr marL="457200" indent="-228600" algn="just">
              <a:buFont typeface="Arial" panose="020B0604020202020204" pitchFamily="34" charset="0"/>
              <a:buChar char="•"/>
            </a:pPr>
            <a:endParaRPr lang="en-US" sz="1700" dirty="0">
              <a:latin typeface="+mn-lt"/>
              <a:cs typeface="Calibri" panose="020F0502020204030204"/>
            </a:endParaRPr>
          </a:p>
        </p:txBody>
      </p:sp>
    </p:spTree>
    <p:extLst>
      <p:ext uri="{BB962C8B-B14F-4D97-AF65-F5344CB8AC3E}">
        <p14:creationId xmlns:p14="http://schemas.microsoft.com/office/powerpoint/2010/main" val="2340115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9A7E7-25D7-4D92-AD72-938F709A599C}"/>
              </a:ext>
            </a:extLst>
          </p:cNvPr>
          <p:cNvSpPr>
            <a:spLocks noGrp="1"/>
          </p:cNvSpPr>
          <p:nvPr>
            <p:ph type="title"/>
          </p:nvPr>
        </p:nvSpPr>
        <p:spPr>
          <a:xfrm>
            <a:off x="401053" y="336884"/>
            <a:ext cx="6352674" cy="1106905"/>
          </a:xfrm>
        </p:spPr>
        <p:txBody>
          <a:bodyPr/>
          <a:lstStyle/>
          <a:p>
            <a:r>
              <a:rPr lang="en-US" b="1" dirty="0" err="1"/>
              <a:t>Būvniecības</a:t>
            </a:r>
            <a:r>
              <a:rPr lang="en-US" b="1" dirty="0"/>
              <a:t> </a:t>
            </a:r>
            <a:r>
              <a:rPr lang="en-US" b="1" dirty="0" err="1"/>
              <a:t>iepirkumi</a:t>
            </a:r>
            <a:r>
              <a:rPr lang="en-US" b="1" dirty="0"/>
              <a:t> </a:t>
            </a:r>
            <a:r>
              <a:rPr lang="en-US" b="1" dirty="0" err="1"/>
              <a:t>saskaņā</a:t>
            </a:r>
            <a:r>
              <a:rPr lang="en-US" b="1" dirty="0"/>
              <a:t> </a:t>
            </a:r>
            <a:r>
              <a:rPr lang="en-US" b="1" dirty="0" err="1"/>
              <a:t>ar</a:t>
            </a:r>
            <a:r>
              <a:rPr lang="en-US" b="1" dirty="0"/>
              <a:t> PIL </a:t>
            </a:r>
            <a:r>
              <a:rPr lang="en-US" b="1" dirty="0" err="1"/>
              <a:t>procedūrām</a:t>
            </a:r>
            <a:endParaRPr lang="lv-LV" b="1" dirty="0"/>
          </a:p>
        </p:txBody>
      </p:sp>
      <p:graphicFrame>
        <p:nvGraphicFramePr>
          <p:cNvPr id="5" name="Chart 4">
            <a:extLst>
              <a:ext uri="{FF2B5EF4-FFF2-40B4-BE49-F238E27FC236}">
                <a16:creationId xmlns:a16="http://schemas.microsoft.com/office/drawing/2014/main" id="{F57F74F7-E385-4A46-9503-2F6F3DA223AD}"/>
              </a:ext>
            </a:extLst>
          </p:cNvPr>
          <p:cNvGraphicFramePr/>
          <p:nvPr>
            <p:extLst>
              <p:ext uri="{D42A27DB-BD31-4B8C-83A1-F6EECF244321}">
                <p14:modId xmlns:p14="http://schemas.microsoft.com/office/powerpoint/2010/main" val="2250759530"/>
              </p:ext>
            </p:extLst>
          </p:nvPr>
        </p:nvGraphicFramePr>
        <p:xfrm>
          <a:off x="257176" y="1684422"/>
          <a:ext cx="11453562" cy="4240128"/>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8C0AD638-6C5B-4DF0-BA96-D404BF587E8D}"/>
              </a:ext>
            </a:extLst>
          </p:cNvPr>
          <p:cNvSpPr txBox="1"/>
          <p:nvPr/>
        </p:nvSpPr>
        <p:spPr>
          <a:xfrm>
            <a:off x="401052" y="6295506"/>
            <a:ext cx="1779974" cy="276999"/>
          </a:xfrm>
          <a:prstGeom prst="rect">
            <a:avLst/>
          </a:prstGeom>
          <a:noFill/>
        </p:spPr>
        <p:txBody>
          <a:bodyPr wrap="none" rtlCol="0">
            <a:spAutoFit/>
          </a:bodyPr>
          <a:lstStyle/>
          <a:p>
            <a:r>
              <a:rPr lang="sv-SE" sz="1200" dirty="0">
                <a:solidFill>
                  <a:srgbClr val="838386"/>
                </a:solidFill>
                <a:latin typeface="Gotham Medium" charset="0"/>
                <a:ea typeface="Gotham Medium" charset="0"/>
                <a:cs typeface="Gotham Medium" charset="0"/>
              </a:rPr>
              <a:t>AVOTS: IUB, 01.10.2020. </a:t>
            </a:r>
            <a:endParaRPr lang="lv-LV" sz="1200" dirty="0">
              <a:solidFill>
                <a:srgbClr val="838386"/>
              </a:solidFill>
              <a:latin typeface="Gotham Medium" charset="0"/>
              <a:ea typeface="Gotham Medium" charset="0"/>
              <a:cs typeface="Gotham Medium" charset="0"/>
            </a:endParaRPr>
          </a:p>
        </p:txBody>
      </p:sp>
    </p:spTree>
    <p:extLst>
      <p:ext uri="{BB962C8B-B14F-4D97-AF65-F5344CB8AC3E}">
        <p14:creationId xmlns:p14="http://schemas.microsoft.com/office/powerpoint/2010/main" val="3253733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9A7E7-25D7-4D92-AD72-938F709A599C}"/>
              </a:ext>
            </a:extLst>
          </p:cNvPr>
          <p:cNvSpPr>
            <a:spLocks noGrp="1"/>
          </p:cNvSpPr>
          <p:nvPr>
            <p:ph type="title"/>
          </p:nvPr>
        </p:nvSpPr>
        <p:spPr>
          <a:xfrm>
            <a:off x="401053" y="336884"/>
            <a:ext cx="6352674" cy="1106905"/>
          </a:xfrm>
        </p:spPr>
        <p:txBody>
          <a:bodyPr/>
          <a:lstStyle/>
          <a:p>
            <a:r>
              <a:rPr lang="en-US" b="1" dirty="0" err="1"/>
              <a:t>Būvniecības</a:t>
            </a:r>
            <a:r>
              <a:rPr lang="en-US" b="1" dirty="0"/>
              <a:t> </a:t>
            </a:r>
            <a:r>
              <a:rPr lang="en-US" b="1" dirty="0" err="1"/>
              <a:t>iepirkumi</a:t>
            </a:r>
            <a:r>
              <a:rPr lang="en-US" b="1" dirty="0"/>
              <a:t> </a:t>
            </a:r>
            <a:r>
              <a:rPr lang="en-US" b="1" dirty="0" err="1"/>
              <a:t>saskaņā</a:t>
            </a:r>
            <a:r>
              <a:rPr lang="en-US" b="1" dirty="0"/>
              <a:t> </a:t>
            </a:r>
            <a:r>
              <a:rPr lang="en-US" b="1" dirty="0" err="1"/>
              <a:t>ar</a:t>
            </a:r>
            <a:r>
              <a:rPr lang="en-US" b="1" dirty="0"/>
              <a:t> PIL </a:t>
            </a:r>
            <a:r>
              <a:rPr lang="en-US" b="1" dirty="0" err="1"/>
              <a:t>procedūrām</a:t>
            </a:r>
            <a:endParaRPr lang="lv-LV" b="1" dirty="0"/>
          </a:p>
        </p:txBody>
      </p:sp>
      <p:graphicFrame>
        <p:nvGraphicFramePr>
          <p:cNvPr id="5" name="Chart 4">
            <a:extLst>
              <a:ext uri="{FF2B5EF4-FFF2-40B4-BE49-F238E27FC236}">
                <a16:creationId xmlns:a16="http://schemas.microsoft.com/office/drawing/2014/main" id="{F57F74F7-E385-4A46-9503-2F6F3DA223AD}"/>
              </a:ext>
            </a:extLst>
          </p:cNvPr>
          <p:cNvGraphicFramePr/>
          <p:nvPr>
            <p:extLst>
              <p:ext uri="{D42A27DB-BD31-4B8C-83A1-F6EECF244321}">
                <p14:modId xmlns:p14="http://schemas.microsoft.com/office/powerpoint/2010/main" val="2605360613"/>
              </p:ext>
            </p:extLst>
          </p:nvPr>
        </p:nvGraphicFramePr>
        <p:xfrm>
          <a:off x="257174" y="1443789"/>
          <a:ext cx="11545185" cy="452838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98C55028-AC8F-4F23-9F82-430C1CA261AE}"/>
              </a:ext>
            </a:extLst>
          </p:cNvPr>
          <p:cNvSpPr txBox="1"/>
          <p:nvPr/>
        </p:nvSpPr>
        <p:spPr>
          <a:xfrm>
            <a:off x="8801958" y="5269631"/>
            <a:ext cx="184731" cy="369332"/>
          </a:xfrm>
          <a:prstGeom prst="rect">
            <a:avLst/>
          </a:prstGeom>
          <a:noFill/>
        </p:spPr>
        <p:txBody>
          <a:bodyPr wrap="none" rtlCol="0">
            <a:spAutoFit/>
          </a:bodyPr>
          <a:lstStyle/>
          <a:p>
            <a:pPr algn="ctr"/>
            <a:endParaRPr lang="lv-LV" dirty="0">
              <a:solidFill>
                <a:srgbClr val="00B0BA"/>
              </a:solidFill>
              <a:latin typeface="Gotham Medium" charset="0"/>
              <a:ea typeface="Gotham Medium" charset="0"/>
              <a:cs typeface="Gotham Medium" charset="0"/>
            </a:endParaRPr>
          </a:p>
        </p:txBody>
      </p:sp>
      <p:sp>
        <p:nvSpPr>
          <p:cNvPr id="8" name="TextBox 7">
            <a:extLst>
              <a:ext uri="{FF2B5EF4-FFF2-40B4-BE49-F238E27FC236}">
                <a16:creationId xmlns:a16="http://schemas.microsoft.com/office/drawing/2014/main" id="{8C0AD638-6C5B-4DF0-BA96-D404BF587E8D}"/>
              </a:ext>
            </a:extLst>
          </p:cNvPr>
          <p:cNvSpPr txBox="1"/>
          <p:nvPr/>
        </p:nvSpPr>
        <p:spPr>
          <a:xfrm>
            <a:off x="401052" y="6295506"/>
            <a:ext cx="1779974" cy="276999"/>
          </a:xfrm>
          <a:prstGeom prst="rect">
            <a:avLst/>
          </a:prstGeom>
          <a:noFill/>
        </p:spPr>
        <p:txBody>
          <a:bodyPr wrap="none" rtlCol="0">
            <a:spAutoFit/>
          </a:bodyPr>
          <a:lstStyle/>
          <a:p>
            <a:r>
              <a:rPr lang="sv-SE" sz="1200" dirty="0">
                <a:solidFill>
                  <a:srgbClr val="838386"/>
                </a:solidFill>
                <a:latin typeface="Gotham Medium" charset="0"/>
                <a:ea typeface="Gotham Medium" charset="0"/>
                <a:cs typeface="Gotham Medium" charset="0"/>
              </a:rPr>
              <a:t>AVOTS: IUB, 01.10.2020. </a:t>
            </a:r>
            <a:endParaRPr lang="lv-LV" sz="1200" dirty="0">
              <a:solidFill>
                <a:srgbClr val="838386"/>
              </a:solidFill>
              <a:latin typeface="Gotham Medium" charset="0"/>
              <a:ea typeface="Gotham Medium" charset="0"/>
              <a:cs typeface="Gotham Medium" charset="0"/>
            </a:endParaRPr>
          </a:p>
        </p:txBody>
      </p:sp>
    </p:spTree>
    <p:extLst>
      <p:ext uri="{BB962C8B-B14F-4D97-AF65-F5344CB8AC3E}">
        <p14:creationId xmlns:p14="http://schemas.microsoft.com/office/powerpoint/2010/main" val="2363817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9A7E7-25D7-4D92-AD72-938F709A599C}"/>
              </a:ext>
            </a:extLst>
          </p:cNvPr>
          <p:cNvSpPr>
            <a:spLocks noGrp="1"/>
          </p:cNvSpPr>
          <p:nvPr>
            <p:ph type="title"/>
          </p:nvPr>
        </p:nvSpPr>
        <p:spPr>
          <a:xfrm>
            <a:off x="401053" y="336884"/>
            <a:ext cx="6352674" cy="1106905"/>
          </a:xfrm>
        </p:spPr>
        <p:txBody>
          <a:bodyPr/>
          <a:lstStyle/>
          <a:p>
            <a:r>
              <a:rPr lang="en-US" b="1" dirty="0" err="1"/>
              <a:t>Būvniecības</a:t>
            </a:r>
            <a:r>
              <a:rPr lang="en-US" b="1" dirty="0"/>
              <a:t> </a:t>
            </a:r>
            <a:r>
              <a:rPr lang="en-US" b="1" dirty="0" err="1"/>
              <a:t>iepirkumi</a:t>
            </a:r>
            <a:r>
              <a:rPr lang="en-US" b="1" dirty="0"/>
              <a:t> </a:t>
            </a:r>
            <a:r>
              <a:rPr lang="en-US" b="1" dirty="0" err="1"/>
              <a:t>saskaņā</a:t>
            </a:r>
            <a:r>
              <a:rPr lang="en-US" b="1" dirty="0"/>
              <a:t> </a:t>
            </a:r>
            <a:r>
              <a:rPr lang="en-US" b="1" dirty="0" err="1"/>
              <a:t>ar</a:t>
            </a:r>
            <a:r>
              <a:rPr lang="en-US" b="1" dirty="0"/>
              <a:t> PIL </a:t>
            </a:r>
            <a:r>
              <a:rPr lang="en-US" b="1" dirty="0" err="1"/>
              <a:t>procedūrām</a:t>
            </a:r>
            <a:endParaRPr lang="lv-LV" b="1" dirty="0"/>
          </a:p>
        </p:txBody>
      </p:sp>
      <p:graphicFrame>
        <p:nvGraphicFramePr>
          <p:cNvPr id="5" name="Chart 4">
            <a:extLst>
              <a:ext uri="{FF2B5EF4-FFF2-40B4-BE49-F238E27FC236}">
                <a16:creationId xmlns:a16="http://schemas.microsoft.com/office/drawing/2014/main" id="{F57F74F7-E385-4A46-9503-2F6F3DA223AD}"/>
              </a:ext>
            </a:extLst>
          </p:cNvPr>
          <p:cNvGraphicFramePr/>
          <p:nvPr>
            <p:extLst>
              <p:ext uri="{D42A27DB-BD31-4B8C-83A1-F6EECF244321}">
                <p14:modId xmlns:p14="http://schemas.microsoft.com/office/powerpoint/2010/main" val="4033354505"/>
              </p:ext>
            </p:extLst>
          </p:nvPr>
        </p:nvGraphicFramePr>
        <p:xfrm>
          <a:off x="257176" y="1684422"/>
          <a:ext cx="8261182" cy="4533498"/>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8C0AD638-6C5B-4DF0-BA96-D404BF587E8D}"/>
              </a:ext>
            </a:extLst>
          </p:cNvPr>
          <p:cNvSpPr txBox="1"/>
          <p:nvPr/>
        </p:nvSpPr>
        <p:spPr>
          <a:xfrm>
            <a:off x="401052" y="6295506"/>
            <a:ext cx="1779974" cy="276999"/>
          </a:xfrm>
          <a:prstGeom prst="rect">
            <a:avLst/>
          </a:prstGeom>
          <a:noFill/>
        </p:spPr>
        <p:txBody>
          <a:bodyPr wrap="none" rtlCol="0">
            <a:spAutoFit/>
          </a:bodyPr>
          <a:lstStyle/>
          <a:p>
            <a:r>
              <a:rPr lang="sv-SE" sz="1200" dirty="0">
                <a:solidFill>
                  <a:srgbClr val="838386"/>
                </a:solidFill>
                <a:latin typeface="Gotham Medium" charset="0"/>
                <a:ea typeface="Gotham Medium" charset="0"/>
                <a:cs typeface="Gotham Medium" charset="0"/>
              </a:rPr>
              <a:t>AVOTS: IUB, 01.10.2020. </a:t>
            </a:r>
            <a:endParaRPr lang="lv-LV" sz="1200" dirty="0">
              <a:solidFill>
                <a:srgbClr val="838386"/>
              </a:solidFill>
              <a:latin typeface="Gotham Medium" charset="0"/>
              <a:ea typeface="Gotham Medium" charset="0"/>
              <a:cs typeface="Gotham Medium" charset="0"/>
            </a:endParaRPr>
          </a:p>
        </p:txBody>
      </p:sp>
    </p:spTree>
    <p:extLst>
      <p:ext uri="{BB962C8B-B14F-4D97-AF65-F5344CB8AC3E}">
        <p14:creationId xmlns:p14="http://schemas.microsoft.com/office/powerpoint/2010/main" val="922928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F28E20F-BEB7-4BAA-B46F-6221E32A2FD7}"/>
              </a:ext>
            </a:extLst>
          </p:cNvPr>
          <p:cNvSpPr>
            <a:spLocks noGrp="1"/>
          </p:cNvSpPr>
          <p:nvPr>
            <p:ph type="title"/>
          </p:nvPr>
        </p:nvSpPr>
        <p:spPr>
          <a:xfrm>
            <a:off x="381000" y="2312518"/>
            <a:ext cx="10515600" cy="2232965"/>
          </a:xfrm>
        </p:spPr>
        <p:txBody>
          <a:bodyPr anchor="ctr">
            <a:normAutofit/>
          </a:bodyPr>
          <a:lstStyle/>
          <a:p>
            <a:pPr algn="ctr"/>
            <a:r>
              <a:rPr lang="en-US" sz="5400" dirty="0"/>
              <a:t>2. </a:t>
            </a:r>
            <a:r>
              <a:rPr lang="en-US" sz="5400" dirty="0" err="1"/>
              <a:t>Piedāvātie</a:t>
            </a:r>
            <a:r>
              <a:rPr lang="en-US" sz="5400" dirty="0"/>
              <a:t> PIL </a:t>
            </a:r>
            <a:r>
              <a:rPr lang="en-US" sz="5400" dirty="0" err="1"/>
              <a:t>grozījumi</a:t>
            </a:r>
            <a:br>
              <a:rPr lang="lv-LV" sz="4800" dirty="0"/>
            </a:br>
            <a:endParaRPr lang="lv-LV" dirty="0"/>
          </a:p>
        </p:txBody>
      </p:sp>
    </p:spTree>
    <p:extLst>
      <p:ext uri="{BB962C8B-B14F-4D97-AF65-F5344CB8AC3E}">
        <p14:creationId xmlns:p14="http://schemas.microsoft.com/office/powerpoint/2010/main" val="1932359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3" y="381000"/>
            <a:ext cx="9227127" cy="1036642"/>
          </a:xfrm>
        </p:spPr>
        <p:txBody>
          <a:bodyPr/>
          <a:lstStyle/>
          <a:p>
            <a:r>
              <a:rPr lang="en-US" altLang="lv-LV" sz="2000" dirty="0" err="1">
                <a:solidFill>
                  <a:srgbClr val="FF0000"/>
                </a:solidFill>
              </a:rPr>
              <a:t>Paplašināts</a:t>
            </a:r>
            <a:r>
              <a:rPr lang="en-US" altLang="lv-LV" sz="2000" dirty="0">
                <a:solidFill>
                  <a:srgbClr val="FF0000"/>
                </a:solidFill>
              </a:rPr>
              <a:t> </a:t>
            </a:r>
            <a:r>
              <a:rPr lang="en-US" altLang="lv-LV" sz="2000" dirty="0" err="1">
                <a:solidFill>
                  <a:srgbClr val="FF0000"/>
                </a:solidFill>
              </a:rPr>
              <a:t>esošs</a:t>
            </a:r>
            <a:r>
              <a:rPr lang="en-US" altLang="lv-LV" sz="2000" dirty="0">
                <a:solidFill>
                  <a:srgbClr val="FF0000"/>
                </a:solidFill>
              </a:rPr>
              <a:t> </a:t>
            </a:r>
            <a:r>
              <a:rPr lang="en-US" altLang="lv-LV" sz="2000" dirty="0" err="1">
                <a:solidFill>
                  <a:srgbClr val="FF0000"/>
                </a:solidFill>
              </a:rPr>
              <a:t>izslēgšanas</a:t>
            </a:r>
            <a:r>
              <a:rPr lang="en-US" altLang="lv-LV" sz="2000" dirty="0">
                <a:solidFill>
                  <a:srgbClr val="FF0000"/>
                </a:solidFill>
              </a:rPr>
              <a:t> </a:t>
            </a:r>
            <a:r>
              <a:rPr lang="en-US" altLang="lv-LV" sz="2000" dirty="0" err="1">
                <a:solidFill>
                  <a:srgbClr val="FF0000"/>
                </a:solidFill>
              </a:rPr>
              <a:t>kritērijs</a:t>
            </a:r>
            <a:endParaRPr lang="lv-LV"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799820944"/>
              </p:ext>
            </p:extLst>
          </p:nvPr>
        </p:nvGraphicFramePr>
        <p:xfrm>
          <a:off x="406399" y="1398247"/>
          <a:ext cx="11517746" cy="4572000"/>
        </p:xfrm>
        <a:graphic>
          <a:graphicData uri="http://schemas.openxmlformats.org/drawingml/2006/table">
            <a:tbl>
              <a:tblPr firstRow="1" bandRow="1">
                <a:tableStyleId>{5C22544A-7EE6-4342-B048-85BDC9FD1C3A}</a:tableStyleId>
              </a:tblPr>
              <a:tblGrid>
                <a:gridCol w="5828818">
                  <a:extLst>
                    <a:ext uri="{9D8B030D-6E8A-4147-A177-3AD203B41FA5}">
                      <a16:colId xmlns:a16="http://schemas.microsoft.com/office/drawing/2014/main" val="1419686846"/>
                    </a:ext>
                  </a:extLst>
                </a:gridCol>
                <a:gridCol w="5688928">
                  <a:extLst>
                    <a:ext uri="{9D8B030D-6E8A-4147-A177-3AD203B41FA5}">
                      <a16:colId xmlns:a16="http://schemas.microsoft.com/office/drawing/2014/main" val="1406181561"/>
                    </a:ext>
                  </a:extLst>
                </a:gridCol>
              </a:tblGrid>
              <a:tr h="532747">
                <a:tc>
                  <a:txBody>
                    <a:bodyPr/>
                    <a:lstStyle/>
                    <a:p>
                      <a:r>
                        <a:rPr lang="lv-LV" dirty="0"/>
                        <a:t>Spēkā esošie PIL izslēgšanas noteikumi</a:t>
                      </a:r>
                    </a:p>
                    <a:p>
                      <a:endParaRPr lang="lv-LV" dirty="0"/>
                    </a:p>
                  </a:txBody>
                  <a:tcPr/>
                </a:tc>
                <a:tc>
                  <a:txBody>
                    <a:bodyPr/>
                    <a:lstStyle/>
                    <a:p>
                      <a:r>
                        <a:rPr lang="lv-LV" dirty="0"/>
                        <a:t>PIL izslēgšanas noteikumi ar plānotajiem grozījumiem</a:t>
                      </a:r>
                    </a:p>
                  </a:txBody>
                  <a:tcPr/>
                </a:tc>
                <a:extLst>
                  <a:ext uri="{0D108BD9-81ED-4DB2-BD59-A6C34878D82A}">
                    <a16:rowId xmlns:a16="http://schemas.microsoft.com/office/drawing/2014/main" val="3667881098"/>
                  </a:ext>
                </a:extLst>
              </a:tr>
              <a:tr h="3814024">
                <a:tc>
                  <a:txBody>
                    <a:bodyPr/>
                    <a:lstStyle/>
                    <a:p>
                      <a:pPr algn="just"/>
                      <a:r>
                        <a:rPr lang="lv-LV" dirty="0"/>
                        <a:t>PIL 42.panta (1) un (2) daļas izslēgšanas nosacījumi*</a:t>
                      </a:r>
                      <a:r>
                        <a:rPr lang="lv-LV" baseline="0" dirty="0"/>
                        <a:t> </a:t>
                      </a:r>
                      <a:r>
                        <a:rPr lang="lv-LV" b="1" baseline="0" dirty="0"/>
                        <a:t>attiecināmi arī uz</a:t>
                      </a:r>
                      <a:r>
                        <a:rPr lang="lv-LV" baseline="0" dirty="0"/>
                        <a:t>:</a:t>
                      </a:r>
                    </a:p>
                    <a:p>
                      <a:pPr marL="285750" indent="-285750" algn="just">
                        <a:buFont typeface="Times New Roman" panose="02020603050405020304" pitchFamily="18" charset="0"/>
                        <a:buChar char="⁃"/>
                      </a:pPr>
                      <a:r>
                        <a:rPr lang="lv-LV" b="1" baseline="0" dirty="0"/>
                        <a:t>personālsabiedrības biedru</a:t>
                      </a:r>
                      <a:r>
                        <a:rPr lang="lv-LV" baseline="0" dirty="0"/>
                        <a:t>, ja kandidāts vai pretendents ir personālsabiedrība,</a:t>
                      </a:r>
                    </a:p>
                    <a:p>
                      <a:pPr marL="285750" indent="-285750" algn="just">
                        <a:buFont typeface="Times New Roman" panose="02020603050405020304" pitchFamily="18" charset="0"/>
                        <a:buChar char="⁃"/>
                      </a:pPr>
                      <a:r>
                        <a:rPr lang="lv-LV" b="1" baseline="0" dirty="0"/>
                        <a:t>apakšuzņēmēju</a:t>
                      </a:r>
                      <a:r>
                        <a:rPr lang="lv-LV" baseline="0" dirty="0"/>
                        <a:t>, kura veicamo būvdarbu vai sniedzamo pakalpojumu vērtība ir </a:t>
                      </a:r>
                      <a:r>
                        <a:rPr lang="lv-LV" b="1" baseline="0" dirty="0"/>
                        <a:t>vismaz 10 procenti no kopējās līguma vērtības</a:t>
                      </a:r>
                      <a:r>
                        <a:rPr lang="lv-LV" baseline="0" dirty="0"/>
                        <a:t>,</a:t>
                      </a:r>
                    </a:p>
                    <a:p>
                      <a:pPr marL="285750" indent="-285750" algn="just">
                        <a:buFont typeface="Times New Roman" panose="02020603050405020304" pitchFamily="18" charset="0"/>
                        <a:buChar char="⁃"/>
                      </a:pPr>
                      <a:r>
                        <a:rPr lang="lv-LV" b="0" baseline="0" dirty="0"/>
                        <a:t>personu, kas </a:t>
                      </a:r>
                      <a:r>
                        <a:rPr lang="lv-LV" b="1" baseline="0" dirty="0"/>
                        <a:t>pieaicināta kvalifikācijas prasību izpildei</a:t>
                      </a:r>
                      <a:r>
                        <a:rPr lang="lv-LV" baseline="0" dirty="0"/>
                        <a:t>.</a:t>
                      </a:r>
                    </a:p>
                    <a:p>
                      <a:pPr marL="0" indent="0" algn="just">
                        <a:buFont typeface="Times New Roman" panose="02020603050405020304" pitchFamily="18" charset="0"/>
                        <a:buNone/>
                      </a:pPr>
                      <a:endParaRPr lang="lv-LV" baseline="0" dirty="0"/>
                    </a:p>
                    <a:p>
                      <a:pPr marL="0" indent="0" algn="just">
                        <a:buFont typeface="Times New Roman" panose="02020603050405020304" pitchFamily="18" charset="0"/>
                        <a:buNone/>
                      </a:pPr>
                      <a:r>
                        <a:rPr lang="lv-LV" baseline="0" dirty="0"/>
                        <a:t>* </a:t>
                      </a:r>
                      <a:r>
                        <a:rPr lang="lv-LV" i="1" baseline="0" dirty="0"/>
                        <a:t>Neattiecas uz izslēgšanas nosacījumu par nepatiesas informācijas sniegšanu. Ārzonu izslēgšanas noteikumu nepiemēro attiecībā uz personālsabiedrības biedru.</a:t>
                      </a:r>
                      <a:endParaRPr lang="lv-LV" baseline="0" dirty="0"/>
                    </a:p>
                  </a:txBody>
                  <a:tcPr/>
                </a:tc>
                <a:tc>
                  <a:txBody>
                    <a:bodyPr/>
                    <a:lstStyle/>
                    <a:p>
                      <a:pPr algn="just"/>
                      <a:r>
                        <a:rPr lang="lv-LV" dirty="0"/>
                        <a:t>Visi PIL 42.panta</a:t>
                      </a:r>
                      <a:r>
                        <a:rPr lang="lv-LV" baseline="0" dirty="0"/>
                        <a:t> (2) daļā minētie izslēgšanas iemesli ir attiecināmi uz:</a:t>
                      </a:r>
                    </a:p>
                    <a:p>
                      <a:pPr marL="285750" indent="-285750" algn="just">
                        <a:buFont typeface="Times New Roman" panose="02020603050405020304" pitchFamily="18" charset="0"/>
                        <a:buChar char="⁃"/>
                      </a:pPr>
                      <a:r>
                        <a:rPr lang="lv-LV" dirty="0"/>
                        <a:t>uz </a:t>
                      </a:r>
                      <a:r>
                        <a:rPr lang="lv-LV" b="1" dirty="0"/>
                        <a:t>personālsabiedrības biedru</a:t>
                      </a:r>
                      <a:r>
                        <a:rPr lang="lv-LV" dirty="0"/>
                        <a:t>, ja kandidāts vai pretendents ir personālsabiedrība,</a:t>
                      </a:r>
                    </a:p>
                    <a:p>
                      <a:pPr marL="285750" indent="-285750" algn="just">
                        <a:buFont typeface="Times New Roman" panose="02020603050405020304" pitchFamily="18" charset="0"/>
                        <a:buChar char="⁃"/>
                      </a:pPr>
                      <a:r>
                        <a:rPr lang="lv-LV" b="0" dirty="0">
                          <a:solidFill>
                            <a:schemeClr val="tx1"/>
                          </a:solidFill>
                        </a:rPr>
                        <a:t>uz</a:t>
                      </a:r>
                      <a:r>
                        <a:rPr lang="lv-LV" dirty="0"/>
                        <a:t> </a:t>
                      </a:r>
                      <a:r>
                        <a:rPr lang="lv-LV" b="1" dirty="0">
                          <a:solidFill>
                            <a:srgbClr val="FF0000"/>
                          </a:solidFill>
                        </a:rPr>
                        <a:t>visiem</a:t>
                      </a:r>
                      <a:r>
                        <a:rPr lang="lv-LV" dirty="0"/>
                        <a:t> pretendenta norādītajiem </a:t>
                      </a:r>
                      <a:r>
                        <a:rPr lang="lv-LV" b="1" dirty="0">
                          <a:solidFill>
                            <a:srgbClr val="FF0000"/>
                          </a:solidFill>
                        </a:rPr>
                        <a:t>apakšuzņēmējiem</a:t>
                      </a:r>
                      <a:r>
                        <a:rPr lang="lv-LV" dirty="0"/>
                        <a:t>,</a:t>
                      </a:r>
                    </a:p>
                    <a:p>
                      <a:pPr marL="285750" indent="-285750" algn="just">
                        <a:buFont typeface="Times New Roman" panose="02020603050405020304" pitchFamily="18" charset="0"/>
                        <a:buChar char="⁃"/>
                      </a:pPr>
                      <a:r>
                        <a:rPr lang="lv-LV" dirty="0"/>
                        <a:t>uz </a:t>
                      </a:r>
                      <a:r>
                        <a:rPr lang="lv-LV" b="1" dirty="0"/>
                        <a:t>personu, kas pieaicināta kvalifikācijas prasību izpildei</a:t>
                      </a:r>
                      <a:r>
                        <a:rPr lang="lv-LV" dirty="0"/>
                        <a:t>,</a:t>
                      </a:r>
                    </a:p>
                    <a:p>
                      <a:pPr marL="285750" indent="-285750" algn="just">
                        <a:buFont typeface="Times New Roman" panose="02020603050405020304" pitchFamily="18" charset="0"/>
                        <a:buChar char="⁃"/>
                      </a:pPr>
                      <a:r>
                        <a:rPr lang="lv-LV" dirty="0"/>
                        <a:t>papildus</a:t>
                      </a:r>
                      <a:r>
                        <a:rPr lang="lv-LV" baseline="0" dirty="0"/>
                        <a:t> PIL 42.panta otrās daļas </a:t>
                      </a:r>
                      <a:r>
                        <a:rPr lang="lv-LV" b="1" baseline="0" dirty="0">
                          <a:solidFill>
                            <a:srgbClr val="FF0000"/>
                          </a:solidFill>
                        </a:rPr>
                        <a:t>1., 2., 3.punktā</a:t>
                      </a:r>
                      <a:r>
                        <a:rPr lang="lv-LV" baseline="0" dirty="0"/>
                        <a:t> minētie izslēgšanas iemesli </a:t>
                      </a:r>
                      <a:r>
                        <a:rPr lang="lv-LV" i="1" baseline="0" dirty="0"/>
                        <a:t>(noziedzīgi nodarījumi, nodokļu parādi, ārzonas) </a:t>
                      </a:r>
                      <a:r>
                        <a:rPr lang="lv-LV" baseline="0" dirty="0"/>
                        <a:t>attiecināmi arī uz </a:t>
                      </a:r>
                      <a:r>
                        <a:rPr lang="lv-LV" b="1" baseline="0" dirty="0">
                          <a:solidFill>
                            <a:srgbClr val="FF0000"/>
                          </a:solidFill>
                        </a:rPr>
                        <a:t>personām, kurām kandidātā vai pretendentā ir izšķirošā ietekme</a:t>
                      </a:r>
                      <a:r>
                        <a:rPr lang="lv-LV" baseline="0" dirty="0"/>
                        <a:t> uz līdzdalības pamata normatīvo aktu par koncerniem izpratnē.</a:t>
                      </a:r>
                      <a:endParaRPr lang="lv-LV" dirty="0"/>
                    </a:p>
                    <a:p>
                      <a:pPr marL="285750" indent="-285750" algn="just">
                        <a:buFont typeface="Times New Roman" panose="02020603050405020304" pitchFamily="18" charset="0"/>
                        <a:buChar char="⁃"/>
                      </a:pPr>
                      <a:endParaRPr lang="lv-LV" dirty="0"/>
                    </a:p>
                  </a:txBody>
                  <a:tcPr/>
                </a:tc>
                <a:extLst>
                  <a:ext uri="{0D108BD9-81ED-4DB2-BD59-A6C34878D82A}">
                    <a16:rowId xmlns:a16="http://schemas.microsoft.com/office/drawing/2014/main" val="2331737035"/>
                  </a:ext>
                </a:extLst>
              </a:tr>
            </a:tbl>
          </a:graphicData>
        </a:graphic>
      </p:graphicFrame>
      <p:sp>
        <p:nvSpPr>
          <p:cNvPr id="6" name="Slide Number Placeholder 5"/>
          <p:cNvSpPr>
            <a:spLocks noGrp="1"/>
          </p:cNvSpPr>
          <p:nvPr>
            <p:ph type="sldNum" sz="quarter" idx="13"/>
          </p:nvPr>
        </p:nvSpPr>
        <p:spPr/>
        <p:txBody>
          <a:bodyPr/>
          <a:lstStyle/>
          <a:p>
            <a:fld id="{0B582915-0310-4CDD-9A79-BDC3E59340E8}" type="slidenum">
              <a:rPr lang="en-US" altLang="lv-LV" smtClean="0"/>
              <a:pPr/>
              <a:t>7</a:t>
            </a:fld>
            <a:endParaRPr lang="en-US" altLang="lv-LV"/>
          </a:p>
        </p:txBody>
      </p:sp>
    </p:spTree>
    <p:extLst>
      <p:ext uri="{BB962C8B-B14F-4D97-AF65-F5344CB8AC3E}">
        <p14:creationId xmlns:p14="http://schemas.microsoft.com/office/powerpoint/2010/main" val="1841284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9A7E7-25D7-4D92-AD72-938F709A599C}"/>
              </a:ext>
            </a:extLst>
          </p:cNvPr>
          <p:cNvSpPr>
            <a:spLocks noGrp="1"/>
          </p:cNvSpPr>
          <p:nvPr>
            <p:ph type="title"/>
          </p:nvPr>
        </p:nvSpPr>
        <p:spPr>
          <a:xfrm>
            <a:off x="401053" y="336884"/>
            <a:ext cx="6352674" cy="1106905"/>
          </a:xfrm>
        </p:spPr>
        <p:txBody>
          <a:bodyPr/>
          <a:lstStyle/>
          <a:p>
            <a:r>
              <a:rPr lang="en-US" b="1" dirty="0" err="1"/>
              <a:t>Pārbaudāmo</a:t>
            </a:r>
            <a:r>
              <a:rPr lang="en-US" b="1" dirty="0"/>
              <a:t> </a:t>
            </a:r>
            <a:r>
              <a:rPr lang="en-US" b="1" dirty="0" err="1"/>
              <a:t>personu</a:t>
            </a:r>
            <a:r>
              <a:rPr lang="en-US" b="1" dirty="0"/>
              <a:t> </a:t>
            </a:r>
            <a:r>
              <a:rPr lang="en-US" b="1" dirty="0" err="1"/>
              <a:t>skaits</a:t>
            </a:r>
            <a:endParaRPr lang="lv-LV" b="1" dirty="0"/>
          </a:p>
        </p:txBody>
      </p:sp>
      <p:graphicFrame>
        <p:nvGraphicFramePr>
          <p:cNvPr id="5" name="Chart 4">
            <a:extLst>
              <a:ext uri="{FF2B5EF4-FFF2-40B4-BE49-F238E27FC236}">
                <a16:creationId xmlns:a16="http://schemas.microsoft.com/office/drawing/2014/main" id="{F57F74F7-E385-4A46-9503-2F6F3DA223AD}"/>
              </a:ext>
            </a:extLst>
          </p:cNvPr>
          <p:cNvGraphicFramePr/>
          <p:nvPr>
            <p:extLst>
              <p:ext uri="{D42A27DB-BD31-4B8C-83A1-F6EECF244321}">
                <p14:modId xmlns:p14="http://schemas.microsoft.com/office/powerpoint/2010/main" val="427777279"/>
              </p:ext>
            </p:extLst>
          </p:nvPr>
        </p:nvGraphicFramePr>
        <p:xfrm>
          <a:off x="266507" y="1762008"/>
          <a:ext cx="10575664" cy="453349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88314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484582" y="168564"/>
            <a:ext cx="7781636" cy="1036638"/>
          </a:xfrm>
        </p:spPr>
        <p:txBody>
          <a:bodyPr>
            <a:normAutofit/>
          </a:bodyPr>
          <a:lstStyle/>
          <a:p>
            <a:r>
              <a:rPr lang="en-US" altLang="lv-LV" dirty="0" err="1">
                <a:solidFill>
                  <a:srgbClr val="FF0000"/>
                </a:solidFill>
              </a:rPr>
              <a:t>Paplašināts</a:t>
            </a:r>
            <a:r>
              <a:rPr lang="en-US" altLang="lv-LV" dirty="0">
                <a:solidFill>
                  <a:srgbClr val="FF0000"/>
                </a:solidFill>
              </a:rPr>
              <a:t> </a:t>
            </a:r>
            <a:r>
              <a:rPr lang="en-US" altLang="lv-LV" dirty="0" err="1">
                <a:solidFill>
                  <a:srgbClr val="FF0000"/>
                </a:solidFill>
              </a:rPr>
              <a:t>personu</a:t>
            </a:r>
            <a:r>
              <a:rPr lang="en-US" altLang="lv-LV" dirty="0">
                <a:solidFill>
                  <a:srgbClr val="FF0000"/>
                </a:solidFill>
              </a:rPr>
              <a:t> </a:t>
            </a:r>
            <a:r>
              <a:rPr lang="en-US" altLang="lv-LV" dirty="0" err="1">
                <a:solidFill>
                  <a:srgbClr val="FF0000"/>
                </a:solidFill>
              </a:rPr>
              <a:t>loks</a:t>
            </a:r>
            <a:r>
              <a:rPr lang="en-US" altLang="lv-LV" dirty="0">
                <a:solidFill>
                  <a:srgbClr val="FF0000"/>
                </a:solidFill>
              </a:rPr>
              <a:t> </a:t>
            </a:r>
            <a:r>
              <a:rPr lang="en-US" altLang="lv-LV" dirty="0" err="1">
                <a:solidFill>
                  <a:srgbClr val="FF0000"/>
                </a:solidFill>
              </a:rPr>
              <a:t>uz</a:t>
            </a:r>
            <a:r>
              <a:rPr lang="en-US" altLang="lv-LV" dirty="0">
                <a:solidFill>
                  <a:srgbClr val="FF0000"/>
                </a:solidFill>
              </a:rPr>
              <a:t> </a:t>
            </a:r>
            <a:r>
              <a:rPr lang="en-US" altLang="lv-LV" dirty="0" err="1">
                <a:solidFill>
                  <a:srgbClr val="FF0000"/>
                </a:solidFill>
              </a:rPr>
              <a:t>kuriem</a:t>
            </a:r>
            <a:r>
              <a:rPr lang="en-US" altLang="lv-LV" dirty="0">
                <a:solidFill>
                  <a:srgbClr val="FF0000"/>
                </a:solidFill>
              </a:rPr>
              <a:t> </a:t>
            </a:r>
            <a:r>
              <a:rPr lang="en-US" altLang="lv-LV" dirty="0" err="1">
                <a:solidFill>
                  <a:srgbClr val="FF0000"/>
                </a:solidFill>
              </a:rPr>
              <a:t>attieksies</a:t>
            </a:r>
            <a:r>
              <a:rPr lang="en-US" altLang="lv-LV" dirty="0">
                <a:solidFill>
                  <a:srgbClr val="FF0000"/>
                </a:solidFill>
              </a:rPr>
              <a:t> </a:t>
            </a:r>
            <a:r>
              <a:rPr lang="en-US" altLang="lv-LV" dirty="0" err="1">
                <a:solidFill>
                  <a:srgbClr val="FF0000"/>
                </a:solidFill>
              </a:rPr>
              <a:t>izslēgšanas</a:t>
            </a:r>
            <a:r>
              <a:rPr lang="en-US" altLang="lv-LV" dirty="0">
                <a:solidFill>
                  <a:srgbClr val="FF0000"/>
                </a:solidFill>
              </a:rPr>
              <a:t> </a:t>
            </a:r>
            <a:r>
              <a:rPr lang="en-US" altLang="lv-LV" dirty="0" err="1">
                <a:solidFill>
                  <a:srgbClr val="FF0000"/>
                </a:solidFill>
              </a:rPr>
              <a:t>kritēriji</a:t>
            </a:r>
            <a:endParaRPr lang="lv-LV" altLang="lv-LV" dirty="0">
              <a:solidFill>
                <a:srgbClr val="FF0000"/>
              </a:solidFill>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212919357"/>
              </p:ext>
            </p:extLst>
          </p:nvPr>
        </p:nvGraphicFramePr>
        <p:xfrm>
          <a:off x="1089891" y="1371600"/>
          <a:ext cx="10133586" cy="5212080"/>
        </p:xfrm>
        <a:graphic>
          <a:graphicData uri="http://schemas.openxmlformats.org/drawingml/2006/table">
            <a:tbl>
              <a:tblPr firstRow="1" bandRow="1">
                <a:tableStyleId>{5C22544A-7EE6-4342-B048-85BDC9FD1C3A}</a:tableStyleId>
              </a:tblPr>
              <a:tblGrid>
                <a:gridCol w="5066793">
                  <a:extLst>
                    <a:ext uri="{9D8B030D-6E8A-4147-A177-3AD203B41FA5}">
                      <a16:colId xmlns:a16="http://schemas.microsoft.com/office/drawing/2014/main" val="1610959419"/>
                    </a:ext>
                  </a:extLst>
                </a:gridCol>
                <a:gridCol w="5066793">
                  <a:extLst>
                    <a:ext uri="{9D8B030D-6E8A-4147-A177-3AD203B41FA5}">
                      <a16:colId xmlns:a16="http://schemas.microsoft.com/office/drawing/2014/main" val="1330025422"/>
                    </a:ext>
                  </a:extLst>
                </a:gridCol>
              </a:tblGrid>
              <a:tr h="370840">
                <a:tc>
                  <a:txBody>
                    <a:bodyPr/>
                    <a:lstStyle/>
                    <a:p>
                      <a:r>
                        <a:rPr lang="lv-LV" dirty="0"/>
                        <a:t>Spēkā</a:t>
                      </a:r>
                      <a:r>
                        <a:rPr lang="lv-LV" baseline="0" dirty="0"/>
                        <a:t> esošie PIL izslēgšanas noteikumi</a:t>
                      </a:r>
                      <a:endParaRPr lang="lv-LV" dirty="0"/>
                    </a:p>
                  </a:txBody>
                  <a:tcPr/>
                </a:tc>
                <a:tc>
                  <a:txBody>
                    <a:bodyPr/>
                    <a:lstStyle/>
                    <a:p>
                      <a:r>
                        <a:rPr lang="lv-LV" dirty="0"/>
                        <a:t>PIL izslēgšanas noteikumi ar</a:t>
                      </a:r>
                      <a:r>
                        <a:rPr lang="lv-LV" baseline="0" dirty="0"/>
                        <a:t> plānotajiem grozījumiem</a:t>
                      </a:r>
                      <a:endParaRPr lang="lv-LV" dirty="0"/>
                    </a:p>
                  </a:txBody>
                  <a:tcPr/>
                </a:tc>
                <a:extLst>
                  <a:ext uri="{0D108BD9-81ED-4DB2-BD59-A6C34878D82A}">
                    <a16:rowId xmlns:a16="http://schemas.microsoft.com/office/drawing/2014/main" val="3392663776"/>
                  </a:ext>
                </a:extLst>
              </a:tr>
              <a:tr h="370840">
                <a:tc>
                  <a:txBody>
                    <a:bodyPr/>
                    <a:lstStyle/>
                    <a:p>
                      <a:pPr algn="just"/>
                      <a:r>
                        <a:rPr lang="lv-LV" dirty="0"/>
                        <a:t>Dalījums</a:t>
                      </a:r>
                      <a:r>
                        <a:rPr lang="lv-LV" baseline="0" dirty="0"/>
                        <a:t> starp </a:t>
                      </a:r>
                      <a:r>
                        <a:rPr lang="lv-LV" dirty="0"/>
                        <a:t>PIL 42.panta (1) un (2) daļā paredzētajiem</a:t>
                      </a:r>
                      <a:r>
                        <a:rPr lang="lv-LV" baseline="0" dirty="0"/>
                        <a:t> </a:t>
                      </a:r>
                      <a:r>
                        <a:rPr lang="lv-LV" b="1" baseline="0" dirty="0"/>
                        <a:t>obligāti</a:t>
                      </a:r>
                      <a:r>
                        <a:rPr lang="lv-LV" baseline="0" dirty="0"/>
                        <a:t> un </a:t>
                      </a:r>
                      <a:r>
                        <a:rPr lang="lv-LV" b="1" baseline="0" dirty="0"/>
                        <a:t>fakultatīvi</a:t>
                      </a:r>
                      <a:r>
                        <a:rPr lang="lv-LV" baseline="0" dirty="0"/>
                        <a:t> (ja tas paredzēts iepirkuma dokumentos) </a:t>
                      </a:r>
                      <a:r>
                        <a:rPr lang="lv-LV" b="1" baseline="0" dirty="0"/>
                        <a:t>piemērojamiem izslēgšanas nosacījumiem</a:t>
                      </a:r>
                      <a:r>
                        <a:rPr lang="lv-LV" baseline="0" dirty="0"/>
                        <a:t>.</a:t>
                      </a:r>
                      <a:endParaRPr lang="lv-LV" dirty="0"/>
                    </a:p>
                  </a:txBody>
                  <a:tcPr/>
                </a:tc>
                <a:tc>
                  <a:txBody>
                    <a:bodyPr/>
                    <a:lstStyle/>
                    <a:p>
                      <a:pPr algn="just"/>
                      <a:r>
                        <a:rPr lang="lv-LV" dirty="0"/>
                        <a:t> PIL 42.panta (2) daļā noteikti </a:t>
                      </a:r>
                      <a:r>
                        <a:rPr lang="lv-LV" b="1" dirty="0">
                          <a:solidFill>
                            <a:srgbClr val="FF0000"/>
                          </a:solidFill>
                        </a:rPr>
                        <a:t>visi obligāti </a:t>
                      </a:r>
                      <a:r>
                        <a:rPr lang="lv-LV" dirty="0"/>
                        <a:t>piemērojamie izslēgšanas iemesli.</a:t>
                      </a:r>
                    </a:p>
                    <a:p>
                      <a:pPr algn="just"/>
                      <a:endParaRPr lang="lv-LV" dirty="0"/>
                    </a:p>
                    <a:p>
                      <a:pPr algn="just"/>
                      <a:r>
                        <a:rPr lang="lv-LV" i="1" dirty="0"/>
                        <a:t>Vairs</a:t>
                      </a:r>
                      <a:r>
                        <a:rPr lang="lv-LV" i="1" baseline="0" dirty="0"/>
                        <a:t> netiek paredzēta iespēja izvēlēties, vai tiks piemērots, kāds no spēkā esošā PIL 42.panta otrajā daļā minētajiem fakultatīvajiem izslēgšanas noteikumiem.</a:t>
                      </a:r>
                      <a:endParaRPr lang="lv-LV" i="1" dirty="0"/>
                    </a:p>
                  </a:txBody>
                  <a:tcPr/>
                </a:tc>
                <a:extLst>
                  <a:ext uri="{0D108BD9-81ED-4DB2-BD59-A6C34878D82A}">
                    <a16:rowId xmlns:a16="http://schemas.microsoft.com/office/drawing/2014/main" val="2254330690"/>
                  </a:ext>
                </a:extLst>
              </a:tr>
              <a:tr h="370840">
                <a:tc>
                  <a:txBody>
                    <a:bodyPr/>
                    <a:lstStyle/>
                    <a:p>
                      <a:pPr algn="just"/>
                      <a:r>
                        <a:rPr lang="lv-LV" i="0" dirty="0"/>
                        <a:t>PIL</a:t>
                      </a:r>
                      <a:r>
                        <a:rPr lang="lv-LV" i="0" baseline="0" dirty="0"/>
                        <a:t> 42.panta (1) 1.punkts</a:t>
                      </a:r>
                    </a:p>
                    <a:p>
                      <a:pPr algn="just"/>
                      <a:r>
                        <a:rPr lang="lv-LV" baseline="0" dirty="0"/>
                        <a:t>Izslēgšana par </a:t>
                      </a:r>
                      <a:r>
                        <a:rPr lang="lv-LV" b="1" baseline="0" dirty="0"/>
                        <a:t>noziedzīgiem nodarījumiem</a:t>
                      </a:r>
                      <a:r>
                        <a:rPr lang="lv-LV" baseline="0" dirty="0"/>
                        <a:t>, ja par to izdarīšanu sodīti:</a:t>
                      </a:r>
                    </a:p>
                    <a:p>
                      <a:pPr marL="285750" indent="-285750" algn="just">
                        <a:buFont typeface="Times New Roman" panose="02020603050405020304" pitchFamily="18" charset="0"/>
                        <a:buChar char="⁃"/>
                      </a:pPr>
                      <a:r>
                        <a:rPr lang="lv-LV" baseline="0" dirty="0"/>
                        <a:t>kandidāts, </a:t>
                      </a:r>
                    </a:p>
                    <a:p>
                      <a:pPr marL="285750" indent="-285750" algn="just">
                        <a:buFont typeface="Times New Roman" panose="02020603050405020304" pitchFamily="18" charset="0"/>
                        <a:buChar char="⁃"/>
                      </a:pPr>
                      <a:r>
                        <a:rPr lang="lv-LV" baseline="0" dirty="0"/>
                        <a:t>pretendents,</a:t>
                      </a:r>
                    </a:p>
                    <a:p>
                      <a:pPr marL="285750" indent="-285750" algn="just">
                        <a:buFont typeface="Times New Roman" panose="02020603050405020304" pitchFamily="18" charset="0"/>
                        <a:buChar char="⁃"/>
                      </a:pPr>
                      <a:r>
                        <a:rPr lang="lv-LV" baseline="0" dirty="0"/>
                        <a:t>to valdes vai padomes loceklis,</a:t>
                      </a:r>
                    </a:p>
                    <a:p>
                      <a:pPr marL="285750" indent="-285750" algn="just">
                        <a:buFont typeface="Times New Roman" panose="02020603050405020304" pitchFamily="18" charset="0"/>
                        <a:buChar char="⁃"/>
                      </a:pPr>
                      <a:r>
                        <a:rPr lang="lv-LV" baseline="0" dirty="0"/>
                        <a:t>to </a:t>
                      </a:r>
                      <a:r>
                        <a:rPr lang="lv-LV" baseline="0" dirty="0" err="1"/>
                        <a:t>pārstāvēttiesīgā</a:t>
                      </a:r>
                      <a:r>
                        <a:rPr lang="lv-LV" baseline="0" dirty="0"/>
                        <a:t> persona vai prokūrists, vai persona, kura ir pilnvarota tos pārstāvēt darbībās, kas saistītas ar filiāli.</a:t>
                      </a:r>
                      <a:endParaRPr lang="lv-LV" dirty="0"/>
                    </a:p>
                  </a:txBody>
                  <a:tcPr/>
                </a:tc>
                <a:tc>
                  <a:txBody>
                    <a:bodyPr/>
                    <a:lstStyle/>
                    <a:p>
                      <a:pPr algn="just"/>
                      <a:r>
                        <a:rPr lang="lv-LV" dirty="0"/>
                        <a:t>PIL 42.panta (2) daļas 1.punkts</a:t>
                      </a:r>
                    </a:p>
                    <a:p>
                      <a:pPr algn="just"/>
                      <a:r>
                        <a:rPr lang="lv-LV" b="0" dirty="0">
                          <a:solidFill>
                            <a:schemeClr val="tx1"/>
                          </a:solidFill>
                        </a:rPr>
                        <a:t>Izslēdz</a:t>
                      </a:r>
                      <a:r>
                        <a:rPr lang="lv-LV" b="0" baseline="0" dirty="0">
                          <a:solidFill>
                            <a:schemeClr val="tx1"/>
                          </a:solidFill>
                        </a:rPr>
                        <a:t> arī tad, ja konstatē, ka kandidāta vai pretendenta</a:t>
                      </a:r>
                      <a:r>
                        <a:rPr lang="lv-LV" b="1" baseline="0" dirty="0">
                          <a:solidFill>
                            <a:srgbClr val="FF0000"/>
                          </a:solidFill>
                        </a:rPr>
                        <a:t> patiesais labuma guvējs </a:t>
                      </a:r>
                      <a:r>
                        <a:rPr lang="lv-LV" b="0" baseline="0" dirty="0">
                          <a:solidFill>
                            <a:schemeClr val="tx1"/>
                          </a:solidFill>
                        </a:rPr>
                        <a:t>vai </a:t>
                      </a:r>
                      <a:r>
                        <a:rPr lang="lv-LV" b="1" baseline="0" dirty="0">
                          <a:solidFill>
                            <a:srgbClr val="FF0000"/>
                          </a:solidFill>
                        </a:rPr>
                        <a:t>personas, kurām kandidātā vai pretendentā ir izšķirošā ietekme </a:t>
                      </a:r>
                      <a:r>
                        <a:rPr lang="lv-LV" b="0" baseline="0" dirty="0">
                          <a:solidFill>
                            <a:schemeClr val="tx1"/>
                          </a:solidFill>
                        </a:rPr>
                        <a:t>uz līdzdalības pamata normatīvo aktu par koncerniem izpratnē</a:t>
                      </a:r>
                      <a:r>
                        <a:rPr lang="lv-LV" b="1" baseline="0" dirty="0">
                          <a:solidFill>
                            <a:srgbClr val="FF0000"/>
                          </a:solidFill>
                        </a:rPr>
                        <a:t> </a:t>
                      </a:r>
                      <a:r>
                        <a:rPr lang="lv-LV" b="0" baseline="0" dirty="0">
                          <a:solidFill>
                            <a:schemeClr val="tx1"/>
                          </a:solidFill>
                        </a:rPr>
                        <a:t>ir sodītas</a:t>
                      </a:r>
                      <a:r>
                        <a:rPr lang="lv-LV" b="1" baseline="0" dirty="0">
                          <a:solidFill>
                            <a:srgbClr val="FF0000"/>
                          </a:solidFill>
                        </a:rPr>
                        <a:t> </a:t>
                      </a:r>
                      <a:r>
                        <a:rPr lang="lv-LV" b="0" baseline="0" dirty="0">
                          <a:solidFill>
                            <a:schemeClr val="tx1"/>
                          </a:solidFill>
                        </a:rPr>
                        <a:t>par attiecīgo noziedzīgo nodarījumu izdarīšanu.</a:t>
                      </a:r>
                      <a:endParaRPr lang="lv-LV" b="0" dirty="0">
                        <a:solidFill>
                          <a:schemeClr val="tx1"/>
                        </a:solidFill>
                      </a:endParaRPr>
                    </a:p>
                  </a:txBody>
                  <a:tcPr/>
                </a:tc>
                <a:extLst>
                  <a:ext uri="{0D108BD9-81ED-4DB2-BD59-A6C34878D82A}">
                    <a16:rowId xmlns:a16="http://schemas.microsoft.com/office/drawing/2014/main" val="1165470107"/>
                  </a:ext>
                </a:extLst>
              </a:tr>
            </a:tbl>
          </a:graphicData>
        </a:graphic>
      </p:graphicFrame>
      <p:sp>
        <p:nvSpPr>
          <p:cNvPr id="6" name="Slide Number Placeholder 5"/>
          <p:cNvSpPr>
            <a:spLocks noGrp="1"/>
          </p:cNvSpPr>
          <p:nvPr>
            <p:ph type="sldNum" sz="quarter" idx="13"/>
          </p:nvPr>
        </p:nvSpPr>
        <p:spPr/>
        <p:txBody>
          <a:bodyPr/>
          <a:lstStyle/>
          <a:p>
            <a:fld id="{BF2F8158-BE4E-49AB-A407-C5120851B918}" type="slidenum">
              <a:rPr lang="en-US" altLang="lv-LV"/>
              <a:pPr/>
              <a:t>9</a:t>
            </a:fld>
            <a:endParaRPr lang="en-US" altLang="lv-LV"/>
          </a:p>
        </p:txBody>
      </p:sp>
    </p:spTree>
  </p:cSld>
  <p:clrMapOvr>
    <a:masterClrMapping/>
  </p:clrMapOvr>
</p:sld>
</file>

<file path=ppt/theme/theme1.xml><?xml version="1.0" encoding="utf-8"?>
<a:theme xmlns:a="http://schemas.openxmlformats.org/drawingml/2006/main" name="Office Theme">
  <a:themeElements>
    <a:clrScheme name="Buvnieki">
      <a:dk1>
        <a:srgbClr val="838386"/>
      </a:dk1>
      <a:lt1>
        <a:sysClr val="window" lastClr="FFFFFF"/>
      </a:lt1>
      <a:dk2>
        <a:srgbClr val="44546A"/>
      </a:dk2>
      <a:lt2>
        <a:srgbClr val="E7E6E6"/>
      </a:lt2>
      <a:accent1>
        <a:srgbClr val="00B0BA"/>
      </a:accent1>
      <a:accent2>
        <a:srgbClr val="B29B07"/>
      </a:accent2>
      <a:accent3>
        <a:srgbClr val="B72973"/>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6D6DBDC6B1CCC42B41E74AA352C4FFD" ma:contentTypeVersion="12" ma:contentTypeDescription="Create a new document." ma:contentTypeScope="" ma:versionID="e576878481c998ecee8d4ac09294641f">
  <xsd:schema xmlns:xsd="http://www.w3.org/2001/XMLSchema" xmlns:xs="http://www.w3.org/2001/XMLSchema" xmlns:p="http://schemas.microsoft.com/office/2006/metadata/properties" xmlns:ns2="b3057933-4081-480e-9a83-5555dccee947" xmlns:ns3="06833f44-7947-476f-a6fe-035a1cdcb744" targetNamespace="http://schemas.microsoft.com/office/2006/metadata/properties" ma:root="true" ma:fieldsID="d37edf317618e85d61d2b3041f2f4639" ns2:_="" ns3:_="">
    <xsd:import namespace="b3057933-4081-480e-9a83-5555dccee947"/>
    <xsd:import namespace="06833f44-7947-476f-a6fe-035a1cdcb74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057933-4081-480e-9a83-5555dccee947"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6833f44-7947-476f-a6fe-035a1cdcb744"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06833f44-7947-476f-a6fe-035a1cdcb744">
      <UserInfo>
        <DisplayName>Baiba Bļodniece</DisplayName>
        <AccountId>14</AccountId>
        <AccountType/>
      </UserInfo>
      <UserInfo>
        <DisplayName>Anete Ugaine</DisplayName>
        <AccountId>13</AccountId>
        <AccountType/>
      </UserInfo>
      <UserInfo>
        <DisplayName>c:0u.c|tenant|308ee782f98a74ded2120d0cb128bc2c05b63ad84b1d08fd48e3ccf80fc81ccd</DisplayName>
        <AccountId>22</AccountId>
        <AccountType/>
      </UserInfo>
      <UserInfo>
        <DisplayName>SharingLinks.57529419-6523-47f8-a939-acaa47761618.AnonymousEdit.cda5ab00-516a-45a1-859b-aa8387821d6a</DisplayName>
        <AccountId>81</AccountId>
        <AccountType/>
      </UserInfo>
      <UserInfo>
        <DisplayName>Gints Miķelsons</DisplayName>
        <AccountId>1348</AccountId>
        <AccountType/>
      </UserInfo>
    </SharedWithUsers>
  </documentManagement>
</p:properties>
</file>

<file path=customXml/itemProps1.xml><?xml version="1.0" encoding="utf-8"?>
<ds:datastoreItem xmlns:ds="http://schemas.openxmlformats.org/officeDocument/2006/customXml" ds:itemID="{72ECCFE5-5E06-469D-949C-18666B1A6AB1}">
  <ds:schemaRefs>
    <ds:schemaRef ds:uri="http://schemas.microsoft.com/sharepoint/v3/contenttype/forms"/>
  </ds:schemaRefs>
</ds:datastoreItem>
</file>

<file path=customXml/itemProps2.xml><?xml version="1.0" encoding="utf-8"?>
<ds:datastoreItem xmlns:ds="http://schemas.openxmlformats.org/officeDocument/2006/customXml" ds:itemID="{05B1DC75-7934-400D-AC54-E95F10FD7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057933-4081-480e-9a83-5555dccee947"/>
    <ds:schemaRef ds:uri="06833f44-7947-476f-a6fe-035a1cdcb7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036A52-ADEC-40B4-9409-0E18314CA418}">
  <ds:schemaRefs>
    <ds:schemaRef ds:uri="91899708-d069-4d1a-a279-31134a0eeac7"/>
    <ds:schemaRef ds:uri="9a39c260-1a06-4d86-a671-8190bbb2ccb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06833f44-7947-476f-a6fe-035a1cdcb744"/>
  </ds:schemaRefs>
</ds:datastoreItem>
</file>

<file path=docProps/app.xml><?xml version="1.0" encoding="utf-8"?>
<Properties xmlns="http://schemas.openxmlformats.org/officeDocument/2006/extended-properties" xmlns:vt="http://schemas.openxmlformats.org/officeDocument/2006/docPropsVTypes">
  <Template>Office Theme</Template>
  <TotalTime>261</TotalTime>
  <Words>1418</Words>
  <Application>Microsoft Office PowerPoint</Application>
  <PresentationFormat>Widescreen</PresentationFormat>
  <Paragraphs>177</Paragraphs>
  <Slides>20</Slides>
  <Notes>6</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Grozījumi  Publisko iepirkumu likumā </vt:lpstr>
      <vt:lpstr>1. Esošā situācija </vt:lpstr>
      <vt:lpstr>Būvniecības iepirkumi saskaņā ar PIL procedūrām</vt:lpstr>
      <vt:lpstr>Būvniecības iepirkumi saskaņā ar PIL procedūrām</vt:lpstr>
      <vt:lpstr>Būvniecības iepirkumi saskaņā ar PIL procedūrām</vt:lpstr>
      <vt:lpstr>2. Piedāvātie PIL grozījumi </vt:lpstr>
      <vt:lpstr>Paplašināts esošs izslēgšanas kritērijs</vt:lpstr>
      <vt:lpstr>Pārbaudāmo personu skaits</vt:lpstr>
      <vt:lpstr>Paplašināts personu loks uz kuriem attieksies izslēgšanas kritēriji</vt:lpstr>
      <vt:lpstr>Paplašināts personu loks uz kuriem attieksies izslēgšanas kritēriji</vt:lpstr>
      <vt:lpstr>Paplašināts personu loks uz kuriem attieksies izslēgšanas kritēriji</vt:lpstr>
      <vt:lpstr>Latvijas un ārvalstu komersantiem  tiek piemēroti nevienlīdzīgi nosacījumi</vt:lpstr>
      <vt:lpstr>Paplašināts izslēgšanas kritērijs</vt:lpstr>
      <vt:lpstr>Nesamērīgas prasības</vt:lpstr>
      <vt:lpstr>Ieviests jauns fakultatīvs izslēgšanas kritērijs</vt:lpstr>
      <vt:lpstr>3. Latvijas Būvniecības padomes pozīcija </vt:lpstr>
      <vt:lpstr>Ieprikumu procedūru pabeigšana saprātīgā termiņā</vt:lpstr>
      <vt:lpstr>Izslēgšanas kritēriju attiecināšana  uz apakšuzņēmējiem</vt:lpstr>
      <vt:lpstr>Izslēgšana sakarā ar iepriekš lauztu līgumu</vt:lpstr>
      <vt:lpstr>Izslēgšana sakarā ar profesionālās darbības pārkāpumiem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peteris</dc:creator>
  <cp:lastModifiedBy>Aigars Paegle</cp:lastModifiedBy>
  <cp:revision>9</cp:revision>
  <cp:lastPrinted>2018-05-08T07:39:58Z</cp:lastPrinted>
  <dcterms:created xsi:type="dcterms:W3CDTF">2017-11-03T20:08:35Z</dcterms:created>
  <dcterms:modified xsi:type="dcterms:W3CDTF">2020-11-04T06:48:20Z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0x010100D6D6DBDC6B1CCC42B41E74AA352C4FFD</vt:lpwstr>
  </property>
  <property fmtid="{D5CDD505-2E9C-101B-9397-08002B2CF9AE}" pid="3" name="AuthorIds_UIVersion_7168">
    <vt:lpwstr>11</vt:lpwstr>
  </property>
</Properties>
</file>