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9" r:id="rId1"/>
    <p:sldMasterId id="2147483666" r:id="rId2"/>
    <p:sldMasterId id="2147483680" r:id="rId3"/>
  </p:sldMasterIdLst>
  <p:sldIdLst>
    <p:sldId id="258" r:id="rId4"/>
    <p:sldId id="261" r:id="rId5"/>
    <p:sldId id="260" r:id="rId6"/>
    <p:sldId id="264" r:id="rId7"/>
    <p:sldId id="265" r:id="rId8"/>
    <p:sldId id="288" r:id="rId9"/>
    <p:sldId id="268" r:id="rId10"/>
    <p:sldId id="287" r:id="rId11"/>
    <p:sldId id="269" r:id="rId12"/>
    <p:sldId id="266" r:id="rId13"/>
    <p:sldId id="270" r:id="rId14"/>
    <p:sldId id="267" r:id="rId15"/>
    <p:sldId id="271" r:id="rId16"/>
    <p:sldId id="272" r:id="rId17"/>
    <p:sldId id="273" r:id="rId18"/>
    <p:sldId id="274" r:id="rId19"/>
    <p:sldId id="275" r:id="rId20"/>
    <p:sldId id="276" r:id="rId21"/>
    <p:sldId id="277" r:id="rId22"/>
    <p:sldId id="278" r:id="rId23"/>
    <p:sldId id="279" r:id="rId24"/>
    <p:sldId id="282" r:id="rId25"/>
    <p:sldId id="284" r:id="rId26"/>
    <p:sldId id="286" r:id="rId27"/>
    <p:sldId id="289" r:id="rId28"/>
    <p:sldId id="290" r:id="rId29"/>
    <p:sldId id="291" r:id="rId30"/>
    <p:sldId id="257" r:id="rId31"/>
  </p:sldIdLst>
  <p:sldSz cx="17340263" cy="9753600"/>
  <p:notesSz cx="6799263" cy="99298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682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06A4E4-BE82-4258-A18A-CDFBF2DA7A68}" v="5" dt="2021-01-14T15:51:50.483"/>
    <p1510:client id="{2501FCC6-104E-C2C1-E657-C3A9D27F0EAE}" v="1" dt="2021-01-14T15:34:52.054"/>
    <p1510:client id="{3002BD2C-43A3-484E-BB9B-448EBFCC698D}" v="290" dt="2021-01-14T14:48:15.352"/>
    <p1510:client id="{4365B471-2C21-4C95-9418-BEB5F9BD089E}" v="12" dt="2021-01-14T14:31:58.044"/>
    <p1510:client id="{43728B1D-BDD0-4A37-A346-B7FEC35F10F0}" v="111" dt="2021-01-14T14:27:54.075"/>
    <p1510:client id="{7A29EA6B-A262-4108-AA8F-69E2E2545C8A}" v="118" dt="2021-01-14T15:41:17.506"/>
    <p1510:client id="{BD4EB33D-2A10-E1EE-F33C-16323063FC5D}" v="2970" dt="2021-01-14T14:50:53.480"/>
    <p1510:client id="{D1E263FB-E125-4ED9-A588-4F28E873BC2A}" v="3183" dt="2021-01-14T14:16:50.533"/>
    <p1510:client id="{DCB194E2-F23D-4567-A65F-777646C257B0}" v="1016" dt="2021-01-14T15:38:33.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4" d="100"/>
          <a:sy n="44" d="100"/>
        </p:scale>
        <p:origin x="788" y="36"/>
      </p:cViewPr>
      <p:guideLst>
        <p:guide orient="horz" pos="3072"/>
        <p:guide pos="546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microsoft.com/office/2015/10/relationships/revisionInfo" Target="revisionInfo.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353BB-B36F-463E-9986-206C5C86DCCB}"/>
              </a:ext>
            </a:extLst>
          </p:cNvPr>
          <p:cNvSpPr>
            <a:spLocks noGrp="1"/>
          </p:cNvSpPr>
          <p:nvPr>
            <p:ph type="ctrTitle"/>
          </p:nvPr>
        </p:nvSpPr>
        <p:spPr>
          <a:xfrm>
            <a:off x="2166937" y="5010912"/>
            <a:ext cx="13006387" cy="554800"/>
          </a:xfrm>
          <a:prstGeom prst="rect">
            <a:avLst/>
          </a:prstGeom>
        </p:spPr>
        <p:txBody>
          <a:bodyPr anchor="b"/>
          <a:lstStyle>
            <a:lvl1pPr algn="ctr">
              <a:defRPr sz="320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lv-LV"/>
          </a:p>
        </p:txBody>
      </p:sp>
      <p:sp>
        <p:nvSpPr>
          <p:cNvPr id="3" name="Subtitle 2">
            <a:extLst>
              <a:ext uri="{FF2B5EF4-FFF2-40B4-BE49-F238E27FC236}">
                <a16:creationId xmlns:a16="http://schemas.microsoft.com/office/drawing/2014/main" id="{8DF51B43-F775-421C-8B7F-C7EA6BEF8FE6}"/>
              </a:ext>
            </a:extLst>
          </p:cNvPr>
          <p:cNvSpPr>
            <a:spLocks noGrp="1"/>
          </p:cNvSpPr>
          <p:nvPr>
            <p:ph type="subTitle" idx="1"/>
          </p:nvPr>
        </p:nvSpPr>
        <p:spPr>
          <a:xfrm>
            <a:off x="2166937" y="6427407"/>
            <a:ext cx="13006387" cy="461073"/>
          </a:xfrm>
          <a:prstGeom prst="rect">
            <a:avLst/>
          </a:prstGeom>
        </p:spPr>
        <p:txBody>
          <a:bodyPr/>
          <a:lstStyle>
            <a:lvl1pPr marL="0" indent="0" algn="ctr">
              <a:buNone/>
              <a:defRPr sz="2400" i="0">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Tree>
    <p:extLst>
      <p:ext uri="{BB962C8B-B14F-4D97-AF65-F5344CB8AC3E}">
        <p14:creationId xmlns:p14="http://schemas.microsoft.com/office/powerpoint/2010/main" val="3151329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266076676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409126" y="519289"/>
            <a:ext cx="3738994" cy="8265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92143" y="519289"/>
            <a:ext cx="11000229" cy="82657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316050957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763940535"/>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B48E9-D690-4662-BE33-B37CC3499068}"/>
              </a:ext>
            </a:extLst>
          </p:cNvPr>
          <p:cNvSpPr>
            <a:spLocks noGrp="1"/>
          </p:cNvSpPr>
          <p:nvPr>
            <p:ph type="ctrTitle"/>
          </p:nvPr>
        </p:nvSpPr>
        <p:spPr>
          <a:xfrm>
            <a:off x="2166938" y="1597025"/>
            <a:ext cx="13006387" cy="3395663"/>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8F23717-9230-4295-A0E4-45412108245A}"/>
              </a:ext>
            </a:extLst>
          </p:cNvPr>
          <p:cNvSpPr>
            <a:spLocks noGrp="1"/>
          </p:cNvSpPr>
          <p:nvPr>
            <p:ph type="subTitle" idx="1"/>
          </p:nvPr>
        </p:nvSpPr>
        <p:spPr>
          <a:xfrm>
            <a:off x="2166938" y="5122863"/>
            <a:ext cx="13006387" cy="23542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764905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7533" y="1596249"/>
            <a:ext cx="13005197" cy="3395698"/>
          </a:xfrm>
        </p:spPr>
        <p:txBody>
          <a:bodyPr anchor="b">
            <a:normAutofit/>
          </a:bodyPr>
          <a:lstStyle>
            <a:lvl1pPr algn="ctr">
              <a:defRPr sz="5400"/>
            </a:lvl1pPr>
          </a:lstStyle>
          <a:p>
            <a:r>
              <a:rPr lang="en-US"/>
              <a:t>Click to edit Master title style</a:t>
            </a:r>
          </a:p>
        </p:txBody>
      </p:sp>
      <p:sp>
        <p:nvSpPr>
          <p:cNvPr id="3" name="Subtitle 2"/>
          <p:cNvSpPr>
            <a:spLocks noGrp="1"/>
          </p:cNvSpPr>
          <p:nvPr>
            <p:ph type="subTitle" idx="1"/>
          </p:nvPr>
        </p:nvSpPr>
        <p:spPr>
          <a:xfrm>
            <a:off x="2167533" y="5122898"/>
            <a:ext cx="13005197" cy="2354862"/>
          </a:xfrm>
        </p:spPr>
        <p:txBody>
          <a:bodyPr>
            <a:normAutofit/>
          </a:bodyPr>
          <a:lstStyle>
            <a:lvl1pPr marL="0" indent="0" algn="ctr">
              <a:buNone/>
              <a:defRPr sz="3200"/>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a:t>Click to edit Master subtitle style</a:t>
            </a:r>
          </a:p>
        </p:txBody>
      </p:sp>
    </p:spTree>
    <p:extLst>
      <p:ext uri="{BB962C8B-B14F-4D97-AF65-F5344CB8AC3E}">
        <p14:creationId xmlns:p14="http://schemas.microsoft.com/office/powerpoint/2010/main" val="425090751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83112" y="2431628"/>
            <a:ext cx="14955977" cy="4057226"/>
          </a:xfrm>
        </p:spPr>
        <p:txBody>
          <a:bodyPr anchor="b">
            <a:normAutofit/>
          </a:bodyPr>
          <a:lstStyle>
            <a:lvl1pPr algn="l">
              <a:defRPr sz="7200"/>
            </a:lvl1pPr>
          </a:lstStyle>
          <a:p>
            <a:r>
              <a:rPr lang="en-US"/>
              <a:t>Click to edit Master title style</a:t>
            </a:r>
          </a:p>
        </p:txBody>
      </p:sp>
      <p:sp>
        <p:nvSpPr>
          <p:cNvPr id="3" name="Text Placeholder 2"/>
          <p:cNvSpPr>
            <a:spLocks noGrp="1"/>
          </p:cNvSpPr>
          <p:nvPr>
            <p:ph type="body" idx="1"/>
          </p:nvPr>
        </p:nvSpPr>
        <p:spPr>
          <a:xfrm>
            <a:off x="1183112" y="6527237"/>
            <a:ext cx="14955977" cy="2133599"/>
          </a:xfrm>
        </p:spPr>
        <p:txBody>
          <a:bodyPr/>
          <a:lstStyle>
            <a:lvl1pPr marL="0" indent="0">
              <a:buNone/>
              <a:defRPr sz="3413" b="0">
                <a:solidFill>
                  <a:srgbClr val="000000"/>
                </a:solidFill>
              </a:defRPr>
            </a:lvl1pPr>
            <a:lvl2pPr marL="650230" indent="0">
              <a:buNone/>
              <a:defRPr sz="2844">
                <a:solidFill>
                  <a:schemeClr val="tx1">
                    <a:tint val="75000"/>
                  </a:schemeClr>
                </a:solidFill>
              </a:defRPr>
            </a:lvl2pPr>
            <a:lvl3pPr marL="1300460" indent="0">
              <a:buNone/>
              <a:defRPr sz="2560">
                <a:solidFill>
                  <a:schemeClr val="tx1">
                    <a:tint val="75000"/>
                  </a:schemeClr>
                </a:solidFill>
              </a:defRPr>
            </a:lvl3pPr>
            <a:lvl4pPr marL="1950690" indent="0">
              <a:buNone/>
              <a:defRPr sz="2276">
                <a:solidFill>
                  <a:schemeClr val="tx1">
                    <a:tint val="75000"/>
                  </a:schemeClr>
                </a:solidFill>
              </a:defRPr>
            </a:lvl4pPr>
            <a:lvl5pPr marL="2600919" indent="0">
              <a:buNone/>
              <a:defRPr sz="2276">
                <a:solidFill>
                  <a:schemeClr val="tx1">
                    <a:tint val="75000"/>
                  </a:schemeClr>
                </a:solidFill>
              </a:defRPr>
            </a:lvl5pPr>
            <a:lvl6pPr marL="3251149" indent="0">
              <a:buNone/>
              <a:defRPr sz="2276">
                <a:solidFill>
                  <a:schemeClr val="tx1">
                    <a:tint val="75000"/>
                  </a:schemeClr>
                </a:solidFill>
              </a:defRPr>
            </a:lvl6pPr>
            <a:lvl7pPr marL="3901379" indent="0">
              <a:buNone/>
              <a:defRPr sz="2276">
                <a:solidFill>
                  <a:schemeClr val="tx1">
                    <a:tint val="75000"/>
                  </a:schemeClr>
                </a:solidFill>
              </a:defRPr>
            </a:lvl7pPr>
            <a:lvl8pPr marL="4551609" indent="0">
              <a:buNone/>
              <a:defRPr sz="2276">
                <a:solidFill>
                  <a:schemeClr val="tx1">
                    <a:tint val="75000"/>
                  </a:schemeClr>
                </a:solidFill>
              </a:defRPr>
            </a:lvl8pPr>
            <a:lvl9pPr marL="5201839" indent="0">
              <a:buNone/>
              <a:defRPr sz="2276">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017525388"/>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92143" y="2596444"/>
            <a:ext cx="7369612" cy="6188570"/>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778508" y="2596444"/>
            <a:ext cx="7369612" cy="6188570"/>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274545725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94402" y="519290"/>
            <a:ext cx="14955977" cy="1885245"/>
          </a:xfrm>
        </p:spPr>
        <p:txBody>
          <a:bodyPr/>
          <a:lstStyle/>
          <a:p>
            <a:r>
              <a:rPr lang="en-US"/>
              <a:t>Click to edit Master title style</a:t>
            </a:r>
          </a:p>
        </p:txBody>
      </p:sp>
      <p:sp>
        <p:nvSpPr>
          <p:cNvPr id="3" name="Text Placeholder 2"/>
          <p:cNvSpPr>
            <a:spLocks noGrp="1"/>
          </p:cNvSpPr>
          <p:nvPr>
            <p:ph type="body" idx="1"/>
          </p:nvPr>
        </p:nvSpPr>
        <p:spPr>
          <a:xfrm>
            <a:off x="1194403" y="2390987"/>
            <a:ext cx="7335743"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Edit Master text styles</a:t>
            </a:r>
          </a:p>
        </p:txBody>
      </p:sp>
      <p:sp>
        <p:nvSpPr>
          <p:cNvPr id="4" name="Content Placeholder 3"/>
          <p:cNvSpPr>
            <a:spLocks noGrp="1"/>
          </p:cNvSpPr>
          <p:nvPr>
            <p:ph sz="half" idx="2"/>
          </p:nvPr>
        </p:nvSpPr>
        <p:spPr>
          <a:xfrm>
            <a:off x="1194403" y="3562773"/>
            <a:ext cx="7335743" cy="5240303"/>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778508" y="2390987"/>
            <a:ext cx="7371870" cy="1171786"/>
          </a:xfrm>
        </p:spPr>
        <p:txBody>
          <a:bodyPr anchor="b"/>
          <a:lstStyle>
            <a:lvl1pPr marL="0" indent="0">
              <a:buNone/>
              <a:defRPr sz="3413" b="1">
                <a:solidFill>
                  <a:schemeClr val="tx1"/>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Edit Master text styles</a:t>
            </a:r>
          </a:p>
        </p:txBody>
      </p:sp>
      <p:sp>
        <p:nvSpPr>
          <p:cNvPr id="6" name="Content Placeholder 5"/>
          <p:cNvSpPr>
            <a:spLocks noGrp="1"/>
          </p:cNvSpPr>
          <p:nvPr>
            <p:ph sz="quarter" idx="4"/>
          </p:nvPr>
        </p:nvSpPr>
        <p:spPr>
          <a:xfrm>
            <a:off x="8778508" y="3562773"/>
            <a:ext cx="7371870" cy="5240303"/>
          </a:xfrm>
        </p:spPr>
        <p:txBody>
          <a:bodyPr/>
          <a:lstStyle>
            <a:lvl1pPr>
              <a:defRPr b="1"/>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406574796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348C78D-6C2C-49C7-A880-01747238A30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283211742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403360589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p>
        </p:txBody>
      </p:sp>
      <p:sp>
        <p:nvSpPr>
          <p:cNvPr id="3" name="Content Placeholder 2"/>
          <p:cNvSpPr>
            <a:spLocks noGrp="1"/>
          </p:cNvSpPr>
          <p:nvPr>
            <p:ph idx="1"/>
          </p:nvPr>
        </p:nvSpPr>
        <p:spPr>
          <a:xfrm>
            <a:off x="7371870" y="1404338"/>
            <a:ext cx="8778508" cy="6931378"/>
          </a:xfrm>
        </p:spPr>
        <p:txBody>
          <a:bodyPr/>
          <a:lstStyle>
            <a:lvl1pPr>
              <a:defRPr sz="4551">
                <a:solidFill>
                  <a:schemeClr val="tx1"/>
                </a:solidFill>
              </a:defRPr>
            </a:lvl1pPr>
            <a:lvl2pPr>
              <a:defRPr sz="3982"/>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307552644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402" y="650240"/>
            <a:ext cx="5592686" cy="2275840"/>
          </a:xfrm>
        </p:spPr>
        <p:txBody>
          <a:bodyPr anchor="b"/>
          <a:lstStyle>
            <a:lvl1pPr>
              <a:defRPr sz="4551"/>
            </a:lvl1pPr>
          </a:lstStyle>
          <a:p>
            <a:r>
              <a:rPr lang="en-US"/>
              <a:t>Click to edit Master title style</a:t>
            </a:r>
          </a:p>
        </p:txBody>
      </p:sp>
      <p:sp>
        <p:nvSpPr>
          <p:cNvPr id="3" name="Picture Placeholder 2"/>
          <p:cNvSpPr>
            <a:spLocks noGrp="1" noChangeAspect="1"/>
          </p:cNvSpPr>
          <p:nvPr>
            <p:ph type="pic" idx="1"/>
          </p:nvPr>
        </p:nvSpPr>
        <p:spPr>
          <a:xfrm>
            <a:off x="7371870" y="1404338"/>
            <a:ext cx="8778508" cy="6931378"/>
          </a:xfrm>
        </p:spPr>
        <p:txBody>
          <a:bodyPr anchor="t"/>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r>
              <a:rPr lang="en-US"/>
              <a:t>Click icon to add picture</a:t>
            </a:r>
          </a:p>
        </p:txBody>
      </p:sp>
      <p:sp>
        <p:nvSpPr>
          <p:cNvPr id="4" name="Text Placeholder 3"/>
          <p:cNvSpPr>
            <a:spLocks noGrp="1"/>
          </p:cNvSpPr>
          <p:nvPr>
            <p:ph type="body" sz="half" idx="2"/>
          </p:nvPr>
        </p:nvSpPr>
        <p:spPr>
          <a:xfrm>
            <a:off x="1194402" y="2926080"/>
            <a:ext cx="5592686" cy="5420925"/>
          </a:xfrm>
        </p:spPr>
        <p:txBody>
          <a:bodyPr/>
          <a:lstStyle>
            <a:lvl1pPr marL="0" indent="0">
              <a:buNone/>
              <a:defRPr sz="2276"/>
            </a:lvl1pPr>
            <a:lvl2pPr marL="650230" indent="0">
              <a:buNone/>
              <a:defRPr sz="1991"/>
            </a:lvl2pPr>
            <a:lvl3pPr marL="1300460" indent="0">
              <a:buNone/>
              <a:defRPr sz="1707"/>
            </a:lvl3pPr>
            <a:lvl4pPr marL="1950690" indent="0">
              <a:buNone/>
              <a:defRPr sz="1422"/>
            </a:lvl4pPr>
            <a:lvl5pPr marL="2600919" indent="0">
              <a:buNone/>
              <a:defRPr sz="1422"/>
            </a:lvl5pPr>
            <a:lvl6pPr marL="3251149" indent="0">
              <a:buNone/>
              <a:defRPr sz="1422"/>
            </a:lvl6pPr>
            <a:lvl7pPr marL="3901379" indent="0">
              <a:buNone/>
              <a:defRPr sz="1422"/>
            </a:lvl7pPr>
            <a:lvl8pPr marL="4551609" indent="0">
              <a:buNone/>
              <a:defRPr sz="1422"/>
            </a:lvl8pPr>
            <a:lvl9pPr marL="5201839" indent="0">
              <a:buNone/>
              <a:defRPr sz="1422"/>
            </a:lvl9pPr>
          </a:lstStyle>
          <a:p>
            <a:pPr lvl="0"/>
            <a:r>
              <a:rPr lang="en-US"/>
              <a:t>Edit Master text styles</a:t>
            </a:r>
          </a:p>
        </p:txBody>
      </p:sp>
      <p:sp>
        <p:nvSpPr>
          <p:cNvPr id="5" name="Date Placeholder 4"/>
          <p:cNvSpPr>
            <a:spLocks noGrp="1"/>
          </p:cNvSpPr>
          <p:nvPr>
            <p:ph type="dt" sz="half" idx="10"/>
          </p:nvPr>
        </p:nvSpPr>
        <p:spPr/>
        <p:txBody>
          <a:bodyPr/>
          <a:lstStyle/>
          <a:p>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E995808-A995-4D10-8E3A-0AAC6AF1F108}" type="slidenum">
              <a:rPr lang="lv-LV" smtClean="0"/>
              <a:pPr/>
              <a:t>‹#›</a:t>
            </a:fld>
            <a:endParaRPr lang="lv-LV"/>
          </a:p>
        </p:txBody>
      </p:sp>
    </p:spTree>
    <p:extLst>
      <p:ext uri="{BB962C8B-B14F-4D97-AF65-F5344CB8AC3E}">
        <p14:creationId xmlns:p14="http://schemas.microsoft.com/office/powerpoint/2010/main" val="3002205772"/>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theme" Target="../theme/theme3.xml"/><Relationship Id="rId1" Type="http://schemas.openxmlformats.org/officeDocument/2006/relationships/slideLayout" Target="../slideLayouts/slideLayout13.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1.png"/><Relationship Id="rId9"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pic>
        <p:nvPicPr>
          <p:cNvPr id="3" name="Picture 2">
            <a:extLst>
              <a:ext uri="{FF2B5EF4-FFF2-40B4-BE49-F238E27FC236}">
                <a16:creationId xmlns:a16="http://schemas.microsoft.com/office/drawing/2014/main" id="{DFE0231B-EE67-41D7-A009-2B192D50DB6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9442077"/>
            <a:ext cx="17340263" cy="311523"/>
          </a:xfrm>
          <a:prstGeom prst="rect">
            <a:avLst/>
          </a:prstGeom>
        </p:spPr>
      </p:pic>
    </p:spTree>
    <p:extLst>
      <p:ext uri="{BB962C8B-B14F-4D97-AF65-F5344CB8AC3E}">
        <p14:creationId xmlns:p14="http://schemas.microsoft.com/office/powerpoint/2010/main" val="1930943026"/>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92143" y="519290"/>
            <a:ext cx="14955977" cy="18852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92143" y="2596444"/>
            <a:ext cx="14955977" cy="618857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92143" y="9040143"/>
            <a:ext cx="3901559"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C764DE79-268F-4C1A-8933-263129D2AF90}" type="datetimeFigureOut">
              <a:rPr lang="en-US" dirty="0"/>
              <a:t>1/25/2021</a:t>
            </a:fld>
            <a:endParaRPr lang="en-US"/>
          </a:p>
        </p:txBody>
      </p:sp>
      <p:sp>
        <p:nvSpPr>
          <p:cNvPr id="5" name="Footer Placeholder 4"/>
          <p:cNvSpPr>
            <a:spLocks noGrp="1"/>
          </p:cNvSpPr>
          <p:nvPr>
            <p:ph type="ftr" sz="quarter" idx="3"/>
          </p:nvPr>
        </p:nvSpPr>
        <p:spPr>
          <a:xfrm>
            <a:off x="5743962" y="9040143"/>
            <a:ext cx="5852339" cy="519289"/>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2246561" y="9040143"/>
            <a:ext cx="3901559" cy="519289"/>
          </a:xfrm>
          <a:prstGeom prst="rect">
            <a:avLst/>
          </a:prstGeom>
        </p:spPr>
        <p:txBody>
          <a:bodyPr vert="horz" lIns="91440" tIns="45720" rIns="91440" bIns="45720" rtlCol="0" anchor="ctr"/>
          <a:lstStyle>
            <a:lvl1pPr algn="r">
              <a:defRPr sz="1707">
                <a:solidFill>
                  <a:schemeClr val="tx1">
                    <a:tint val="75000"/>
                  </a:schemeClr>
                </a:solidFill>
              </a:defRPr>
            </a:lvl1pPr>
          </a:lstStyle>
          <a:p>
            <a:fld id="{86CB4B4D-7CA3-9044-876B-883B54F8677D}" type="slidenum">
              <a:rPr lang="lv-LV" smtClean="0"/>
              <a:t>‹#›</a:t>
            </a:fld>
            <a:endParaRPr lang="lv-LV"/>
          </a:p>
        </p:txBody>
      </p:sp>
    </p:spTree>
    <p:extLst>
      <p:ext uri="{BB962C8B-B14F-4D97-AF65-F5344CB8AC3E}">
        <p14:creationId xmlns:p14="http://schemas.microsoft.com/office/powerpoint/2010/main" val="2833564815"/>
      </p:ext>
    </p:extLst>
  </p:cSld>
  <p:clrMap bg1="lt1" tx1="dk1" bg2="lt2" tx2="dk2" accent1="accent1" accent2="accent2" accent3="accent3" accent4="accent4" accent5="accent5" accent6="accent6" hlink="hlink" folHlink="folHlink"/>
  <p:sldLayoutIdLst>
    <p:sldLayoutId id="2147483667"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25115" indent="-325115" algn="l" defTabSz="1300460" rtl="0" eaLnBrk="1" latinLnBrk="0" hangingPunct="1">
        <a:lnSpc>
          <a:spcPct val="90000"/>
        </a:lnSpc>
        <a:spcBef>
          <a:spcPts val="1422"/>
        </a:spcBef>
        <a:buFont typeface="Arial" panose="020B0604020202020204" pitchFamily="34" charset="0"/>
        <a:buChar char="•"/>
        <a:defRPr sz="2400" kern="1200">
          <a:solidFill>
            <a:srgbClr val="000000"/>
          </a:solidFill>
          <a:latin typeface="Verdana" panose="020B0604030504040204" pitchFamily="34" charset="0"/>
          <a:ea typeface="Verdana" panose="020B0604030504040204" pitchFamily="34" charset="0"/>
          <a:cs typeface="Verdana" panose="020B0604030504040204" pitchFamily="34" charset="0"/>
        </a:defRPr>
      </a:lvl1pPr>
      <a:lvl2pPr marL="97534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2pPr>
      <a:lvl3pPr marL="162557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227580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92603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B15404C-27D6-4223-9B62-053541F4C0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68" y="9430448"/>
            <a:ext cx="17425607" cy="323153"/>
          </a:xfrm>
          <a:prstGeom prst="rect">
            <a:avLst/>
          </a:prstGeom>
        </p:spPr>
      </p:pic>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9825" y="0"/>
            <a:ext cx="4888419" cy="4888419"/>
          </a:xfrm>
          <a:prstGeom prst="rect">
            <a:avLst/>
          </a:prstGeom>
        </p:spPr>
      </p:pic>
      <p:sp>
        <p:nvSpPr>
          <p:cNvPr id="4" name="TextBox 3">
            <a:extLst>
              <a:ext uri="{FF2B5EF4-FFF2-40B4-BE49-F238E27FC236}">
                <a16:creationId xmlns:a16="http://schemas.microsoft.com/office/drawing/2014/main" id="{197CB8E8-8314-48BA-A3C8-929632BE6933}"/>
              </a:ext>
            </a:extLst>
          </p:cNvPr>
          <p:cNvSpPr txBox="1"/>
          <p:nvPr/>
        </p:nvSpPr>
        <p:spPr>
          <a:xfrm>
            <a:off x="6342597" y="7710231"/>
            <a:ext cx="2505744" cy="369332"/>
          </a:xfrm>
          <a:prstGeom prst="rect">
            <a:avLst/>
          </a:prstGeom>
          <a:noFill/>
        </p:spPr>
        <p:txBody>
          <a:bodyPr wrap="square" rtlCol="0">
            <a:spAutoFit/>
          </a:bodyPr>
          <a:lstStyle/>
          <a:p>
            <a:pPr algn="l"/>
            <a:endParaRPr lang="en-US" sz="1800" b="0">
              <a:latin typeface="+mj-lt"/>
            </a:endParaRPr>
          </a:p>
        </p:txBody>
      </p:sp>
      <p:sp>
        <p:nvSpPr>
          <p:cNvPr id="5" name="Rectangle 4">
            <a:extLst>
              <a:ext uri="{FF2B5EF4-FFF2-40B4-BE49-F238E27FC236}">
                <a16:creationId xmlns:a16="http://schemas.microsoft.com/office/drawing/2014/main" id="{6C75BFAB-954B-4D48-A7F3-7F459139931D}"/>
              </a:ext>
            </a:extLst>
          </p:cNvPr>
          <p:cNvSpPr/>
          <p:nvPr/>
        </p:nvSpPr>
        <p:spPr>
          <a:xfrm>
            <a:off x="7475422" y="6520522"/>
            <a:ext cx="2364750" cy="338554"/>
          </a:xfrm>
          <a:prstGeom prst="rect">
            <a:avLst/>
          </a:prstGeom>
        </p:spPr>
        <p:txBody>
          <a:bodyPr wrap="none">
            <a:spAutoFit/>
          </a:bodyPr>
          <a:lstStyle/>
          <a:p>
            <a:pPr algn="l"/>
            <a:r>
              <a:rPr lang="lv-LV" sz="1600" b="1"/>
              <a:t>Ekonomikas ministrija</a:t>
            </a:r>
            <a:endParaRPr lang="en-US" sz="1600" b="1"/>
          </a:p>
        </p:txBody>
      </p:sp>
      <p:sp>
        <p:nvSpPr>
          <p:cNvPr id="6" name="Rectangle 5">
            <a:extLst>
              <a:ext uri="{FF2B5EF4-FFF2-40B4-BE49-F238E27FC236}">
                <a16:creationId xmlns:a16="http://schemas.microsoft.com/office/drawing/2014/main" id="{18DC8D32-D978-4BC3-B63B-B7AF0500CAE8}"/>
              </a:ext>
            </a:extLst>
          </p:cNvPr>
          <p:cNvSpPr/>
          <p:nvPr/>
        </p:nvSpPr>
        <p:spPr>
          <a:xfrm>
            <a:off x="5973220" y="6769306"/>
            <a:ext cx="2786357" cy="369332"/>
          </a:xfrm>
          <a:prstGeom prst="rect">
            <a:avLst/>
          </a:prstGeom>
        </p:spPr>
        <p:txBody>
          <a:bodyPr wrap="square">
            <a:spAutoFit/>
          </a:bodyPr>
          <a:lstStyle/>
          <a:p>
            <a:pPr algn="l"/>
            <a:endParaRPr lang="en-US" sz="1800" b="0">
              <a:latin typeface="+mj-lt"/>
            </a:endParaRPr>
          </a:p>
        </p:txBody>
      </p:sp>
      <p:grpSp>
        <p:nvGrpSpPr>
          <p:cNvPr id="7" name="Group 6">
            <a:extLst>
              <a:ext uri="{FF2B5EF4-FFF2-40B4-BE49-F238E27FC236}">
                <a16:creationId xmlns:a16="http://schemas.microsoft.com/office/drawing/2014/main" id="{58D17169-B25F-4542-94E2-0391A62AE000}"/>
              </a:ext>
            </a:extLst>
          </p:cNvPr>
          <p:cNvGrpSpPr/>
          <p:nvPr/>
        </p:nvGrpSpPr>
        <p:grpSpPr>
          <a:xfrm>
            <a:off x="7366085" y="7006796"/>
            <a:ext cx="252717" cy="1804107"/>
            <a:chOff x="7251821" y="6799607"/>
            <a:chExt cx="252717" cy="1804107"/>
          </a:xfrm>
        </p:grpSpPr>
        <p:pic>
          <p:nvPicPr>
            <p:cNvPr id="9" name="Picture 8">
              <a:extLst>
                <a:ext uri="{FF2B5EF4-FFF2-40B4-BE49-F238E27FC236}">
                  <a16:creationId xmlns:a16="http://schemas.microsoft.com/office/drawing/2014/main" id="{0DBE2511-3552-4D88-94D1-073ACD5FC0F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58764" y="6799607"/>
              <a:ext cx="194390" cy="194390"/>
            </a:xfrm>
            <a:prstGeom prst="rect">
              <a:avLst/>
            </a:prstGeom>
          </p:spPr>
        </p:pic>
        <p:pic>
          <p:nvPicPr>
            <p:cNvPr id="11" name="Picture 10">
              <a:extLst>
                <a:ext uri="{FF2B5EF4-FFF2-40B4-BE49-F238E27FC236}">
                  <a16:creationId xmlns:a16="http://schemas.microsoft.com/office/drawing/2014/main" id="{C9DEE3FF-0A50-45EA-BB33-54AD39D3B98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76075" y="7060142"/>
              <a:ext cx="200685" cy="200685"/>
            </a:xfrm>
            <a:prstGeom prst="rect">
              <a:avLst/>
            </a:prstGeom>
          </p:spPr>
        </p:pic>
        <p:pic>
          <p:nvPicPr>
            <p:cNvPr id="12" name="Picture 11">
              <a:extLst>
                <a:ext uri="{FF2B5EF4-FFF2-40B4-BE49-F238E27FC236}">
                  <a16:creationId xmlns:a16="http://schemas.microsoft.com/office/drawing/2014/main" id="{2E98DCCE-62B4-48D1-90FF-FBB1EA3CE69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81257" y="7336679"/>
              <a:ext cx="203479" cy="203479"/>
            </a:xfrm>
            <a:prstGeom prst="rect">
              <a:avLst/>
            </a:prstGeom>
          </p:spPr>
        </p:pic>
        <p:pic>
          <p:nvPicPr>
            <p:cNvPr id="13" name="Picture 12">
              <a:extLst>
                <a:ext uri="{FF2B5EF4-FFF2-40B4-BE49-F238E27FC236}">
                  <a16:creationId xmlns:a16="http://schemas.microsoft.com/office/drawing/2014/main" id="{93D4D000-FC76-4815-9CCE-F56BE5B7FDD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82279" y="7621568"/>
              <a:ext cx="202457" cy="202457"/>
            </a:xfrm>
            <a:prstGeom prst="rect">
              <a:avLst/>
            </a:prstGeom>
          </p:spPr>
        </p:pic>
        <p:pic>
          <p:nvPicPr>
            <p:cNvPr id="14" name="Picture 13">
              <a:extLst>
                <a:ext uri="{FF2B5EF4-FFF2-40B4-BE49-F238E27FC236}">
                  <a16:creationId xmlns:a16="http://schemas.microsoft.com/office/drawing/2014/main" id="{CC2BF5A1-8169-4BC9-B77C-B96869C3531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51821" y="8132869"/>
              <a:ext cx="214710" cy="214710"/>
            </a:xfrm>
            <a:prstGeom prst="rect">
              <a:avLst/>
            </a:prstGeom>
          </p:spPr>
        </p:pic>
        <p:pic>
          <p:nvPicPr>
            <p:cNvPr id="15" name="Picture 14">
              <a:extLst>
                <a:ext uri="{FF2B5EF4-FFF2-40B4-BE49-F238E27FC236}">
                  <a16:creationId xmlns:a16="http://schemas.microsoft.com/office/drawing/2014/main" id="{2059ABEA-735E-4608-A9E6-1F584F3D619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72131" y="8425629"/>
              <a:ext cx="178085" cy="178085"/>
            </a:xfrm>
            <a:prstGeom prst="rect">
              <a:avLst/>
            </a:prstGeom>
          </p:spPr>
        </p:pic>
        <p:pic>
          <p:nvPicPr>
            <p:cNvPr id="16" name="Picture 15">
              <a:extLst>
                <a:ext uri="{FF2B5EF4-FFF2-40B4-BE49-F238E27FC236}">
                  <a16:creationId xmlns:a16="http://schemas.microsoft.com/office/drawing/2014/main" id="{5EBC7F97-F366-4ABE-9414-FA344A519FF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262476" y="7848270"/>
              <a:ext cx="242062" cy="242062"/>
            </a:xfrm>
            <a:prstGeom prst="rect">
              <a:avLst/>
            </a:prstGeom>
          </p:spPr>
        </p:pic>
      </p:grpSp>
      <p:sp>
        <p:nvSpPr>
          <p:cNvPr id="17" name="Rectangle 16">
            <a:extLst>
              <a:ext uri="{FF2B5EF4-FFF2-40B4-BE49-F238E27FC236}">
                <a16:creationId xmlns:a16="http://schemas.microsoft.com/office/drawing/2014/main" id="{279AEE46-BCD5-421D-A774-82EFA7AF443B}"/>
              </a:ext>
            </a:extLst>
          </p:cNvPr>
          <p:cNvSpPr/>
          <p:nvPr/>
        </p:nvSpPr>
        <p:spPr>
          <a:xfrm>
            <a:off x="7636469" y="6901757"/>
            <a:ext cx="3603511" cy="2031325"/>
          </a:xfrm>
          <a:prstGeom prst="rect">
            <a:avLst/>
          </a:prstGeom>
        </p:spPr>
        <p:txBody>
          <a:bodyPr wrap="square">
            <a:spAutoFit/>
          </a:bodyPr>
          <a:lstStyle/>
          <a:p>
            <a:pPr algn="l"/>
            <a:r>
              <a:rPr lang="en-US" sz="1800" b="0" err="1">
                <a:latin typeface="+mj-lt"/>
              </a:rPr>
              <a:t>Brīvības</a:t>
            </a:r>
            <a:r>
              <a:rPr lang="en-US" sz="1800" b="0">
                <a:latin typeface="+mj-lt"/>
              </a:rPr>
              <a:t> </a:t>
            </a:r>
            <a:r>
              <a:rPr lang="lv-LV" sz="1800" b="0">
                <a:latin typeface="+mj-lt"/>
              </a:rPr>
              <a:t>iela</a:t>
            </a:r>
            <a:r>
              <a:rPr lang="en-US" sz="1800" b="0">
                <a:latin typeface="+mj-lt"/>
              </a:rPr>
              <a:t> 55, R</a:t>
            </a:r>
            <a:r>
              <a:rPr lang="lv-LV" sz="1800" b="0">
                <a:latin typeface="+mj-lt"/>
              </a:rPr>
              <a:t>ī</a:t>
            </a:r>
            <a:r>
              <a:rPr lang="en-US" sz="1800" b="0" err="1">
                <a:latin typeface="+mj-lt"/>
              </a:rPr>
              <a:t>ga</a:t>
            </a:r>
            <a:r>
              <a:rPr lang="en-US" sz="1800" b="0">
                <a:latin typeface="+mj-lt"/>
              </a:rPr>
              <a:t>, LV-1519, Latvia</a:t>
            </a:r>
          </a:p>
          <a:p>
            <a:pPr algn="l"/>
            <a:r>
              <a:rPr lang="en-US" sz="1800" b="0">
                <a:latin typeface="+mj-lt"/>
              </a:rPr>
              <a:t>+371 67013100</a:t>
            </a:r>
          </a:p>
          <a:p>
            <a:pPr algn="l"/>
            <a:r>
              <a:rPr lang="en-US" sz="1800" b="0">
                <a:latin typeface="+mj-lt"/>
              </a:rPr>
              <a:t>pasts@em.gov.lv</a:t>
            </a:r>
          </a:p>
          <a:p>
            <a:pPr algn="l"/>
            <a:r>
              <a:rPr lang="en-US" sz="1800" b="0">
                <a:latin typeface="+mj-lt"/>
              </a:rPr>
              <a:t>www.em.gov.lv</a:t>
            </a:r>
            <a:endParaRPr lang="lv-LV" sz="1800" b="0">
              <a:latin typeface="+mj-lt"/>
            </a:endParaRPr>
          </a:p>
          <a:p>
            <a:pPr algn="l"/>
            <a:r>
              <a:rPr lang="en-US" sz="1800" b="0">
                <a:latin typeface="+mj-lt"/>
              </a:rPr>
              <a:t>@</a:t>
            </a:r>
            <a:r>
              <a:rPr lang="en-US" sz="1800" b="0" err="1">
                <a:latin typeface="+mj-lt"/>
              </a:rPr>
              <a:t>EM_gov_lv</a:t>
            </a:r>
            <a:r>
              <a:rPr lang="en-US" sz="1800" b="0">
                <a:latin typeface="+mj-lt"/>
              </a:rPr>
              <a:t>, @</a:t>
            </a:r>
            <a:r>
              <a:rPr lang="en-US" sz="1800" b="0" err="1">
                <a:latin typeface="+mj-lt"/>
              </a:rPr>
              <a:t>siltinam</a:t>
            </a:r>
            <a:endParaRPr lang="lv-LV" sz="1800" b="0">
              <a:latin typeface="+mj-lt"/>
            </a:endParaRPr>
          </a:p>
          <a:p>
            <a:pPr algn="l"/>
            <a:r>
              <a:rPr lang="lv-LV" sz="1800" b="0">
                <a:latin typeface="+mj-lt"/>
              </a:rPr>
              <a:t>/</a:t>
            </a:r>
            <a:r>
              <a:rPr lang="en-US" sz="1800" b="0" err="1">
                <a:latin typeface="+mj-lt"/>
              </a:rPr>
              <a:t>ekonomikasministrija</a:t>
            </a:r>
            <a:endParaRPr lang="lv-LV" sz="1800" b="0">
              <a:latin typeface="+mj-lt"/>
            </a:endParaRPr>
          </a:p>
          <a:p>
            <a:pPr algn="l"/>
            <a:r>
              <a:rPr lang="lv-LV" sz="1800" b="0">
                <a:latin typeface="+mj-lt"/>
              </a:rPr>
              <a:t>/</a:t>
            </a:r>
            <a:r>
              <a:rPr lang="en-US" sz="1800" b="0" err="1">
                <a:latin typeface="+mj-lt"/>
              </a:rPr>
              <a:t>ekonomikasministrija</a:t>
            </a:r>
            <a:endParaRPr lang="en-US" sz="1800" b="0">
              <a:latin typeface="+mj-lt"/>
            </a:endParaRPr>
          </a:p>
        </p:txBody>
      </p:sp>
      <p:sp>
        <p:nvSpPr>
          <p:cNvPr id="18" name="TextBox 17">
            <a:extLst>
              <a:ext uri="{FF2B5EF4-FFF2-40B4-BE49-F238E27FC236}">
                <a16:creationId xmlns:a16="http://schemas.microsoft.com/office/drawing/2014/main" id="{FD710260-9E98-4E35-9C79-12A7D35E14DA}"/>
              </a:ext>
            </a:extLst>
          </p:cNvPr>
          <p:cNvSpPr txBox="1"/>
          <p:nvPr/>
        </p:nvSpPr>
        <p:spPr>
          <a:xfrm>
            <a:off x="7025779" y="4813723"/>
            <a:ext cx="3264035" cy="923330"/>
          </a:xfrm>
          <a:prstGeom prst="rect">
            <a:avLst/>
          </a:prstGeom>
          <a:noFill/>
        </p:spPr>
        <p:txBody>
          <a:bodyPr wrap="none" rtlCol="0">
            <a:spAutoFit/>
          </a:bodyPr>
          <a:lstStyle/>
          <a:p>
            <a:r>
              <a:rPr lang="lv-LV" sz="5400">
                <a:solidFill>
                  <a:srgbClr val="00869D"/>
                </a:solidFill>
                <a:latin typeface="Verdana" panose="020B0604030504040204" pitchFamily="34" charset="0"/>
                <a:ea typeface="Verdana" panose="020B0604030504040204" pitchFamily="34" charset="0"/>
                <a:cs typeface="Verdana" panose="020B0604030504040204" pitchFamily="34" charset="0"/>
              </a:rPr>
              <a:t>Paldies!</a:t>
            </a:r>
          </a:p>
        </p:txBody>
      </p:sp>
    </p:spTree>
    <p:extLst>
      <p:ext uri="{BB962C8B-B14F-4D97-AF65-F5344CB8AC3E}">
        <p14:creationId xmlns:p14="http://schemas.microsoft.com/office/powerpoint/2010/main" val="367509689"/>
      </p:ext>
    </p:extLst>
  </p:cSld>
  <p:clrMap bg1="lt1" tx1="dk1" bg2="lt2" tx2="dk2" accent1="accent1" accent2="accent2" accent3="accent3" accent4="accent4" accent5="accent5" accent6="accent6" hlink="hlink" folHlink="folHlink"/>
  <p:sldLayoutIdLst>
    <p:sldLayoutId id="214748368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www.em.gov.lv/lv/media/3495/download" TargetMode="External"/><Relationship Id="rId2" Type="http://schemas.openxmlformats.org/officeDocument/2006/relationships/hyperlink" Target="https://www.em.gov.lv/lv/nekustama-ipasuma-darijumu-starpnieku-registrs"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likumi.lv/ta/id/317676-noteikumi-par-nekustama-ipasuma-darijumu-starpnieka-registracijas-maksu-un-ikgadejo-uzraudzibas-maksu" TargetMode="External"/><Relationship Id="rId2" Type="http://schemas.openxmlformats.org/officeDocument/2006/relationships/hyperlink" Target="https://likumi.lv/ta/id/315656-nekustama-ipasuma-darijumu-starpnieku-darbibas-likums" TargetMode="External"/><Relationship Id="rId1" Type="http://schemas.openxmlformats.org/officeDocument/2006/relationships/slideLayout" Target="../slideLayouts/slideLayout7.xml"/><Relationship Id="rId5" Type="http://schemas.openxmlformats.org/officeDocument/2006/relationships/hyperlink" Target="https://likumi.lv/ta/id/319710-noteikumi-par-nekustama-ipasuma-darijumu-starpnieka-kvalifikacijas-celsanas-pasakumiem" TargetMode="External"/><Relationship Id="rId4" Type="http://schemas.openxmlformats.org/officeDocument/2006/relationships/hyperlink" Target="https://likumi.lv/ta/id/317675-nekustama-ipasuma-darijumu-starpnieka-profesionalas-darbibas-civiltiesiskas-atbildibas-apdrosinasanas-noteikumi"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s://likumi.lv/ta/id/319710-noteikumi-par-nekustama-ipasuma-darijumu-starpnieka-kvalifikacijas-celsanas-pasakumiem" TargetMode="Externa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s://likumi.lv/ta/id/319710-noteikumi-par-nekustama-ipasuma-darijumu-starpnieka-kvalifikacijas-celsanas-pasakumiem" TargetMode="External"/><Relationship Id="rId2" Type="http://schemas.openxmlformats.org/officeDocument/2006/relationships/hyperlink" Target="https://likumi.lv/ta/id/317675-nekustama-ipasuma-darijumu-starpnieka-profesionalas-darbibas-civiltiesiskas-atbildibas-apdrosinasanas-noteikumi" TargetMode="Externa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www.latvija.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ctrTitle"/>
          </p:nvPr>
        </p:nvSpPr>
        <p:spPr>
          <a:xfrm>
            <a:off x="5445402" y="4481265"/>
            <a:ext cx="6449454" cy="554800"/>
          </a:xfrm>
        </p:spPr>
        <p:txBody>
          <a:bodyPr/>
          <a:lstStyle/>
          <a:p>
            <a:r>
              <a:rPr lang="lv-LV"/>
              <a:t>Informatīvs seminārs</a:t>
            </a:r>
          </a:p>
        </p:txBody>
      </p:sp>
      <p:sp>
        <p:nvSpPr>
          <p:cNvPr id="3" name="Subtitle 2">
            <a:extLst>
              <a:ext uri="{FF2B5EF4-FFF2-40B4-BE49-F238E27FC236}">
                <a16:creationId xmlns:a16="http://schemas.microsoft.com/office/drawing/2014/main" id="{8971AD60-13ED-4C3F-B331-1306009ACB6C}"/>
              </a:ext>
            </a:extLst>
          </p:cNvPr>
          <p:cNvSpPr>
            <a:spLocks noGrp="1"/>
          </p:cNvSpPr>
          <p:nvPr>
            <p:ph type="subTitle" idx="1"/>
          </p:nvPr>
        </p:nvSpPr>
        <p:spPr>
          <a:xfrm>
            <a:off x="2166936" y="7616711"/>
            <a:ext cx="13006387" cy="461073"/>
          </a:xfrm>
        </p:spPr>
        <p:txBody>
          <a:bodyPr/>
          <a:lstStyle/>
          <a:p>
            <a:r>
              <a:rPr lang="lv-LV"/>
              <a:t>Kristaps Soms, Uzņēmējdarbības konkurētspējas departamenta direktors</a:t>
            </a:r>
          </a:p>
        </p:txBody>
      </p:sp>
      <p:sp>
        <p:nvSpPr>
          <p:cNvPr id="9" name="Subtitle 2">
            <a:extLst>
              <a:ext uri="{FF2B5EF4-FFF2-40B4-BE49-F238E27FC236}">
                <a16:creationId xmlns:a16="http://schemas.microsoft.com/office/drawing/2014/main" id="{81D25533-121C-4530-8EC1-6ED8FF5E3E5B}"/>
              </a:ext>
            </a:extLst>
          </p:cNvPr>
          <p:cNvSpPr txBox="1">
            <a:spLocks/>
          </p:cNvSpPr>
          <p:nvPr/>
        </p:nvSpPr>
        <p:spPr>
          <a:xfrm>
            <a:off x="2166937" y="8445677"/>
            <a:ext cx="13006387" cy="461073"/>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i="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v-LV" b="0"/>
              <a:t>15.01.2021.</a:t>
            </a:r>
          </a:p>
        </p:txBody>
      </p:sp>
      <p:sp>
        <p:nvSpPr>
          <p:cNvPr id="5" name="Title 1">
            <a:extLst>
              <a:ext uri="{FF2B5EF4-FFF2-40B4-BE49-F238E27FC236}">
                <a16:creationId xmlns:a16="http://schemas.microsoft.com/office/drawing/2014/main" id="{6D5816E6-44DC-4C00-9235-D2EC4CB0229A}"/>
              </a:ext>
            </a:extLst>
          </p:cNvPr>
          <p:cNvSpPr txBox="1">
            <a:spLocks/>
          </p:cNvSpPr>
          <p:nvPr/>
        </p:nvSpPr>
        <p:spPr>
          <a:xfrm>
            <a:off x="5227039" y="6600565"/>
            <a:ext cx="6449454" cy="554800"/>
          </a:xfrm>
          <a:prstGeom prst="rect">
            <a:avLst/>
          </a:prstGeom>
        </p:spPr>
        <p:txBody>
          <a:bodyPr anchor="b"/>
          <a:lstStyle>
            <a:lvl1pPr algn="ctr" defTabSz="91440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sz="4000" b="0"/>
              <a:t>NEKUSTAMĀ ĪPAŠUMA DARĪJUMU STARPNIEKU REĢISTRĀCIJA</a:t>
            </a:r>
          </a:p>
        </p:txBody>
      </p:sp>
    </p:spTree>
    <p:extLst>
      <p:ext uri="{BB962C8B-B14F-4D97-AF65-F5344CB8AC3E}">
        <p14:creationId xmlns:p14="http://schemas.microsoft.com/office/powerpoint/2010/main" val="314503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0173A-DFE8-431B-BE8A-7BBAA42337C8}"/>
              </a:ext>
            </a:extLst>
          </p:cNvPr>
          <p:cNvSpPr>
            <a:spLocks noGrp="1"/>
          </p:cNvSpPr>
          <p:nvPr>
            <p:ph type="title"/>
          </p:nvPr>
        </p:nvSpPr>
        <p:spPr/>
        <p:txBody>
          <a:bodyPr/>
          <a:lstStyle/>
          <a:p>
            <a:r>
              <a:rPr lang="lv-LV">
                <a:latin typeface="Verdana"/>
                <a:ea typeface="Verdana"/>
              </a:rPr>
              <a:t>Nosacījumi palikšanai nekustamā īpašuma darījumu starpnieku reģistrā</a:t>
            </a:r>
          </a:p>
        </p:txBody>
      </p:sp>
      <p:sp>
        <p:nvSpPr>
          <p:cNvPr id="3" name="Text Placeholder 2">
            <a:extLst>
              <a:ext uri="{FF2B5EF4-FFF2-40B4-BE49-F238E27FC236}">
                <a16:creationId xmlns:a16="http://schemas.microsoft.com/office/drawing/2014/main" id="{386A07BF-4961-4CF5-ADD6-F7679812EA2C}"/>
              </a:ext>
            </a:extLst>
          </p:cNvPr>
          <p:cNvSpPr>
            <a:spLocks noGrp="1"/>
          </p:cNvSpPr>
          <p:nvPr>
            <p:ph type="body" idx="1"/>
          </p:nvPr>
        </p:nvSpPr>
        <p:spPr>
          <a:xfrm>
            <a:off x="1117409" y="1938868"/>
            <a:ext cx="14955977" cy="6188570"/>
          </a:xfrm>
        </p:spPr>
        <p:txBody>
          <a:bodyPr vert="horz" lIns="91440" tIns="45720" rIns="91440" bIns="45720" rtlCol="0" anchor="t">
            <a:normAutofit/>
          </a:bodyPr>
          <a:lstStyle/>
          <a:p>
            <a:pPr marL="0" indent="0">
              <a:buNone/>
            </a:pPr>
            <a:endParaRPr lang="lv-LV"/>
          </a:p>
          <a:p>
            <a:pPr marL="0" indent="0">
              <a:buNone/>
            </a:pPr>
            <a:r>
              <a:rPr lang="lv-LV" b="1">
                <a:latin typeface="Verdana"/>
                <a:ea typeface="Verdana"/>
              </a:rPr>
              <a:t>Starpnieka ikgadējie pienākumi un atbilstības nosacījumi:</a:t>
            </a:r>
          </a:p>
          <a:p>
            <a:pPr marL="342900" indent="-342900">
              <a:buFont typeface="Wingdings" panose="020B0604020202020204" pitchFamily="34" charset="0"/>
              <a:buChar char="q"/>
            </a:pPr>
            <a:r>
              <a:rPr lang="lv-LV">
                <a:latin typeface="Verdana"/>
                <a:ea typeface="Verdana"/>
              </a:rPr>
              <a:t>Atbilstība reģistrācijas nosacījumiem (par sodāmību, par iekšējās kontroles sistēmu, par apdrošināšanu)</a:t>
            </a:r>
            <a:endParaRPr lang="en-US">
              <a:latin typeface="Verdana"/>
              <a:ea typeface="Verdana"/>
            </a:endParaRPr>
          </a:p>
          <a:p>
            <a:pPr marL="342900" indent="-342900">
              <a:buFont typeface="Wingdings" panose="020B0604020202020204" pitchFamily="34" charset="0"/>
              <a:buChar char="q"/>
            </a:pPr>
            <a:r>
              <a:rPr lang="lv-LV">
                <a:latin typeface="Verdana"/>
                <a:ea typeface="Verdana"/>
              </a:rPr>
              <a:t>Ir veikta gada uzraudzības maksa 40 EUR apmērā;</a:t>
            </a:r>
            <a:endParaRPr lang="lv-LV"/>
          </a:p>
          <a:p>
            <a:pPr marL="342900" indent="-342900">
              <a:buFont typeface="Wingdings" panose="020B0604020202020204" pitchFamily="34" charset="0"/>
              <a:buChar char="q"/>
            </a:pPr>
            <a:r>
              <a:rPr lang="lv-LV">
                <a:latin typeface="Verdana"/>
                <a:ea typeface="Verdana"/>
              </a:rPr>
              <a:t>Ir nodrošinātas ikgadējās apmācības (ne mazāk kā 40 akadēmiskās stundas) </a:t>
            </a:r>
            <a:endParaRPr lang="lv-LV"/>
          </a:p>
          <a:p>
            <a:pPr marL="0" indent="0">
              <a:buNone/>
            </a:pPr>
            <a:r>
              <a:rPr lang="lv-LV" sz="1400" i="1">
                <a:latin typeface="Verdana"/>
                <a:ea typeface="Verdana"/>
              </a:rPr>
              <a:t>      Prasība par apmācībām noteiktajā apjomā attiecas uz 2021.gadu un par to informāciju iesniedz līdz 31.01.2022. </a:t>
            </a:r>
            <a:endParaRPr lang="lv-LV"/>
          </a:p>
          <a:p>
            <a:pPr marL="342900" indent="-342900">
              <a:buFont typeface="Wingdings" panose="020B0604020202020204" pitchFamily="34" charset="0"/>
              <a:buChar char="q"/>
            </a:pPr>
            <a:r>
              <a:rPr lang="lv-LV">
                <a:latin typeface="Verdana"/>
                <a:ea typeface="Verdana"/>
              </a:rPr>
              <a:t>Ir </a:t>
            </a:r>
            <a:r>
              <a:rPr lang="lv-LV" b="1">
                <a:latin typeface="Verdana"/>
                <a:ea typeface="Verdana"/>
              </a:rPr>
              <a:t>aktuāla</a:t>
            </a:r>
            <a:r>
              <a:rPr lang="lv-LV">
                <a:latin typeface="Verdana"/>
                <a:ea typeface="Verdana"/>
              </a:rPr>
              <a:t> profesionālās darbības civiltiesisko atbildības </a:t>
            </a:r>
            <a:r>
              <a:rPr lang="lv-LV" b="1">
                <a:latin typeface="Verdana"/>
                <a:ea typeface="Verdana"/>
              </a:rPr>
              <a:t>polise</a:t>
            </a:r>
          </a:p>
          <a:p>
            <a:pPr marL="342900" indent="-342900" algn="just">
              <a:buFont typeface="Wingdings" panose="020B0604020202020204" pitchFamily="34" charset="0"/>
              <a:buChar char="q"/>
            </a:pPr>
            <a:r>
              <a:rPr lang="lv-LV">
                <a:latin typeface="Verdana"/>
                <a:ea typeface="Verdana"/>
              </a:rPr>
              <a:t>Katru gadu līdz 31. janvārim </a:t>
            </a:r>
            <a:r>
              <a:rPr lang="lv-LV" b="1">
                <a:latin typeface="Verdana"/>
                <a:ea typeface="Verdana"/>
              </a:rPr>
              <a:t>Ekonomikas ministrijai tiek sniegta informācija par iepriekšējā kalendāra gadā noslēgtajiem starpniecības pakalpojumu līgumiem </a:t>
            </a:r>
            <a:r>
              <a:rPr lang="lv-LV">
                <a:latin typeface="Verdana"/>
                <a:ea typeface="Verdana"/>
              </a:rPr>
              <a:t>(norādot noslēgto līgumu skaitu un darījumu summas) </a:t>
            </a:r>
            <a:r>
              <a:rPr lang="lv-LV" b="1">
                <a:latin typeface="Verdana"/>
                <a:ea typeface="Verdana"/>
              </a:rPr>
              <a:t>un apmeklētajiem kvalifikācijas celšanas pasākumiem</a:t>
            </a:r>
            <a:r>
              <a:rPr lang="lv-LV">
                <a:latin typeface="Verdana"/>
                <a:ea typeface="Verdana"/>
              </a:rPr>
              <a:t>;</a:t>
            </a:r>
            <a:endParaRPr lang="lv-LV" b="1">
              <a:latin typeface="Verdana"/>
              <a:ea typeface="Verdana"/>
            </a:endParaRPr>
          </a:p>
          <a:p>
            <a:pPr marL="342900" indent="-342900">
              <a:buFont typeface="Wingdings" panose="020B0604020202020204" pitchFamily="34" charset="0"/>
              <a:buChar char="q"/>
            </a:pPr>
            <a:r>
              <a:rPr lang="lv-LV">
                <a:latin typeface="Verdana"/>
                <a:ea typeface="Verdana"/>
              </a:rPr>
              <a:t>Pēc Ekonomikas ministrijas pieprasījuma tiek sniegta tās uzdevumu veikšanai nepieciešamā informācija.</a:t>
            </a:r>
          </a:p>
          <a:p>
            <a:pPr marL="324485" indent="-324485"/>
            <a:endParaRPr lang="lv-LV" b="1"/>
          </a:p>
        </p:txBody>
      </p:sp>
    </p:spTree>
    <p:extLst>
      <p:ext uri="{BB962C8B-B14F-4D97-AF65-F5344CB8AC3E}">
        <p14:creationId xmlns:p14="http://schemas.microsoft.com/office/powerpoint/2010/main" val="329703941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D03B2-EBD1-45AA-9BBF-59CB887F7EA0}"/>
              </a:ext>
            </a:extLst>
          </p:cNvPr>
          <p:cNvSpPr>
            <a:spLocks noGrp="1"/>
          </p:cNvSpPr>
          <p:nvPr>
            <p:ph type="title"/>
          </p:nvPr>
        </p:nvSpPr>
        <p:spPr/>
        <p:txBody>
          <a:bodyPr/>
          <a:lstStyle/>
          <a:p>
            <a:r>
              <a:rPr lang="lv-LV">
                <a:latin typeface="Verdana"/>
                <a:ea typeface="Verdana"/>
              </a:rPr>
              <a:t>Aktuālās informācijas un starpnieku reģistra pieejamība </a:t>
            </a:r>
          </a:p>
        </p:txBody>
      </p:sp>
      <p:sp>
        <p:nvSpPr>
          <p:cNvPr id="3" name="Text Placeholder 2">
            <a:extLst>
              <a:ext uri="{FF2B5EF4-FFF2-40B4-BE49-F238E27FC236}">
                <a16:creationId xmlns:a16="http://schemas.microsoft.com/office/drawing/2014/main" id="{0731F04B-5285-4C0B-ACFB-C07377923D0B}"/>
              </a:ext>
            </a:extLst>
          </p:cNvPr>
          <p:cNvSpPr>
            <a:spLocks noGrp="1"/>
          </p:cNvSpPr>
          <p:nvPr>
            <p:ph type="body" idx="1"/>
          </p:nvPr>
        </p:nvSpPr>
        <p:spPr/>
        <p:txBody>
          <a:bodyPr vert="horz" lIns="91440" tIns="45720" rIns="91440" bIns="45720" rtlCol="0" anchor="t">
            <a:normAutofit/>
          </a:bodyPr>
          <a:lstStyle/>
          <a:p>
            <a:pPr marL="342900" indent="-342900" algn="just">
              <a:buFont typeface="Wingdings" panose="020B0604020202020204" pitchFamily="34" charset="0"/>
              <a:buChar char="q"/>
            </a:pPr>
            <a:r>
              <a:rPr lang="lv-LV">
                <a:latin typeface="Verdana"/>
                <a:ea typeface="Verdana"/>
              </a:rPr>
              <a:t>Ekonomikas ministrija </a:t>
            </a:r>
            <a:r>
              <a:rPr lang="lv-LV" b="1">
                <a:latin typeface="Verdana"/>
                <a:ea typeface="Verdana"/>
              </a:rPr>
              <a:t>ar Nekustamā īpašuma darījumu starpnieku reģistrēšanu saistītu informāciju publicē Ekonomikas ministrijas mājas lapā </a:t>
            </a:r>
            <a:r>
              <a:rPr lang="lv-LV">
                <a:latin typeface="Verdana"/>
                <a:ea typeface="Verdana"/>
              </a:rPr>
              <a:t>(skat. Nozares politika/ Mājokļu politika/Informācija un skaidrojumi/Nekustamā īpašuma darījumu starpnieku reģistrs) (</a:t>
            </a:r>
            <a:r>
              <a:rPr lang="lv-LV">
                <a:latin typeface="Verdana"/>
                <a:ea typeface="Verdana"/>
                <a:hlinkClick r:id="rId2"/>
              </a:rPr>
              <a:t>https://www.em.gov.lv/lv/nekustama-ipasuma-darijumu-starpnieku-registrs</a:t>
            </a:r>
            <a:r>
              <a:rPr lang="lv-LV">
                <a:latin typeface="Verdana"/>
                <a:ea typeface="Verdana"/>
              </a:rPr>
              <a:t>)</a:t>
            </a:r>
            <a:endParaRPr lang="en-US"/>
          </a:p>
          <a:p>
            <a:pPr marL="324485" indent="-324485" algn="just"/>
            <a:endParaRPr lang="lv-LV">
              <a:latin typeface="Verdana"/>
              <a:ea typeface="Verdana"/>
            </a:endParaRPr>
          </a:p>
          <a:p>
            <a:pPr marL="342900" indent="-342900" algn="just">
              <a:buFont typeface="Wingdings" panose="020B0604020202020204" pitchFamily="34" charset="0"/>
              <a:buChar char="q"/>
            </a:pPr>
            <a:r>
              <a:rPr lang="lv-LV">
                <a:latin typeface="Verdana"/>
                <a:ea typeface="Verdana"/>
              </a:rPr>
              <a:t>Turpat (</a:t>
            </a:r>
            <a:r>
              <a:rPr lang="lv-LV" b="1">
                <a:latin typeface="Verdana"/>
                <a:ea typeface="Verdana"/>
              </a:rPr>
              <a:t>Ekonomikas ministrijas mājas lapā)</a:t>
            </a:r>
            <a:r>
              <a:rPr lang="lv-LV">
                <a:latin typeface="Verdana"/>
                <a:ea typeface="Verdana"/>
              </a:rPr>
              <a:t> arī atrodams nekustamā īpašuma darījumu starpnieku reģistrs (</a:t>
            </a:r>
            <a:r>
              <a:rPr lang="lv-LV">
                <a:latin typeface="Verdana"/>
                <a:ea typeface="Verdana"/>
                <a:hlinkClick r:id="rId3"/>
              </a:rPr>
              <a:t>https://www.em.gov.lv/lv/media/3495/download</a:t>
            </a:r>
            <a:r>
              <a:rPr lang="lv-LV">
                <a:latin typeface="Verdana"/>
                <a:ea typeface="Verdana"/>
              </a:rPr>
              <a:t>)</a:t>
            </a:r>
            <a:endParaRPr lang="lv-LV"/>
          </a:p>
          <a:p>
            <a:pPr marL="324485" indent="-324485"/>
            <a:endParaRPr lang="en-US" sz="3200"/>
          </a:p>
        </p:txBody>
      </p:sp>
    </p:spTree>
    <p:extLst>
      <p:ext uri="{BB962C8B-B14F-4D97-AF65-F5344CB8AC3E}">
        <p14:creationId xmlns:p14="http://schemas.microsoft.com/office/powerpoint/2010/main" val="804571184"/>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0908F1B-8C2A-49C1-B512-3C7C7D890670}"/>
              </a:ext>
            </a:extLst>
          </p:cNvPr>
          <p:cNvSpPr>
            <a:spLocks noGrp="1"/>
          </p:cNvSpPr>
          <p:nvPr>
            <p:ph type="body" idx="1"/>
          </p:nvPr>
        </p:nvSpPr>
        <p:spPr>
          <a:xfrm>
            <a:off x="1192143" y="2596444"/>
            <a:ext cx="14955977" cy="1538828"/>
          </a:xfrm>
        </p:spPr>
        <p:txBody>
          <a:bodyPr vert="horz" lIns="91440" tIns="45720" rIns="91440" bIns="45720" rtlCol="0" anchor="t">
            <a:normAutofit/>
          </a:bodyPr>
          <a:lstStyle/>
          <a:p>
            <a:pPr marL="0" indent="0">
              <a:buNone/>
            </a:pPr>
            <a:r>
              <a:rPr lang="lv-LV">
                <a:latin typeface="Verdana"/>
                <a:ea typeface="Verdana"/>
              </a:rPr>
              <a:t>J: </a:t>
            </a:r>
            <a:r>
              <a:rPr lang="lv-LV" i="1">
                <a:latin typeface="Verdana"/>
                <a:ea typeface="Verdana"/>
              </a:rPr>
              <a:t>Ar kādu regularitāti būs jāatjauno informācija reģistrā? Vai tas vispār būs nepieciešams? Cik daudz ikdienā jāseko līdzi ar reģistru saistītai informācijai? Kāda procedūra jāveic, ja kādā brīdī vēlos pārtraukt savu starpniecības pakalpojumu sniegšanu?</a:t>
            </a:r>
            <a:endParaRPr lang="en-US"/>
          </a:p>
        </p:txBody>
      </p:sp>
      <p:sp>
        <p:nvSpPr>
          <p:cNvPr id="4" name="Title 1">
            <a:extLst>
              <a:ext uri="{FF2B5EF4-FFF2-40B4-BE49-F238E27FC236}">
                <a16:creationId xmlns:a16="http://schemas.microsoft.com/office/drawing/2014/main" id="{E28F355A-4444-4933-8A38-667A90972BA7}"/>
              </a:ext>
            </a:extLst>
          </p:cNvPr>
          <p:cNvSpPr>
            <a:spLocks noGrp="1"/>
          </p:cNvSpPr>
          <p:nvPr>
            <p:ph type="title"/>
          </p:nvPr>
        </p:nvSpPr>
        <p:spPr>
          <a:xfrm>
            <a:off x="1192213" y="519113"/>
            <a:ext cx="14955837" cy="1885950"/>
          </a:xfrm>
        </p:spPr>
        <p:txBody>
          <a:bodyPr>
            <a:normAutofit/>
          </a:bodyPr>
          <a:lstStyle/>
          <a:p>
            <a:r>
              <a:rPr lang="lv-LV">
                <a:latin typeface="Verdana"/>
                <a:ea typeface="Verdana"/>
              </a:rPr>
              <a:t>JAUTĀJUMI UN ATBILDES</a:t>
            </a:r>
          </a:p>
        </p:txBody>
      </p:sp>
      <p:sp>
        <p:nvSpPr>
          <p:cNvPr id="5" name="Text Placeholder 2">
            <a:extLst>
              <a:ext uri="{FF2B5EF4-FFF2-40B4-BE49-F238E27FC236}">
                <a16:creationId xmlns:a16="http://schemas.microsoft.com/office/drawing/2014/main" id="{717E53BA-ACDF-4FC3-92A9-A9B0379F47BC}"/>
              </a:ext>
            </a:extLst>
          </p:cNvPr>
          <p:cNvSpPr txBox="1">
            <a:spLocks/>
          </p:cNvSpPr>
          <p:nvPr/>
        </p:nvSpPr>
        <p:spPr>
          <a:xfrm>
            <a:off x="1192143" y="4380114"/>
            <a:ext cx="14955977" cy="3034975"/>
          </a:xfrm>
          <a:prstGeom prst="rect">
            <a:avLst/>
          </a:prstGeom>
        </p:spPr>
        <p:txBody>
          <a:bodyPr vert="horz" lIns="91440" tIns="45720" rIns="91440" bIns="45720" rtlCol="0" anchor="t">
            <a:normAutofit lnSpcReduction="10000"/>
          </a:bodyPr>
          <a:lstStyle>
            <a:lvl1pPr marL="325115" indent="-325115" algn="l" defTabSz="1300460" rtl="0" eaLnBrk="1" latinLnBrk="0" hangingPunct="1">
              <a:lnSpc>
                <a:spcPct val="90000"/>
              </a:lnSpc>
              <a:spcBef>
                <a:spcPts val="1422"/>
              </a:spcBef>
              <a:buFont typeface="Arial" panose="020B0604020202020204" pitchFamily="34" charset="0"/>
              <a:buChar char="•"/>
              <a:defRPr sz="2400" kern="1200">
                <a:solidFill>
                  <a:srgbClr val="000000"/>
                </a:solidFill>
                <a:latin typeface="Verdana" panose="020B0604030504040204" pitchFamily="34" charset="0"/>
                <a:ea typeface="Verdana" panose="020B0604030504040204" pitchFamily="34" charset="0"/>
                <a:cs typeface="Verdana" panose="020B0604030504040204" pitchFamily="34" charset="0"/>
              </a:defRPr>
            </a:lvl1pPr>
            <a:lvl2pPr marL="97534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2pPr>
            <a:lvl3pPr marL="162557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227580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92603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324485" indent="-324485" algn="just">
              <a:buFont typeface="Wingdings" panose="020B0604020202020204" pitchFamily="34" charset="0"/>
              <a:buChar char="q"/>
            </a:pPr>
            <a:r>
              <a:rPr lang="lv-LV" b="0">
                <a:latin typeface="Verdana"/>
                <a:ea typeface="Verdana"/>
              </a:rPr>
              <a:t>A: Informācija reģistrā nav jāatjauno. Ir jāuztur atbilstība reģistrācijas nosacījumiem, ik gadu jāveic uzraudzības maksa 40 </a:t>
            </a:r>
            <a:r>
              <a:rPr lang="lv-LV" b="0" err="1">
                <a:latin typeface="Verdana"/>
                <a:ea typeface="Verdana"/>
              </a:rPr>
              <a:t>euro</a:t>
            </a:r>
            <a:r>
              <a:rPr lang="lv-LV" b="0">
                <a:latin typeface="Verdana"/>
                <a:ea typeface="Verdana"/>
              </a:rPr>
              <a:t> apmērā, katru gadu jāaktualizē profesionālās darbības civiltiesiskās atbildības polise (apdrošināšanas līgums uzturams spēkā visu starpniecības pakalpojumu sniegšanas laiku), jāapmeklē kvalifikācijas celšanas pasākumi, ik gadu līdz 31.janvārim jāsniedz Ekonomikas ministrijai informācija par iepriekšējā kalendāra gadā noslēgtajiem starpniecības pakalpojumu līgumiem un apmeklētajiem kvalifikācijas celšanas pasākumiem. </a:t>
            </a:r>
            <a:endParaRPr lang="lv-LV"/>
          </a:p>
          <a:p>
            <a:pPr marL="324485" indent="-324485" algn="just">
              <a:buFont typeface="Wingdings" panose="020B0604020202020204" pitchFamily="34" charset="0"/>
              <a:buChar char="q"/>
            </a:pPr>
            <a:r>
              <a:rPr lang="lv-LV" b="0">
                <a:latin typeface="Verdana"/>
                <a:ea typeface="Verdana"/>
              </a:rPr>
              <a:t>Lai izslēgtu no reģistra pēc paša vēlēšanās, starpniekam Ekonomikas ministrijā ir jāiesniedz iesniegums ar attiecīgu lūgumu.</a:t>
            </a:r>
            <a:endParaRPr lang="lv-LV"/>
          </a:p>
        </p:txBody>
      </p:sp>
    </p:spTree>
    <p:extLst>
      <p:ext uri="{BB962C8B-B14F-4D97-AF65-F5344CB8AC3E}">
        <p14:creationId xmlns:p14="http://schemas.microsoft.com/office/powerpoint/2010/main" val="227254982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184B5-11A3-4356-A032-2AA0CD42BE35}"/>
              </a:ext>
            </a:extLst>
          </p:cNvPr>
          <p:cNvSpPr>
            <a:spLocks noGrp="1"/>
          </p:cNvSpPr>
          <p:nvPr>
            <p:ph type="title"/>
          </p:nvPr>
        </p:nvSpPr>
        <p:spPr/>
        <p:txBody>
          <a:bodyPr/>
          <a:lstStyle/>
          <a:p>
            <a:r>
              <a:rPr lang="lv-LV">
                <a:latin typeface="Verdana"/>
                <a:ea typeface="Verdana"/>
              </a:rPr>
              <a:t>JAUTĀJUMI UN ATBILDES</a:t>
            </a:r>
            <a:endParaRPr lang="en-US">
              <a:latin typeface="Verdana"/>
              <a:ea typeface="Verdana"/>
            </a:endParaRPr>
          </a:p>
          <a:p>
            <a:endParaRPr lang="en-US"/>
          </a:p>
        </p:txBody>
      </p:sp>
      <p:sp>
        <p:nvSpPr>
          <p:cNvPr id="3" name="Text Placeholder 2">
            <a:extLst>
              <a:ext uri="{FF2B5EF4-FFF2-40B4-BE49-F238E27FC236}">
                <a16:creationId xmlns:a16="http://schemas.microsoft.com/office/drawing/2014/main" id="{F396E065-C814-45D9-A94E-0C9E299B9EC5}"/>
              </a:ext>
            </a:extLst>
          </p:cNvPr>
          <p:cNvSpPr>
            <a:spLocks noGrp="1"/>
          </p:cNvSpPr>
          <p:nvPr>
            <p:ph type="body" idx="1"/>
          </p:nvPr>
        </p:nvSpPr>
        <p:spPr>
          <a:xfrm>
            <a:off x="1192143" y="2068440"/>
            <a:ext cx="14955977" cy="5964349"/>
          </a:xfrm>
        </p:spPr>
        <p:txBody>
          <a:bodyPr vert="horz" lIns="91440" tIns="45720" rIns="91440" bIns="45720" rtlCol="0" anchor="t">
            <a:normAutofit/>
          </a:bodyPr>
          <a:lstStyle/>
          <a:p>
            <a:pPr marL="0" indent="0" algn="just">
              <a:buNone/>
            </a:pPr>
            <a:r>
              <a:rPr lang="en-US">
                <a:latin typeface="Verdana"/>
                <a:ea typeface="Verdana"/>
              </a:rPr>
              <a:t>J: </a:t>
            </a:r>
            <a:r>
              <a:rPr lang="lv-LV" i="1">
                <a:latin typeface="Verdana"/>
                <a:ea typeface="Verdana"/>
              </a:rPr>
              <a:t>Es vadu divas nekustamā īpašuma kompānijas. Es reģistrējos kā fiziska persona, vai ne? Vai arī man jāreģistrē katrs uzņēmums?</a:t>
            </a:r>
            <a:endParaRPr lang="lv-LV">
              <a:latin typeface="Verdana"/>
              <a:ea typeface="Verdana"/>
            </a:endParaRPr>
          </a:p>
          <a:p>
            <a:pPr marL="0" indent="0" algn="just">
              <a:buNone/>
            </a:pPr>
            <a:endParaRPr lang="lv-LV">
              <a:latin typeface="Verdana"/>
              <a:ea typeface="Verdana"/>
            </a:endParaRPr>
          </a:p>
          <a:p>
            <a:pPr marL="0" indent="0" algn="just">
              <a:buNone/>
            </a:pPr>
            <a:r>
              <a:rPr lang="lv-LV">
                <a:latin typeface="Verdana"/>
                <a:ea typeface="Verdana"/>
              </a:rPr>
              <a:t>A: Reģistrēties nepieciešams personai (fiziskai vai juridiskai), kura plāno sniegt nekustamā īpašuma darījumu starpniecības pakalpojumus un uz kuras vārda tiks slēgti starpniecības pakalpojumu līgumi, izrakstīti rēķini. Ja šos pakalpojumus plāno veikt fiziskā persona savā vārdā, tad reģistrēties nepieciešams fiziskai personai, ja šos pakalpojumus plāno veikt juridiskās personas vārdā, tad reģistrēties nepieciešams juridiskajai personai.</a:t>
            </a:r>
            <a:br>
              <a:rPr lang="lv-LV"/>
            </a:br>
            <a:r>
              <a:rPr lang="lv-LV">
                <a:latin typeface="Verdana"/>
                <a:ea typeface="Verdana"/>
              </a:rPr>
              <a:t> </a:t>
            </a:r>
            <a:endParaRPr lang="lv-LV" i="1"/>
          </a:p>
          <a:p>
            <a:pPr marL="0" indent="0">
              <a:buNone/>
            </a:pPr>
            <a:endParaRPr lang="lv-LV" i="1"/>
          </a:p>
          <a:p>
            <a:pPr marL="324485" indent="-324485"/>
            <a:endParaRPr lang="en-US"/>
          </a:p>
        </p:txBody>
      </p:sp>
    </p:spTree>
    <p:extLst>
      <p:ext uri="{BB962C8B-B14F-4D97-AF65-F5344CB8AC3E}">
        <p14:creationId xmlns:p14="http://schemas.microsoft.com/office/powerpoint/2010/main" val="3891291922"/>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C1C13-EFAE-4C8B-8394-1E7E3899CCA6}"/>
              </a:ext>
            </a:extLst>
          </p:cNvPr>
          <p:cNvSpPr>
            <a:spLocks noGrp="1"/>
          </p:cNvSpPr>
          <p:nvPr>
            <p:ph type="title"/>
          </p:nvPr>
        </p:nvSpPr>
        <p:spPr/>
        <p:txBody>
          <a:bodyPr/>
          <a:lstStyle/>
          <a:p>
            <a:r>
              <a:rPr lang="en-US"/>
              <a:t>JAUTĀJUMI UN ATBILDES</a:t>
            </a:r>
          </a:p>
        </p:txBody>
      </p:sp>
      <p:sp>
        <p:nvSpPr>
          <p:cNvPr id="3" name="Text Placeholder 2">
            <a:extLst>
              <a:ext uri="{FF2B5EF4-FFF2-40B4-BE49-F238E27FC236}">
                <a16:creationId xmlns:a16="http://schemas.microsoft.com/office/drawing/2014/main" id="{9E904475-5530-4E45-A20A-17900FA06DFD}"/>
              </a:ext>
            </a:extLst>
          </p:cNvPr>
          <p:cNvSpPr>
            <a:spLocks noGrp="1"/>
          </p:cNvSpPr>
          <p:nvPr>
            <p:ph type="body" idx="1"/>
          </p:nvPr>
        </p:nvSpPr>
        <p:spPr/>
        <p:txBody>
          <a:bodyPr vert="horz" lIns="91440" tIns="45720" rIns="91440" bIns="45720" rtlCol="0" anchor="t">
            <a:normAutofit/>
          </a:bodyPr>
          <a:lstStyle/>
          <a:p>
            <a:pPr marL="0" indent="0" algn="just">
              <a:buNone/>
            </a:pPr>
            <a:r>
              <a:rPr lang="lv-LV">
                <a:latin typeface="Verdana"/>
                <a:ea typeface="Verdana"/>
              </a:rPr>
              <a:t>•</a:t>
            </a:r>
            <a:r>
              <a:rPr lang="lv-LV" err="1">
                <a:latin typeface="Verdana"/>
                <a:ea typeface="Verdana"/>
              </a:rPr>
              <a:t>J:</a:t>
            </a:r>
            <a:r>
              <a:rPr lang="lv-LV" i="1" err="1">
                <a:latin typeface="Verdana"/>
                <a:ea typeface="Verdana"/>
              </a:rPr>
              <a:t>Kādi</a:t>
            </a:r>
            <a:r>
              <a:rPr lang="lv-LV" i="1">
                <a:latin typeface="Verdana"/>
                <a:ea typeface="Verdana"/>
              </a:rPr>
              <a:t> ir trīs būtiskākie aspekti šī procesa ieviešanai?</a:t>
            </a:r>
            <a:endParaRPr lang="lv-LV">
              <a:latin typeface="Verdana"/>
              <a:ea typeface="Verdana"/>
            </a:endParaRPr>
          </a:p>
          <a:p>
            <a:pPr marL="0" indent="0" algn="just">
              <a:buNone/>
            </a:pPr>
            <a:endParaRPr lang="lv-LV">
              <a:latin typeface="Verdana"/>
              <a:ea typeface="Verdana"/>
            </a:endParaRPr>
          </a:p>
          <a:p>
            <a:pPr marL="0" indent="0" algn="just">
              <a:buNone/>
            </a:pPr>
            <a:r>
              <a:rPr lang="lv-LV">
                <a:latin typeface="Verdana"/>
                <a:ea typeface="Verdana"/>
              </a:rPr>
              <a:t>A: Starpnieku reģistrācijas ieviešanas mērķis ir sekmēt stabilu, drošu un uzticamu starpniecības pakalpojumu sniegšanu un veicināt noziedzīgi iegūtu līdzekļu legalizācijas un terorisma un </a:t>
            </a:r>
            <a:r>
              <a:rPr lang="lv-LV" err="1">
                <a:latin typeface="Verdana"/>
                <a:ea typeface="Verdana"/>
              </a:rPr>
              <a:t>proliferācijas</a:t>
            </a:r>
            <a:r>
              <a:rPr lang="lv-LV">
                <a:latin typeface="Verdana"/>
                <a:ea typeface="Verdana"/>
              </a:rPr>
              <a:t> finansēšanas risku apkarošanu. </a:t>
            </a:r>
            <a:endParaRPr lang="lv-LV" i="1">
              <a:latin typeface="Verdana"/>
              <a:ea typeface="Verdana"/>
            </a:endParaRPr>
          </a:p>
          <a:p>
            <a:pPr marL="0" indent="0">
              <a:buNone/>
            </a:pPr>
            <a:endParaRPr lang="en-US" i="1"/>
          </a:p>
          <a:p>
            <a:pPr marL="324485" indent="-324485"/>
            <a:endParaRPr lang="en-US"/>
          </a:p>
        </p:txBody>
      </p:sp>
    </p:spTree>
    <p:extLst>
      <p:ext uri="{BB962C8B-B14F-4D97-AF65-F5344CB8AC3E}">
        <p14:creationId xmlns:p14="http://schemas.microsoft.com/office/powerpoint/2010/main" val="187147737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31538-3BFA-4CF4-872D-8FB8E8C6A40E}"/>
              </a:ext>
            </a:extLst>
          </p:cNvPr>
          <p:cNvSpPr>
            <a:spLocks noGrp="1"/>
          </p:cNvSpPr>
          <p:nvPr>
            <p:ph type="title"/>
          </p:nvPr>
        </p:nvSpPr>
        <p:spPr/>
        <p:txBody>
          <a:bodyPr/>
          <a:lstStyle/>
          <a:p>
            <a:r>
              <a:rPr lang="en-US">
                <a:latin typeface="Verdana"/>
                <a:ea typeface="Verdana"/>
              </a:rPr>
              <a:t>JAUTĀJUMI UN ATBILDES</a:t>
            </a:r>
          </a:p>
          <a:p>
            <a:endParaRPr lang="en-US"/>
          </a:p>
        </p:txBody>
      </p:sp>
      <p:sp>
        <p:nvSpPr>
          <p:cNvPr id="3" name="Text Placeholder 2">
            <a:extLst>
              <a:ext uri="{FF2B5EF4-FFF2-40B4-BE49-F238E27FC236}">
                <a16:creationId xmlns:a16="http://schemas.microsoft.com/office/drawing/2014/main" id="{1F761A3C-5BD3-4EB4-9B65-9A7A14FBF2A9}"/>
              </a:ext>
            </a:extLst>
          </p:cNvPr>
          <p:cNvSpPr>
            <a:spLocks noGrp="1"/>
          </p:cNvSpPr>
          <p:nvPr>
            <p:ph type="body" idx="1"/>
          </p:nvPr>
        </p:nvSpPr>
        <p:spPr/>
        <p:txBody>
          <a:bodyPr vert="horz" lIns="91440" tIns="45720" rIns="91440" bIns="45720" rtlCol="0" anchor="t">
            <a:normAutofit/>
          </a:bodyPr>
          <a:lstStyle/>
          <a:p>
            <a:pPr marL="0" indent="0" algn="just">
              <a:buNone/>
            </a:pPr>
            <a:r>
              <a:rPr lang="en-US">
                <a:latin typeface="Verdana"/>
                <a:ea typeface="Verdana"/>
              </a:rPr>
              <a:t>•</a:t>
            </a:r>
            <a:r>
              <a:rPr lang="en-US" err="1">
                <a:latin typeface="Verdana"/>
                <a:ea typeface="Verdana"/>
              </a:rPr>
              <a:t>J:</a:t>
            </a:r>
            <a:r>
              <a:rPr lang="en-US" i="1" err="1">
                <a:latin typeface="Verdana"/>
                <a:ea typeface="Verdana"/>
              </a:rPr>
              <a:t>Vai</a:t>
            </a:r>
            <a:r>
              <a:rPr lang="en-US" i="1">
                <a:latin typeface="Verdana"/>
                <a:ea typeface="Verdana"/>
              </a:rPr>
              <a:t> mans </a:t>
            </a:r>
            <a:r>
              <a:rPr lang="en-US" i="1" err="1">
                <a:latin typeface="Verdana"/>
                <a:ea typeface="Verdana"/>
              </a:rPr>
              <a:t>uzņēmums</a:t>
            </a:r>
            <a:r>
              <a:rPr lang="en-US" i="1">
                <a:latin typeface="Verdana"/>
                <a:ea typeface="Verdana"/>
              </a:rPr>
              <a:t> </a:t>
            </a:r>
            <a:r>
              <a:rPr lang="en-US" i="1" err="1">
                <a:latin typeface="Verdana"/>
                <a:ea typeface="Verdana"/>
              </a:rPr>
              <a:t>ir</a:t>
            </a:r>
            <a:r>
              <a:rPr lang="en-US" i="1">
                <a:latin typeface="Verdana"/>
                <a:ea typeface="Verdana"/>
              </a:rPr>
              <a:t> </a:t>
            </a:r>
            <a:r>
              <a:rPr lang="en-US" i="1" err="1">
                <a:latin typeface="Verdana"/>
                <a:ea typeface="Verdana"/>
              </a:rPr>
              <a:t>jāreģistrē</a:t>
            </a:r>
            <a:r>
              <a:rPr lang="en-US" i="1">
                <a:latin typeface="Verdana"/>
                <a:ea typeface="Verdana"/>
              </a:rPr>
              <a:t> </a:t>
            </a:r>
            <a:r>
              <a:rPr lang="en-US" i="1" err="1">
                <a:latin typeface="Verdana"/>
                <a:ea typeface="Verdana"/>
              </a:rPr>
              <a:t>starpnieku</a:t>
            </a:r>
            <a:r>
              <a:rPr lang="en-US" i="1">
                <a:latin typeface="Verdana"/>
                <a:ea typeface="Verdana"/>
              </a:rPr>
              <a:t> </a:t>
            </a:r>
            <a:r>
              <a:rPr lang="en-US" i="1" err="1">
                <a:latin typeface="Verdana"/>
                <a:ea typeface="Verdana"/>
              </a:rPr>
              <a:t>reģistrā</a:t>
            </a:r>
            <a:r>
              <a:rPr lang="en-US" i="1">
                <a:latin typeface="Verdana"/>
                <a:ea typeface="Verdana"/>
              </a:rPr>
              <a:t>, ja es to </a:t>
            </a:r>
            <a:r>
              <a:rPr lang="en-US" i="1" err="1">
                <a:latin typeface="Verdana"/>
                <a:ea typeface="Verdana"/>
              </a:rPr>
              <a:t>faktiski</a:t>
            </a:r>
            <a:r>
              <a:rPr lang="en-US" i="1">
                <a:latin typeface="Verdana"/>
                <a:ea typeface="Verdana"/>
              </a:rPr>
              <a:t> </a:t>
            </a:r>
            <a:r>
              <a:rPr lang="en-US" i="1" err="1">
                <a:latin typeface="Verdana"/>
                <a:ea typeface="Verdana"/>
              </a:rPr>
              <a:t>izmantoju</a:t>
            </a:r>
            <a:r>
              <a:rPr lang="en-US" i="1">
                <a:latin typeface="Verdana"/>
                <a:ea typeface="Verdana"/>
              </a:rPr>
              <a:t> </a:t>
            </a:r>
            <a:r>
              <a:rPr lang="en-US" i="1" err="1">
                <a:latin typeface="Verdana"/>
                <a:ea typeface="Verdana"/>
              </a:rPr>
              <a:t>kā</a:t>
            </a:r>
            <a:r>
              <a:rPr lang="en-US" i="1">
                <a:latin typeface="Verdana"/>
                <a:ea typeface="Verdana"/>
              </a:rPr>
              <a:t> "</a:t>
            </a:r>
            <a:r>
              <a:rPr lang="en-US" i="1" err="1">
                <a:latin typeface="Verdana"/>
                <a:ea typeface="Verdana"/>
              </a:rPr>
              <a:t>kases</a:t>
            </a:r>
            <a:r>
              <a:rPr lang="en-US" i="1">
                <a:latin typeface="Verdana"/>
                <a:ea typeface="Verdana"/>
              </a:rPr>
              <a:t> </a:t>
            </a:r>
            <a:r>
              <a:rPr lang="en-US" i="1" err="1">
                <a:latin typeface="Verdana"/>
                <a:ea typeface="Verdana"/>
              </a:rPr>
              <a:t>aparātu</a:t>
            </a:r>
            <a:r>
              <a:rPr lang="en-US" i="1">
                <a:latin typeface="Verdana"/>
                <a:ea typeface="Verdana"/>
              </a:rPr>
              <a:t>", </a:t>
            </a:r>
            <a:r>
              <a:rPr lang="en-US" i="1" err="1">
                <a:latin typeface="Verdana"/>
                <a:ea typeface="Verdana"/>
              </a:rPr>
              <a:t>tas</a:t>
            </a:r>
            <a:r>
              <a:rPr lang="en-US" i="1">
                <a:latin typeface="Verdana"/>
                <a:ea typeface="Verdana"/>
              </a:rPr>
              <a:t> </a:t>
            </a:r>
            <a:r>
              <a:rPr lang="en-US" i="1" err="1">
                <a:latin typeface="Verdana"/>
                <a:ea typeface="Verdana"/>
              </a:rPr>
              <a:t>nekur</a:t>
            </a:r>
            <a:r>
              <a:rPr lang="en-US" i="1">
                <a:latin typeface="Verdana"/>
                <a:ea typeface="Verdana"/>
              </a:rPr>
              <a:t> </a:t>
            </a:r>
            <a:r>
              <a:rPr lang="en-US" i="1" err="1">
                <a:latin typeface="Verdana"/>
                <a:ea typeface="Verdana"/>
              </a:rPr>
              <a:t>netiek</a:t>
            </a:r>
            <a:r>
              <a:rPr lang="en-US" i="1">
                <a:latin typeface="Verdana"/>
                <a:ea typeface="Verdana"/>
              </a:rPr>
              <a:t> </a:t>
            </a:r>
            <a:r>
              <a:rPr lang="en-US" i="1" err="1">
                <a:latin typeface="Verdana"/>
                <a:ea typeface="Verdana"/>
              </a:rPr>
              <a:t>publiskots</a:t>
            </a:r>
            <a:r>
              <a:rPr lang="en-US" i="1">
                <a:latin typeface="Verdana"/>
                <a:ea typeface="Verdana"/>
              </a:rPr>
              <a:t>, un tam </a:t>
            </a:r>
            <a:r>
              <a:rPr lang="en-US" i="1" err="1">
                <a:latin typeface="Verdana"/>
                <a:ea typeface="Verdana"/>
              </a:rPr>
              <a:t>ir</a:t>
            </a:r>
            <a:r>
              <a:rPr lang="en-US" i="1">
                <a:latin typeface="Verdana"/>
                <a:ea typeface="Verdana"/>
              </a:rPr>
              <a:t> </a:t>
            </a:r>
            <a:r>
              <a:rPr lang="en-US" i="1" err="1">
                <a:latin typeface="Verdana"/>
                <a:ea typeface="Verdana"/>
              </a:rPr>
              <a:t>noslēgts</a:t>
            </a:r>
            <a:r>
              <a:rPr lang="en-US" i="1">
                <a:latin typeface="Verdana"/>
                <a:ea typeface="Verdana"/>
              </a:rPr>
              <a:t> </a:t>
            </a:r>
            <a:r>
              <a:rPr lang="en-US" i="1" err="1">
                <a:latin typeface="Verdana"/>
                <a:ea typeface="Verdana"/>
              </a:rPr>
              <a:t>sadarbības</a:t>
            </a:r>
            <a:r>
              <a:rPr lang="en-US" i="1">
                <a:latin typeface="Verdana"/>
                <a:ea typeface="Verdana"/>
              </a:rPr>
              <a:t> </a:t>
            </a:r>
            <a:r>
              <a:rPr lang="en-US" i="1" err="1">
                <a:latin typeface="Verdana"/>
                <a:ea typeface="Verdana"/>
              </a:rPr>
              <a:t>līgums</a:t>
            </a:r>
            <a:r>
              <a:rPr lang="en-US" i="1">
                <a:latin typeface="Verdana"/>
                <a:ea typeface="Verdana"/>
              </a:rPr>
              <a:t> </a:t>
            </a:r>
            <a:r>
              <a:rPr lang="en-US" i="1" err="1">
                <a:latin typeface="Verdana"/>
                <a:ea typeface="Verdana"/>
              </a:rPr>
              <a:t>ar</a:t>
            </a:r>
            <a:r>
              <a:rPr lang="en-US" i="1">
                <a:latin typeface="Verdana"/>
                <a:ea typeface="Verdana"/>
              </a:rPr>
              <a:t> </a:t>
            </a:r>
            <a:r>
              <a:rPr lang="en-US" i="1" err="1">
                <a:latin typeface="Verdana"/>
                <a:ea typeface="Verdana"/>
              </a:rPr>
              <a:t>reālo</a:t>
            </a:r>
            <a:r>
              <a:rPr lang="en-US" i="1">
                <a:latin typeface="Verdana"/>
                <a:ea typeface="Verdana"/>
              </a:rPr>
              <a:t> </a:t>
            </a:r>
            <a:r>
              <a:rPr lang="en-US" i="1" err="1">
                <a:latin typeface="Verdana"/>
                <a:ea typeface="Verdana"/>
              </a:rPr>
              <a:t>nekustamo</a:t>
            </a:r>
            <a:r>
              <a:rPr lang="en-US" i="1">
                <a:latin typeface="Verdana"/>
                <a:ea typeface="Verdana"/>
              </a:rPr>
              <a:t> </a:t>
            </a:r>
            <a:r>
              <a:rPr lang="en-US" i="1" err="1">
                <a:latin typeface="Verdana"/>
                <a:ea typeface="Verdana"/>
              </a:rPr>
              <a:t>īpašumu</a:t>
            </a:r>
            <a:r>
              <a:rPr lang="en-US" i="1">
                <a:latin typeface="Verdana"/>
                <a:ea typeface="Verdana"/>
              </a:rPr>
              <a:t> </a:t>
            </a:r>
            <a:r>
              <a:rPr lang="en-US" i="1" err="1">
                <a:latin typeface="Verdana"/>
                <a:ea typeface="Verdana"/>
              </a:rPr>
              <a:t>darījumu</a:t>
            </a:r>
            <a:r>
              <a:rPr lang="en-US" i="1">
                <a:latin typeface="Verdana"/>
                <a:ea typeface="Verdana"/>
              </a:rPr>
              <a:t> </a:t>
            </a:r>
            <a:r>
              <a:rPr lang="en-US" i="1" err="1">
                <a:latin typeface="Verdana"/>
                <a:ea typeface="Verdana"/>
              </a:rPr>
              <a:t>starpniecības</a:t>
            </a:r>
            <a:r>
              <a:rPr lang="en-US" i="1">
                <a:latin typeface="Verdana"/>
                <a:ea typeface="Verdana"/>
              </a:rPr>
              <a:t> </a:t>
            </a:r>
            <a:r>
              <a:rPr lang="en-US" i="1" err="1">
                <a:latin typeface="Verdana"/>
                <a:ea typeface="Verdana"/>
              </a:rPr>
              <a:t>uzņēmumu</a:t>
            </a:r>
            <a:r>
              <a:rPr lang="en-US" i="1">
                <a:latin typeface="Verdana"/>
                <a:ea typeface="Verdana"/>
              </a:rPr>
              <a:t> ("</a:t>
            </a:r>
            <a:r>
              <a:rPr lang="en-US" i="1" err="1">
                <a:latin typeface="Verdana"/>
                <a:ea typeface="Verdana"/>
              </a:rPr>
              <a:t>seju</a:t>
            </a:r>
            <a:r>
              <a:rPr lang="en-US" i="1">
                <a:latin typeface="Verdana"/>
                <a:ea typeface="Verdana"/>
              </a:rPr>
              <a:t>"), </a:t>
            </a:r>
            <a:r>
              <a:rPr lang="en-US" i="1" err="1">
                <a:latin typeface="Verdana"/>
                <a:ea typeface="Verdana"/>
              </a:rPr>
              <a:t>kurš</a:t>
            </a:r>
            <a:r>
              <a:rPr lang="en-US" i="1">
                <a:latin typeface="Verdana"/>
                <a:ea typeface="Verdana"/>
              </a:rPr>
              <a:t> </a:t>
            </a:r>
            <a:r>
              <a:rPr lang="en-US" i="1" err="1">
                <a:latin typeface="Verdana"/>
                <a:ea typeface="Verdana"/>
              </a:rPr>
              <a:t>jau</a:t>
            </a:r>
            <a:r>
              <a:rPr lang="en-US" i="1">
                <a:latin typeface="Verdana"/>
                <a:ea typeface="Verdana"/>
              </a:rPr>
              <a:t> </a:t>
            </a:r>
            <a:r>
              <a:rPr lang="en-US" i="1" err="1">
                <a:latin typeface="Verdana"/>
                <a:ea typeface="Verdana"/>
              </a:rPr>
              <a:t>ir</a:t>
            </a:r>
            <a:r>
              <a:rPr lang="en-US" i="1">
                <a:latin typeface="Verdana"/>
                <a:ea typeface="Verdana"/>
              </a:rPr>
              <a:t> </a:t>
            </a:r>
            <a:r>
              <a:rPr lang="en-US" i="1" err="1">
                <a:latin typeface="Verdana"/>
                <a:ea typeface="Verdana"/>
              </a:rPr>
              <a:t>reģistrēts</a:t>
            </a:r>
            <a:r>
              <a:rPr lang="en-US" i="1">
                <a:latin typeface="Verdana"/>
                <a:ea typeface="Verdana"/>
              </a:rPr>
              <a:t> </a:t>
            </a:r>
            <a:r>
              <a:rPr lang="en-US" i="1" err="1">
                <a:latin typeface="Verdana"/>
                <a:ea typeface="Verdana"/>
              </a:rPr>
              <a:t>starpnieku</a:t>
            </a:r>
            <a:r>
              <a:rPr lang="en-US" i="1">
                <a:latin typeface="Verdana"/>
                <a:ea typeface="Verdana"/>
              </a:rPr>
              <a:t> </a:t>
            </a:r>
            <a:r>
              <a:rPr lang="en-US" i="1" err="1">
                <a:latin typeface="Verdana"/>
                <a:ea typeface="Verdana"/>
              </a:rPr>
              <a:t>reģistrā</a:t>
            </a:r>
            <a:r>
              <a:rPr lang="en-US" i="1">
                <a:latin typeface="Verdana"/>
                <a:ea typeface="Verdana"/>
              </a:rPr>
              <a:t>?</a:t>
            </a:r>
            <a:endParaRPr lang="en-US">
              <a:latin typeface="Verdana"/>
              <a:ea typeface="Verdana"/>
            </a:endParaRPr>
          </a:p>
          <a:p>
            <a:pPr marL="0" indent="0" algn="just">
              <a:buNone/>
            </a:pPr>
            <a:endParaRPr lang="en-US">
              <a:latin typeface="Verdana"/>
              <a:ea typeface="Verdana"/>
            </a:endParaRPr>
          </a:p>
          <a:p>
            <a:pPr marL="0" indent="0" algn="just">
              <a:buNone/>
            </a:pPr>
            <a:r>
              <a:rPr lang="en-US" err="1">
                <a:latin typeface="Verdana"/>
                <a:ea typeface="Verdana"/>
              </a:rPr>
              <a:t>A:Reģistrēties</a:t>
            </a:r>
            <a:r>
              <a:rPr lang="en-US">
                <a:latin typeface="Verdana"/>
                <a:ea typeface="Verdana"/>
              </a:rPr>
              <a:t> </a:t>
            </a:r>
            <a:r>
              <a:rPr lang="en-US" err="1">
                <a:latin typeface="Verdana"/>
                <a:ea typeface="Verdana"/>
              </a:rPr>
              <a:t>nepieciešams</a:t>
            </a:r>
            <a:r>
              <a:rPr lang="en-US">
                <a:latin typeface="Verdana"/>
                <a:ea typeface="Verdana"/>
              </a:rPr>
              <a:t> </a:t>
            </a:r>
            <a:r>
              <a:rPr lang="en-US" err="1">
                <a:latin typeface="Verdana"/>
                <a:ea typeface="Verdana"/>
              </a:rPr>
              <a:t>personai</a:t>
            </a:r>
            <a:r>
              <a:rPr lang="en-US">
                <a:latin typeface="Verdana"/>
                <a:ea typeface="Verdana"/>
              </a:rPr>
              <a:t>, </a:t>
            </a:r>
            <a:r>
              <a:rPr lang="en-US" err="1">
                <a:latin typeface="Verdana"/>
                <a:ea typeface="Verdana"/>
              </a:rPr>
              <a:t>kura</a:t>
            </a:r>
            <a:r>
              <a:rPr lang="en-US">
                <a:latin typeface="Verdana"/>
                <a:ea typeface="Verdana"/>
              </a:rPr>
              <a:t> </a:t>
            </a:r>
            <a:r>
              <a:rPr lang="en-US" err="1">
                <a:latin typeface="Verdana"/>
                <a:ea typeface="Verdana"/>
              </a:rPr>
              <a:t>plāno</a:t>
            </a:r>
            <a:r>
              <a:rPr lang="en-US">
                <a:latin typeface="Verdana"/>
                <a:ea typeface="Verdana"/>
              </a:rPr>
              <a:t> </a:t>
            </a:r>
            <a:r>
              <a:rPr lang="en-US" err="1">
                <a:latin typeface="Verdana"/>
                <a:ea typeface="Verdana"/>
              </a:rPr>
              <a:t>sniegt</a:t>
            </a:r>
            <a:r>
              <a:rPr lang="en-US">
                <a:latin typeface="Verdana"/>
                <a:ea typeface="Verdana"/>
              </a:rPr>
              <a:t> </a:t>
            </a:r>
            <a:r>
              <a:rPr lang="en-US" err="1">
                <a:latin typeface="Verdana"/>
                <a:ea typeface="Verdana"/>
              </a:rPr>
              <a:t>nekustamā</a:t>
            </a:r>
            <a:r>
              <a:rPr lang="en-US">
                <a:latin typeface="Verdana"/>
                <a:ea typeface="Verdana"/>
              </a:rPr>
              <a:t> </a:t>
            </a:r>
            <a:r>
              <a:rPr lang="en-US" err="1">
                <a:latin typeface="Verdana"/>
                <a:ea typeface="Verdana"/>
              </a:rPr>
              <a:t>īpašuma</a:t>
            </a:r>
            <a:r>
              <a:rPr lang="en-US">
                <a:latin typeface="Verdana"/>
                <a:ea typeface="Verdana"/>
              </a:rPr>
              <a:t> </a:t>
            </a:r>
            <a:r>
              <a:rPr lang="en-US" err="1">
                <a:latin typeface="Verdana"/>
                <a:ea typeface="Verdana"/>
              </a:rPr>
              <a:t>darījumu</a:t>
            </a:r>
            <a:r>
              <a:rPr lang="en-US">
                <a:latin typeface="Verdana"/>
                <a:ea typeface="Verdana"/>
              </a:rPr>
              <a:t> </a:t>
            </a:r>
            <a:r>
              <a:rPr lang="en-US" err="1">
                <a:latin typeface="Verdana"/>
                <a:ea typeface="Verdana"/>
              </a:rPr>
              <a:t>starpniecības</a:t>
            </a:r>
            <a:r>
              <a:rPr lang="en-US">
                <a:latin typeface="Verdana"/>
                <a:ea typeface="Verdana"/>
              </a:rPr>
              <a:t> </a:t>
            </a:r>
            <a:r>
              <a:rPr lang="en-US" err="1">
                <a:latin typeface="Verdana"/>
                <a:ea typeface="Verdana"/>
              </a:rPr>
              <a:t>pakalpojumus</a:t>
            </a:r>
            <a:r>
              <a:rPr lang="en-US">
                <a:latin typeface="Verdana"/>
                <a:ea typeface="Verdana"/>
              </a:rPr>
              <a:t> un </a:t>
            </a:r>
            <a:r>
              <a:rPr lang="en-US" err="1">
                <a:latin typeface="Verdana"/>
                <a:ea typeface="Verdana"/>
              </a:rPr>
              <a:t>uz</a:t>
            </a:r>
            <a:r>
              <a:rPr lang="en-US">
                <a:latin typeface="Verdana"/>
                <a:ea typeface="Verdana"/>
              </a:rPr>
              <a:t> </a:t>
            </a:r>
            <a:r>
              <a:rPr lang="en-US" err="1">
                <a:latin typeface="Verdana"/>
                <a:ea typeface="Verdana"/>
              </a:rPr>
              <a:t>kuras</a:t>
            </a:r>
            <a:r>
              <a:rPr lang="en-US">
                <a:latin typeface="Verdana"/>
                <a:ea typeface="Verdana"/>
              </a:rPr>
              <a:t> </a:t>
            </a:r>
            <a:r>
              <a:rPr lang="en-US" err="1">
                <a:latin typeface="Verdana"/>
                <a:ea typeface="Verdana"/>
              </a:rPr>
              <a:t>vārda</a:t>
            </a:r>
            <a:r>
              <a:rPr lang="en-US">
                <a:latin typeface="Verdana"/>
                <a:ea typeface="Verdana"/>
              </a:rPr>
              <a:t> </a:t>
            </a:r>
            <a:r>
              <a:rPr lang="en-US" err="1">
                <a:latin typeface="Verdana"/>
                <a:ea typeface="Verdana"/>
              </a:rPr>
              <a:t>tiks</a:t>
            </a:r>
            <a:r>
              <a:rPr lang="en-US">
                <a:latin typeface="Verdana"/>
                <a:ea typeface="Verdana"/>
              </a:rPr>
              <a:t> </a:t>
            </a:r>
            <a:r>
              <a:rPr lang="en-US" err="1">
                <a:latin typeface="Verdana"/>
                <a:ea typeface="Verdana"/>
              </a:rPr>
              <a:t>slēgti</a:t>
            </a:r>
            <a:r>
              <a:rPr lang="en-US">
                <a:latin typeface="Verdana"/>
                <a:ea typeface="Verdana"/>
              </a:rPr>
              <a:t> </a:t>
            </a:r>
            <a:r>
              <a:rPr lang="en-US" err="1">
                <a:latin typeface="Verdana"/>
                <a:ea typeface="Verdana"/>
              </a:rPr>
              <a:t>starpniecības</a:t>
            </a:r>
            <a:r>
              <a:rPr lang="en-US">
                <a:latin typeface="Verdana"/>
                <a:ea typeface="Verdana"/>
              </a:rPr>
              <a:t> </a:t>
            </a:r>
            <a:r>
              <a:rPr lang="en-US" err="1">
                <a:latin typeface="Verdana"/>
                <a:ea typeface="Verdana"/>
              </a:rPr>
              <a:t>pakalpojumu</a:t>
            </a:r>
            <a:r>
              <a:rPr lang="en-US">
                <a:latin typeface="Verdana"/>
                <a:ea typeface="Verdana"/>
              </a:rPr>
              <a:t> </a:t>
            </a:r>
            <a:r>
              <a:rPr lang="en-US" err="1">
                <a:latin typeface="Verdana"/>
                <a:ea typeface="Verdana"/>
              </a:rPr>
              <a:t>līgumi</a:t>
            </a:r>
            <a:r>
              <a:rPr lang="en-US">
                <a:latin typeface="Verdana"/>
                <a:ea typeface="Verdana"/>
              </a:rPr>
              <a:t>, </a:t>
            </a:r>
            <a:r>
              <a:rPr lang="en-US" err="1">
                <a:latin typeface="Verdana"/>
                <a:ea typeface="Verdana"/>
              </a:rPr>
              <a:t>izrakstīti</a:t>
            </a:r>
            <a:r>
              <a:rPr lang="en-US">
                <a:latin typeface="Verdana"/>
                <a:ea typeface="Verdana"/>
              </a:rPr>
              <a:t> </a:t>
            </a:r>
            <a:r>
              <a:rPr lang="en-US" err="1">
                <a:latin typeface="Verdana"/>
                <a:ea typeface="Verdana"/>
              </a:rPr>
              <a:t>rēķini</a:t>
            </a:r>
            <a:r>
              <a:rPr lang="en-US">
                <a:latin typeface="Verdana"/>
                <a:ea typeface="Verdana"/>
              </a:rPr>
              <a:t>. Ja </a:t>
            </a:r>
            <a:r>
              <a:rPr lang="en-US" err="1">
                <a:latin typeface="Verdana"/>
                <a:ea typeface="Verdana"/>
              </a:rPr>
              <a:t>šos</a:t>
            </a:r>
            <a:r>
              <a:rPr lang="en-US">
                <a:latin typeface="Verdana"/>
                <a:ea typeface="Verdana"/>
              </a:rPr>
              <a:t> </a:t>
            </a:r>
            <a:r>
              <a:rPr lang="en-US" err="1">
                <a:latin typeface="Verdana"/>
                <a:ea typeface="Verdana"/>
              </a:rPr>
              <a:t>pakalpojumus</a:t>
            </a:r>
            <a:r>
              <a:rPr lang="en-US">
                <a:latin typeface="Verdana"/>
                <a:ea typeface="Verdana"/>
              </a:rPr>
              <a:t> </a:t>
            </a:r>
            <a:r>
              <a:rPr lang="en-US" err="1">
                <a:latin typeface="Verdana"/>
                <a:ea typeface="Verdana"/>
              </a:rPr>
              <a:t>plāno</a:t>
            </a:r>
            <a:r>
              <a:rPr lang="en-US">
                <a:latin typeface="Verdana"/>
                <a:ea typeface="Verdana"/>
              </a:rPr>
              <a:t> </a:t>
            </a:r>
            <a:r>
              <a:rPr lang="en-US" err="1">
                <a:latin typeface="Verdana"/>
                <a:ea typeface="Verdana"/>
              </a:rPr>
              <a:t>veikt</a:t>
            </a:r>
            <a:r>
              <a:rPr lang="en-US">
                <a:latin typeface="Verdana"/>
                <a:ea typeface="Verdana"/>
              </a:rPr>
              <a:t> </a:t>
            </a:r>
            <a:r>
              <a:rPr lang="en-US" err="1">
                <a:latin typeface="Verdana"/>
                <a:ea typeface="Verdana"/>
              </a:rPr>
              <a:t>citas</a:t>
            </a:r>
            <a:r>
              <a:rPr lang="en-US">
                <a:latin typeface="Verdana"/>
                <a:ea typeface="Verdana"/>
              </a:rPr>
              <a:t> </a:t>
            </a:r>
            <a:r>
              <a:rPr lang="en-US" err="1">
                <a:latin typeface="Verdana"/>
                <a:ea typeface="Verdana"/>
              </a:rPr>
              <a:t>juridiskās</a:t>
            </a:r>
            <a:r>
              <a:rPr lang="en-US">
                <a:latin typeface="Verdana"/>
                <a:ea typeface="Verdana"/>
              </a:rPr>
              <a:t> personas </a:t>
            </a:r>
            <a:r>
              <a:rPr lang="en-US" err="1">
                <a:latin typeface="Verdana"/>
                <a:ea typeface="Verdana"/>
              </a:rPr>
              <a:t>vārdā</a:t>
            </a:r>
            <a:r>
              <a:rPr lang="en-US">
                <a:latin typeface="Verdana"/>
                <a:ea typeface="Verdana"/>
              </a:rPr>
              <a:t>, tad </a:t>
            </a:r>
            <a:r>
              <a:rPr lang="en-US" err="1">
                <a:latin typeface="Verdana"/>
                <a:ea typeface="Verdana"/>
              </a:rPr>
              <a:t>jāreģistrējas</a:t>
            </a:r>
            <a:r>
              <a:rPr lang="en-US">
                <a:latin typeface="Verdana"/>
                <a:ea typeface="Verdana"/>
              </a:rPr>
              <a:t> </a:t>
            </a:r>
            <a:r>
              <a:rPr lang="en-US" err="1">
                <a:latin typeface="Verdana"/>
                <a:ea typeface="Verdana"/>
              </a:rPr>
              <a:t>šī</a:t>
            </a:r>
            <a:r>
              <a:rPr lang="en-US">
                <a:latin typeface="Verdana"/>
                <a:ea typeface="Verdana"/>
              </a:rPr>
              <a:t> </a:t>
            </a:r>
            <a:r>
              <a:rPr lang="en-US" err="1">
                <a:latin typeface="Verdana"/>
                <a:ea typeface="Verdana"/>
              </a:rPr>
              <a:t>juridiskā</a:t>
            </a:r>
            <a:r>
              <a:rPr lang="en-US">
                <a:latin typeface="Verdana"/>
                <a:ea typeface="Verdana"/>
              </a:rPr>
              <a:t> persona.</a:t>
            </a:r>
            <a:endParaRPr lang="en-US" i="1">
              <a:latin typeface="Verdana"/>
              <a:ea typeface="Verdana"/>
            </a:endParaRPr>
          </a:p>
          <a:p>
            <a:pPr marL="0" indent="0">
              <a:buNone/>
            </a:pPr>
            <a:endParaRPr lang="en-US" i="1"/>
          </a:p>
          <a:p>
            <a:pPr marL="324485" indent="-324485"/>
            <a:endParaRPr lang="en-US"/>
          </a:p>
          <a:p>
            <a:pPr marL="324485" indent="-324485"/>
            <a:endParaRPr lang="en-US"/>
          </a:p>
        </p:txBody>
      </p:sp>
    </p:spTree>
    <p:extLst>
      <p:ext uri="{BB962C8B-B14F-4D97-AF65-F5344CB8AC3E}">
        <p14:creationId xmlns:p14="http://schemas.microsoft.com/office/powerpoint/2010/main" val="204463621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A762C-E620-45FE-ACD6-96B9DC8EC260}"/>
              </a:ext>
            </a:extLst>
          </p:cNvPr>
          <p:cNvSpPr>
            <a:spLocks noGrp="1"/>
          </p:cNvSpPr>
          <p:nvPr>
            <p:ph type="title"/>
          </p:nvPr>
        </p:nvSpPr>
        <p:spPr/>
        <p:txBody>
          <a:bodyPr/>
          <a:lstStyle/>
          <a:p>
            <a:r>
              <a:rPr lang="en-US">
                <a:latin typeface="Verdana"/>
                <a:ea typeface="Verdana"/>
              </a:rPr>
              <a:t>JAUTĀJUMI UN ATBILDES</a:t>
            </a:r>
          </a:p>
          <a:p>
            <a:endParaRPr lang="en-US"/>
          </a:p>
        </p:txBody>
      </p:sp>
      <p:sp>
        <p:nvSpPr>
          <p:cNvPr id="3" name="Text Placeholder 2">
            <a:extLst>
              <a:ext uri="{FF2B5EF4-FFF2-40B4-BE49-F238E27FC236}">
                <a16:creationId xmlns:a16="http://schemas.microsoft.com/office/drawing/2014/main" id="{951729EE-FA0B-48B0-9EBB-13B2DB62FB0D}"/>
              </a:ext>
            </a:extLst>
          </p:cNvPr>
          <p:cNvSpPr>
            <a:spLocks noGrp="1"/>
          </p:cNvSpPr>
          <p:nvPr>
            <p:ph type="body" idx="1"/>
          </p:nvPr>
        </p:nvSpPr>
        <p:spPr/>
        <p:txBody>
          <a:bodyPr vert="horz" lIns="91440" tIns="45720" rIns="91440" bIns="45720" rtlCol="0" anchor="t">
            <a:normAutofit/>
          </a:bodyPr>
          <a:lstStyle/>
          <a:p>
            <a:pPr marL="0" indent="0">
              <a:buNone/>
            </a:pPr>
            <a:r>
              <a:rPr lang="lv-LV" dirty="0">
                <a:latin typeface="Verdana"/>
                <a:ea typeface="Verdana"/>
              </a:rPr>
              <a:t>•</a:t>
            </a:r>
            <a:r>
              <a:rPr lang="lv-LV" dirty="0" err="1">
                <a:latin typeface="Verdana"/>
                <a:ea typeface="Verdana"/>
              </a:rPr>
              <a:t>J:</a:t>
            </a:r>
            <a:r>
              <a:rPr lang="lv-LV" i="1" dirty="0" err="1">
                <a:latin typeface="Verdana"/>
                <a:ea typeface="Verdana"/>
              </a:rPr>
              <a:t>Kas</a:t>
            </a:r>
            <a:r>
              <a:rPr lang="lv-LV" i="1" dirty="0">
                <a:latin typeface="Verdana"/>
                <a:ea typeface="Verdana"/>
              </a:rPr>
              <a:t> jāizdara līdz 01.07.2021.?</a:t>
            </a:r>
            <a:endParaRPr lang="lv-LV" dirty="0">
              <a:latin typeface="Verdana"/>
              <a:ea typeface="Verdana"/>
            </a:endParaRPr>
          </a:p>
          <a:p>
            <a:pPr marL="324485" indent="-324485"/>
            <a:endParaRPr lang="lv-LV" dirty="0"/>
          </a:p>
          <a:p>
            <a:pPr marL="0" indent="0" algn="just">
              <a:buNone/>
            </a:pPr>
            <a:r>
              <a:rPr lang="lv-LV" dirty="0">
                <a:latin typeface="Verdana"/>
                <a:ea typeface="Verdana"/>
              </a:rPr>
              <a:t>A:Ja ir vēlme ar 01.07.2021. sniegt nekustamā īpašuma darījumu starpniecības pakalpojumus, līdz 30.06.2021. ir jāreģistrējas nekustamā īpašuma darījumu starpnieku reģistrā (ņemot vērā to, ka iesnieguma izskatīšana un lēmuma pieņemšana ilgst vismaz vienu mēnesi un reģistrā persona tiek publicēta otrajā dienā pēc lēmuma paziņošanas personai, ieteicams pareizi noformētu iesniegumu Ekonomikas ministrijā kopā ar nepieciešamajiem dokumentiem iesniegt ne vēlāk kā līdz 28.05.2021.</a:t>
            </a:r>
          </a:p>
          <a:p>
            <a:pPr marL="324485" indent="-324485"/>
            <a:endParaRPr lang="en-US" dirty="0"/>
          </a:p>
        </p:txBody>
      </p:sp>
    </p:spTree>
    <p:extLst>
      <p:ext uri="{BB962C8B-B14F-4D97-AF65-F5344CB8AC3E}">
        <p14:creationId xmlns:p14="http://schemas.microsoft.com/office/powerpoint/2010/main" val="429492644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42AAC-95A9-4B78-B600-C09855CEEFB1}"/>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F1298354-5542-40F1-9D63-FA44022F9627}"/>
              </a:ext>
            </a:extLst>
          </p:cNvPr>
          <p:cNvSpPr>
            <a:spLocks noGrp="1"/>
          </p:cNvSpPr>
          <p:nvPr>
            <p:ph type="body" idx="1"/>
          </p:nvPr>
        </p:nvSpPr>
        <p:spPr/>
        <p:txBody>
          <a:bodyPr vert="horz" lIns="91440" tIns="45720" rIns="91440" bIns="45720" rtlCol="0" anchor="t">
            <a:normAutofit/>
          </a:bodyPr>
          <a:lstStyle/>
          <a:p>
            <a:pPr marL="0" indent="0">
              <a:buNone/>
            </a:pPr>
            <a:r>
              <a:rPr lang="lv-LV" dirty="0">
                <a:latin typeface="Verdana"/>
                <a:ea typeface="Verdana"/>
              </a:rPr>
              <a:t>•</a:t>
            </a:r>
            <a:r>
              <a:rPr lang="lv-LV" dirty="0" err="1">
                <a:latin typeface="Verdana"/>
                <a:ea typeface="Verdana"/>
              </a:rPr>
              <a:t>J:</a:t>
            </a:r>
            <a:r>
              <a:rPr lang="lv-LV" i="1" dirty="0" err="1">
                <a:latin typeface="Verdana"/>
                <a:ea typeface="Verdana"/>
              </a:rPr>
              <a:t>Gaidīšu</a:t>
            </a:r>
            <a:r>
              <a:rPr lang="lv-LV" i="1" dirty="0">
                <a:latin typeface="Verdana"/>
                <a:ea typeface="Verdana"/>
              </a:rPr>
              <a:t> skaidrību - soli pa solim - kā mums pareizi iereģistrēties.</a:t>
            </a:r>
            <a:endParaRPr lang="lv-LV" dirty="0">
              <a:latin typeface="Verdana"/>
              <a:ea typeface="Verdana"/>
            </a:endParaRPr>
          </a:p>
          <a:p>
            <a:pPr marL="324485" indent="-324485"/>
            <a:endParaRPr lang="lv-LV" i="1" dirty="0">
              <a:latin typeface="Verdana"/>
              <a:ea typeface="Verdana"/>
            </a:endParaRPr>
          </a:p>
          <a:p>
            <a:pPr marL="0" indent="0">
              <a:buNone/>
            </a:pPr>
            <a:r>
              <a:rPr lang="lv-LV" dirty="0">
                <a:latin typeface="Verdana"/>
                <a:ea typeface="Verdana"/>
              </a:rPr>
              <a:t>A:Skatīt iepriekšējos slaidus </a:t>
            </a:r>
          </a:p>
        </p:txBody>
      </p:sp>
    </p:spTree>
    <p:extLst>
      <p:ext uri="{BB962C8B-B14F-4D97-AF65-F5344CB8AC3E}">
        <p14:creationId xmlns:p14="http://schemas.microsoft.com/office/powerpoint/2010/main" val="1523940122"/>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575C0-CF9B-4471-916F-A98DD55A38B0}"/>
              </a:ext>
            </a:extLst>
          </p:cNvPr>
          <p:cNvSpPr>
            <a:spLocks noGrp="1"/>
          </p:cNvSpPr>
          <p:nvPr>
            <p:ph type="title"/>
          </p:nvPr>
        </p:nvSpPr>
        <p:spPr/>
        <p:txBody>
          <a:bodyPr/>
          <a:lstStyle/>
          <a:p>
            <a:r>
              <a:rPr lang="en-US">
                <a:latin typeface="Verdana"/>
                <a:ea typeface="Verdana"/>
              </a:rPr>
              <a:t>JAUTĀJUMI UN ATBILDES </a:t>
            </a:r>
            <a:endParaRPr lang="en-US"/>
          </a:p>
        </p:txBody>
      </p:sp>
      <p:sp>
        <p:nvSpPr>
          <p:cNvPr id="3" name="Text Placeholder 2">
            <a:extLst>
              <a:ext uri="{FF2B5EF4-FFF2-40B4-BE49-F238E27FC236}">
                <a16:creationId xmlns:a16="http://schemas.microsoft.com/office/drawing/2014/main" id="{D8C3D0E9-7794-40BD-8793-426313713F33}"/>
              </a:ext>
            </a:extLst>
          </p:cNvPr>
          <p:cNvSpPr>
            <a:spLocks noGrp="1"/>
          </p:cNvSpPr>
          <p:nvPr>
            <p:ph type="body" idx="1"/>
          </p:nvPr>
        </p:nvSpPr>
        <p:spPr/>
        <p:txBody>
          <a:bodyPr vert="horz" lIns="91440" tIns="45720" rIns="91440" bIns="45720" rtlCol="0" anchor="t">
            <a:normAutofit/>
          </a:bodyPr>
          <a:lstStyle/>
          <a:p>
            <a:pPr marL="0" indent="0" algn="just">
              <a:buNone/>
            </a:pPr>
            <a:r>
              <a:rPr lang="lv-LV" dirty="0">
                <a:latin typeface="Verdana"/>
                <a:ea typeface="Verdana"/>
              </a:rPr>
              <a:t>•</a:t>
            </a:r>
            <a:r>
              <a:rPr lang="lv-LV" dirty="0" err="1">
                <a:latin typeface="Verdana"/>
                <a:ea typeface="Verdana"/>
              </a:rPr>
              <a:t>J:</a:t>
            </a:r>
            <a:r>
              <a:rPr lang="lv-LV" i="1" dirty="0" err="1">
                <a:latin typeface="Verdana"/>
                <a:ea typeface="Verdana"/>
              </a:rPr>
              <a:t>Ja</a:t>
            </a:r>
            <a:r>
              <a:rPr lang="lv-LV" i="1" dirty="0">
                <a:latin typeface="Verdana"/>
                <a:ea typeface="Verdana"/>
              </a:rPr>
              <a:t> uzņēmums reģistrējas un apdrošina darbību, vai aģentiem, kas pārstāv uzņēmumu, atsevišķi jāreģistrējas un jāapdrošinās? Jo līgumu klients slēdz ar uzņēmumu.</a:t>
            </a:r>
            <a:endParaRPr lang="lv-LV" dirty="0">
              <a:latin typeface="Verdana"/>
              <a:ea typeface="Verdana"/>
            </a:endParaRPr>
          </a:p>
          <a:p>
            <a:pPr marL="324485" indent="-324485" algn="just"/>
            <a:endParaRPr lang="lv-LV" dirty="0"/>
          </a:p>
          <a:p>
            <a:pPr marL="324485" indent="-324485" algn="just"/>
            <a:r>
              <a:rPr lang="lv-LV" dirty="0">
                <a:latin typeface="Verdana"/>
                <a:ea typeface="Verdana"/>
              </a:rPr>
              <a:t>A: Nē. Reģistrēties nepieciešams personai (fiziskai vai juridiskai), kura plāno sniegt nekustamā īpašuma darījumu starpniecības pakalpojumus un uz kuras vārda tiks slēgti starpniecības pakalpojumu līgumi, izrakstīti rēķini. Ja šos pakalpojumus plāno veikt fiziskā persona savā vārdā, tad reģistrēties nepieciešams fiziskai personai, ja šos pakalpojumus plāno veikt juridiskās personas vārdā, un šī fiziskā persona ir juridiskās personas darbinieks, tad reģistrēties nepieciešams juridiskajai personai.</a:t>
            </a:r>
          </a:p>
          <a:p>
            <a:pPr marL="324485" indent="-324485"/>
            <a:endParaRPr lang="en-US" dirty="0"/>
          </a:p>
        </p:txBody>
      </p:sp>
    </p:spTree>
    <p:extLst>
      <p:ext uri="{BB962C8B-B14F-4D97-AF65-F5344CB8AC3E}">
        <p14:creationId xmlns:p14="http://schemas.microsoft.com/office/powerpoint/2010/main" val="383892907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E4EFC-EF72-4CD5-8F7C-C553323F2979}"/>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559411B8-A692-4658-9B35-BCC6EB1CA3A7}"/>
              </a:ext>
            </a:extLst>
          </p:cNvPr>
          <p:cNvSpPr>
            <a:spLocks noGrp="1"/>
          </p:cNvSpPr>
          <p:nvPr>
            <p:ph type="body" idx="1"/>
          </p:nvPr>
        </p:nvSpPr>
        <p:spPr/>
        <p:txBody>
          <a:bodyPr vert="horz" lIns="91440" tIns="45720" rIns="91440" bIns="45720" rtlCol="0" anchor="t">
            <a:normAutofit/>
          </a:bodyPr>
          <a:lstStyle/>
          <a:p>
            <a:pPr marL="0" indent="0">
              <a:buNone/>
            </a:pPr>
            <a:r>
              <a:rPr lang="lv-LV" dirty="0">
                <a:latin typeface="Verdana"/>
                <a:ea typeface="Verdana"/>
              </a:rPr>
              <a:t>•</a:t>
            </a:r>
            <a:r>
              <a:rPr lang="lv-LV" dirty="0" err="1">
                <a:latin typeface="Verdana"/>
                <a:ea typeface="Verdana"/>
              </a:rPr>
              <a:t>J:</a:t>
            </a:r>
            <a:r>
              <a:rPr lang="lv-LV" i="1" dirty="0" err="1">
                <a:latin typeface="Verdana"/>
                <a:ea typeface="Verdana"/>
              </a:rPr>
              <a:t>Kādas</a:t>
            </a:r>
            <a:r>
              <a:rPr lang="lv-LV" i="1" dirty="0">
                <a:latin typeface="Verdana"/>
                <a:ea typeface="Verdana"/>
              </a:rPr>
              <a:t> būs sankcijas Juridiskām/Fiziskām personām , ja nebūs reģistrējušās EM. 2)Vai </a:t>
            </a:r>
            <a:r>
              <a:rPr lang="lv-LV" i="1" dirty="0" err="1">
                <a:latin typeface="Verdana"/>
                <a:ea typeface="Verdana"/>
              </a:rPr>
              <a:t>Jāreģistējās</a:t>
            </a:r>
            <a:r>
              <a:rPr lang="lv-LV" i="1" dirty="0">
                <a:latin typeface="Verdana"/>
                <a:ea typeface="Verdana"/>
              </a:rPr>
              <a:t> un arī Juridiskās personas sadarbības partneriem, kuri darbojas Uzņēmuma vārdā?</a:t>
            </a:r>
            <a:endParaRPr lang="lv-LV" dirty="0">
              <a:latin typeface="Verdana"/>
              <a:ea typeface="Verdana"/>
            </a:endParaRPr>
          </a:p>
          <a:p>
            <a:pPr marL="324485" indent="-324485"/>
            <a:endParaRPr lang="lv-LV" i="1" dirty="0"/>
          </a:p>
          <a:p>
            <a:pPr marL="324485" indent="-324485" algn="just"/>
            <a:r>
              <a:rPr lang="lv-LV" i="1" dirty="0">
                <a:latin typeface="Verdana"/>
                <a:ea typeface="Verdana"/>
              </a:rPr>
              <a:t>A: S</a:t>
            </a:r>
            <a:r>
              <a:rPr lang="lv-LV" dirty="0">
                <a:latin typeface="Verdana"/>
                <a:ea typeface="Verdana"/>
              </a:rPr>
              <a:t>peciāls uzraudzības mehānisms un sodi nav paredzēti, jo uz starpniekiem ir piemērojama jau šobrīd esoša nodokļu maksātāju uzraudzība un atbildība. Proti, jebkura saimnieciska darbība ir reģistrējama vai nu uzņēmumu reģistrā, piemēram, juridiskas personas gadījumā, vai Valsts ieņēmumu dienestā, ja saimniecisko darbību plānots veikt kā fiziskai personai. Reģistrējoties, piemēram, Valsts ieņēmumu dienestā kā saimnieciskās darbības veicējam jānorāda joma, kurā persona veiks saimniecisko darbību. Par nereģistrētu saimniecisko darbību, kā arī par pārbaudēs konstatētajiem normatīvo aktu pārkāpumiem Valsts ieņēmumu dienests piemēro atbildību saskaņā ar likumu „Par nodokļiem un nodevām” un citiem normatīvajiem aktiem. Sankciju veids un lielums atkarīgs no pārkāpuma. </a:t>
            </a:r>
          </a:p>
          <a:p>
            <a:pPr marL="324485" indent="-324485"/>
            <a:r>
              <a:rPr lang="lv-LV" dirty="0">
                <a:latin typeface="Verdana"/>
                <a:ea typeface="Verdana"/>
              </a:rPr>
              <a:t>Jāreģistrējas arī Juridiskās personas sadarbības partneriem, kuri darbojas Uzņēmuma vārdā, jo šai personai nav darba tiesiskās attiecības ar juridisko personu. </a:t>
            </a:r>
            <a:endParaRPr lang="lv-LV" dirty="0"/>
          </a:p>
          <a:p>
            <a:pPr marL="324485" indent="-324485"/>
            <a:endParaRPr lang="en-US" dirty="0"/>
          </a:p>
        </p:txBody>
      </p:sp>
    </p:spTree>
    <p:extLst>
      <p:ext uri="{BB962C8B-B14F-4D97-AF65-F5344CB8AC3E}">
        <p14:creationId xmlns:p14="http://schemas.microsoft.com/office/powerpoint/2010/main" val="151221739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CD7D-A072-4D7C-B4E2-37298435B7F9}"/>
              </a:ext>
            </a:extLst>
          </p:cNvPr>
          <p:cNvSpPr>
            <a:spLocks noGrp="1"/>
          </p:cNvSpPr>
          <p:nvPr>
            <p:ph type="title" idx="4294967295"/>
          </p:nvPr>
        </p:nvSpPr>
        <p:spPr>
          <a:xfrm>
            <a:off x="861637" y="3630481"/>
            <a:ext cx="15046325" cy="1449519"/>
          </a:xfrm>
        </p:spPr>
        <p:txBody>
          <a:bodyPr>
            <a:normAutofit fontScale="90000"/>
          </a:bodyPr>
          <a:lstStyle/>
          <a:p>
            <a:pPr algn="just"/>
            <a:br>
              <a:rPr lang="lv-LV" sz="2400" b="1" dirty="0">
                <a:latin typeface="Verdana"/>
                <a:ea typeface="Verdana"/>
              </a:rPr>
            </a:br>
            <a:br>
              <a:rPr lang="lv-LV" sz="2400" b="1" dirty="0">
                <a:latin typeface="Verdana"/>
                <a:ea typeface="Verdana"/>
              </a:rPr>
            </a:br>
            <a:br>
              <a:rPr lang="lv-LV" sz="2400" b="1" dirty="0">
                <a:latin typeface="Verdana"/>
                <a:ea typeface="Verdana"/>
              </a:rPr>
            </a:br>
            <a:br>
              <a:rPr lang="lv-LV" sz="2400" b="1" dirty="0">
                <a:latin typeface="Verdana"/>
                <a:ea typeface="Verdana"/>
              </a:rPr>
            </a:br>
            <a:br>
              <a:rPr lang="lv-LV" sz="2400" b="1" dirty="0">
                <a:latin typeface="Verdana"/>
                <a:ea typeface="Verdana"/>
              </a:rPr>
            </a:br>
            <a:r>
              <a:rPr lang="lv-LV" sz="2400" b="1" dirty="0">
                <a:latin typeface="Verdana"/>
                <a:ea typeface="Verdana"/>
              </a:rPr>
              <a:t>Nekustamā īpašuma darījumu starpnieku darbības likums </a:t>
            </a:r>
            <a:r>
              <a:rPr lang="lv-LV" sz="2400" dirty="0">
                <a:latin typeface="Verdana"/>
                <a:ea typeface="Verdana"/>
              </a:rPr>
              <a:t>(pieņemts 2020. gada 11. jūnijā, spēkā no 2020. gada 1. augusta)</a:t>
            </a:r>
            <a:br>
              <a:rPr lang="lv-LV" sz="2400" dirty="0"/>
            </a:br>
            <a:r>
              <a:rPr lang="lv-LV" sz="2400" u="sng" dirty="0">
                <a:latin typeface="Verdana"/>
                <a:ea typeface="Verdana"/>
                <a:hlinkClick r:id="rId2"/>
              </a:rPr>
              <a:t>https://likumi.lv/ta/id/315656-nekustama-ipasuma-darijumu-starpnieku-darbibas-likums</a:t>
            </a:r>
            <a:br>
              <a:rPr lang="lv-LV" sz="2400" u="sng" dirty="0">
                <a:latin typeface="Verdana"/>
                <a:ea typeface="Verdana"/>
              </a:rPr>
            </a:br>
            <a:br>
              <a:rPr lang="lv-LV" sz="2400" u="sng" dirty="0">
                <a:latin typeface="Verdana"/>
                <a:ea typeface="Verdana"/>
              </a:rPr>
            </a:br>
            <a:r>
              <a:rPr lang="lv-LV" sz="2400" dirty="0">
                <a:latin typeface="Verdana"/>
                <a:ea typeface="Verdana"/>
              </a:rPr>
              <a:t>Ministru kabineta 2020. gada 29. septembra noteikumi Nr. 603 </a:t>
            </a:r>
            <a:r>
              <a:rPr lang="lv-LV" sz="2400" b="1" dirty="0">
                <a:latin typeface="Verdana"/>
                <a:ea typeface="Verdana"/>
              </a:rPr>
              <a:t>«Noteikumi par nekustamā īpašuma darījumu starpnieka reģistrācijas maksu un ikgadējo uzraudzības maksu»</a:t>
            </a:r>
            <a:br>
              <a:rPr lang="lv-LV" sz="2400" b="1" dirty="0"/>
            </a:br>
            <a:r>
              <a:rPr lang="lv-LV" sz="2400" u="sng" dirty="0">
                <a:latin typeface="Verdana"/>
                <a:ea typeface="Verdana"/>
                <a:hlinkClick r:id="rId3"/>
              </a:rPr>
              <a:t>https://likumi.lv/ta/id/317676-noteikumi-par-nekustama-ipasuma-darijumu-starpnieka-registracijas-maksu-un-ikgadejo-uzraudzibas-maksu</a:t>
            </a:r>
            <a:br>
              <a:rPr lang="lv-LV" sz="2400" u="sng" dirty="0"/>
            </a:br>
            <a:br>
              <a:rPr lang="lv-LV" sz="2400" dirty="0"/>
            </a:br>
            <a:r>
              <a:rPr lang="lv-LV" sz="2400" dirty="0">
                <a:latin typeface="Verdana"/>
                <a:ea typeface="Verdana"/>
              </a:rPr>
              <a:t>Ministru kabineta 2020. gada 29. septembra noteikumi Nr. 602 </a:t>
            </a:r>
            <a:r>
              <a:rPr lang="lv-LV" sz="2400" b="1" dirty="0">
                <a:latin typeface="Verdana"/>
                <a:ea typeface="Verdana"/>
              </a:rPr>
              <a:t>«Nekustamā īpašuma darījumu starpnieka profesionālās darbības civiltiesiskās atbildības apdrošināšanas noteikumi»</a:t>
            </a:r>
            <a:br>
              <a:rPr lang="lv-LV" sz="2400" dirty="0"/>
            </a:br>
            <a:r>
              <a:rPr lang="lv-LV" sz="2400" u="sng" dirty="0">
                <a:latin typeface="Verdana"/>
                <a:ea typeface="Verdana"/>
                <a:hlinkClick r:id="rId4"/>
              </a:rPr>
              <a:t>https://likumi.lv/ta/id/317675-nekustama-ipasuma-darijumu-starpnieka-profesionalas-darbibas-civiltiesiskas-atbildibas-apdrosinasanas-noteikumi</a:t>
            </a:r>
            <a:br>
              <a:rPr lang="lv-LV" sz="2400" u="sng" dirty="0"/>
            </a:br>
            <a:br>
              <a:rPr lang="lv-LV" sz="2400" u="sng" dirty="0"/>
            </a:br>
            <a:r>
              <a:rPr lang="lv-LV" sz="2400" dirty="0">
                <a:latin typeface="Verdana"/>
                <a:ea typeface="Verdana"/>
              </a:rPr>
              <a:t>Ministru kabineta 2020. gada 17. decembra noteikumi Nr. 805 </a:t>
            </a:r>
            <a:r>
              <a:rPr lang="lv-LV" sz="2400" b="1" dirty="0">
                <a:latin typeface="Verdana"/>
                <a:ea typeface="Verdana"/>
              </a:rPr>
              <a:t>«Noteikumi par nekustamā īpašuma darījumu starpnieka kvalifikācijas celšanas pasākumiem»</a:t>
            </a:r>
            <a:br>
              <a:rPr lang="lv-LV" sz="2400" b="1" dirty="0"/>
            </a:br>
            <a:r>
              <a:rPr lang="lv-LV" sz="2400" dirty="0">
                <a:solidFill>
                  <a:srgbClr val="0070C0"/>
                </a:solidFill>
                <a:latin typeface="Verdana"/>
                <a:ea typeface="Verdana"/>
                <a:hlinkClick r:id="rId5"/>
              </a:rPr>
              <a:t>https://likumi.lv/ta/id/319710-noteikumi-par-nekustama-ipasuma-darijumu-starpnieka-kvalifikacijas-celsanas-pasakumiem</a:t>
            </a:r>
            <a:br>
              <a:rPr lang="lv-LV" sz="2400" dirty="0"/>
            </a:br>
            <a:br>
              <a:rPr lang="lv-LV" b="1" dirty="0"/>
            </a:br>
            <a:br>
              <a:rPr lang="lv-LV" dirty="0"/>
            </a:br>
            <a:endParaRPr lang="lv-LV" dirty="0"/>
          </a:p>
        </p:txBody>
      </p:sp>
    </p:spTree>
    <p:extLst>
      <p:ext uri="{BB962C8B-B14F-4D97-AF65-F5344CB8AC3E}">
        <p14:creationId xmlns:p14="http://schemas.microsoft.com/office/powerpoint/2010/main" val="2903655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lgn="just">
              <a:buNone/>
            </a:pPr>
            <a:r>
              <a:rPr lang="lv-LV" dirty="0">
                <a:latin typeface="Verdana"/>
                <a:ea typeface="Verdana"/>
              </a:rPr>
              <a:t>•</a:t>
            </a:r>
            <a:r>
              <a:rPr lang="lv-LV" dirty="0" err="1">
                <a:latin typeface="Verdana"/>
                <a:ea typeface="Verdana"/>
              </a:rPr>
              <a:t>J:"</a:t>
            </a:r>
            <a:r>
              <a:rPr lang="lv-LV" i="1" dirty="0" err="1">
                <a:latin typeface="Verdana"/>
                <a:ea typeface="Verdana"/>
              </a:rPr>
              <a:t>Nekustamā</a:t>
            </a:r>
            <a:r>
              <a:rPr lang="lv-LV" i="1" dirty="0">
                <a:latin typeface="Verdana"/>
                <a:ea typeface="Verdana"/>
              </a:rPr>
              <a:t> īpašuma darījumu starpnieks piedalās kvalifikācijas celšanas pasākumos. Ministru kabinets nosaka minimālo kvalifikācijas celšanas pasākumu apjomu un saturu." Kur ar apjomu un saturu var iepazīties?</a:t>
            </a:r>
            <a:endParaRPr lang="lv-LV" dirty="0">
              <a:latin typeface="Verdana"/>
              <a:ea typeface="Verdana"/>
            </a:endParaRPr>
          </a:p>
          <a:p>
            <a:pPr marL="0" indent="0" algn="just">
              <a:buNone/>
            </a:pPr>
            <a:endParaRPr lang="lv-LV" i="1" dirty="0"/>
          </a:p>
          <a:p>
            <a:pPr marL="0" indent="0" algn="just">
              <a:buNone/>
            </a:pPr>
            <a:r>
              <a:rPr lang="en-US" i="1" dirty="0">
                <a:latin typeface="Verdana"/>
                <a:ea typeface="Verdana"/>
              </a:rPr>
              <a:t>A: </a:t>
            </a:r>
            <a:r>
              <a:rPr lang="lv-LV" sz="2200" dirty="0">
                <a:latin typeface="Verdana"/>
                <a:ea typeface="Verdana"/>
              </a:rPr>
              <a:t>Ministru kabineta 2020. gada 17. decembra noteikumos Nr. 805 </a:t>
            </a:r>
            <a:r>
              <a:rPr lang="lv-LV" sz="2200" b="1" dirty="0">
                <a:latin typeface="Verdana"/>
                <a:ea typeface="Verdana"/>
              </a:rPr>
              <a:t>«Noteikumi par nekustamā īpašuma darījumu starpnieka kvalifikācijas celšanas pasākumiem»</a:t>
            </a:r>
            <a:br>
              <a:rPr lang="lv-LV" sz="2200" b="1" dirty="0">
                <a:latin typeface="Verdana"/>
                <a:ea typeface="Verdana"/>
              </a:rPr>
            </a:br>
            <a:r>
              <a:rPr lang="lv-LV" sz="2200" b="1" dirty="0">
                <a:latin typeface="Verdana"/>
                <a:ea typeface="Verdana"/>
                <a:hlinkClick r:id="rId2"/>
              </a:rPr>
              <a:t>https://likumi.lv/ta/id/319710-noteikumi-par-nekustama-ipasuma-darijumu-</a:t>
            </a:r>
            <a:r>
              <a:rPr lang="lv-LV" sz="2200" dirty="0">
                <a:solidFill>
                  <a:srgbClr val="0070C0"/>
                </a:solidFill>
                <a:latin typeface="Verdana"/>
                <a:ea typeface="Verdana"/>
                <a:hlinkClick r:id="rId2"/>
              </a:rPr>
              <a:t>starpnieka-kvalifikacijas-celsanas-pasakumiem</a:t>
            </a:r>
            <a:br>
              <a:rPr lang="lv-LV" dirty="0">
                <a:latin typeface="Verdana"/>
                <a:ea typeface="Verdana"/>
              </a:rPr>
            </a:br>
            <a:endParaRPr lang="en-US" dirty="0"/>
          </a:p>
          <a:p>
            <a:pPr marL="324485" indent="-324485"/>
            <a:endParaRPr lang="en-US" dirty="0"/>
          </a:p>
        </p:txBody>
      </p:sp>
    </p:spTree>
    <p:extLst>
      <p:ext uri="{BB962C8B-B14F-4D97-AF65-F5344CB8AC3E}">
        <p14:creationId xmlns:p14="http://schemas.microsoft.com/office/powerpoint/2010/main" val="2040002278"/>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buNone/>
            </a:pPr>
            <a:r>
              <a:rPr lang="lv-LV">
                <a:latin typeface="Verdana"/>
                <a:ea typeface="Verdana"/>
              </a:rPr>
              <a:t>•</a:t>
            </a:r>
            <a:r>
              <a:rPr lang="lv-LV" err="1">
                <a:latin typeface="Verdana"/>
                <a:ea typeface="Verdana"/>
              </a:rPr>
              <a:t>J:</a:t>
            </a:r>
            <a:r>
              <a:rPr lang="lv-LV" i="1" err="1">
                <a:latin typeface="Verdana"/>
                <a:ea typeface="Verdana"/>
              </a:rPr>
              <a:t>Vai</a:t>
            </a:r>
            <a:r>
              <a:rPr lang="lv-LV" i="1">
                <a:latin typeface="Verdana"/>
                <a:ea typeface="Verdana"/>
              </a:rPr>
              <a:t> jāreģistrējas arī fiziskām personām?</a:t>
            </a:r>
            <a:endParaRPr lang="lv-LV">
              <a:latin typeface="Verdana"/>
              <a:ea typeface="Verdana"/>
            </a:endParaRPr>
          </a:p>
          <a:p>
            <a:pPr marL="0" indent="0">
              <a:buNone/>
            </a:pPr>
            <a:endParaRPr lang="lv-LV" i="1"/>
          </a:p>
          <a:p>
            <a:pPr marL="0" indent="0">
              <a:buNone/>
            </a:pPr>
            <a:r>
              <a:rPr lang="lv-LV" i="1">
                <a:latin typeface="Verdana"/>
                <a:ea typeface="Verdana"/>
              </a:rPr>
              <a:t>A: Jā</a:t>
            </a:r>
            <a:endParaRPr lang="lv-LV" i="1"/>
          </a:p>
          <a:p>
            <a:pPr marL="324485" indent="-324485"/>
            <a:endParaRPr lang="en-US"/>
          </a:p>
          <a:p>
            <a:pPr marL="324485" indent="-324485"/>
            <a:endParaRPr lang="en-US"/>
          </a:p>
        </p:txBody>
      </p:sp>
    </p:spTree>
    <p:extLst>
      <p:ext uri="{BB962C8B-B14F-4D97-AF65-F5344CB8AC3E}">
        <p14:creationId xmlns:p14="http://schemas.microsoft.com/office/powerpoint/2010/main" val="1397648093"/>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buNone/>
            </a:pPr>
            <a:r>
              <a:rPr lang="lv-LV">
                <a:latin typeface="Verdana"/>
                <a:ea typeface="Verdana"/>
              </a:rPr>
              <a:t>•</a:t>
            </a:r>
            <a:r>
              <a:rPr lang="lv-LV" err="1">
                <a:latin typeface="Verdana"/>
                <a:ea typeface="Verdana"/>
              </a:rPr>
              <a:t>J:</a:t>
            </a:r>
            <a:r>
              <a:rPr lang="lv-LV" i="1" err="1">
                <a:latin typeface="Verdana"/>
                <a:ea typeface="Verdana"/>
              </a:rPr>
              <a:t>Vai</a:t>
            </a:r>
            <a:r>
              <a:rPr lang="lv-LV" i="1">
                <a:latin typeface="Verdana"/>
                <a:ea typeface="Verdana"/>
              </a:rPr>
              <a:t> </a:t>
            </a:r>
            <a:r>
              <a:rPr lang="lv-LV" i="1" err="1">
                <a:latin typeface="Verdana"/>
                <a:ea typeface="Verdana"/>
              </a:rPr>
              <a:t>Lanīdas</a:t>
            </a:r>
            <a:r>
              <a:rPr lang="lv-LV" i="1">
                <a:latin typeface="Verdana"/>
                <a:ea typeface="Verdana"/>
              </a:rPr>
              <a:t> sertifikāts būs nepieciešams nākotnē?</a:t>
            </a:r>
          </a:p>
          <a:p>
            <a:pPr marL="0" indent="0">
              <a:buNone/>
            </a:pPr>
            <a:endParaRPr lang="lv-LV" i="1"/>
          </a:p>
          <a:p>
            <a:pPr marL="0" indent="0">
              <a:buNone/>
            </a:pPr>
            <a:r>
              <a:rPr lang="lv-LV" i="1">
                <a:latin typeface="Verdana"/>
                <a:ea typeface="Verdana"/>
              </a:rPr>
              <a:t>A: Reģistrācija </a:t>
            </a:r>
            <a:r>
              <a:rPr lang="lv-LV">
                <a:latin typeface="Verdana"/>
                <a:ea typeface="Verdana"/>
              </a:rPr>
              <a:t>nekustamā īpašuma darījumu starpnieku reģistrā neietekmē </a:t>
            </a:r>
            <a:r>
              <a:rPr lang="lv-LV" err="1">
                <a:latin typeface="Verdana"/>
                <a:ea typeface="Verdana"/>
              </a:rPr>
              <a:t>Lanida</a:t>
            </a:r>
            <a:r>
              <a:rPr lang="lv-LV">
                <a:latin typeface="Verdana"/>
                <a:ea typeface="Verdana"/>
              </a:rPr>
              <a:t> sertifikāciju</a:t>
            </a:r>
            <a:endParaRPr lang="lv-LV" i="1"/>
          </a:p>
        </p:txBody>
      </p:sp>
    </p:spTree>
    <p:extLst>
      <p:ext uri="{BB962C8B-B14F-4D97-AF65-F5344CB8AC3E}">
        <p14:creationId xmlns:p14="http://schemas.microsoft.com/office/powerpoint/2010/main" val="330339365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buNone/>
            </a:pPr>
            <a:r>
              <a:rPr lang="lv-LV">
                <a:latin typeface="Verdana"/>
                <a:ea typeface="Verdana"/>
              </a:rPr>
              <a:t>•</a:t>
            </a:r>
            <a:r>
              <a:rPr lang="lv-LV" err="1">
                <a:latin typeface="Verdana"/>
                <a:ea typeface="Verdana"/>
              </a:rPr>
              <a:t>J:</a:t>
            </a:r>
            <a:r>
              <a:rPr lang="lv-LV" i="1" err="1">
                <a:latin typeface="Verdana"/>
                <a:ea typeface="Verdana"/>
              </a:rPr>
              <a:t>Kā</a:t>
            </a:r>
            <a:r>
              <a:rPr lang="lv-LV" i="1">
                <a:latin typeface="Verdana"/>
                <a:ea typeface="Verdana"/>
              </a:rPr>
              <a:t> un kas pārbaudīs, vai pārdevēja pārstāvis ir reģistrēts ?</a:t>
            </a:r>
          </a:p>
          <a:p>
            <a:pPr marL="0" indent="0">
              <a:buNone/>
            </a:pPr>
            <a:endParaRPr lang="lv-LV" i="1"/>
          </a:p>
          <a:p>
            <a:pPr marL="0" indent="0" algn="just">
              <a:buNone/>
            </a:pPr>
            <a:r>
              <a:rPr lang="lv-LV" i="1">
                <a:latin typeface="Verdana"/>
                <a:ea typeface="Verdana"/>
              </a:rPr>
              <a:t>A: </a:t>
            </a:r>
            <a:r>
              <a:rPr lang="lv-LV">
                <a:latin typeface="Verdana"/>
                <a:ea typeface="Verdana"/>
              </a:rPr>
              <a:t>sabiedrībai būs pieejama informācija Ekonomikas ministrijas mājas lapā un tai būs visas iespējas izvēlēties tikai nekustamā īpašuma darījumu starpnieku reģistrā reģistrētu starpnieku.</a:t>
            </a:r>
            <a:endParaRPr lang="lv-LV"/>
          </a:p>
          <a:p>
            <a:pPr marL="0" indent="0" algn="just">
              <a:buNone/>
            </a:pPr>
            <a:r>
              <a:rPr lang="lv-LV">
                <a:latin typeface="Verdana"/>
                <a:ea typeface="Verdana"/>
              </a:rPr>
              <a:t>Ekonomikas ministrija pārbaudīs starpnieku iesniegto informāciju par noslēgtajiem starpniecības pakalpojumu līgumiem.</a:t>
            </a:r>
          </a:p>
          <a:p>
            <a:pPr marL="0" indent="0" algn="just">
              <a:buNone/>
            </a:pPr>
            <a:r>
              <a:rPr lang="lv-LV">
                <a:latin typeface="Verdana"/>
                <a:ea typeface="Verdana"/>
              </a:rPr>
              <a:t>Valsts ieņēmumu dienests, veicot saskaņā ar normatīvajiem aktiem noteiktās pārbaudes, varēs pārliecināties par reģistrācijas esamību, informāciju pārbaudot Ekonomikas ministrijas mājaslapā publicētajā reģistrā.</a:t>
            </a:r>
            <a:endParaRPr lang="lv-LV"/>
          </a:p>
        </p:txBody>
      </p:sp>
    </p:spTree>
    <p:extLst>
      <p:ext uri="{BB962C8B-B14F-4D97-AF65-F5344CB8AC3E}">
        <p14:creationId xmlns:p14="http://schemas.microsoft.com/office/powerpoint/2010/main" val="2041274636"/>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lgn="just">
              <a:buNone/>
            </a:pPr>
            <a:r>
              <a:rPr lang="lv-LV">
                <a:latin typeface="Verdana"/>
                <a:ea typeface="Verdana"/>
              </a:rPr>
              <a:t>•J: K</a:t>
            </a:r>
            <a:r>
              <a:rPr lang="lv-LV" i="1">
                <a:latin typeface="Verdana"/>
                <a:ea typeface="Verdana"/>
              </a:rPr>
              <a:t>ad būs zināms detalizēts regulējums kvalifikācijas uzturēšanai/celšanai un apdrošināšanai?</a:t>
            </a:r>
            <a:endParaRPr lang="en-US"/>
          </a:p>
          <a:p>
            <a:pPr marL="0" indent="0" algn="just">
              <a:buNone/>
            </a:pPr>
            <a:endParaRPr lang="lv-LV" i="1"/>
          </a:p>
          <a:p>
            <a:pPr marL="0" indent="0" algn="just">
              <a:buNone/>
            </a:pPr>
            <a:r>
              <a:rPr lang="lv-LV" i="1">
                <a:latin typeface="Verdana"/>
                <a:ea typeface="Verdana"/>
              </a:rPr>
              <a:t>A: Abi MK noteikumi jau ir spēkā:</a:t>
            </a:r>
            <a:endParaRPr lang="lv-LV" i="1"/>
          </a:p>
          <a:p>
            <a:pPr marL="0" indent="0" algn="just">
              <a:buNone/>
            </a:pPr>
            <a:r>
              <a:rPr lang="lv-LV">
                <a:latin typeface="Verdana"/>
                <a:ea typeface="Verdana"/>
              </a:rPr>
              <a:t>Ministru kabineta 2020. gada 29. septembra noteikumi Nr. 602 </a:t>
            </a:r>
            <a:r>
              <a:rPr lang="lv-LV" b="1">
                <a:latin typeface="Verdana"/>
                <a:ea typeface="Verdana"/>
              </a:rPr>
              <a:t>«Nekustamā īpašuma darījumu starpnieka profesionālās darbības civiltiesiskās atbildības apdrošināšanas noteikumi»</a:t>
            </a:r>
            <a:br>
              <a:rPr lang="lv-LV" b="1"/>
            </a:br>
            <a:r>
              <a:rPr lang="lv-LV" b="1">
                <a:latin typeface="Verdana"/>
                <a:ea typeface="Verdana"/>
                <a:hlinkClick r:id="rId2"/>
              </a:rPr>
              <a:t>https://likumi.lv/ta/id/317675-nekustama-ipasuma-darijumu-starpnieka-</a:t>
            </a:r>
            <a:r>
              <a:rPr lang="lv-LV" u="sng">
                <a:latin typeface="Verdana"/>
                <a:ea typeface="Verdana"/>
                <a:hlinkClick r:id="rId2"/>
              </a:rPr>
              <a:t>profesionalas-darbibas-civiltiesiskas-atbildibas-apdrosinasanas-noteikumi</a:t>
            </a:r>
            <a:br>
              <a:rPr lang="lv-LV" u="sng"/>
            </a:br>
            <a:br>
              <a:rPr lang="lv-LV" u="sng"/>
            </a:br>
            <a:r>
              <a:rPr lang="lv-LV" u="sng">
                <a:latin typeface="Verdana"/>
                <a:ea typeface="Verdana"/>
              </a:rPr>
              <a:t>Ministru kabineta 2020. gada 17. decembra noteikumi Nr. 805 </a:t>
            </a:r>
            <a:r>
              <a:rPr lang="lv-LV" b="1">
                <a:latin typeface="Verdana"/>
                <a:ea typeface="Verdana"/>
              </a:rPr>
              <a:t>«Noteikumi par nekustamā īpašuma darījumu starpnieka kvalifikācijas celšanas pasākumiem»</a:t>
            </a:r>
            <a:br>
              <a:rPr lang="lv-LV" b="1"/>
            </a:br>
            <a:r>
              <a:rPr lang="lv-LV" b="1">
                <a:latin typeface="Verdana"/>
                <a:ea typeface="Verdana"/>
                <a:hlinkClick r:id="rId3"/>
              </a:rPr>
              <a:t>https://likumi.lv/ta/id/319710-noteikumi-par-nekustama-ipasuma-darijumu-</a:t>
            </a:r>
            <a:r>
              <a:rPr lang="lv-LV">
                <a:solidFill>
                  <a:srgbClr val="0070C0"/>
                </a:solidFill>
                <a:latin typeface="Verdana"/>
                <a:ea typeface="Verdana"/>
                <a:hlinkClick r:id="rId3"/>
              </a:rPr>
              <a:t>starpnieka-kvalifikacijas-celsanas-pasakumiem</a:t>
            </a:r>
            <a:br>
              <a:rPr lang="lv-LV"/>
            </a:br>
            <a:endParaRPr lang="en-US"/>
          </a:p>
        </p:txBody>
      </p:sp>
    </p:spTree>
    <p:extLst>
      <p:ext uri="{BB962C8B-B14F-4D97-AF65-F5344CB8AC3E}">
        <p14:creationId xmlns:p14="http://schemas.microsoft.com/office/powerpoint/2010/main" val="4144231519"/>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lgn="just">
              <a:buNone/>
            </a:pPr>
            <a:r>
              <a:rPr lang="lv-LV">
                <a:latin typeface="Verdana"/>
                <a:ea typeface="Verdana"/>
              </a:rPr>
              <a:t>•J: </a:t>
            </a:r>
            <a:r>
              <a:rPr lang="lv-LV" i="1">
                <a:latin typeface="Verdana"/>
                <a:ea typeface="Verdana"/>
              </a:rPr>
              <a:t>Cik ilgā laikā no dokumentu iesniegšanas no SIA, notiek SIA reģistrācija starpnieku reģistrā?</a:t>
            </a:r>
            <a:endParaRPr lang="lv-LV"/>
          </a:p>
          <a:p>
            <a:pPr marL="0" indent="0" algn="just">
              <a:buNone/>
            </a:pPr>
            <a:r>
              <a:rPr lang="lv-LV" i="1">
                <a:latin typeface="Verdana"/>
                <a:ea typeface="Verdana"/>
              </a:rPr>
              <a:t>A: reģistrācija notiek Administratīvā procesa likumā noteiktajā kārtībā - viena mēneša laikā. Nepieciešamības gadījumā termiņš var tikt pagarināts.</a:t>
            </a:r>
            <a:endParaRPr lang="lv-LV"/>
          </a:p>
          <a:p>
            <a:pPr marL="0" indent="0" algn="just">
              <a:buNone/>
            </a:pPr>
            <a:r>
              <a:rPr lang="lv-LV" i="1">
                <a:latin typeface="Verdana"/>
                <a:ea typeface="Verdana"/>
              </a:rPr>
              <a:t>Reģistrā starpnieks tiek reģistrēts otrajā dienā pēc lēmuma paziņošanas.</a:t>
            </a:r>
            <a:br>
              <a:rPr lang="lv-LV" i="1"/>
            </a:br>
            <a:endParaRPr lang="en-US"/>
          </a:p>
        </p:txBody>
      </p:sp>
    </p:spTree>
    <p:extLst>
      <p:ext uri="{BB962C8B-B14F-4D97-AF65-F5344CB8AC3E}">
        <p14:creationId xmlns:p14="http://schemas.microsoft.com/office/powerpoint/2010/main" val="902548465"/>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buNone/>
            </a:pPr>
            <a:r>
              <a:rPr lang="lv-LV">
                <a:latin typeface="Verdana"/>
                <a:ea typeface="Verdana"/>
              </a:rPr>
              <a:t>•</a:t>
            </a:r>
            <a:r>
              <a:rPr lang="lv-LV" err="1">
                <a:latin typeface="Verdana"/>
                <a:ea typeface="Verdana"/>
              </a:rPr>
              <a:t>J:</a:t>
            </a:r>
            <a:r>
              <a:rPr lang="lv-LV" i="1" err="1">
                <a:latin typeface="Verdana"/>
                <a:ea typeface="Verdana"/>
              </a:rPr>
              <a:t>Kādas</a:t>
            </a:r>
            <a:r>
              <a:rPr lang="lv-LV" i="1">
                <a:latin typeface="Verdana"/>
                <a:ea typeface="Verdana"/>
              </a:rPr>
              <a:t> personas ir jānorāda starpnieka CTA polisē uzņēmumam: </a:t>
            </a:r>
            <a:r>
              <a:rPr lang="lv-LV" i="1" err="1">
                <a:latin typeface="Verdana"/>
                <a:ea typeface="Verdana"/>
              </a:rPr>
              <a:t>paraksttiesīgās</a:t>
            </a:r>
            <a:r>
              <a:rPr lang="lv-LV" i="1">
                <a:latin typeface="Verdana"/>
                <a:ea typeface="Verdana"/>
              </a:rPr>
              <a:t> personas; sertificētās personas;  darbiniekus, kas ir aģenti, bet nav sertifikāts; biroja darbiniekus, kas sagatavo līgumus</a:t>
            </a:r>
            <a:r>
              <a:rPr lang="lv-LV">
                <a:latin typeface="Verdana"/>
                <a:ea typeface="Verdana"/>
              </a:rPr>
              <a:t>?</a:t>
            </a:r>
            <a:endParaRPr lang="lv-LV"/>
          </a:p>
          <a:p>
            <a:pPr marL="0" indent="0">
              <a:buNone/>
            </a:pPr>
            <a:endParaRPr lang="lv-LV" i="1"/>
          </a:p>
          <a:p>
            <a:pPr marL="0" indent="0">
              <a:buNone/>
            </a:pPr>
            <a:r>
              <a:rPr lang="lv-LV" i="1">
                <a:latin typeface="Verdana"/>
                <a:ea typeface="Verdana"/>
              </a:rPr>
              <a:t>A: Ja n</a:t>
            </a:r>
            <a:r>
              <a:rPr lang="lv-LV">
                <a:latin typeface="Verdana"/>
                <a:ea typeface="Verdana"/>
              </a:rPr>
              <a:t>ekustamā īpašuma darījumu starpniecības pakalpojumus veiks uzņēmuma vārdā (līgumi un rēķini tiks slēgti uzņēmuma vārdā), tad polisē uzrādāms ir uzņēmuma nosaukums. Situācijā, kad uzņēmuma pakalpojumus īstenos tā darbinieki un tiek slēgta kolektīvā apdrošināšana, šajā polisē ir uzrādāmi šie uzņēmuma darbinieki.</a:t>
            </a:r>
            <a:br>
              <a:rPr lang="lv-LV" i="1"/>
            </a:br>
            <a:endParaRPr lang="en-US"/>
          </a:p>
        </p:txBody>
      </p:sp>
    </p:spTree>
    <p:extLst>
      <p:ext uri="{BB962C8B-B14F-4D97-AF65-F5344CB8AC3E}">
        <p14:creationId xmlns:p14="http://schemas.microsoft.com/office/powerpoint/2010/main" val="4009440276"/>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C199-92DA-4457-8988-26E022121B66}"/>
              </a:ext>
            </a:extLst>
          </p:cNvPr>
          <p:cNvSpPr>
            <a:spLocks noGrp="1"/>
          </p:cNvSpPr>
          <p:nvPr>
            <p:ph type="title"/>
          </p:nvPr>
        </p:nvSpPr>
        <p:spPr/>
        <p:txBody>
          <a:bodyPr/>
          <a:lstStyle/>
          <a:p>
            <a:r>
              <a:rPr lang="en-US">
                <a:latin typeface="Verdana"/>
                <a:ea typeface="Verdana"/>
              </a:rPr>
              <a:t>JAUTĀJUMI UN ATBILDES</a:t>
            </a:r>
            <a:endParaRPr lang="en-US"/>
          </a:p>
        </p:txBody>
      </p:sp>
      <p:sp>
        <p:nvSpPr>
          <p:cNvPr id="3" name="Text Placeholder 2">
            <a:extLst>
              <a:ext uri="{FF2B5EF4-FFF2-40B4-BE49-F238E27FC236}">
                <a16:creationId xmlns:a16="http://schemas.microsoft.com/office/drawing/2014/main" id="{CAC8EC61-D042-46DA-BEA6-D360417E872B}"/>
              </a:ext>
            </a:extLst>
          </p:cNvPr>
          <p:cNvSpPr>
            <a:spLocks noGrp="1"/>
          </p:cNvSpPr>
          <p:nvPr>
            <p:ph type="body" idx="1"/>
          </p:nvPr>
        </p:nvSpPr>
        <p:spPr/>
        <p:txBody>
          <a:bodyPr vert="horz" lIns="91440" tIns="45720" rIns="91440" bIns="45720" rtlCol="0" anchor="t">
            <a:normAutofit/>
          </a:bodyPr>
          <a:lstStyle/>
          <a:p>
            <a:pPr marL="0" indent="0">
              <a:buNone/>
            </a:pPr>
            <a:r>
              <a:rPr lang="lv-LV">
                <a:latin typeface="Verdana"/>
                <a:ea typeface="Verdana"/>
              </a:rPr>
              <a:t>•</a:t>
            </a:r>
            <a:r>
              <a:rPr lang="lv-LV" err="1">
                <a:latin typeface="Verdana"/>
                <a:ea typeface="Verdana"/>
              </a:rPr>
              <a:t>J:</a:t>
            </a:r>
            <a:r>
              <a:rPr lang="lv-LV" i="1" err="1">
                <a:latin typeface="Verdana"/>
                <a:ea typeface="Verdana"/>
              </a:rPr>
              <a:t>Kas</a:t>
            </a:r>
            <a:r>
              <a:rPr lang="lv-LV" i="1">
                <a:latin typeface="Verdana"/>
                <a:ea typeface="Verdana"/>
              </a:rPr>
              <a:t> ir kompetentā iestāde, kas sniedz izziņu par sodāmības </a:t>
            </a:r>
            <a:r>
              <a:rPr lang="lv-LV" i="1" err="1">
                <a:latin typeface="Verdana"/>
                <a:ea typeface="Verdana"/>
              </a:rPr>
              <a:t>neesību</a:t>
            </a:r>
            <a:r>
              <a:rPr lang="lv-LV" i="1">
                <a:latin typeface="Verdana"/>
                <a:ea typeface="Verdana"/>
              </a:rPr>
              <a:t>, ja nekustamā īpašuma darījumu starpnieks ir Eiropas Savienības pilsonis vai Eiropas Savienības dalībvalstī reģistrēts komersants, kā arī dokumentus, kas apliecina, ka komersantam nav piemērots piespiedu ietekmēšanas līdzeklis — likvidācija vai tāda tiesību ierobežošana, kas liedz sniegt starpniecības pakalpojumus ?</a:t>
            </a:r>
            <a:endParaRPr lang="lv-LV" i="1"/>
          </a:p>
          <a:p>
            <a:pPr marL="0" indent="0">
              <a:buNone/>
            </a:pPr>
            <a:endParaRPr lang="lv-LV" i="1"/>
          </a:p>
          <a:p>
            <a:pPr marL="0" indent="0">
              <a:buNone/>
            </a:pPr>
            <a:r>
              <a:rPr lang="lv-LV" i="1">
                <a:latin typeface="Verdana"/>
                <a:ea typeface="Verdana"/>
              </a:rPr>
              <a:t>A: Atbildīgā iestāde Latvijas gadījumā ir Iekšlietu ministrijas Informācijas centrs</a:t>
            </a:r>
            <a:br>
              <a:rPr lang="lv-LV" i="1"/>
            </a:br>
            <a:endParaRPr lang="en-US"/>
          </a:p>
        </p:txBody>
      </p:sp>
    </p:spTree>
    <p:extLst>
      <p:ext uri="{BB962C8B-B14F-4D97-AF65-F5344CB8AC3E}">
        <p14:creationId xmlns:p14="http://schemas.microsoft.com/office/powerpoint/2010/main" val="3995572086"/>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06BF4D4F-93D2-4C27-A02E-59EF5128DA2A}"/>
              </a:ext>
            </a:extLst>
          </p:cNvPr>
          <p:cNvSpPr txBox="1">
            <a:spLocks/>
          </p:cNvSpPr>
          <p:nvPr/>
        </p:nvSpPr>
        <p:spPr bwMode="auto">
          <a:xfrm>
            <a:off x="6895896" y="5622683"/>
            <a:ext cx="3737383" cy="894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85000" lnSpcReduction="20000"/>
          </a:bodyPr>
          <a:lstStyle>
            <a:lvl1pPr marL="0" indent="0" algn="ctr" defTabSz="938213" rtl="0" eaLnBrk="0" fontAlgn="base" hangingPunct="0">
              <a:spcBef>
                <a:spcPct val="20000"/>
              </a:spcBef>
              <a:spcAft>
                <a:spcPct val="0"/>
              </a:spcAft>
              <a:buFont typeface="Arial" panose="020B0604020202020204" pitchFamily="34" charset="0"/>
              <a:buNone/>
              <a:defRPr sz="14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eaLnBrk="1" hangingPunct="1">
              <a:spcBef>
                <a:spcPct val="0"/>
              </a:spcBef>
              <a:spcAft>
                <a:spcPts val="600"/>
              </a:spcAft>
            </a:pPr>
            <a:r>
              <a:rPr lang="lv-LV" altLang="lv-LV" sz="6200" b="0">
                <a:solidFill>
                  <a:srgbClr val="228B9D"/>
                </a:solidFill>
                <a:ea typeface="ＭＳ Ｐゴシック" panose="020B0600070205080204" pitchFamily="34" charset="-128"/>
              </a:rPr>
              <a:t>Paldies!</a:t>
            </a:r>
          </a:p>
          <a:p>
            <a:pPr eaLnBrk="1" hangingPunct="1">
              <a:spcBef>
                <a:spcPct val="0"/>
              </a:spcBef>
              <a:spcAft>
                <a:spcPts val="600"/>
              </a:spcAft>
            </a:pPr>
            <a:endParaRPr lang="lv-LV" altLang="lv-LV" sz="4000" b="0">
              <a:ea typeface="ＭＳ Ｐゴシック" panose="020B0600070205080204" pitchFamily="34" charset="-128"/>
            </a:endParaRPr>
          </a:p>
        </p:txBody>
      </p:sp>
      <p:pic>
        <p:nvPicPr>
          <p:cNvPr id="3" name="Picture 2">
            <a:extLst>
              <a:ext uri="{FF2B5EF4-FFF2-40B4-BE49-F238E27FC236}">
                <a16:creationId xmlns:a16="http://schemas.microsoft.com/office/drawing/2014/main" id="{7EC4CB57-B17C-4835-AF33-33EB8BF532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5223" y="8809046"/>
            <a:ext cx="192321" cy="239000"/>
          </a:xfrm>
          <a:prstGeom prst="rect">
            <a:avLst/>
          </a:prstGeom>
        </p:spPr>
      </p:pic>
      <p:pic>
        <p:nvPicPr>
          <p:cNvPr id="6" name="Picture 5">
            <a:extLst>
              <a:ext uri="{FF2B5EF4-FFF2-40B4-BE49-F238E27FC236}">
                <a16:creationId xmlns:a16="http://schemas.microsoft.com/office/drawing/2014/main" id="{CB6EE187-9A83-4AF0-B649-361DAF2BAE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40314" y="8803299"/>
            <a:ext cx="227755" cy="227755"/>
          </a:xfrm>
          <a:prstGeom prst="rect">
            <a:avLst/>
          </a:prstGeom>
        </p:spPr>
      </p:pic>
      <p:pic>
        <p:nvPicPr>
          <p:cNvPr id="8" name="Picture 7">
            <a:extLst>
              <a:ext uri="{FF2B5EF4-FFF2-40B4-BE49-F238E27FC236}">
                <a16:creationId xmlns:a16="http://schemas.microsoft.com/office/drawing/2014/main" id="{B4B95F61-9B48-402E-B322-B1A7018857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34989" y="8804766"/>
            <a:ext cx="243403" cy="226288"/>
          </a:xfrm>
          <a:prstGeom prst="rect">
            <a:avLst/>
          </a:prstGeom>
        </p:spPr>
      </p:pic>
      <p:pic>
        <p:nvPicPr>
          <p:cNvPr id="10" name="Picture 9">
            <a:extLst>
              <a:ext uri="{FF2B5EF4-FFF2-40B4-BE49-F238E27FC236}">
                <a16:creationId xmlns:a16="http://schemas.microsoft.com/office/drawing/2014/main" id="{FE4ACE35-22A5-40C7-B814-627D65936AB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6391453" y="8817482"/>
            <a:ext cx="213572" cy="213572"/>
          </a:xfrm>
          <a:prstGeom prst="rect">
            <a:avLst/>
          </a:prstGeom>
        </p:spPr>
      </p:pic>
      <p:pic>
        <p:nvPicPr>
          <p:cNvPr id="13" name="Picture 12">
            <a:extLst>
              <a:ext uri="{FF2B5EF4-FFF2-40B4-BE49-F238E27FC236}">
                <a16:creationId xmlns:a16="http://schemas.microsoft.com/office/drawing/2014/main" id="{6CC1207F-207A-49E4-9668-CB22A8E7C21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3531" y="8825959"/>
            <a:ext cx="232141" cy="196774"/>
          </a:xfrm>
          <a:prstGeom prst="rect">
            <a:avLst/>
          </a:prstGeom>
        </p:spPr>
      </p:pic>
      <p:grpSp>
        <p:nvGrpSpPr>
          <p:cNvPr id="17" name="Group 16">
            <a:extLst>
              <a:ext uri="{FF2B5EF4-FFF2-40B4-BE49-F238E27FC236}">
                <a16:creationId xmlns:a16="http://schemas.microsoft.com/office/drawing/2014/main" id="{9BAF2E57-18B2-44F2-9BFB-2722778D358A}"/>
              </a:ext>
            </a:extLst>
          </p:cNvPr>
          <p:cNvGrpSpPr/>
          <p:nvPr/>
        </p:nvGrpSpPr>
        <p:grpSpPr>
          <a:xfrm>
            <a:off x="885672" y="8715683"/>
            <a:ext cx="15989712" cy="374979"/>
            <a:chOff x="885672" y="8715683"/>
            <a:chExt cx="15989712" cy="374979"/>
          </a:xfrm>
        </p:grpSpPr>
        <p:sp>
          <p:nvSpPr>
            <p:cNvPr id="21" name="Rectangle 20">
              <a:extLst>
                <a:ext uri="{FF2B5EF4-FFF2-40B4-BE49-F238E27FC236}">
                  <a16:creationId xmlns:a16="http://schemas.microsoft.com/office/drawing/2014/main" id="{FFEBC930-78FA-451C-AEF5-E32616BB5369}"/>
                </a:ext>
              </a:extLst>
            </p:cNvPr>
            <p:cNvSpPr/>
            <p:nvPr/>
          </p:nvSpPr>
          <p:spPr>
            <a:xfrm>
              <a:off x="12481402" y="8715683"/>
              <a:ext cx="2196991" cy="369332"/>
            </a:xfrm>
            <a:prstGeom prst="rect">
              <a:avLst/>
            </a:prstGeom>
          </p:spPr>
          <p:txBody>
            <a:bodyPr wrap="square">
              <a:spAutoFit/>
            </a:bodyPr>
            <a:lstStyle/>
            <a:p>
              <a:pPr algn="l"/>
              <a:r>
                <a:rPr lang="en-US" sz="1800" b="0">
                  <a:latin typeface="Calibri Light" panose="020F0302020204030204"/>
                </a:rPr>
                <a:t>+371 67013100</a:t>
              </a:r>
            </a:p>
          </p:txBody>
        </p:sp>
        <p:sp>
          <p:nvSpPr>
            <p:cNvPr id="28" name="Rectangle 27">
              <a:extLst>
                <a:ext uri="{FF2B5EF4-FFF2-40B4-BE49-F238E27FC236}">
                  <a16:creationId xmlns:a16="http://schemas.microsoft.com/office/drawing/2014/main" id="{4F0AC874-C9D6-4D61-9111-1D33EF7792E1}"/>
                </a:ext>
              </a:extLst>
            </p:cNvPr>
            <p:cNvSpPr/>
            <p:nvPr/>
          </p:nvSpPr>
          <p:spPr>
            <a:xfrm>
              <a:off x="6623409" y="8720344"/>
              <a:ext cx="1633199" cy="369332"/>
            </a:xfrm>
            <a:prstGeom prst="rect">
              <a:avLst/>
            </a:prstGeom>
          </p:spPr>
          <p:txBody>
            <a:bodyPr wrap="square">
              <a:spAutoFit/>
            </a:bodyPr>
            <a:lstStyle/>
            <a:p>
              <a:pPr algn="l"/>
              <a:r>
                <a:rPr lang="en-US" sz="1800" b="0">
                  <a:latin typeface="Calibri Light" panose="020F0302020204030204"/>
                </a:rPr>
                <a:t>www.em.gov.lv</a:t>
              </a:r>
              <a:endParaRPr lang="lv-LV" sz="1800" b="0">
                <a:latin typeface="Calibri Light" panose="020F0302020204030204"/>
              </a:endParaRPr>
            </a:p>
          </p:txBody>
        </p:sp>
        <p:sp>
          <p:nvSpPr>
            <p:cNvPr id="29" name="Rectangle 28">
              <a:extLst>
                <a:ext uri="{FF2B5EF4-FFF2-40B4-BE49-F238E27FC236}">
                  <a16:creationId xmlns:a16="http://schemas.microsoft.com/office/drawing/2014/main" id="{6C3C0893-B637-4B2B-95FF-70D67991A2BE}"/>
                </a:ext>
              </a:extLst>
            </p:cNvPr>
            <p:cNvSpPr/>
            <p:nvPr/>
          </p:nvSpPr>
          <p:spPr>
            <a:xfrm>
              <a:off x="885672" y="8718470"/>
              <a:ext cx="2379177" cy="369332"/>
            </a:xfrm>
            <a:prstGeom prst="rect">
              <a:avLst/>
            </a:prstGeom>
          </p:spPr>
          <p:txBody>
            <a:bodyPr wrap="none">
              <a:spAutoFit/>
            </a:bodyPr>
            <a:lstStyle/>
            <a:p>
              <a:pPr algn="l"/>
              <a:r>
                <a:rPr lang="en-US" sz="1800" b="0">
                  <a:latin typeface="Calibri Light" panose="020F0302020204030204"/>
                </a:rPr>
                <a:t>@</a:t>
              </a:r>
              <a:r>
                <a:rPr lang="en-US" sz="1800" b="0" err="1">
                  <a:latin typeface="Calibri Light" panose="020F0302020204030204"/>
                </a:rPr>
                <a:t>E</a:t>
              </a:r>
              <a:r>
                <a:rPr lang="en-US" sz="1800" b="0" spc="-150" err="1">
                  <a:latin typeface="Calibri Light" panose="020F0302020204030204"/>
                </a:rPr>
                <a:t>M_</a:t>
              </a:r>
              <a:r>
                <a:rPr lang="en-US" sz="1800" b="0" err="1">
                  <a:latin typeface="Calibri Light" panose="020F0302020204030204"/>
                </a:rPr>
                <a:t>gov</a:t>
              </a:r>
              <a:r>
                <a:rPr lang="en-US" sz="1800" b="0" spc="-150" err="1">
                  <a:latin typeface="Calibri Light" panose="020F0302020204030204"/>
                </a:rPr>
                <a:t>_</a:t>
              </a:r>
              <a:r>
                <a:rPr lang="en-US" sz="1800" b="0" err="1">
                  <a:latin typeface="Calibri Light" panose="020F0302020204030204"/>
                </a:rPr>
                <a:t>lv</a:t>
              </a:r>
              <a:r>
                <a:rPr lang="en-US" sz="1800" b="0">
                  <a:latin typeface="Calibri Light" panose="020F0302020204030204"/>
                </a:rPr>
                <a:t>,</a:t>
              </a:r>
              <a:r>
                <a:rPr lang="en-US" sz="1800" b="0" spc="-300">
                  <a:latin typeface="Calibri Light" panose="020F0302020204030204"/>
                </a:rPr>
                <a:t> </a:t>
              </a:r>
              <a:r>
                <a:rPr lang="en-US" sz="1800" b="0">
                  <a:latin typeface="Calibri Light" panose="020F0302020204030204"/>
                </a:rPr>
                <a:t>@</a:t>
              </a:r>
              <a:r>
                <a:rPr lang="en-US" sz="1800" b="0" err="1">
                  <a:latin typeface="Calibri Light" panose="020F0302020204030204"/>
                </a:rPr>
                <a:t>siltinam</a:t>
              </a:r>
              <a:endParaRPr lang="lv-LV" sz="1800" b="0">
                <a:latin typeface="Calibri Light" panose="020F0302020204030204"/>
              </a:endParaRPr>
            </a:p>
          </p:txBody>
        </p:sp>
        <p:sp>
          <p:nvSpPr>
            <p:cNvPr id="31" name="Rectangle 30">
              <a:extLst>
                <a:ext uri="{FF2B5EF4-FFF2-40B4-BE49-F238E27FC236}">
                  <a16:creationId xmlns:a16="http://schemas.microsoft.com/office/drawing/2014/main" id="{0ACD86B3-24EF-43E1-ACED-73C98EB828D2}"/>
                </a:ext>
              </a:extLst>
            </p:cNvPr>
            <p:cNvSpPr/>
            <p:nvPr/>
          </p:nvSpPr>
          <p:spPr>
            <a:xfrm>
              <a:off x="8567482" y="8721330"/>
              <a:ext cx="3667929" cy="369332"/>
            </a:xfrm>
            <a:prstGeom prst="rect">
              <a:avLst/>
            </a:prstGeom>
          </p:spPr>
          <p:txBody>
            <a:bodyPr wrap="square">
              <a:spAutoFit/>
            </a:bodyPr>
            <a:lstStyle/>
            <a:p>
              <a:pPr algn="l"/>
              <a:r>
                <a:rPr lang="en-US" sz="1800" b="0" err="1">
                  <a:latin typeface="Calibri Light" panose="020F0302020204030204"/>
                </a:rPr>
                <a:t>Brīvības</a:t>
              </a:r>
              <a:r>
                <a:rPr lang="en-US" sz="1800" b="0">
                  <a:latin typeface="Calibri Light" panose="020F0302020204030204"/>
                </a:rPr>
                <a:t> </a:t>
              </a:r>
              <a:r>
                <a:rPr lang="lv-LV" sz="1800" b="0">
                  <a:latin typeface="Calibri Light" panose="020F0302020204030204"/>
                </a:rPr>
                <a:t>iela</a:t>
              </a:r>
              <a:r>
                <a:rPr lang="en-US" sz="1800" b="0">
                  <a:latin typeface="Calibri Light" panose="020F0302020204030204"/>
                </a:rPr>
                <a:t> 55, R</a:t>
              </a:r>
              <a:r>
                <a:rPr lang="lv-LV" sz="1800" b="0">
                  <a:latin typeface="Calibri Light" panose="020F0302020204030204"/>
                </a:rPr>
                <a:t>ī</a:t>
              </a:r>
              <a:r>
                <a:rPr lang="en-US" sz="1800" b="0" err="1">
                  <a:latin typeface="Calibri Light" panose="020F0302020204030204"/>
                </a:rPr>
                <a:t>ga</a:t>
              </a:r>
              <a:r>
                <a:rPr lang="en-US" sz="1800" b="0">
                  <a:latin typeface="Calibri Light" panose="020F0302020204030204"/>
                </a:rPr>
                <a:t>, LV-1519, Latvia</a:t>
              </a:r>
            </a:p>
          </p:txBody>
        </p:sp>
        <p:sp>
          <p:nvSpPr>
            <p:cNvPr id="32" name="Rectangle 31">
              <a:extLst>
                <a:ext uri="{FF2B5EF4-FFF2-40B4-BE49-F238E27FC236}">
                  <a16:creationId xmlns:a16="http://schemas.microsoft.com/office/drawing/2014/main" id="{3D07F65E-C5A5-4DEE-A9F5-D9F077F43334}"/>
                </a:ext>
              </a:extLst>
            </p:cNvPr>
            <p:cNvSpPr/>
            <p:nvPr/>
          </p:nvSpPr>
          <p:spPr>
            <a:xfrm>
              <a:off x="14678393" y="8715683"/>
              <a:ext cx="2196991" cy="369332"/>
            </a:xfrm>
            <a:prstGeom prst="rect">
              <a:avLst/>
            </a:prstGeom>
          </p:spPr>
          <p:txBody>
            <a:bodyPr wrap="square">
              <a:spAutoFit/>
            </a:bodyPr>
            <a:lstStyle/>
            <a:p>
              <a:pPr algn="l"/>
              <a:r>
                <a:rPr lang="en-US" sz="1800" b="0">
                  <a:latin typeface="Calibri Light" panose="020F0302020204030204"/>
                </a:rPr>
                <a:t>pasts@em.gov.lv</a:t>
              </a:r>
            </a:p>
          </p:txBody>
        </p:sp>
      </p:grpSp>
      <p:pic>
        <p:nvPicPr>
          <p:cNvPr id="18" name="Picture 17">
            <a:extLst>
              <a:ext uri="{FF2B5EF4-FFF2-40B4-BE49-F238E27FC236}">
                <a16:creationId xmlns:a16="http://schemas.microsoft.com/office/drawing/2014/main" id="{A06EA0E4-126E-4356-839A-2E3C5A2893B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0976" y="8841853"/>
            <a:ext cx="227534" cy="160873"/>
          </a:xfrm>
          <a:prstGeom prst="rect">
            <a:avLst/>
          </a:prstGeom>
        </p:spPr>
      </p:pic>
      <p:pic>
        <p:nvPicPr>
          <p:cNvPr id="19" name="Picture 18">
            <a:extLst>
              <a:ext uri="{FF2B5EF4-FFF2-40B4-BE49-F238E27FC236}">
                <a16:creationId xmlns:a16="http://schemas.microsoft.com/office/drawing/2014/main" id="{9EE66312-B6D9-47C0-8504-DA3BD9AB0C3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46874" y="8838873"/>
            <a:ext cx="105398" cy="175205"/>
          </a:xfrm>
          <a:prstGeom prst="rect">
            <a:avLst/>
          </a:prstGeom>
        </p:spPr>
      </p:pic>
      <p:pic>
        <p:nvPicPr>
          <p:cNvPr id="20" name="Picture 19">
            <a:extLst>
              <a:ext uri="{FF2B5EF4-FFF2-40B4-BE49-F238E27FC236}">
                <a16:creationId xmlns:a16="http://schemas.microsoft.com/office/drawing/2014/main" id="{8BC52E9F-862C-4DE0-A360-2BD42129A42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80974" y="8793821"/>
            <a:ext cx="264529" cy="264529"/>
          </a:xfrm>
          <a:prstGeom prst="rect">
            <a:avLst/>
          </a:prstGeom>
        </p:spPr>
      </p:pic>
      <p:sp>
        <p:nvSpPr>
          <p:cNvPr id="22" name="Rectangle 21">
            <a:extLst>
              <a:ext uri="{FF2B5EF4-FFF2-40B4-BE49-F238E27FC236}">
                <a16:creationId xmlns:a16="http://schemas.microsoft.com/office/drawing/2014/main" id="{11E48084-61CC-4E30-BC48-B1D0768F212E}"/>
              </a:ext>
            </a:extLst>
          </p:cNvPr>
          <p:cNvSpPr/>
          <p:nvPr/>
        </p:nvSpPr>
        <p:spPr>
          <a:xfrm>
            <a:off x="4011519" y="8718470"/>
            <a:ext cx="2241319" cy="369332"/>
          </a:xfrm>
          <a:prstGeom prst="rect">
            <a:avLst/>
          </a:prstGeom>
        </p:spPr>
        <p:txBody>
          <a:bodyPr wrap="none">
            <a:spAutoFit/>
          </a:bodyPr>
          <a:lstStyle/>
          <a:p>
            <a:pPr algn="l"/>
            <a:r>
              <a:rPr lang="lv-LV" sz="1800" b="0">
                <a:latin typeface="Calibri Light" panose="020F0302020204030204"/>
              </a:rPr>
              <a:t>/</a:t>
            </a:r>
            <a:r>
              <a:rPr lang="en-US" sz="1800" b="0" err="1">
                <a:latin typeface="Calibri Light" panose="020F0302020204030204"/>
              </a:rPr>
              <a:t>ekonomikasministrija</a:t>
            </a:r>
            <a:endParaRPr lang="lv-LV" sz="1800" b="0">
              <a:solidFill>
                <a:schemeClr val="bg1">
                  <a:alpha val="78000"/>
                </a:schemeClr>
              </a:solidFill>
              <a:latin typeface="Calibri Light" panose="020F0302020204030204"/>
            </a:endParaRPr>
          </a:p>
        </p:txBody>
      </p:sp>
    </p:spTree>
    <p:extLst>
      <p:ext uri="{BB962C8B-B14F-4D97-AF65-F5344CB8AC3E}">
        <p14:creationId xmlns:p14="http://schemas.microsoft.com/office/powerpoint/2010/main" val="366774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A4F80-0379-41CF-A18C-A480622E2D2D}"/>
              </a:ext>
            </a:extLst>
          </p:cNvPr>
          <p:cNvSpPr>
            <a:spLocks noGrp="1"/>
          </p:cNvSpPr>
          <p:nvPr>
            <p:ph type="title"/>
          </p:nvPr>
        </p:nvSpPr>
        <p:spPr/>
        <p:txBody>
          <a:bodyPr/>
          <a:lstStyle/>
          <a:p>
            <a:r>
              <a:rPr lang="lv-LV">
                <a:latin typeface="Verdana"/>
                <a:ea typeface="Verdana"/>
              </a:rPr>
              <a:t>MĒRĶIS</a:t>
            </a:r>
            <a:endParaRPr lang="lv-LV"/>
          </a:p>
        </p:txBody>
      </p:sp>
      <p:sp>
        <p:nvSpPr>
          <p:cNvPr id="3" name="Text Placeholder 2">
            <a:extLst>
              <a:ext uri="{FF2B5EF4-FFF2-40B4-BE49-F238E27FC236}">
                <a16:creationId xmlns:a16="http://schemas.microsoft.com/office/drawing/2014/main" id="{BE50A97D-14A1-4242-A2C9-7E9DA8EECB6F}"/>
              </a:ext>
            </a:extLst>
          </p:cNvPr>
          <p:cNvSpPr>
            <a:spLocks noGrp="1"/>
          </p:cNvSpPr>
          <p:nvPr>
            <p:ph type="body" idx="1"/>
          </p:nvPr>
        </p:nvSpPr>
        <p:spPr>
          <a:xfrm>
            <a:off x="1192143" y="2397455"/>
            <a:ext cx="14955977" cy="5819098"/>
          </a:xfrm>
        </p:spPr>
        <p:txBody>
          <a:bodyPr vert="horz" lIns="91440" tIns="45720" rIns="91440" bIns="45720" rtlCol="0" anchor="t">
            <a:normAutofit/>
          </a:bodyPr>
          <a:lstStyle/>
          <a:p>
            <a:pPr marL="0" indent="0" algn="just">
              <a:buNone/>
            </a:pPr>
            <a:r>
              <a:rPr lang="lv-LV">
                <a:latin typeface="Verdana"/>
                <a:ea typeface="Verdana"/>
              </a:rPr>
              <a:t>Sekmēt </a:t>
            </a:r>
            <a:r>
              <a:rPr lang="lv-LV" b="1">
                <a:latin typeface="Verdana"/>
                <a:ea typeface="Verdana"/>
              </a:rPr>
              <a:t>stabilu, drošu un uzticamu </a:t>
            </a:r>
            <a:r>
              <a:rPr lang="lv-LV">
                <a:latin typeface="Verdana"/>
                <a:ea typeface="Verdana"/>
              </a:rPr>
              <a:t>starpniecības</a:t>
            </a:r>
            <a:r>
              <a:rPr lang="lv-LV" b="1">
                <a:latin typeface="Verdana"/>
                <a:ea typeface="Verdana"/>
              </a:rPr>
              <a:t> pakalpojumu sniegšanu</a:t>
            </a:r>
            <a:r>
              <a:rPr lang="lv-LV">
                <a:latin typeface="Verdana"/>
                <a:ea typeface="Verdana"/>
              </a:rPr>
              <a:t> un veicināt noziedzīgi iegūtu līdzekļu legalizācijas un terorisma un </a:t>
            </a:r>
            <a:r>
              <a:rPr lang="lv-LV" err="1">
                <a:latin typeface="Verdana"/>
                <a:ea typeface="Verdana"/>
              </a:rPr>
              <a:t>proliferācijas</a:t>
            </a:r>
            <a:r>
              <a:rPr lang="lv-LV">
                <a:latin typeface="Verdana"/>
                <a:ea typeface="Verdana"/>
              </a:rPr>
              <a:t> finansēšanas risku apkarošanu. </a:t>
            </a:r>
            <a:endParaRPr lang="lv-LV"/>
          </a:p>
          <a:p>
            <a:pPr marL="0" indent="0">
              <a:buNone/>
            </a:pPr>
            <a:endParaRPr lang="lv-LV">
              <a:latin typeface="Verdana"/>
              <a:ea typeface="Verdana"/>
            </a:endParaRPr>
          </a:p>
          <a:p>
            <a:pPr marL="0" indent="0">
              <a:buNone/>
            </a:pPr>
            <a:r>
              <a:rPr lang="lv-LV">
                <a:latin typeface="Verdana"/>
                <a:ea typeface="Verdana"/>
              </a:rPr>
              <a:t>Šī mērķa sasniegšanai:</a:t>
            </a:r>
            <a:endParaRPr lang="lv-LV"/>
          </a:p>
          <a:p>
            <a:pPr marL="324485" indent="-324485">
              <a:buFont typeface="Wingdings" panose="020B0604020202020204" pitchFamily="34" charset="0"/>
              <a:buChar char="q"/>
            </a:pPr>
            <a:r>
              <a:rPr lang="lv-LV">
                <a:latin typeface="Verdana"/>
                <a:ea typeface="Verdana"/>
              </a:rPr>
              <a:t>ir noteikti nekustamā īpašuma darījumu starpnieku darbības tiesiskie pamati:</a:t>
            </a:r>
            <a:endParaRPr lang="lv-LV"/>
          </a:p>
          <a:p>
            <a:pPr marL="974725" lvl="1" indent="-324485"/>
            <a:endParaRPr lang="lv-LV"/>
          </a:p>
          <a:p>
            <a:pPr marL="974725" lvl="1" indent="-324485"/>
            <a:r>
              <a:rPr lang="lv-LV">
                <a:latin typeface="Verdana"/>
                <a:ea typeface="Verdana"/>
              </a:rPr>
              <a:t>sākot ar 2021. gada 1. jūliju, starpniecības pakalpojumus drīkst sniegt tikai personas, kuras iekļautas nekustamā īpašuma darījumu starpnieku reģistrā.</a:t>
            </a:r>
          </a:p>
          <a:p>
            <a:pPr marL="324485" indent="-324485"/>
            <a:endParaRPr lang="lv-LV"/>
          </a:p>
          <a:p>
            <a:pPr marL="324485" indent="-324485">
              <a:buFont typeface="Wingdings" panose="020B0604020202020204" pitchFamily="34" charset="0"/>
              <a:buChar char="q"/>
            </a:pPr>
            <a:r>
              <a:rPr lang="lv-LV">
                <a:latin typeface="Verdana"/>
                <a:ea typeface="Verdana"/>
              </a:rPr>
              <a:t>ir nodrošināta nekustamā īpašuma darījumu starpnieku darbības uzraudzība, </a:t>
            </a:r>
            <a:r>
              <a:rPr lang="lv-LV" err="1">
                <a:latin typeface="Verdana"/>
                <a:ea typeface="Verdana"/>
              </a:rPr>
              <a:t>citastarp</a:t>
            </a:r>
            <a:r>
              <a:rPr lang="lv-LV">
                <a:latin typeface="Verdana"/>
                <a:ea typeface="Verdana"/>
              </a:rPr>
              <a:t> paredzot iespēju izslēgt nekustamā īpašuma darījumu starpnieku no nekustamā īpašuma darījumu starpnieku reģistra, ja viņš ir būtiski pārkāpis NILLTPFNL likuma prasības.</a:t>
            </a:r>
          </a:p>
        </p:txBody>
      </p:sp>
    </p:spTree>
    <p:extLst>
      <p:ext uri="{BB962C8B-B14F-4D97-AF65-F5344CB8AC3E}">
        <p14:creationId xmlns:p14="http://schemas.microsoft.com/office/powerpoint/2010/main" val="375340465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8B031-A25C-4E70-BF97-878F83310580}"/>
              </a:ext>
            </a:extLst>
          </p:cNvPr>
          <p:cNvSpPr>
            <a:spLocks noGrp="1"/>
          </p:cNvSpPr>
          <p:nvPr>
            <p:ph type="title"/>
          </p:nvPr>
        </p:nvSpPr>
        <p:spPr>
          <a:xfrm>
            <a:off x="1177182" y="878319"/>
            <a:ext cx="14970938" cy="927861"/>
          </a:xfrm>
        </p:spPr>
        <p:txBody>
          <a:bodyPr/>
          <a:lstStyle/>
          <a:p>
            <a:r>
              <a:rPr lang="lv-LV"/>
              <a:t>Kam jāreģistrējas?</a:t>
            </a:r>
          </a:p>
        </p:txBody>
      </p:sp>
      <p:sp>
        <p:nvSpPr>
          <p:cNvPr id="3" name="Text Placeholder 2">
            <a:extLst>
              <a:ext uri="{FF2B5EF4-FFF2-40B4-BE49-F238E27FC236}">
                <a16:creationId xmlns:a16="http://schemas.microsoft.com/office/drawing/2014/main" id="{FEA1F4BD-17BB-4385-87A2-529BA966577C}"/>
              </a:ext>
            </a:extLst>
          </p:cNvPr>
          <p:cNvSpPr>
            <a:spLocks noGrp="1"/>
          </p:cNvSpPr>
          <p:nvPr>
            <p:ph type="body" idx="1"/>
          </p:nvPr>
        </p:nvSpPr>
        <p:spPr>
          <a:xfrm>
            <a:off x="1177179" y="2093992"/>
            <a:ext cx="14970938" cy="1049881"/>
          </a:xfrm>
        </p:spPr>
        <p:txBody>
          <a:bodyPr vert="horz" lIns="91440" tIns="45720" rIns="91440" bIns="45720" rtlCol="0" anchor="t">
            <a:normAutofit/>
          </a:bodyPr>
          <a:lstStyle/>
          <a:p>
            <a:pPr marL="324485" indent="-324485">
              <a:buFont typeface="Wingdings" panose="020B0604020202020204" pitchFamily="34" charset="0"/>
              <a:buChar char="q"/>
            </a:pPr>
            <a:r>
              <a:rPr lang="lv-LV">
                <a:latin typeface="Verdana"/>
                <a:ea typeface="Verdana"/>
              </a:rPr>
              <a:t>Fiziskai personai, juridiskai personai, personālsabiedrībai, kas sniedz vai plāno sniegt nekustamā īpašuma darījumu starpniecības pakalpojumus.</a:t>
            </a:r>
            <a:endParaRPr lang="en-US">
              <a:latin typeface="Verdana"/>
              <a:ea typeface="Verdana"/>
            </a:endParaRPr>
          </a:p>
        </p:txBody>
      </p:sp>
      <p:sp>
        <p:nvSpPr>
          <p:cNvPr id="4" name="Title 1">
            <a:extLst>
              <a:ext uri="{FF2B5EF4-FFF2-40B4-BE49-F238E27FC236}">
                <a16:creationId xmlns:a16="http://schemas.microsoft.com/office/drawing/2014/main" id="{8ECCB2CB-C6B2-4077-882B-711F1664EC48}"/>
              </a:ext>
            </a:extLst>
          </p:cNvPr>
          <p:cNvSpPr txBox="1">
            <a:spLocks/>
          </p:cNvSpPr>
          <p:nvPr/>
        </p:nvSpPr>
        <p:spPr>
          <a:xfrm>
            <a:off x="1191966" y="3051336"/>
            <a:ext cx="15135513" cy="1051111"/>
          </a:xfrm>
          <a:prstGeom prst="rect">
            <a:avLst/>
          </a:prstGeom>
        </p:spPr>
        <p:txBody>
          <a:bodyPr vert="horz" lIns="91440" tIns="45720" rIns="91440" bIns="45720" rtlCol="0" anchor="ctr">
            <a:normAutofit/>
          </a:bodyPr>
          <a:lst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b="0"/>
              <a:t>Kas ir nekustamā īpašuma darījums? </a:t>
            </a:r>
          </a:p>
        </p:txBody>
      </p:sp>
      <p:sp>
        <p:nvSpPr>
          <p:cNvPr id="6" name="Text Placeholder 2">
            <a:extLst>
              <a:ext uri="{FF2B5EF4-FFF2-40B4-BE49-F238E27FC236}">
                <a16:creationId xmlns:a16="http://schemas.microsoft.com/office/drawing/2014/main" id="{9FD6C99C-77CE-4159-8E71-FBB325734FCE}"/>
              </a:ext>
            </a:extLst>
          </p:cNvPr>
          <p:cNvSpPr txBox="1">
            <a:spLocks/>
          </p:cNvSpPr>
          <p:nvPr/>
        </p:nvSpPr>
        <p:spPr>
          <a:xfrm>
            <a:off x="1171507" y="4466606"/>
            <a:ext cx="14812839" cy="1334111"/>
          </a:xfrm>
          <a:prstGeom prst="rect">
            <a:avLst/>
          </a:prstGeom>
        </p:spPr>
        <p:txBody>
          <a:bodyPr vert="horz" lIns="91440" tIns="45720" rIns="91440" bIns="45720" rtlCol="0" anchor="t">
            <a:normAutofit/>
          </a:bodyPr>
          <a:lstStyle>
            <a:lvl1pPr marL="325115" indent="-325115" algn="l" defTabSz="1300460" rtl="0" eaLnBrk="1" latinLnBrk="0" hangingPunct="1">
              <a:lnSpc>
                <a:spcPct val="90000"/>
              </a:lnSpc>
              <a:spcBef>
                <a:spcPts val="1422"/>
              </a:spcBef>
              <a:buFont typeface="Arial" panose="020B0604020202020204" pitchFamily="34" charset="0"/>
              <a:buChar char="•"/>
              <a:defRPr sz="2400" kern="1200">
                <a:solidFill>
                  <a:srgbClr val="000000"/>
                </a:solidFill>
                <a:latin typeface="Verdana" panose="020B0604030504040204" pitchFamily="34" charset="0"/>
                <a:ea typeface="Verdana" panose="020B0604030504040204" pitchFamily="34" charset="0"/>
                <a:cs typeface="Verdana" panose="020B0604030504040204" pitchFamily="34" charset="0"/>
              </a:defRPr>
            </a:lvl1pPr>
            <a:lvl2pPr marL="97534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2pPr>
            <a:lvl3pPr marL="162557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227580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92603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324485" indent="-324485">
              <a:buFont typeface="Wingdings" panose="020B0604020202020204" pitchFamily="34" charset="0"/>
              <a:buChar char="q"/>
            </a:pPr>
            <a:r>
              <a:rPr lang="lv-LV" sz="2200" b="0">
                <a:latin typeface="Verdana"/>
                <a:ea typeface="Verdana"/>
              </a:rPr>
              <a:t> Nekustamā</a:t>
            </a:r>
            <a:r>
              <a:rPr lang="lv-LV" sz="2200">
                <a:latin typeface="Verdana"/>
                <a:ea typeface="Verdana"/>
              </a:rPr>
              <a:t> </a:t>
            </a:r>
            <a:r>
              <a:rPr lang="lv-LV" sz="2200" b="0">
                <a:latin typeface="Verdana"/>
                <a:ea typeface="Verdana"/>
              </a:rPr>
              <a:t>īpašuma atsavināšana, iznomāšana, izīrēšana vai citāda nodošana lietošanā.</a:t>
            </a:r>
            <a:endParaRPr lang="en-US" sz="2200" b="0">
              <a:latin typeface="Verdana"/>
              <a:ea typeface="Verdana"/>
            </a:endParaRPr>
          </a:p>
        </p:txBody>
      </p:sp>
      <p:sp>
        <p:nvSpPr>
          <p:cNvPr id="7" name="Title 1">
            <a:extLst>
              <a:ext uri="{FF2B5EF4-FFF2-40B4-BE49-F238E27FC236}">
                <a16:creationId xmlns:a16="http://schemas.microsoft.com/office/drawing/2014/main" id="{AA7FFB04-5E8A-46AD-A708-00850BAA5298}"/>
              </a:ext>
            </a:extLst>
          </p:cNvPr>
          <p:cNvSpPr txBox="1">
            <a:spLocks/>
          </p:cNvSpPr>
          <p:nvPr/>
        </p:nvSpPr>
        <p:spPr>
          <a:xfrm>
            <a:off x="1177179" y="5050003"/>
            <a:ext cx="14970938" cy="1152230"/>
          </a:xfrm>
          <a:prstGeom prst="rect">
            <a:avLst/>
          </a:prstGeom>
        </p:spPr>
        <p:txBody>
          <a:bodyPr vert="horz" lIns="91440" tIns="45720" rIns="91440" bIns="45720" rtlCol="0" anchor="ctr">
            <a:normAutofit/>
          </a:bodyPr>
          <a:lstStyle>
            <a:lvl1pPr algn="l" defTabSz="130046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b="0"/>
              <a:t>Kas ir nekustamā īpašuma darījumu starpniecības pakalpojumi? </a:t>
            </a:r>
          </a:p>
        </p:txBody>
      </p:sp>
      <p:sp>
        <p:nvSpPr>
          <p:cNvPr id="8" name="Text Placeholder 2">
            <a:extLst>
              <a:ext uri="{FF2B5EF4-FFF2-40B4-BE49-F238E27FC236}">
                <a16:creationId xmlns:a16="http://schemas.microsoft.com/office/drawing/2014/main" id="{3645F4D2-9B5D-43D5-A3F7-9E416EA677D6}"/>
              </a:ext>
            </a:extLst>
          </p:cNvPr>
          <p:cNvSpPr txBox="1">
            <a:spLocks/>
          </p:cNvSpPr>
          <p:nvPr/>
        </p:nvSpPr>
        <p:spPr>
          <a:xfrm>
            <a:off x="1192139" y="6456394"/>
            <a:ext cx="14955977" cy="2209934"/>
          </a:xfrm>
          <a:prstGeom prst="rect">
            <a:avLst/>
          </a:prstGeom>
        </p:spPr>
        <p:txBody>
          <a:bodyPr vert="horz" lIns="91440" tIns="45720" rIns="91440" bIns="45720" rtlCol="0" anchor="t">
            <a:normAutofit/>
          </a:bodyPr>
          <a:lstStyle>
            <a:lvl1pPr marL="325115" indent="-325115" algn="l" defTabSz="1300460" rtl="0" eaLnBrk="1" latinLnBrk="0" hangingPunct="1">
              <a:lnSpc>
                <a:spcPct val="90000"/>
              </a:lnSpc>
              <a:spcBef>
                <a:spcPts val="1422"/>
              </a:spcBef>
              <a:buFont typeface="Arial" panose="020B0604020202020204" pitchFamily="34" charset="0"/>
              <a:buChar char="•"/>
              <a:defRPr sz="2400" kern="1200">
                <a:solidFill>
                  <a:srgbClr val="000000"/>
                </a:solidFill>
                <a:latin typeface="Verdana" panose="020B0604030504040204" pitchFamily="34" charset="0"/>
                <a:ea typeface="Verdana" panose="020B0604030504040204" pitchFamily="34" charset="0"/>
                <a:cs typeface="Verdana" panose="020B0604030504040204" pitchFamily="34" charset="0"/>
              </a:defRPr>
            </a:lvl1pPr>
            <a:lvl2pPr marL="97534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2pPr>
            <a:lvl3pPr marL="1625575"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227580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926034" indent="-325115" algn="l" defTabSz="1300460" rtl="0" eaLnBrk="1" latinLnBrk="0" hangingPunct="1">
              <a:lnSpc>
                <a:spcPct val="90000"/>
              </a:lnSpc>
              <a:spcBef>
                <a:spcPts val="711"/>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a:lstStyle>
          <a:p>
            <a:pPr marL="324485" indent="-324485">
              <a:buFont typeface="Wingdings" panose="020B0604020202020204" pitchFamily="34" charset="0"/>
              <a:buChar char="q"/>
            </a:pPr>
            <a:r>
              <a:rPr lang="lv-LV" sz="2200" b="0">
                <a:latin typeface="Verdana"/>
                <a:ea typeface="Verdana"/>
              </a:rPr>
              <a:t>Par atlīdzību saimnieciskās darbības ietvaros sniegti pakalpojumi: nekustamā īpašuma darījuma piedāvājuma izteikšana, nekustamā īpašuma darījuma noslēgšanai nepieciešamo sarunu vešana un dokumentu sagatavošana, nekustamā īpašuma darījuma noteikumu (tostarp ar darījumu saistīto tiesību un pienākumu) sagatavošana un izskaidrošana.</a:t>
            </a:r>
            <a:endParaRPr lang="en-US" sz="2200" b="0">
              <a:latin typeface="Verdana"/>
              <a:ea typeface="Verdana"/>
            </a:endParaRPr>
          </a:p>
        </p:txBody>
      </p:sp>
    </p:spTree>
    <p:extLst>
      <p:ext uri="{BB962C8B-B14F-4D97-AF65-F5344CB8AC3E}">
        <p14:creationId xmlns:p14="http://schemas.microsoft.com/office/powerpoint/2010/main" val="153799607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935A9-0C1A-4569-9839-9BDFEBC702E9}"/>
              </a:ext>
            </a:extLst>
          </p:cNvPr>
          <p:cNvSpPr>
            <a:spLocks noGrp="1"/>
          </p:cNvSpPr>
          <p:nvPr>
            <p:ph type="title"/>
          </p:nvPr>
        </p:nvSpPr>
        <p:spPr/>
        <p:txBody>
          <a:bodyPr/>
          <a:lstStyle/>
          <a:p>
            <a:r>
              <a:rPr lang="lv-LV">
                <a:latin typeface="Verdana"/>
                <a:ea typeface="Verdana"/>
              </a:rPr>
              <a:t>Nosacījumi reģistrācijai nekustamā īpašuma darījumu starpnieku reģistrā</a:t>
            </a:r>
          </a:p>
        </p:txBody>
      </p:sp>
      <p:sp>
        <p:nvSpPr>
          <p:cNvPr id="3" name="Text Placeholder 2">
            <a:extLst>
              <a:ext uri="{FF2B5EF4-FFF2-40B4-BE49-F238E27FC236}">
                <a16:creationId xmlns:a16="http://schemas.microsoft.com/office/drawing/2014/main" id="{C182D4EC-71CD-411E-88C9-A64C08D51801}"/>
              </a:ext>
            </a:extLst>
          </p:cNvPr>
          <p:cNvSpPr>
            <a:spLocks noGrp="1"/>
          </p:cNvSpPr>
          <p:nvPr>
            <p:ph type="body" idx="1"/>
          </p:nvPr>
        </p:nvSpPr>
        <p:spPr/>
        <p:txBody>
          <a:bodyPr vert="horz" lIns="91440" tIns="45720" rIns="91440" bIns="45720" rtlCol="0" anchor="t">
            <a:normAutofit/>
          </a:bodyPr>
          <a:lstStyle/>
          <a:p>
            <a:pPr marL="457200" indent="-457200">
              <a:buFont typeface="Wingdings" panose="020B0604020202020204" pitchFamily="34" charset="0"/>
              <a:buChar char="q"/>
            </a:pPr>
            <a:r>
              <a:rPr lang="lv-LV" sz="2200">
                <a:latin typeface="Verdana"/>
                <a:ea typeface="Verdana"/>
              </a:rPr>
              <a:t>Saskaņā ar NILLTPFNL likumu ir jābūt </a:t>
            </a:r>
            <a:r>
              <a:rPr lang="lv-LV" sz="2200" b="1">
                <a:latin typeface="Verdana"/>
                <a:ea typeface="Verdana"/>
              </a:rPr>
              <a:t>izveidotai </a:t>
            </a:r>
            <a:r>
              <a:rPr lang="lv-LV" sz="2200">
                <a:latin typeface="Verdana"/>
                <a:ea typeface="Verdana"/>
              </a:rPr>
              <a:t>noziedzīgi iegūtu līdzekļu legalizācijas un terorisma un </a:t>
            </a:r>
            <a:r>
              <a:rPr lang="lv-LV" sz="2200" err="1">
                <a:latin typeface="Verdana"/>
                <a:ea typeface="Verdana"/>
              </a:rPr>
              <a:t>proliferācijas</a:t>
            </a:r>
            <a:r>
              <a:rPr lang="lv-LV" sz="2200">
                <a:latin typeface="Verdana"/>
                <a:ea typeface="Verdana"/>
              </a:rPr>
              <a:t> finansēšanas novēršanas </a:t>
            </a:r>
            <a:r>
              <a:rPr lang="lv-LV" sz="2200" b="1">
                <a:latin typeface="Verdana"/>
                <a:ea typeface="Verdana"/>
              </a:rPr>
              <a:t>iekšējās kontroles sistēmai</a:t>
            </a:r>
            <a:r>
              <a:rPr lang="lv-LV" sz="2200">
                <a:latin typeface="Verdana"/>
                <a:ea typeface="Verdana"/>
              </a:rPr>
              <a:t>;</a:t>
            </a:r>
            <a:endParaRPr lang="en-US" sz="2200">
              <a:latin typeface="Verdana"/>
              <a:ea typeface="Verdana"/>
            </a:endParaRPr>
          </a:p>
          <a:p>
            <a:pPr marL="0" indent="0">
              <a:buNone/>
            </a:pPr>
            <a:endParaRPr lang="lv-LV" sz="2200">
              <a:latin typeface="Verdana"/>
              <a:ea typeface="Verdana"/>
            </a:endParaRPr>
          </a:p>
          <a:p>
            <a:pPr marL="457200" indent="-457200">
              <a:buFont typeface="Wingdings" panose="020B0604020202020204" pitchFamily="34" charset="0"/>
              <a:buChar char="q"/>
            </a:pPr>
            <a:r>
              <a:rPr lang="lv-LV" sz="2200">
                <a:latin typeface="Verdana"/>
                <a:ea typeface="Verdana"/>
              </a:rPr>
              <a:t>Fiziskā persona vai juridiskas personas vai personālsabiedrības gadījumā tās valdes locekļi, biedri un patiesie labuma guvēji (fiziskās personas)  </a:t>
            </a:r>
            <a:r>
              <a:rPr lang="lv-LV" sz="2200" b="1">
                <a:latin typeface="Verdana"/>
                <a:ea typeface="Verdana"/>
              </a:rPr>
              <a:t>nav sodīti</a:t>
            </a:r>
            <a:r>
              <a:rPr lang="lv-LV" sz="2200">
                <a:latin typeface="Verdana"/>
                <a:ea typeface="Verdana"/>
              </a:rPr>
              <a:t> par tīša nozieguma izdarīšanu pret īpašumu, tīša nozieguma izdarīšanu tautsaimniecībā vai tāda nozieguma izdarīšanu, kas saistīts ar terorismu, vai kura ir sodīta par šādiem noziegumiem, bet kurai sodāmība ir noņemta vai dzēsta;</a:t>
            </a:r>
            <a:endParaRPr lang="en-US" sz="2200">
              <a:latin typeface="Verdana"/>
              <a:ea typeface="Verdana"/>
            </a:endParaRPr>
          </a:p>
          <a:p>
            <a:pPr marL="0" indent="0">
              <a:buNone/>
            </a:pPr>
            <a:endParaRPr lang="lv-LV" sz="2200">
              <a:latin typeface="Verdana"/>
              <a:ea typeface="Verdana"/>
            </a:endParaRPr>
          </a:p>
          <a:p>
            <a:pPr marL="457200" indent="-457200">
              <a:buFont typeface="Wingdings" panose="020B0604020202020204" pitchFamily="34" charset="0"/>
              <a:buChar char="q"/>
            </a:pPr>
            <a:r>
              <a:rPr lang="lv-LV" sz="2200">
                <a:latin typeface="Verdana"/>
                <a:ea typeface="Verdana"/>
              </a:rPr>
              <a:t>Juridiskai personai vai personālsabiedrībai  </a:t>
            </a:r>
            <a:r>
              <a:rPr lang="lv-LV" sz="2200" b="1">
                <a:latin typeface="Verdana"/>
                <a:ea typeface="Verdana"/>
              </a:rPr>
              <a:t>nav piemērots piespiedu ietekmēšanas līdzeklis</a:t>
            </a:r>
            <a:r>
              <a:rPr lang="lv-LV" sz="2200">
                <a:latin typeface="Verdana"/>
                <a:ea typeface="Verdana"/>
              </a:rPr>
              <a:t> — likvidācija vai tāda tiesību ierobežošana, kas liedz sniegt starpniecības pakalpojumus;</a:t>
            </a:r>
          </a:p>
          <a:p>
            <a:pPr marL="0" indent="0">
              <a:buNone/>
            </a:pPr>
            <a:endParaRPr lang="lv-LV" sz="2200">
              <a:latin typeface="Verdana"/>
              <a:ea typeface="Verdana"/>
            </a:endParaRPr>
          </a:p>
          <a:p>
            <a:pPr marL="457200" indent="-457200">
              <a:buFont typeface="Wingdings" panose="020B0604020202020204" pitchFamily="34" charset="0"/>
              <a:buChar char="q"/>
            </a:pPr>
            <a:r>
              <a:rPr lang="lv-LV" sz="2200" b="1">
                <a:latin typeface="Verdana"/>
                <a:ea typeface="Verdana"/>
              </a:rPr>
              <a:t>ir apdrošinājusi savas profesionālās darbības civiltiesisko atbildību;</a:t>
            </a:r>
            <a:endParaRPr lang="lv-LV" sz="2200">
              <a:latin typeface="Verdana"/>
              <a:ea typeface="Verdana"/>
            </a:endParaRPr>
          </a:p>
          <a:p>
            <a:pPr marL="0" indent="0">
              <a:buNone/>
            </a:pPr>
            <a:endParaRPr lang="lv-LV" sz="2200" b="1">
              <a:latin typeface="Verdana"/>
              <a:ea typeface="Verdana"/>
            </a:endParaRPr>
          </a:p>
          <a:p>
            <a:pPr marL="457200" indent="-457200">
              <a:buFont typeface="Wingdings" panose="020B0604020202020204" pitchFamily="34" charset="0"/>
              <a:buChar char="q"/>
            </a:pPr>
            <a:r>
              <a:rPr lang="lv-LV" sz="2200" b="1">
                <a:latin typeface="Verdana"/>
                <a:ea typeface="Verdana"/>
              </a:rPr>
              <a:t>Ir veikta reģistrācijas maksa.</a:t>
            </a:r>
            <a:endParaRPr lang="lv-LV" sz="2200">
              <a:latin typeface="Verdana"/>
              <a:ea typeface="Verdana"/>
            </a:endParaRPr>
          </a:p>
          <a:p>
            <a:pPr marL="324485" indent="-324485"/>
            <a:endParaRPr lang="lv-LV"/>
          </a:p>
          <a:p>
            <a:pPr marL="324485" indent="-324485"/>
            <a:endParaRPr lang="lv-LV"/>
          </a:p>
        </p:txBody>
      </p:sp>
    </p:spTree>
    <p:extLst>
      <p:ext uri="{BB962C8B-B14F-4D97-AF65-F5344CB8AC3E}">
        <p14:creationId xmlns:p14="http://schemas.microsoft.com/office/powerpoint/2010/main" val="327130346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D3ACF-A144-46DC-8497-D6B000CE145E}"/>
              </a:ext>
            </a:extLst>
          </p:cNvPr>
          <p:cNvSpPr>
            <a:spLocks noGrp="1"/>
          </p:cNvSpPr>
          <p:nvPr>
            <p:ph type="title"/>
          </p:nvPr>
        </p:nvSpPr>
        <p:spPr>
          <a:xfrm>
            <a:off x="1032186" y="119287"/>
            <a:ext cx="14955977" cy="1260631"/>
          </a:xfrm>
        </p:spPr>
        <p:txBody>
          <a:bodyPr/>
          <a:lstStyle/>
          <a:p>
            <a:r>
              <a:rPr lang="lv-LV">
                <a:latin typeface="Verdana"/>
                <a:ea typeface="Verdana"/>
              </a:rPr>
              <a:t>IESNIEGUMA IESNIEGŠANA reģistrācijai nekustamā īpašuma darījumu starpnieku reģistrā</a:t>
            </a:r>
          </a:p>
        </p:txBody>
      </p:sp>
      <p:sp>
        <p:nvSpPr>
          <p:cNvPr id="3" name="Text Placeholder 2">
            <a:extLst>
              <a:ext uri="{FF2B5EF4-FFF2-40B4-BE49-F238E27FC236}">
                <a16:creationId xmlns:a16="http://schemas.microsoft.com/office/drawing/2014/main" id="{11F46AF9-CAD4-4A86-9413-9AB907AED742}"/>
              </a:ext>
            </a:extLst>
          </p:cNvPr>
          <p:cNvSpPr>
            <a:spLocks noGrp="1"/>
          </p:cNvSpPr>
          <p:nvPr>
            <p:ph type="body" idx="1"/>
          </p:nvPr>
        </p:nvSpPr>
        <p:spPr>
          <a:xfrm>
            <a:off x="1192143" y="1379247"/>
            <a:ext cx="15292214" cy="7934287"/>
          </a:xfrm>
        </p:spPr>
        <p:txBody>
          <a:bodyPr vert="horz" lIns="91440" tIns="45720" rIns="91440" bIns="45720" rtlCol="0" anchor="t">
            <a:normAutofit lnSpcReduction="10000"/>
          </a:bodyPr>
          <a:lstStyle/>
          <a:p>
            <a:pPr marL="0" indent="0">
              <a:buNone/>
            </a:pPr>
            <a:r>
              <a:rPr lang="lv-LV" b="1">
                <a:latin typeface="Verdana"/>
                <a:ea typeface="Verdana"/>
              </a:rPr>
              <a:t>Lai reģistrētos reģistrā būs nepieciešams:</a:t>
            </a:r>
            <a:endParaRPr lang="lv-LV">
              <a:latin typeface="Verdana"/>
              <a:ea typeface="Verdana"/>
            </a:endParaRPr>
          </a:p>
          <a:p>
            <a:pPr marL="0" indent="0">
              <a:buNone/>
            </a:pPr>
            <a:r>
              <a:rPr lang="lv-LV">
                <a:latin typeface="Verdana"/>
                <a:ea typeface="Verdana"/>
              </a:rPr>
              <a:t>•</a:t>
            </a:r>
            <a:r>
              <a:rPr lang="lv-LV" b="1">
                <a:latin typeface="Verdana"/>
                <a:ea typeface="Verdana"/>
              </a:rPr>
              <a:t>Iesniegums, kurā norāda šādu informāciju (</a:t>
            </a:r>
            <a:r>
              <a:rPr lang="lv-LV" i="1">
                <a:latin typeface="Verdana"/>
                <a:ea typeface="Verdana"/>
              </a:rPr>
              <a:t>*EM mājas lapā ir pieejama iesnieguma forma)</a:t>
            </a:r>
            <a:r>
              <a:rPr lang="lv-LV" b="1">
                <a:latin typeface="Verdana"/>
                <a:ea typeface="Verdana"/>
              </a:rPr>
              <a:t>:</a:t>
            </a:r>
            <a:endParaRPr lang="lv-LV"/>
          </a:p>
          <a:p>
            <a:pPr marL="0" indent="0">
              <a:buNone/>
            </a:pPr>
            <a:r>
              <a:rPr lang="lv-LV">
                <a:latin typeface="Verdana"/>
                <a:ea typeface="Verdana"/>
              </a:rPr>
              <a:t>•fiziskās personas vārdu, uzvārdu, personas kodu, kontaktinformāciju vai juridiskās personas nosaukumu, reģistrācijas numuru un kontaktinformāciju;</a:t>
            </a:r>
          </a:p>
          <a:p>
            <a:pPr marL="0" indent="0">
              <a:buNone/>
            </a:pPr>
            <a:r>
              <a:rPr lang="lv-LV">
                <a:latin typeface="Verdana"/>
                <a:ea typeface="Verdana"/>
              </a:rPr>
              <a:t>•</a:t>
            </a:r>
            <a:r>
              <a:rPr lang="lv-LV">
                <a:solidFill>
                  <a:srgbClr val="FF0000"/>
                </a:solidFill>
                <a:latin typeface="Verdana"/>
                <a:ea typeface="Verdana"/>
              </a:rPr>
              <a:t>datumu, kad paredzēts sākt starpniecības pakalpojumu sniegšanu;</a:t>
            </a:r>
          </a:p>
          <a:p>
            <a:pPr marL="0" indent="0">
              <a:buNone/>
            </a:pPr>
            <a:r>
              <a:rPr lang="lv-LV">
                <a:latin typeface="Verdana"/>
                <a:ea typeface="Verdana"/>
              </a:rPr>
              <a:t>•apliecina, ka ir izveidota iekšējās kontroles sistēma, atbilstoši normatīvajiem aktiem NILLTPFN jomā;</a:t>
            </a:r>
          </a:p>
          <a:p>
            <a:pPr marL="0" indent="0">
              <a:buNone/>
            </a:pPr>
            <a:r>
              <a:rPr lang="lv-LV">
                <a:latin typeface="Verdana"/>
                <a:ea typeface="Verdana"/>
              </a:rPr>
              <a:t>•apliecina, ka ir veikta reģistrācijas maksa 40 EUR apmērā;</a:t>
            </a:r>
          </a:p>
          <a:p>
            <a:pPr marL="0" indent="0">
              <a:buNone/>
            </a:pPr>
            <a:r>
              <a:rPr lang="lv-LV">
                <a:latin typeface="Verdana"/>
                <a:ea typeface="Verdana"/>
              </a:rPr>
              <a:t>•apliecina, ka iesnieguma pielikumā pievienotā profesionālās darbības civiltiesiskās atbildības apdrošināšanas polise (29.09.2020. MK noteikumi Nr. 602);</a:t>
            </a:r>
          </a:p>
          <a:p>
            <a:pPr marL="0" indent="0">
              <a:buNone/>
            </a:pPr>
            <a:r>
              <a:rPr lang="lv-LV">
                <a:latin typeface="Verdana"/>
                <a:ea typeface="Verdana"/>
              </a:rPr>
              <a:t>•apliecina, ka iesniegumam pievienotās dokumentu kopijas ir pareizas un informācija ir pilnīga un patiesa.</a:t>
            </a:r>
          </a:p>
          <a:p>
            <a:pPr marL="0" indent="0">
              <a:buNone/>
            </a:pPr>
            <a:r>
              <a:rPr lang="lv-LV">
                <a:latin typeface="Verdana"/>
                <a:ea typeface="Verdana"/>
              </a:rPr>
              <a:t>•</a:t>
            </a:r>
            <a:r>
              <a:rPr lang="lv-LV" b="1">
                <a:latin typeface="Verdana"/>
                <a:ea typeface="Verdana"/>
              </a:rPr>
              <a:t>Iesniegumam pievieno šādus dokumentus:</a:t>
            </a:r>
          </a:p>
          <a:p>
            <a:pPr marL="0" indent="0">
              <a:buNone/>
            </a:pPr>
            <a:r>
              <a:rPr lang="lv-LV">
                <a:latin typeface="Verdana"/>
                <a:ea typeface="Verdana"/>
              </a:rPr>
              <a:t>•profesionālās darbības civiltiesiskās atbildības apdrošināšanas polises kopiju;</a:t>
            </a:r>
          </a:p>
          <a:p>
            <a:pPr marL="0" indent="0">
              <a:buNone/>
            </a:pPr>
            <a:r>
              <a:rPr lang="lv-LV">
                <a:latin typeface="Verdana"/>
                <a:ea typeface="Verdana"/>
              </a:rPr>
              <a:t>•kompetentās iestādes izziņu par sodāmības </a:t>
            </a:r>
            <a:r>
              <a:rPr lang="lv-LV" err="1">
                <a:latin typeface="Verdana"/>
                <a:ea typeface="Verdana"/>
              </a:rPr>
              <a:t>neesību</a:t>
            </a:r>
            <a:r>
              <a:rPr lang="lv-LV">
                <a:latin typeface="Verdana"/>
                <a:ea typeface="Verdana"/>
              </a:rPr>
              <a:t>, </a:t>
            </a:r>
            <a:r>
              <a:rPr lang="lv-LV">
                <a:solidFill>
                  <a:srgbClr val="FF0000"/>
                </a:solidFill>
                <a:latin typeface="Verdana"/>
                <a:ea typeface="Verdana"/>
              </a:rPr>
              <a:t>ja</a:t>
            </a:r>
            <a:r>
              <a:rPr lang="lv-LV">
                <a:latin typeface="Verdana"/>
                <a:ea typeface="Verdana"/>
              </a:rPr>
              <a:t> nekustamā īpašuma darījumu starpnieks </a:t>
            </a:r>
            <a:r>
              <a:rPr lang="lv-LV">
                <a:solidFill>
                  <a:srgbClr val="FF0000"/>
                </a:solidFill>
                <a:latin typeface="Verdana"/>
                <a:ea typeface="Verdana"/>
              </a:rPr>
              <a:t>ir citas Eiropas Savienības pilsonis vai citā Eiropas Savienības dalībvalstī reģistrēts</a:t>
            </a:r>
            <a:r>
              <a:rPr lang="lv-LV">
                <a:latin typeface="Verdana"/>
                <a:ea typeface="Verdana"/>
              </a:rPr>
              <a:t> komersants, kā arī dokumentus, kas apliecina, ka komersantam nav piemērots piespiedu ietekmēšanas līdzeklis — likvidācija vai tāda tiesību ierobežošana, kas liedz sniegt starpniecības pakalpojumus (</a:t>
            </a:r>
            <a:r>
              <a:rPr lang="lv-LV">
                <a:solidFill>
                  <a:srgbClr val="FF0000"/>
                </a:solidFill>
                <a:latin typeface="Verdana"/>
                <a:ea typeface="Verdana"/>
              </a:rPr>
              <a:t>ja</a:t>
            </a:r>
            <a:r>
              <a:rPr lang="lv-LV">
                <a:latin typeface="Verdana"/>
                <a:ea typeface="Verdana"/>
              </a:rPr>
              <a:t> nekustamā īpašuma darījumu starpnieks </a:t>
            </a:r>
            <a:r>
              <a:rPr lang="lv-LV">
                <a:solidFill>
                  <a:srgbClr val="FF0000"/>
                </a:solidFill>
                <a:latin typeface="Verdana"/>
                <a:ea typeface="Verdana"/>
              </a:rPr>
              <a:t>ir citas Eiropas Savienības valsts pilsonis vai citā Eiropas Savienības dalībvalstī reģistrēts komersants</a:t>
            </a:r>
            <a:r>
              <a:rPr lang="lv-LV">
                <a:latin typeface="Verdana"/>
                <a:ea typeface="Verdana"/>
              </a:rPr>
              <a:t>).</a:t>
            </a:r>
          </a:p>
          <a:p>
            <a:pPr marL="324485" indent="-324485"/>
            <a:endParaRPr lang="en-US"/>
          </a:p>
        </p:txBody>
      </p:sp>
    </p:spTree>
    <p:extLst>
      <p:ext uri="{BB962C8B-B14F-4D97-AF65-F5344CB8AC3E}">
        <p14:creationId xmlns:p14="http://schemas.microsoft.com/office/powerpoint/2010/main" val="368770756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F1545-3EA8-4D3D-98B5-021E94256769}"/>
              </a:ext>
            </a:extLst>
          </p:cNvPr>
          <p:cNvSpPr>
            <a:spLocks noGrp="1"/>
          </p:cNvSpPr>
          <p:nvPr>
            <p:ph type="title"/>
          </p:nvPr>
        </p:nvSpPr>
        <p:spPr/>
        <p:txBody>
          <a:bodyPr/>
          <a:lstStyle/>
          <a:p>
            <a:r>
              <a:rPr lang="lv-LV" sz="3600">
                <a:latin typeface="Verdana"/>
                <a:ea typeface="Verdana"/>
              </a:rPr>
              <a:t>Svarīgi zināt pie reģistrācijas:</a:t>
            </a:r>
            <a:endParaRPr lang="lv-LV" sz="3600"/>
          </a:p>
        </p:txBody>
      </p:sp>
      <p:sp>
        <p:nvSpPr>
          <p:cNvPr id="3" name="Text Placeholder 2">
            <a:extLst>
              <a:ext uri="{FF2B5EF4-FFF2-40B4-BE49-F238E27FC236}">
                <a16:creationId xmlns:a16="http://schemas.microsoft.com/office/drawing/2014/main" id="{FF2E2379-3343-490C-A8B6-DEA50AB52DAE}"/>
              </a:ext>
            </a:extLst>
          </p:cNvPr>
          <p:cNvSpPr>
            <a:spLocks noGrp="1"/>
          </p:cNvSpPr>
          <p:nvPr>
            <p:ph type="body" idx="1"/>
          </p:nvPr>
        </p:nvSpPr>
        <p:spPr>
          <a:xfrm>
            <a:off x="1192143" y="2042943"/>
            <a:ext cx="14337417" cy="3525777"/>
          </a:xfrm>
        </p:spPr>
        <p:txBody>
          <a:bodyPr vert="horz" lIns="91440" tIns="45720" rIns="91440" bIns="45720" rtlCol="0" anchor="t">
            <a:normAutofit/>
          </a:bodyPr>
          <a:lstStyle/>
          <a:p>
            <a:pPr marL="0" indent="0">
              <a:buNone/>
            </a:pPr>
            <a:endParaRPr lang="en-US" sz="2800" b="1">
              <a:latin typeface="Verdana"/>
              <a:ea typeface="Verdana"/>
            </a:endParaRPr>
          </a:p>
          <a:p>
            <a:pPr marL="457200" indent="-457200">
              <a:buFont typeface="Wingdings" panose="020B0604020202020204" pitchFamily="34" charset="0"/>
              <a:buChar char="q"/>
            </a:pPr>
            <a:r>
              <a:rPr lang="lv-LV" sz="2800">
                <a:latin typeface="Verdana"/>
                <a:ea typeface="Verdana"/>
              </a:rPr>
              <a:t>Ja uzņēmumam ir darba tiesiskās attiecības ar starpniekiem, tad reģistrējas uzņēmums un iegādājas kolektīvo civiltiesisko apdrošināšanu;</a:t>
            </a:r>
          </a:p>
          <a:p>
            <a:pPr marL="0" indent="0">
              <a:buNone/>
            </a:pPr>
            <a:endParaRPr lang="lv-LV" sz="2800">
              <a:latin typeface="Verdana"/>
              <a:ea typeface="Verdana"/>
            </a:endParaRPr>
          </a:p>
          <a:p>
            <a:pPr marL="457200" indent="-457200">
              <a:buFont typeface="Wingdings" panose="020B0604020202020204" pitchFamily="34" charset="0"/>
              <a:buChar char="q"/>
            </a:pPr>
            <a:r>
              <a:rPr lang="lv-LV" sz="2800">
                <a:latin typeface="Verdana"/>
                <a:ea typeface="Verdana"/>
              </a:rPr>
              <a:t>Ja uzņēmumam nav darba tiesiskās attiecības ar starpniekiem, tad reģistrā reģistrējas gan uzņēmums, gan starpnieki ar kuriem ir sadarbības līgumi</a:t>
            </a:r>
            <a:r>
              <a:rPr lang="en-US" sz="2800">
                <a:latin typeface="Verdana"/>
                <a:ea typeface="Verdana"/>
              </a:rPr>
              <a:t>. </a:t>
            </a:r>
            <a:endParaRPr lang="en-US" sz="2800"/>
          </a:p>
          <a:p>
            <a:pPr marL="0" indent="0">
              <a:buNone/>
            </a:pPr>
            <a:endParaRPr lang="en-US" sz="3600" b="1">
              <a:latin typeface="Verdana"/>
              <a:ea typeface="Verdana"/>
            </a:endParaRPr>
          </a:p>
          <a:p>
            <a:pPr marL="0" indent="0">
              <a:buNone/>
            </a:pPr>
            <a:endParaRPr lang="en-US" sz="3600" i="1">
              <a:latin typeface="Verdana"/>
              <a:ea typeface="Verdana"/>
            </a:endParaRPr>
          </a:p>
          <a:p>
            <a:pPr marL="0" indent="0">
              <a:buNone/>
            </a:pPr>
            <a:endParaRPr lang="en-US" sz="3600" b="1"/>
          </a:p>
          <a:p>
            <a:pPr marL="0" indent="0">
              <a:buNone/>
            </a:pPr>
            <a:endParaRPr lang="en-US" sz="1800" i="1"/>
          </a:p>
          <a:p>
            <a:pPr marL="0" indent="0">
              <a:buNone/>
            </a:pPr>
            <a:endParaRPr lang="en-US"/>
          </a:p>
          <a:p>
            <a:pPr marL="0" indent="0">
              <a:buNone/>
            </a:pPr>
            <a:endParaRPr lang="en-US" b="1"/>
          </a:p>
          <a:p>
            <a:pPr marL="0" indent="0">
              <a:buNone/>
            </a:pPr>
            <a:endParaRPr lang="en-US"/>
          </a:p>
          <a:p>
            <a:pPr marL="0" indent="0">
              <a:buNone/>
            </a:pPr>
            <a:endParaRPr lang="en-US"/>
          </a:p>
        </p:txBody>
      </p:sp>
    </p:spTree>
    <p:extLst>
      <p:ext uri="{BB962C8B-B14F-4D97-AF65-F5344CB8AC3E}">
        <p14:creationId xmlns:p14="http://schemas.microsoft.com/office/powerpoint/2010/main" val="342610262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59EC4-6982-4F88-AC88-54B3C9F51905}"/>
              </a:ext>
            </a:extLst>
          </p:cNvPr>
          <p:cNvSpPr>
            <a:spLocks noGrp="1"/>
          </p:cNvSpPr>
          <p:nvPr>
            <p:ph type="title"/>
          </p:nvPr>
        </p:nvSpPr>
        <p:spPr/>
        <p:txBody>
          <a:bodyPr/>
          <a:lstStyle/>
          <a:p>
            <a:r>
              <a:rPr lang="en-US"/>
              <a:t>IESNIEGUMA IESNIEGŠANA</a:t>
            </a:r>
          </a:p>
        </p:txBody>
      </p:sp>
      <p:sp>
        <p:nvSpPr>
          <p:cNvPr id="3" name="Text Placeholder 2">
            <a:extLst>
              <a:ext uri="{FF2B5EF4-FFF2-40B4-BE49-F238E27FC236}">
                <a16:creationId xmlns:a16="http://schemas.microsoft.com/office/drawing/2014/main" id="{6215E889-6D84-4D04-9FAA-6A8DB0A641B6}"/>
              </a:ext>
            </a:extLst>
          </p:cNvPr>
          <p:cNvSpPr>
            <a:spLocks noGrp="1"/>
          </p:cNvSpPr>
          <p:nvPr>
            <p:ph type="body" idx="1"/>
          </p:nvPr>
        </p:nvSpPr>
        <p:spPr>
          <a:xfrm>
            <a:off x="1192143" y="1878388"/>
            <a:ext cx="14955977" cy="6906626"/>
          </a:xfrm>
        </p:spPr>
        <p:txBody>
          <a:bodyPr vert="horz" lIns="91440" tIns="45720" rIns="91440" bIns="45720" rtlCol="0" anchor="t">
            <a:normAutofit/>
          </a:bodyPr>
          <a:lstStyle/>
          <a:p>
            <a:pPr marL="0" indent="0">
              <a:buNone/>
            </a:pPr>
            <a:endParaRPr lang="en-US" sz="2800">
              <a:latin typeface="Verdana"/>
              <a:ea typeface="Verdana"/>
            </a:endParaRPr>
          </a:p>
          <a:p>
            <a:pPr marL="0" indent="0">
              <a:buNone/>
            </a:pPr>
            <a:r>
              <a:rPr lang="lv-LV" sz="2800">
                <a:latin typeface="Verdana"/>
                <a:ea typeface="Verdana"/>
              </a:rPr>
              <a:t>Iesniegumu var iesniegt:</a:t>
            </a:r>
            <a:endParaRPr lang="lv-LV"/>
          </a:p>
          <a:p>
            <a:pPr marL="457200" indent="-457200">
              <a:buFont typeface="Wingdings" panose="020B0604020202020204" pitchFamily="34" charset="0"/>
              <a:buChar char="q"/>
            </a:pPr>
            <a:r>
              <a:rPr lang="lv-LV" sz="2800">
                <a:latin typeface="Verdana"/>
                <a:ea typeface="Verdana"/>
              </a:rPr>
              <a:t>Klātienē;</a:t>
            </a:r>
          </a:p>
          <a:p>
            <a:pPr marL="457200" indent="-457200">
              <a:buFont typeface="Wingdings" panose="020B0604020202020204" pitchFamily="34" charset="0"/>
              <a:buChar char="q"/>
            </a:pPr>
            <a:r>
              <a:rPr lang="lv-LV" sz="2800">
                <a:latin typeface="Verdana"/>
                <a:ea typeface="Verdana"/>
              </a:rPr>
              <a:t>Pa pastu;</a:t>
            </a:r>
            <a:endParaRPr lang="lv-LV"/>
          </a:p>
          <a:p>
            <a:pPr marL="457200" indent="-457200">
              <a:buFont typeface="Wingdings" panose="020B0604020202020204" pitchFamily="34" charset="0"/>
              <a:buChar char="q"/>
            </a:pPr>
            <a:r>
              <a:rPr lang="lv-LV" sz="2800">
                <a:latin typeface="Verdana"/>
                <a:ea typeface="Verdana"/>
              </a:rPr>
              <a:t>Elektroniski uz Ekonomikas ministrijas e-pastu </a:t>
            </a:r>
            <a:r>
              <a:rPr lang="lv-LV" sz="2800">
                <a:latin typeface="Verdana"/>
                <a:ea typeface="Verdana"/>
                <a:hlinkClick r:id="rId2"/>
              </a:rPr>
              <a:t>pasts@em.gov.lv</a:t>
            </a:r>
            <a:r>
              <a:rPr lang="lv-LV" sz="2800">
                <a:latin typeface="Verdana"/>
                <a:ea typeface="Verdana"/>
              </a:rPr>
              <a:t> vai izmantojot valsts pārvaldes pakalpojumu portālu </a:t>
            </a:r>
            <a:r>
              <a:rPr lang="lv-LV" sz="2800">
                <a:latin typeface="Verdana"/>
                <a:ea typeface="Verdana"/>
                <a:hlinkClick r:id="rId3"/>
              </a:rPr>
              <a:t>www.latvija.lv</a:t>
            </a:r>
            <a:r>
              <a:rPr lang="lv-LV" sz="2800">
                <a:latin typeface="Verdana"/>
                <a:ea typeface="Verdana"/>
              </a:rPr>
              <a:t>  (</a:t>
            </a:r>
            <a:r>
              <a:rPr lang="lv-LV" sz="2800" i="1">
                <a:solidFill>
                  <a:srgbClr val="06829A"/>
                </a:solidFill>
                <a:latin typeface="Verdana"/>
                <a:ea typeface="Verdana"/>
              </a:rPr>
              <a:t>E-iesniegumam pievienotos dokumentus apstiprina atbilstoši Dokumentu juridiskā spēka likumam (piem., elektroniskais paraksts).</a:t>
            </a:r>
            <a:endParaRPr lang="lv-LV"/>
          </a:p>
          <a:p>
            <a:pPr marL="324485" indent="-324485"/>
            <a:endParaRPr lang="en-US" sz="2800"/>
          </a:p>
        </p:txBody>
      </p:sp>
    </p:spTree>
    <p:extLst>
      <p:ext uri="{BB962C8B-B14F-4D97-AF65-F5344CB8AC3E}">
        <p14:creationId xmlns:p14="http://schemas.microsoft.com/office/powerpoint/2010/main" val="321752438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E4510-BD04-4216-9068-8D6CE53B98A6}"/>
              </a:ext>
            </a:extLst>
          </p:cNvPr>
          <p:cNvSpPr>
            <a:spLocks noGrp="1"/>
          </p:cNvSpPr>
          <p:nvPr>
            <p:ph type="title"/>
          </p:nvPr>
        </p:nvSpPr>
        <p:spPr>
          <a:xfrm>
            <a:off x="1096169" y="714929"/>
            <a:ext cx="14955977" cy="905162"/>
          </a:xfrm>
        </p:spPr>
        <p:txBody>
          <a:bodyPr/>
          <a:lstStyle/>
          <a:p>
            <a:r>
              <a:rPr lang="lv-LV">
                <a:latin typeface="Verdana"/>
                <a:ea typeface="Verdana"/>
              </a:rPr>
              <a:t>Iesnieguma pieņemšana un to izskatīšanas termiņi</a:t>
            </a:r>
            <a:endParaRPr lang="lv-LV"/>
          </a:p>
        </p:txBody>
      </p:sp>
      <p:sp>
        <p:nvSpPr>
          <p:cNvPr id="5" name="Text Placeholder 4">
            <a:extLst>
              <a:ext uri="{FF2B5EF4-FFF2-40B4-BE49-F238E27FC236}">
                <a16:creationId xmlns:a16="http://schemas.microsoft.com/office/drawing/2014/main" id="{9FDA490D-BD60-4F2F-B035-40E711A0C1EB}"/>
              </a:ext>
            </a:extLst>
          </p:cNvPr>
          <p:cNvSpPr>
            <a:spLocks noGrp="1"/>
          </p:cNvSpPr>
          <p:nvPr>
            <p:ph type="body" idx="1"/>
          </p:nvPr>
        </p:nvSpPr>
        <p:spPr>
          <a:xfrm>
            <a:off x="1192143" y="1491357"/>
            <a:ext cx="14955977" cy="7293657"/>
          </a:xfrm>
        </p:spPr>
        <p:txBody>
          <a:bodyPr vert="horz" lIns="91440" tIns="45720" rIns="91440" bIns="45720" rtlCol="0" anchor="t">
            <a:normAutofit/>
          </a:bodyPr>
          <a:lstStyle/>
          <a:p>
            <a:pPr marL="0" indent="0">
              <a:buNone/>
            </a:pPr>
            <a:endParaRPr lang="en-US" sz="2800" b="1">
              <a:latin typeface="Verdana"/>
              <a:ea typeface="Verdana"/>
            </a:endParaRPr>
          </a:p>
          <a:p>
            <a:pPr marL="0" indent="0">
              <a:buNone/>
            </a:pPr>
            <a:r>
              <a:rPr lang="lv-LV" sz="2200">
                <a:latin typeface="Verdana"/>
                <a:ea typeface="Verdana"/>
              </a:rPr>
              <a:t>Ekonomikas ministrija pieņem lēmumu par reģistrēšanu reģistrā </a:t>
            </a:r>
            <a:r>
              <a:rPr lang="lv-LV" sz="2200" b="1">
                <a:latin typeface="Verdana"/>
                <a:ea typeface="Verdana"/>
              </a:rPr>
              <a:t>Administratīvā procesa likumā noteiktajā kārtībā - viena mēneša laikā </a:t>
            </a:r>
            <a:r>
              <a:rPr lang="lv-LV" sz="2200">
                <a:latin typeface="Verdana"/>
                <a:ea typeface="Verdana"/>
              </a:rPr>
              <a:t>(64.panta pirmā daļa). Objektīvu iemeslu dēļ termiņu var pagarināt uz laiku, ne ilgāku par četriem mēnešiem no iesnieguma saņemšanas dienas, par to paziņojot iesniedzējam (64.panta otrā daļa). </a:t>
            </a:r>
            <a:endParaRPr lang="lv-LV" sz="2200"/>
          </a:p>
          <a:p>
            <a:pPr marL="0" indent="0">
              <a:buNone/>
            </a:pPr>
            <a:endParaRPr lang="lv-LV" sz="2200">
              <a:latin typeface="Verdana"/>
              <a:ea typeface="Verdana"/>
            </a:endParaRPr>
          </a:p>
          <a:p>
            <a:pPr marL="0" indent="0">
              <a:buNone/>
            </a:pPr>
            <a:r>
              <a:rPr lang="lv-LV" sz="2200">
                <a:latin typeface="Verdana"/>
                <a:ea typeface="Verdana"/>
              </a:rPr>
              <a:t>Ekonomikas ministrija, izskatot personas iesniegumu un tam pievienotos dokumentus, pieņem vienu no šādiem lēmumiem:</a:t>
            </a:r>
            <a:endParaRPr lang="lv-LV" sz="2200"/>
          </a:p>
          <a:p>
            <a:pPr marL="0" indent="0">
              <a:buNone/>
            </a:pPr>
            <a:r>
              <a:rPr lang="lv-LV" sz="2200">
                <a:latin typeface="Verdana"/>
                <a:ea typeface="Verdana"/>
              </a:rPr>
              <a:t>1) </a:t>
            </a:r>
            <a:r>
              <a:rPr lang="lv-LV" sz="2200" b="1">
                <a:latin typeface="Verdana"/>
                <a:ea typeface="Verdana"/>
              </a:rPr>
              <a:t>reģistrēt</a:t>
            </a:r>
            <a:r>
              <a:rPr lang="lv-LV" sz="2200">
                <a:latin typeface="Verdana"/>
                <a:ea typeface="Verdana"/>
              </a:rPr>
              <a:t> </a:t>
            </a:r>
            <a:r>
              <a:rPr lang="lv-LV" sz="2200" b="1">
                <a:latin typeface="Verdana"/>
                <a:ea typeface="Verdana"/>
              </a:rPr>
              <a:t>personu</a:t>
            </a:r>
            <a:r>
              <a:rPr lang="lv-LV" sz="2200">
                <a:latin typeface="Verdana"/>
                <a:ea typeface="Verdana"/>
              </a:rPr>
              <a:t>, ja tā atbilst Nekustamā īpašuma darījumu starpnieku darbības likuma prasībām;</a:t>
            </a:r>
          </a:p>
          <a:p>
            <a:pPr marL="0" indent="0">
              <a:buNone/>
            </a:pPr>
            <a:r>
              <a:rPr lang="lv-LV" sz="2200">
                <a:latin typeface="Verdana"/>
                <a:ea typeface="Verdana"/>
              </a:rPr>
              <a:t> 2) </a:t>
            </a:r>
            <a:r>
              <a:rPr lang="lv-LV" sz="2200" b="1">
                <a:latin typeface="Verdana"/>
                <a:ea typeface="Verdana"/>
              </a:rPr>
              <a:t>atlikt personas reģistrāciju</a:t>
            </a:r>
            <a:r>
              <a:rPr lang="lv-LV" sz="2200">
                <a:latin typeface="Verdana"/>
                <a:ea typeface="Verdana"/>
              </a:rPr>
              <a:t>, nosakot saprātīgu termiņu trūkumu novēršanai, ja iesniegumā nav norādīta visa nepieciešamā informācija vai iesniegumam nav pievienoti visi nepieciešamie dokumenti;</a:t>
            </a:r>
          </a:p>
          <a:p>
            <a:pPr marL="0" indent="0">
              <a:buNone/>
            </a:pPr>
            <a:r>
              <a:rPr lang="lv-LV" sz="2200">
                <a:latin typeface="Verdana"/>
                <a:ea typeface="Verdana"/>
              </a:rPr>
              <a:t> 3) </a:t>
            </a:r>
            <a:r>
              <a:rPr lang="lv-LV" sz="2200" b="1">
                <a:latin typeface="Verdana"/>
                <a:ea typeface="Verdana"/>
              </a:rPr>
              <a:t>atteikt personas reģistrāciju</a:t>
            </a:r>
            <a:r>
              <a:rPr lang="lv-LV" sz="2200">
                <a:latin typeface="Verdana"/>
                <a:ea typeface="Verdana"/>
              </a:rPr>
              <a:t>, ja tā neatbilst Nekustamā īpašuma darījumu starpnieku darbības likuma prasībām.</a:t>
            </a:r>
          </a:p>
          <a:p>
            <a:pPr marL="0" indent="0">
              <a:buNone/>
            </a:pPr>
            <a:endParaRPr lang="lv-LV" sz="2200"/>
          </a:p>
          <a:p>
            <a:pPr marL="0" indent="0">
              <a:buNone/>
            </a:pPr>
            <a:r>
              <a:rPr lang="lv-LV" sz="2200">
                <a:latin typeface="Verdana"/>
                <a:ea typeface="Verdana"/>
              </a:rPr>
              <a:t>Otrajā darba dienā pēc lēmuma nosūtīšanas reģistrē starpnieku reģistrā. </a:t>
            </a:r>
          </a:p>
          <a:p>
            <a:pPr marL="324485" indent="-324485"/>
            <a:endParaRPr lang="en-US"/>
          </a:p>
        </p:txBody>
      </p:sp>
    </p:spTree>
    <p:extLst>
      <p:ext uri="{BB962C8B-B14F-4D97-AF65-F5344CB8AC3E}">
        <p14:creationId xmlns:p14="http://schemas.microsoft.com/office/powerpoint/2010/main" val="1103742602"/>
      </p:ext>
    </p:extLst>
  </p:cSld>
  <p:clrMapOvr>
    <a:masterClrMapping/>
  </p:clrMapOvr>
  <p:transition spd="med"/>
</p:sld>
</file>

<file path=ppt/theme/theme1.xml><?xml version="1.0" encoding="utf-8"?>
<a:theme xmlns:a="http://schemas.openxmlformats.org/drawingml/2006/main" name="EM_LV">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_LV" id="{B9B434BE-957C-442D-99B2-56CBE6461A7D}" vid="{BF28C971-8E20-4013-A0F2-979FA7E00E96}"/>
    </a:ext>
  </a:extLst>
</a:theme>
</file>

<file path=ppt/theme/theme2.xml><?xml version="1.0" encoding="utf-8"?>
<a:theme xmlns:a="http://schemas.openxmlformats.org/drawingml/2006/main" name="Office Theme">
  <a:themeElements>
    <a:clrScheme name="Custom 1">
      <a:dk1>
        <a:srgbClr val="00859B"/>
      </a:dk1>
      <a:lt1>
        <a:sysClr val="window" lastClr="FFFFFF"/>
      </a:lt1>
      <a:dk2>
        <a:srgbClr val="00859B"/>
      </a:dk2>
      <a:lt2>
        <a:srgbClr val="FFFFFF"/>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EM_LV</Template>
  <TotalTime>14</TotalTime>
  <Words>2450</Words>
  <Application>Microsoft Office PowerPoint</Application>
  <PresentationFormat>Custom</PresentationFormat>
  <Paragraphs>159</Paragraphs>
  <Slides>28</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28</vt:i4>
      </vt:variant>
    </vt:vector>
  </HeadingPairs>
  <TitlesOfParts>
    <vt:vector size="37" baseType="lpstr">
      <vt:lpstr>Arial</vt:lpstr>
      <vt:lpstr>Calibri</vt:lpstr>
      <vt:lpstr>Calibri Light</vt:lpstr>
      <vt:lpstr>Helvetica Neue</vt:lpstr>
      <vt:lpstr>Verdana</vt:lpstr>
      <vt:lpstr>Wingdings</vt:lpstr>
      <vt:lpstr>EM_LV</vt:lpstr>
      <vt:lpstr>Office Theme</vt:lpstr>
      <vt:lpstr>1_Custom Design</vt:lpstr>
      <vt:lpstr>Informatīvs seminārs</vt:lpstr>
      <vt:lpstr>     Nekustamā īpašuma darījumu starpnieku darbības likums (pieņemts 2020. gada 11. jūnijā, spēkā no 2020. gada 1. augusta) https://likumi.lv/ta/id/315656-nekustama-ipasuma-darijumu-starpnieku-darbibas-likums  Ministru kabineta 2020. gada 29. septembra noteikumi Nr. 603 «Noteikumi par nekustamā īpašuma darījumu starpnieka reģistrācijas maksu un ikgadējo uzraudzības maksu» https://likumi.lv/ta/id/317676-noteikumi-par-nekustama-ipasuma-darijumu-starpnieka-registracijas-maksu-un-ikgadejo-uzraudzibas-maksu  Ministru kabineta 2020. gada 29. septembra noteikumi Nr. 602 «Nekustamā īpašuma darījumu starpnieka profesionālās darbības civiltiesiskās atbildības apdrošināšanas noteikumi» https://likumi.lv/ta/id/317675-nekustama-ipasuma-darijumu-starpnieka-profesionalas-darbibas-civiltiesiskas-atbildibas-apdrosinasanas-noteikumi  Ministru kabineta 2020. gada 17. decembra noteikumi Nr. 805 «Noteikumi par nekustamā īpašuma darījumu starpnieka kvalifikācijas celšanas pasākumiem» https://likumi.lv/ta/id/319710-noteikumi-par-nekustama-ipasuma-darijumu-starpnieka-kvalifikacijas-celsanas-pasakumiem   </vt:lpstr>
      <vt:lpstr>MĒRĶIS</vt:lpstr>
      <vt:lpstr>Kam jāreģistrējas?</vt:lpstr>
      <vt:lpstr>Nosacījumi reģistrācijai nekustamā īpašuma darījumu starpnieku reģistrā</vt:lpstr>
      <vt:lpstr>IESNIEGUMA IESNIEGŠANA reģistrācijai nekustamā īpašuma darījumu starpnieku reģistrā</vt:lpstr>
      <vt:lpstr>Svarīgi zināt pie reģistrācijas:</vt:lpstr>
      <vt:lpstr>IESNIEGUMA IESNIEGŠANA</vt:lpstr>
      <vt:lpstr>Iesnieguma pieņemšana un to izskatīšanas termiņi</vt:lpstr>
      <vt:lpstr>Nosacījumi palikšanai nekustamā īpašuma darījumu starpnieku reģistrā</vt:lpstr>
      <vt:lpstr>Aktuālās informācijas un starpnieku reģistra pieejamība </vt:lpstr>
      <vt:lpstr>JAUTĀJUMI UN ATBILDES</vt:lpstr>
      <vt:lpstr>JAUTĀJUMI UN ATBILDES </vt:lpstr>
      <vt:lpstr>JAUTĀJUMI UN ATBILDES</vt:lpstr>
      <vt:lpstr>JAUTĀJUMI UN ATBILDES </vt:lpstr>
      <vt:lpstr>JAUTĀJUMI UN ATBILDES </vt:lpstr>
      <vt:lpstr>JAUTĀJUMI UN ATBILDES</vt:lpstr>
      <vt:lpstr>JAUTĀJUMI UN ATBILDES </vt:lpstr>
      <vt:lpstr>JAUTĀJUMI UN ATBILDES</vt:lpstr>
      <vt:lpstr>JAUTĀJUMI UN ATBILDES</vt:lpstr>
      <vt:lpstr>JAUTĀJUMI UN ATBILDES</vt:lpstr>
      <vt:lpstr>JAUTĀJUMI UN ATBILDES</vt:lpstr>
      <vt:lpstr>JAUTĀJUMI UN ATBILDES</vt:lpstr>
      <vt:lpstr>JAUTĀJUMI UN ATBILDES</vt:lpstr>
      <vt:lpstr>JAUTĀJUMI UN ATBILDES</vt:lpstr>
      <vt:lpstr>JAUTĀJUMI UN ATBILDES</vt:lpstr>
      <vt:lpstr>JAUTĀJUMI UN ATBILDES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Agrita Alkšere</dc:creator>
  <cp:lastModifiedBy>Sigita Siliņa</cp:lastModifiedBy>
  <cp:revision>4</cp:revision>
  <dcterms:created xsi:type="dcterms:W3CDTF">2018-07-26T10:29:05Z</dcterms:created>
  <dcterms:modified xsi:type="dcterms:W3CDTF">2021-01-25T07:08:42Z</dcterms:modified>
</cp:coreProperties>
</file>