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48" r:id="rId1"/>
  </p:sldMasterIdLst>
  <p:notesMasterIdLst>
    <p:notesMasterId r:id="rId17"/>
  </p:notesMasterIdLst>
  <p:handoutMasterIdLst>
    <p:handoutMasterId r:id="rId18"/>
  </p:handoutMasterIdLst>
  <p:sldIdLst>
    <p:sldId id="256" r:id="rId2"/>
    <p:sldId id="353" r:id="rId3"/>
    <p:sldId id="356" r:id="rId4"/>
    <p:sldId id="357" r:id="rId5"/>
    <p:sldId id="358" r:id="rId6"/>
    <p:sldId id="359" r:id="rId7"/>
    <p:sldId id="360" r:id="rId8"/>
    <p:sldId id="361" r:id="rId9"/>
    <p:sldId id="362" r:id="rId10"/>
    <p:sldId id="363" r:id="rId11"/>
    <p:sldId id="364" r:id="rId12"/>
    <p:sldId id="365" r:id="rId13"/>
    <p:sldId id="366" r:id="rId14"/>
    <p:sldId id="367" r:id="rId15"/>
    <p:sldId id="355" r:id="rId16"/>
  </p:sldIdLst>
  <p:sldSz cx="9144000" cy="6858000" type="screen4x3"/>
  <p:notesSz cx="6797675" cy="9926638"/>
  <p:defaultTextStyle>
    <a:defPPr>
      <a:defRPr lang="en-US"/>
    </a:defPPr>
    <a:lvl1pPr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fontAlgn="base">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374"/>
    <a:srgbClr val="228B9D"/>
    <a:srgbClr val="00859B"/>
    <a:srgbClr val="00808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996" autoAdjust="0"/>
    <p:restoredTop sz="83977" autoAdjust="0"/>
  </p:normalViewPr>
  <p:slideViewPr>
    <p:cSldViewPr snapToGrid="0" snapToObjects="1">
      <p:cViewPr varScale="1">
        <p:scale>
          <a:sx n="96" d="100"/>
          <a:sy n="96" d="100"/>
        </p:scale>
        <p:origin x="1668" y="72"/>
      </p:cViewPr>
      <p:guideLst>
        <p:guide orient="horz" pos="2160"/>
        <p:guide pos="2880"/>
      </p:guideLst>
    </p:cSldViewPr>
  </p:slideViewPr>
  <p:notesTextViewPr>
    <p:cViewPr>
      <p:scale>
        <a:sx n="3" d="2"/>
        <a:sy n="3" d="2"/>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smtClean="0">
                <a:cs typeface="Arial" charset="0"/>
              </a:defRPr>
            </a:lvl1pPr>
          </a:lstStyle>
          <a:p>
            <a:pPr>
              <a:defRPr/>
            </a:pPr>
            <a:endParaRPr lang="lv-LV"/>
          </a:p>
        </p:txBody>
      </p:sp>
      <p:sp>
        <p:nvSpPr>
          <p:cNvPr id="3" name="Date Placeholder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smtClean="0">
                <a:cs typeface="Arial" charset="0"/>
              </a:defRPr>
            </a:lvl1pPr>
          </a:lstStyle>
          <a:p>
            <a:pPr>
              <a:defRPr/>
            </a:pPr>
            <a:fld id="{54F0A7A2-02AC-4801-BD68-F788547CEC02}" type="datetimeFigureOut">
              <a:rPr lang="lv-LV"/>
              <a:pPr>
                <a:defRPr/>
              </a:pPr>
              <a:t>14.01.2021</a:t>
            </a:fld>
            <a:endParaRPr lang="lv-LV"/>
          </a:p>
        </p:txBody>
      </p:sp>
      <p:sp>
        <p:nvSpPr>
          <p:cNvPr id="4" name="Footer Placeholder 3"/>
          <p:cNvSpPr>
            <a:spLocks noGrp="1"/>
          </p:cNvSpPr>
          <p:nvPr>
            <p:ph type="ftr" sz="quarter" idx="2"/>
          </p:nvPr>
        </p:nvSpPr>
        <p:spPr>
          <a:xfrm>
            <a:off x="0" y="9428163"/>
            <a:ext cx="2946400" cy="496887"/>
          </a:xfrm>
          <a:prstGeom prst="rect">
            <a:avLst/>
          </a:prstGeom>
        </p:spPr>
        <p:txBody>
          <a:bodyPr vert="horz" lIns="91440" tIns="45720" rIns="91440" bIns="45720" rtlCol="0" anchor="b"/>
          <a:lstStyle>
            <a:lvl1pPr algn="l">
              <a:defRPr sz="1200" smtClean="0">
                <a:cs typeface="Arial" charset="0"/>
              </a:defRPr>
            </a:lvl1pPr>
          </a:lstStyle>
          <a:p>
            <a:pPr>
              <a:defRPr/>
            </a:pPr>
            <a:endParaRPr lang="lv-LV"/>
          </a:p>
        </p:txBody>
      </p:sp>
      <p:sp>
        <p:nvSpPr>
          <p:cNvPr id="5" name="Slide Number Placeholder 4"/>
          <p:cNvSpPr>
            <a:spLocks noGrp="1"/>
          </p:cNvSpPr>
          <p:nvPr>
            <p:ph type="sldNum" sz="quarter" idx="3"/>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E3BD6A9F-287F-4D88-A612-14B2A7ADAC88}" type="slidenum">
              <a:rPr lang="lv-LV" altLang="lv-LV"/>
              <a:pPr/>
              <a:t>‹#›</a:t>
            </a:fld>
            <a:endParaRPr lang="lv-LV" altLang="lv-LV"/>
          </a:p>
        </p:txBody>
      </p:sp>
    </p:spTree>
    <p:extLst>
      <p:ext uri="{BB962C8B-B14F-4D97-AF65-F5344CB8AC3E}">
        <p14:creationId xmlns:p14="http://schemas.microsoft.com/office/powerpoint/2010/main" val="3794431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400" cy="496888"/>
          </a:xfrm>
          <a:prstGeom prst="rect">
            <a:avLst/>
          </a:prstGeom>
        </p:spPr>
        <p:txBody>
          <a:bodyPr vert="horz" lIns="91440" tIns="45720" rIns="91440" bIns="45720" rtlCol="0"/>
          <a:lstStyle>
            <a:lvl1pPr algn="l" defTabSz="939575" fontAlgn="auto">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49688" y="0"/>
            <a:ext cx="2946400" cy="496888"/>
          </a:xfrm>
          <a:prstGeom prst="rect">
            <a:avLst/>
          </a:prstGeom>
        </p:spPr>
        <p:txBody>
          <a:bodyPr vert="horz" lIns="91440" tIns="45720" rIns="91440" bIns="45720" rtlCol="0"/>
          <a:lstStyle>
            <a:lvl1pPr algn="r" defTabSz="939575" fontAlgn="auto">
              <a:spcBef>
                <a:spcPts val="0"/>
              </a:spcBef>
              <a:spcAft>
                <a:spcPts val="0"/>
              </a:spcAft>
              <a:defRPr sz="1200">
                <a:latin typeface="+mn-lt"/>
                <a:cs typeface="+mn-cs"/>
              </a:defRPr>
            </a:lvl1pPr>
          </a:lstStyle>
          <a:p>
            <a:pPr>
              <a:defRPr/>
            </a:pPr>
            <a:fld id="{FAC3D6D7-4917-4322-8B96-E8425DA07ECB}" type="datetimeFigureOut">
              <a:rPr lang="lv-LV"/>
              <a:pPr>
                <a:defRPr/>
              </a:pPr>
              <a:t>14.01.2021</a:t>
            </a:fld>
            <a:endParaRPr lang="lv-LV"/>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79450" y="4714875"/>
            <a:ext cx="5438775" cy="446722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p:cNvSpPr>
            <a:spLocks noGrp="1"/>
          </p:cNvSpPr>
          <p:nvPr>
            <p:ph type="ftr" sz="quarter" idx="4"/>
          </p:nvPr>
        </p:nvSpPr>
        <p:spPr>
          <a:xfrm>
            <a:off x="0" y="9428163"/>
            <a:ext cx="2946400" cy="496887"/>
          </a:xfrm>
          <a:prstGeom prst="rect">
            <a:avLst/>
          </a:prstGeom>
        </p:spPr>
        <p:txBody>
          <a:bodyPr vert="horz" lIns="91440" tIns="45720" rIns="91440" bIns="45720" rtlCol="0" anchor="b"/>
          <a:lstStyle>
            <a:lvl1pPr algn="l" defTabSz="939575" fontAlgn="auto">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49688" y="9428163"/>
            <a:ext cx="2946400"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1702E323-1C4B-44D4-84EF-9B2432333C3B}" type="slidenum">
              <a:rPr lang="lv-LV" altLang="lv-LV"/>
              <a:pPr/>
              <a:t>‹#›</a:t>
            </a:fld>
            <a:endParaRPr lang="lv-LV" altLang="lv-LV"/>
          </a:p>
        </p:txBody>
      </p:sp>
    </p:spTree>
    <p:extLst>
      <p:ext uri="{BB962C8B-B14F-4D97-AF65-F5344CB8AC3E}">
        <p14:creationId xmlns:p14="http://schemas.microsoft.com/office/powerpoint/2010/main" val="57215656"/>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2</a:t>
            </a:fld>
            <a:endParaRPr lang="lv-LV" altLang="lv-LV"/>
          </a:p>
        </p:txBody>
      </p:sp>
    </p:spTree>
    <p:extLst>
      <p:ext uri="{BB962C8B-B14F-4D97-AF65-F5344CB8AC3E}">
        <p14:creationId xmlns:p14="http://schemas.microsoft.com/office/powerpoint/2010/main" val="5813346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11</a:t>
            </a:fld>
            <a:endParaRPr lang="lv-LV" altLang="lv-LV"/>
          </a:p>
        </p:txBody>
      </p:sp>
    </p:spTree>
    <p:extLst>
      <p:ext uri="{BB962C8B-B14F-4D97-AF65-F5344CB8AC3E}">
        <p14:creationId xmlns:p14="http://schemas.microsoft.com/office/powerpoint/2010/main" val="294640487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12</a:t>
            </a:fld>
            <a:endParaRPr lang="lv-LV" altLang="lv-LV"/>
          </a:p>
        </p:txBody>
      </p:sp>
    </p:spTree>
    <p:extLst>
      <p:ext uri="{BB962C8B-B14F-4D97-AF65-F5344CB8AC3E}">
        <p14:creationId xmlns:p14="http://schemas.microsoft.com/office/powerpoint/2010/main" val="1548684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13</a:t>
            </a:fld>
            <a:endParaRPr lang="lv-LV" altLang="lv-LV"/>
          </a:p>
        </p:txBody>
      </p:sp>
    </p:spTree>
    <p:extLst>
      <p:ext uri="{BB962C8B-B14F-4D97-AF65-F5344CB8AC3E}">
        <p14:creationId xmlns:p14="http://schemas.microsoft.com/office/powerpoint/2010/main" val="329116026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lgn="just"/>
            <a:r>
              <a:rPr lang="lv-LV" sz="1800" dirty="0">
                <a:effectLst/>
                <a:latin typeface="Times New Roman" panose="02020603050405020304" pitchFamily="18" charset="0"/>
                <a:ea typeface="Times New Roman" panose="02020603050405020304" pitchFamily="18" charset="0"/>
              </a:rPr>
              <a:t>1. RRF/MMF</a:t>
            </a:r>
            <a:r>
              <a:rPr lang="lv-LV" sz="1800" dirty="0">
                <a:solidFill>
                  <a:srgbClr val="202124"/>
                </a:solidFill>
                <a:effectLst/>
                <a:latin typeface="Times New Roman" panose="02020603050405020304" pitchFamily="18" charset="0"/>
                <a:ea typeface="Times New Roman" panose="02020603050405020304" pitchFamily="18" charset="0"/>
              </a:rPr>
              <a:t>- </a:t>
            </a:r>
            <a:r>
              <a:rPr lang="lv-LV" sz="1800" dirty="0">
                <a:effectLst/>
                <a:latin typeface="Times New Roman" panose="02020603050405020304" pitchFamily="18" charset="0"/>
                <a:ea typeface="Times New Roman" panose="02020603050405020304" pitchFamily="18" charset="0"/>
              </a:rPr>
              <a:t>ES fondu 2021-2027 investīciju apjomu līdzsvarošana pa gadiem, ilgtspējas kritēriji, MK programmas, investīciju projektu prognozes; </a:t>
            </a:r>
          </a:p>
          <a:p>
            <a:pPr algn="just"/>
            <a:r>
              <a:rPr lang="lv-LV" sz="1800" dirty="0">
                <a:effectLst/>
                <a:latin typeface="Times New Roman" panose="02020603050405020304" pitchFamily="18" charset="0"/>
                <a:ea typeface="Times New Roman" panose="02020603050405020304" pitchFamily="18" charset="0"/>
              </a:rPr>
              <a:t>2. Aprites ekonomika &amp; Būvniecības nozare (PIL, </a:t>
            </a:r>
            <a:r>
              <a:rPr lang="lv-LV" sz="1800" dirty="0" err="1">
                <a:effectLst/>
                <a:latin typeface="Times New Roman" panose="02020603050405020304" pitchFamily="18" charset="0"/>
                <a:ea typeface="Times New Roman" panose="02020603050405020304" pitchFamily="18" charset="0"/>
              </a:rPr>
              <a:t>eco</a:t>
            </a:r>
            <a:r>
              <a:rPr lang="lv-LV" sz="1800" dirty="0">
                <a:effectLst/>
                <a:latin typeface="Times New Roman" panose="02020603050405020304" pitchFamily="18" charset="0"/>
                <a:ea typeface="Times New Roman" panose="02020603050405020304" pitchFamily="18" charset="0"/>
              </a:rPr>
              <a:t>-pakalpojumi, būvgruži, pārstrāde);</a:t>
            </a:r>
          </a:p>
          <a:p>
            <a:pPr algn="just"/>
            <a:r>
              <a:rPr lang="lv-LV" sz="1800" dirty="0">
                <a:effectLst/>
                <a:latin typeface="Times New Roman" panose="02020603050405020304" pitchFamily="18" charset="0"/>
                <a:ea typeface="Times New Roman" panose="02020603050405020304" pitchFamily="18" charset="0"/>
              </a:rPr>
              <a:t>3. Būvniecības nozares segmentācija un ēnu ekonomikas monitorings datos balstīts;</a:t>
            </a:r>
          </a:p>
          <a:p>
            <a:pPr algn="just"/>
            <a:r>
              <a:rPr lang="lv-LV" sz="1800" dirty="0">
                <a:effectLst/>
                <a:latin typeface="Times New Roman" panose="02020603050405020304" pitchFamily="18" charset="0"/>
                <a:ea typeface="Times New Roman" panose="02020603050405020304" pitchFamily="18" charset="0"/>
              </a:rPr>
              <a:t>4. Importa darba spēka politika 2024.-2027.gadam;</a:t>
            </a:r>
          </a:p>
          <a:p>
            <a:pPr algn="just"/>
            <a:r>
              <a:rPr lang="lv-LV" sz="1800" dirty="0">
                <a:effectLst/>
                <a:latin typeface="Times New Roman" panose="02020603050405020304" pitchFamily="18" charset="0"/>
                <a:ea typeface="Times New Roman" panose="02020603050405020304" pitchFamily="18" charset="0"/>
              </a:rPr>
              <a:t>5. Būvniecības nozares pārvaldes centralizācija.</a:t>
            </a:r>
          </a:p>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14</a:t>
            </a:fld>
            <a:endParaRPr lang="lv-LV" altLang="lv-LV"/>
          </a:p>
        </p:txBody>
      </p:sp>
    </p:spTree>
    <p:extLst>
      <p:ext uri="{BB962C8B-B14F-4D97-AF65-F5344CB8AC3E}">
        <p14:creationId xmlns:p14="http://schemas.microsoft.com/office/powerpoint/2010/main" val="27424495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3</a:t>
            </a:fld>
            <a:endParaRPr lang="lv-LV" altLang="lv-LV"/>
          </a:p>
        </p:txBody>
      </p:sp>
    </p:spTree>
    <p:extLst>
      <p:ext uri="{BB962C8B-B14F-4D97-AF65-F5344CB8AC3E}">
        <p14:creationId xmlns:p14="http://schemas.microsoft.com/office/powerpoint/2010/main" val="4016834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4</a:t>
            </a:fld>
            <a:endParaRPr lang="lv-LV" altLang="lv-LV"/>
          </a:p>
        </p:txBody>
      </p:sp>
    </p:spTree>
    <p:extLst>
      <p:ext uri="{BB962C8B-B14F-4D97-AF65-F5344CB8AC3E}">
        <p14:creationId xmlns:p14="http://schemas.microsoft.com/office/powerpoint/2010/main" val="25357342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5</a:t>
            </a:fld>
            <a:endParaRPr lang="lv-LV" altLang="lv-LV"/>
          </a:p>
        </p:txBody>
      </p:sp>
    </p:spTree>
    <p:extLst>
      <p:ext uri="{BB962C8B-B14F-4D97-AF65-F5344CB8AC3E}">
        <p14:creationId xmlns:p14="http://schemas.microsoft.com/office/powerpoint/2010/main" val="35868399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6</a:t>
            </a:fld>
            <a:endParaRPr lang="lv-LV" altLang="lv-LV"/>
          </a:p>
        </p:txBody>
      </p:sp>
    </p:spTree>
    <p:extLst>
      <p:ext uri="{BB962C8B-B14F-4D97-AF65-F5344CB8AC3E}">
        <p14:creationId xmlns:p14="http://schemas.microsoft.com/office/powerpoint/2010/main" val="18023496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7</a:t>
            </a:fld>
            <a:endParaRPr lang="lv-LV" altLang="lv-LV"/>
          </a:p>
        </p:txBody>
      </p:sp>
    </p:spTree>
    <p:extLst>
      <p:ext uri="{BB962C8B-B14F-4D97-AF65-F5344CB8AC3E}">
        <p14:creationId xmlns:p14="http://schemas.microsoft.com/office/powerpoint/2010/main" val="28202099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8</a:t>
            </a:fld>
            <a:endParaRPr lang="lv-LV" altLang="lv-LV"/>
          </a:p>
        </p:txBody>
      </p:sp>
    </p:spTree>
    <p:extLst>
      <p:ext uri="{BB962C8B-B14F-4D97-AF65-F5344CB8AC3E}">
        <p14:creationId xmlns:p14="http://schemas.microsoft.com/office/powerpoint/2010/main" val="1657406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9</a:t>
            </a:fld>
            <a:endParaRPr lang="lv-LV" altLang="lv-LV"/>
          </a:p>
        </p:txBody>
      </p:sp>
    </p:spTree>
    <p:extLst>
      <p:ext uri="{BB962C8B-B14F-4D97-AF65-F5344CB8AC3E}">
        <p14:creationId xmlns:p14="http://schemas.microsoft.com/office/powerpoint/2010/main" val="37457561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0" marR="0" lvl="0" indent="0" algn="l" defTabSz="938213" rtl="0" eaLnBrk="0" fontAlgn="base" latinLnBrk="0" hangingPunct="0">
              <a:lnSpc>
                <a:spcPct val="100000"/>
              </a:lnSpc>
              <a:spcBef>
                <a:spcPct val="30000"/>
              </a:spcBef>
              <a:spcAft>
                <a:spcPct val="0"/>
              </a:spcAft>
              <a:buClrTx/>
              <a:buSzTx/>
              <a:buFontTx/>
              <a:buNone/>
              <a:tabLst/>
              <a:defRPr/>
            </a:pPr>
            <a:endParaRPr lang="lv-LV" altLang="lv-LV" sz="1000" b="0" dirty="0">
              <a:latin typeface="Tahoma" panose="020B0604030504040204" pitchFamily="34" charset="0"/>
              <a:ea typeface="Tahoma" panose="020B0604030504040204" pitchFamily="34" charset="0"/>
              <a:cs typeface="Tahoma" panose="020B0604030504040204" pitchFamily="34" charset="0"/>
            </a:endParaRPr>
          </a:p>
        </p:txBody>
      </p:sp>
      <p:sp>
        <p:nvSpPr>
          <p:cNvPr id="204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D96E2EF-FF8B-4F12-88C1-CA9E5C32CB7A}" type="slidenum">
              <a:rPr lang="lv-LV" altLang="lv-LV" smtClean="0"/>
              <a:pPr/>
              <a:t>10</a:t>
            </a:fld>
            <a:endParaRPr lang="lv-LV" altLang="lv-LV"/>
          </a:p>
        </p:txBody>
      </p:sp>
    </p:spTree>
    <p:extLst>
      <p:ext uri="{BB962C8B-B14F-4D97-AF65-F5344CB8AC3E}">
        <p14:creationId xmlns:p14="http://schemas.microsoft.com/office/powerpoint/2010/main" val="169561418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4173283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dirty="0"/>
              <a:t>Click to edit Master title style</a:t>
            </a:r>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937B3D2-9EA0-42E3-98F5-02574E4B83CB}" type="slidenum">
              <a:rPr lang="en-US" altLang="lv-LV"/>
              <a:pPr/>
              <a:t>‹#›</a:t>
            </a:fld>
            <a:endParaRPr lang="en-US" altLang="lv-LV"/>
          </a:p>
        </p:txBody>
      </p:sp>
    </p:spTree>
    <p:extLst>
      <p:ext uri="{BB962C8B-B14F-4D97-AF65-F5344CB8AC3E}">
        <p14:creationId xmlns:p14="http://schemas.microsoft.com/office/powerpoint/2010/main" val="18079619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7BFDB71F-C6B9-45F5-ACA0-BA0D55155918}" type="slidenum">
              <a:rPr lang="en-US" altLang="lv-LV"/>
              <a:pPr/>
              <a:t>‹#›</a:t>
            </a:fld>
            <a:endParaRPr lang="en-US" altLang="lv-LV"/>
          </a:p>
        </p:txBody>
      </p:sp>
    </p:spTree>
    <p:extLst>
      <p:ext uri="{BB962C8B-B14F-4D97-AF65-F5344CB8AC3E}">
        <p14:creationId xmlns:p14="http://schemas.microsoft.com/office/powerpoint/2010/main" val="711649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2222DF1-8D50-4487-9837-D90AAA3D635A}" type="slidenum">
              <a:rPr lang="en-US" altLang="lv-LV"/>
              <a:pPr/>
              <a:t>‹#›</a:t>
            </a:fld>
            <a:endParaRPr lang="en-US" altLang="lv-LV"/>
          </a:p>
        </p:txBody>
      </p:sp>
    </p:spTree>
    <p:extLst>
      <p:ext uri="{BB962C8B-B14F-4D97-AF65-F5344CB8AC3E}">
        <p14:creationId xmlns:p14="http://schemas.microsoft.com/office/powerpoint/2010/main" val="28638370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fld id="{1EF4C4B5-2A7F-4D73-868E-125CCF8779A8}" type="slidenum">
              <a:rPr lang="en-US" altLang="lv-LV"/>
              <a:pPr/>
              <a:t>‹#›</a:t>
            </a:fld>
            <a:endParaRPr lang="en-US" altLang="lv-LV"/>
          </a:p>
        </p:txBody>
      </p:sp>
    </p:spTree>
    <p:extLst>
      <p:ext uri="{BB962C8B-B14F-4D97-AF65-F5344CB8AC3E}">
        <p14:creationId xmlns:p14="http://schemas.microsoft.com/office/powerpoint/2010/main" val="41252967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90C25FD5-4B3B-44CA-B2C7-0430E07A0BE2}" type="slidenum">
              <a:rPr lang="en-US" altLang="lv-LV"/>
              <a:pPr/>
              <a:t>‹#›</a:t>
            </a:fld>
            <a:endParaRPr lang="en-US" altLang="lv-LV"/>
          </a:p>
        </p:txBody>
      </p:sp>
    </p:spTree>
    <p:extLst>
      <p:ext uri="{BB962C8B-B14F-4D97-AF65-F5344CB8AC3E}">
        <p14:creationId xmlns:p14="http://schemas.microsoft.com/office/powerpoint/2010/main" val="3872995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A8B10AEE-491D-4AD9-AC80-E8DC31BDE1A7}" type="slidenum">
              <a:rPr lang="en-US" altLang="lv-LV"/>
              <a:pPr/>
              <a:t>‹#›</a:t>
            </a:fld>
            <a:endParaRPr lang="en-US" altLang="lv-LV"/>
          </a:p>
        </p:txBody>
      </p:sp>
    </p:spTree>
    <p:extLst>
      <p:ext uri="{BB962C8B-B14F-4D97-AF65-F5344CB8AC3E}">
        <p14:creationId xmlns:p14="http://schemas.microsoft.com/office/powerpoint/2010/main" val="34940293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fld id="{0084F99B-4FC3-4C7A-B66E-2C87B25D74C6}" type="slidenum">
              <a:rPr lang="en-US" altLang="lv-LV"/>
              <a:pPr/>
              <a:t>‹#›</a:t>
            </a:fld>
            <a:endParaRPr lang="en-US" altLang="lv-LV"/>
          </a:p>
        </p:txBody>
      </p:sp>
    </p:spTree>
    <p:extLst>
      <p:ext uri="{BB962C8B-B14F-4D97-AF65-F5344CB8AC3E}">
        <p14:creationId xmlns:p14="http://schemas.microsoft.com/office/powerpoint/2010/main" val="1876478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496205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fontAlgn="auto">
              <a:spcBef>
                <a:spcPts val="0"/>
              </a:spcBef>
              <a:spcAft>
                <a:spcPts val="0"/>
              </a:spcAft>
              <a:defRPr sz="1200">
                <a:solidFill>
                  <a:schemeClr val="tx1">
                    <a:tint val="75000"/>
                  </a:schemeClr>
                </a:solidFill>
                <a:latin typeface="+mn-lt"/>
                <a:cs typeface="+mn-cs"/>
              </a:defRPr>
            </a:lvl1pPr>
          </a:lstStyle>
          <a:p>
            <a:pPr>
              <a:defRPr/>
            </a:pPr>
            <a:fld id="{F754DBAC-0964-4B2B-AA7D-8201D6100879}" type="datetime1">
              <a:rPr lang="en-US"/>
              <a:pPr>
                <a:defRPr/>
              </a:pPr>
              <a:t>1/14/2021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a:defRPr sz="1200">
                <a:solidFill>
                  <a:srgbClr val="898989"/>
                </a:solidFill>
              </a:defRPr>
            </a:lvl1pPr>
          </a:lstStyle>
          <a:p>
            <a:fld id="{DE720A98-876A-4478-92C7-E7D5A60F22E2}" type="slidenum">
              <a:rPr lang="en-US" altLang="lv-LV"/>
              <a:pPr/>
              <a:t>‹#›</a:t>
            </a:fld>
            <a:endParaRPr lang="en-US" altLang="lv-LV"/>
          </a:p>
        </p:txBody>
      </p:sp>
    </p:spTree>
  </p:cSld>
  <p:clrMap bg1="lt1" tx1="dk1" bg2="lt2" tx2="dk2" accent1="accent1" accent2="accent2" accent3="accent3" accent4="accent4" accent5="accent5" accent6="accent6" hlink="hlink" folHlink="folHlink"/>
  <p:sldLayoutIdLst>
    <p:sldLayoutId id="2147483811" r:id="rId1"/>
    <p:sldLayoutId id="2147483812" r:id="rId2"/>
    <p:sldLayoutId id="2147483813" r:id="rId3"/>
    <p:sldLayoutId id="2147483814" r:id="rId4"/>
    <p:sldLayoutId id="2147483815" r:id="rId5"/>
    <p:sldLayoutId id="2147483816" r:id="rId6"/>
    <p:sldLayoutId id="2147483817" r:id="rId7"/>
    <p:sldLayoutId id="2147483818" r:id="rId8"/>
    <p:sldLayoutId id="2147483819"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3024981"/>
            <a:ext cx="7772400" cy="960438"/>
          </a:xfrm>
        </p:spPr>
        <p:txBody>
          <a:bodyPr>
            <a:normAutofit fontScale="90000"/>
          </a:bodyPr>
          <a:lstStyle/>
          <a:p>
            <a:r>
              <a:rPr lang="lv-LV" sz="3600" cap="small" dirty="0"/>
              <a:t>LATVIJAS BŪVNIECĪBAS PADOMES NOVĒRTĒJUMS </a:t>
            </a:r>
            <a:br>
              <a:rPr lang="lv-LV" sz="3600" cap="small" dirty="0"/>
            </a:br>
            <a:r>
              <a:rPr lang="lv-LV" sz="3600" cap="small" dirty="0"/>
              <a:t>2020</a:t>
            </a:r>
            <a:endParaRPr lang="lv-LV" altLang="lv-LV" sz="3600" dirty="0">
              <a:effectLst>
                <a:outerShdw blurRad="38100" dist="38100" dir="2700000" algn="tl">
                  <a:srgbClr val="000000">
                    <a:alpha val="43137"/>
                  </a:srgbClr>
                </a:outerShdw>
              </a:effectLst>
              <a:latin typeface="Calibri" panose="020F0502020204030204" pitchFamily="34" charset="0"/>
            </a:endParaRPr>
          </a:p>
        </p:txBody>
      </p:sp>
      <p:sp>
        <p:nvSpPr>
          <p:cNvPr id="11267" name="Text Placeholder 2"/>
          <p:cNvSpPr>
            <a:spLocks noGrp="1"/>
          </p:cNvSpPr>
          <p:nvPr>
            <p:ph type="body" sz="quarter" idx="10"/>
          </p:nvPr>
        </p:nvSpPr>
        <p:spPr>
          <a:xfrm>
            <a:off x="6422921" y="5431989"/>
            <a:ext cx="3591232" cy="1175287"/>
          </a:xfrm>
        </p:spPr>
        <p:txBody>
          <a:bodyPr anchor="ctr">
            <a:normAutofit lnSpcReduction="10000"/>
          </a:bodyPr>
          <a:lstStyle/>
          <a:p>
            <a:endParaRPr lang="lv-LV" altLang="lv-LV" dirty="0"/>
          </a:p>
          <a:p>
            <a:pPr algn="l"/>
            <a:r>
              <a:rPr lang="lv-LV" altLang="lv-LV" sz="1600" dirty="0">
                <a:latin typeface="Calibri" panose="020F0502020204030204" pitchFamily="34" charset="0"/>
              </a:rPr>
              <a:t>Gints Miķelsons</a:t>
            </a:r>
          </a:p>
          <a:p>
            <a:pPr algn="l"/>
            <a:r>
              <a:rPr lang="lv-LV" altLang="lv-LV" sz="1600" dirty="0">
                <a:latin typeface="Calibri" panose="020F0502020204030204" pitchFamily="34" charset="0"/>
              </a:rPr>
              <a:t>Latvijas Būvniecības padome</a:t>
            </a:r>
          </a:p>
          <a:p>
            <a:pPr algn="l"/>
            <a:r>
              <a:rPr lang="lv-LV" altLang="lv-LV" sz="1600" dirty="0">
                <a:latin typeface="Calibri" panose="020F0502020204030204" pitchFamily="34" charset="0"/>
              </a:rPr>
              <a:t>14.01.2021</a:t>
            </a:r>
          </a:p>
          <a:p>
            <a:pPr algn="l"/>
            <a:endParaRPr lang="lv-LV" altLang="lv-LV" sz="1600" dirty="0">
              <a:latin typeface="Calibri" panose="020F0502020204030204" pitchFamily="34" charset="0"/>
            </a:endParaRPr>
          </a:p>
          <a:p>
            <a:endParaRPr lang="lv-LV" altLang="lv-LV"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10</a:t>
            </a:fld>
            <a:endParaRPr lang="en-US" altLang="lv-LV"/>
          </a:p>
        </p:txBody>
      </p:sp>
      <p:pic>
        <p:nvPicPr>
          <p:cNvPr id="3" name="Picture 2">
            <a:extLst>
              <a:ext uri="{FF2B5EF4-FFF2-40B4-BE49-F238E27FC236}">
                <a16:creationId xmlns:a16="http://schemas.microsoft.com/office/drawing/2014/main" id="{B1D55FC1-E4AE-4C38-AA55-5FFC907DCB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026" y="1633287"/>
            <a:ext cx="7673321" cy="3771632"/>
          </a:xfrm>
          <a:prstGeom prst="rect">
            <a:avLst/>
          </a:prstGeom>
        </p:spPr>
      </p:pic>
      <p:sp>
        <p:nvSpPr>
          <p:cNvPr id="6" name="TextBox 5">
            <a:extLst>
              <a:ext uri="{FF2B5EF4-FFF2-40B4-BE49-F238E27FC236}">
                <a16:creationId xmlns:a16="http://schemas.microsoft.com/office/drawing/2014/main" id="{00165E67-8457-47D5-9470-F844D5B1A2AA}"/>
              </a:ext>
            </a:extLst>
          </p:cNvPr>
          <p:cNvSpPr txBox="1"/>
          <p:nvPr/>
        </p:nvSpPr>
        <p:spPr>
          <a:xfrm>
            <a:off x="6670963" y="5644634"/>
            <a:ext cx="2026228" cy="369332"/>
          </a:xfrm>
          <a:prstGeom prst="rect">
            <a:avLst/>
          </a:prstGeom>
          <a:noFill/>
        </p:spPr>
        <p:txBody>
          <a:bodyPr wrap="square">
            <a:spAutoFit/>
          </a:bodyPr>
          <a:lstStyle/>
          <a:p>
            <a:r>
              <a:rPr lang="lv-LV" sz="1800" dirty="0">
                <a:solidFill>
                  <a:srgbClr val="FF0000"/>
                </a:solidFill>
                <a:effectLst/>
                <a:latin typeface="Times New Roman" panose="02020603050405020304" pitchFamily="18" charset="0"/>
                <a:ea typeface="Times New Roman" panose="02020603050405020304" pitchFamily="18" charset="0"/>
              </a:rPr>
              <a:t>Vidējais 7</a:t>
            </a:r>
            <a:endParaRPr lang="lv-LV" dirty="0"/>
          </a:p>
        </p:txBody>
      </p:sp>
    </p:spTree>
    <p:extLst>
      <p:ext uri="{BB962C8B-B14F-4D97-AF65-F5344CB8AC3E}">
        <p14:creationId xmlns:p14="http://schemas.microsoft.com/office/powerpoint/2010/main" val="4235571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11</a:t>
            </a:fld>
            <a:endParaRPr lang="en-US" altLang="lv-LV"/>
          </a:p>
        </p:txBody>
      </p:sp>
      <p:sp>
        <p:nvSpPr>
          <p:cNvPr id="4" name="TextBox 3">
            <a:extLst>
              <a:ext uri="{FF2B5EF4-FFF2-40B4-BE49-F238E27FC236}">
                <a16:creationId xmlns:a16="http://schemas.microsoft.com/office/drawing/2014/main" id="{F92B4D08-E507-4813-9D93-ECA38131689B}"/>
              </a:ext>
            </a:extLst>
          </p:cNvPr>
          <p:cNvSpPr txBox="1"/>
          <p:nvPr/>
        </p:nvSpPr>
        <p:spPr>
          <a:xfrm>
            <a:off x="0" y="1417638"/>
            <a:ext cx="9144000" cy="5139869"/>
          </a:xfrm>
          <a:prstGeom prst="rect">
            <a:avLst/>
          </a:prstGeom>
          <a:noFill/>
        </p:spPr>
        <p:txBody>
          <a:bodyPr wrap="square">
            <a:spAutoFit/>
          </a:bodyPr>
          <a:lstStyle/>
          <a:p>
            <a:pPr marL="342900" lvl="0" indent="-342900" algn="just">
              <a:spcAft>
                <a:spcPts val="600"/>
              </a:spcAft>
              <a:buFont typeface="+mj-lt"/>
              <a:buAutoNum type="arabicPeriod"/>
            </a:pPr>
            <a:r>
              <a:rPr lang="lv-LV" sz="1600" dirty="0"/>
              <a:t>Būvniecības likuma grozījumi; VBN grozījumu sākums, darbs ar Eiropas līdzfinansējuma fondiem</a:t>
            </a:r>
          </a:p>
          <a:p>
            <a:pPr marL="342900" lvl="0" indent="-342900" algn="just">
              <a:spcAft>
                <a:spcPts val="600"/>
              </a:spcAft>
              <a:buFont typeface="+mj-lt"/>
              <a:buAutoNum type="arabicPeriod"/>
            </a:pPr>
            <a:r>
              <a:rPr lang="lv-LV" sz="1600" dirty="0"/>
              <a:t>Krīzes laikā spēja vienoti koordinēt nozares jautājumus, lai nozare neapstātos Definēja nozares apņemšanos sildīt ekonomiku un paātrināt investīciju apriti Krīzes laikā spēja turpināt darbu pie nozares attīstības jautājumiem</a:t>
            </a:r>
          </a:p>
          <a:p>
            <a:pPr marL="342900" lvl="0" indent="-342900" algn="just">
              <a:spcAft>
                <a:spcPts val="600"/>
              </a:spcAft>
              <a:buFont typeface="+mj-lt"/>
              <a:buAutoNum type="arabicPeriod"/>
            </a:pPr>
            <a:r>
              <a:rPr lang="lv-LV" sz="1600" dirty="0"/>
              <a:t>Būvniecības likuma grozījumi, ES investīciju fondu apguve, Energoefektivitātes ES standartu nacionālo pielikumu izstrāde</a:t>
            </a:r>
          </a:p>
          <a:p>
            <a:pPr marL="342900" lvl="0" indent="-342900" algn="just">
              <a:spcAft>
                <a:spcPts val="600"/>
              </a:spcAft>
              <a:buFont typeface="+mj-lt"/>
              <a:buAutoNum type="arabicPeriod"/>
            </a:pPr>
            <a:r>
              <a:rPr lang="lv-LV" sz="1600" dirty="0"/>
              <a:t>Sadarbības uzlabošana ar EM u.c. valsts institūciju pārstāvjiem ar mērķi konsolidēt viedokļus un virzīt likumdošanas izmaiņās vai līdzīgā būvniecības jautājumu izpratnē; Darba grupu uzsāktais, atsevišķos gadījumos jau izdarītais;</a:t>
            </a:r>
          </a:p>
          <a:p>
            <a:pPr marL="342900" lvl="0" indent="-342900" algn="just">
              <a:spcAft>
                <a:spcPts val="600"/>
              </a:spcAft>
              <a:buFont typeface="+mj-lt"/>
              <a:buAutoNum type="arabicPeriod"/>
            </a:pPr>
            <a:r>
              <a:rPr lang="lv-LV" sz="1600" dirty="0"/>
              <a:t>Vienošanās par ceļa karti būvniecības likumdošanas grozījumiem.</a:t>
            </a:r>
          </a:p>
          <a:p>
            <a:pPr marL="342900" lvl="0" indent="-342900" algn="just">
              <a:spcAft>
                <a:spcPts val="600"/>
              </a:spcAft>
              <a:buFont typeface="+mj-lt"/>
              <a:buAutoNum type="arabicPeriod"/>
            </a:pPr>
            <a:r>
              <a:rPr lang="lv-LV" sz="1600" dirty="0"/>
              <a:t>Edmunds ir valsts sekretārs.</a:t>
            </a:r>
          </a:p>
          <a:p>
            <a:pPr marL="342900" lvl="0" indent="-342900" algn="just">
              <a:spcAft>
                <a:spcPts val="600"/>
              </a:spcAft>
              <a:buFont typeface="+mj-lt"/>
              <a:buAutoNum type="arabicPeriod"/>
            </a:pPr>
            <a:r>
              <a:rPr lang="lv-LV" sz="1600" dirty="0"/>
              <a:t>Aktivitātes bija mazāk kā parasti, bija neliels progress pie VBN un būvniecības procesa ceļa kartes.</a:t>
            </a:r>
          </a:p>
          <a:p>
            <a:pPr marL="342900" lvl="0" indent="-342900" algn="just">
              <a:spcAft>
                <a:spcPts val="600"/>
              </a:spcAft>
              <a:buFont typeface="+mj-lt"/>
              <a:buAutoNum type="arabicPeriod"/>
            </a:pPr>
            <a:r>
              <a:rPr lang="lv-LV" sz="1600" dirty="0"/>
              <a:t>LATVIJAS BŪVNIECĪBAS NOZARES VIDĒJA TERMIŅA STRATĒĢIJAS 2017-2024 RĪCĪBAS VIRZIENI STRATĒĢISKO MĒRĶU </a:t>
            </a:r>
            <a:r>
              <a:rPr lang="lv-LV" sz="1600" dirty="0" err="1"/>
              <a:t>update</a:t>
            </a:r>
            <a:endParaRPr lang="lv-LV" sz="1600" dirty="0"/>
          </a:p>
          <a:p>
            <a:pPr marL="342900" lvl="0" indent="-342900" algn="just">
              <a:spcAft>
                <a:spcPts val="600"/>
              </a:spcAft>
              <a:buFont typeface="+mj-lt"/>
              <a:buAutoNum type="arabicPeriod"/>
            </a:pPr>
            <a:r>
              <a:rPr lang="lv-LV" sz="1600" dirty="0"/>
              <a:t>1.Ieviesta </a:t>
            </a:r>
            <a:r>
              <a:rPr lang="lv-LV" sz="1600" dirty="0" err="1"/>
              <a:t>ģenerālvienošanās</a:t>
            </a:r>
            <a:r>
              <a:rPr lang="lv-LV" sz="1600" dirty="0"/>
              <a:t> par minimālo algu. 2.Padomes aktīva reaģēšana saistībā ar pandēmijas COVID – 19 izplatību. 3. Izstrādāts Ekonomikas atveseļošanas rīcības plāns. 4. Panākti grozījumi regulējumā, kas nodrošina pensijas vecuma tehnikuma izglītības būvniekiem turpināt darbu būvdarbu vadīšanas un uzraudzības specialitātēs.</a:t>
            </a:r>
          </a:p>
        </p:txBody>
      </p:sp>
      <p:sp>
        <p:nvSpPr>
          <p:cNvPr id="5" name="Title 1">
            <a:extLst>
              <a:ext uri="{FF2B5EF4-FFF2-40B4-BE49-F238E27FC236}">
                <a16:creationId xmlns:a16="http://schemas.microsoft.com/office/drawing/2014/main" id="{20EA99B8-AE88-4D13-A7A4-BE1DF3BF9163}"/>
              </a:ext>
            </a:extLst>
          </p:cNvPr>
          <p:cNvSpPr>
            <a:spLocks noGrp="1"/>
          </p:cNvSpPr>
          <p:nvPr>
            <p:ph type="title"/>
          </p:nvPr>
        </p:nvSpPr>
        <p:spPr>
          <a:xfrm>
            <a:off x="2277374" y="381000"/>
            <a:ext cx="6409426" cy="1036638"/>
          </a:xfrm>
        </p:spPr>
        <p:txBody>
          <a:bodyPr>
            <a:normAutofit/>
          </a:bodyPr>
          <a:lstStyle/>
          <a:p>
            <a:r>
              <a:rPr lang="lv-LV" altLang="lv-LV" dirty="0">
                <a:effectLst>
                  <a:outerShdw blurRad="38100" dist="38100" dir="2700000" algn="tl">
                    <a:srgbClr val="000000">
                      <a:alpha val="43137"/>
                    </a:srgbClr>
                  </a:outerShdw>
                </a:effectLst>
                <a:latin typeface="Calibri" panose="020F0502020204030204" pitchFamily="34" charset="0"/>
              </a:rPr>
              <a:t>LV </a:t>
            </a:r>
            <a:r>
              <a:rPr lang="lv-LV" altLang="lv-LV" dirty="0" err="1">
                <a:effectLst>
                  <a:outerShdw blurRad="38100" dist="38100" dir="2700000" algn="tl">
                    <a:srgbClr val="000000">
                      <a:alpha val="43137"/>
                    </a:srgbClr>
                  </a:outerShdw>
                </a:effectLst>
                <a:latin typeface="Calibri" panose="020F0502020204030204" pitchFamily="34" charset="0"/>
              </a:rPr>
              <a:t>Būvpadomes</a:t>
            </a:r>
            <a:r>
              <a:rPr lang="lv-LV" altLang="lv-LV" dirty="0">
                <a:effectLst>
                  <a:outerShdw blurRad="38100" dist="38100" dir="2700000" algn="tl">
                    <a:srgbClr val="000000">
                      <a:alpha val="43137"/>
                    </a:srgbClr>
                  </a:outerShdw>
                </a:effectLst>
                <a:latin typeface="Calibri" panose="020F0502020204030204" pitchFamily="34" charset="0"/>
              </a:rPr>
              <a:t> 2020 sasniegumi</a:t>
            </a:r>
            <a:br>
              <a:rPr lang="lv-LV" altLang="lv-LV" dirty="0">
                <a:effectLst>
                  <a:outerShdw blurRad="38100" dist="38100" dir="2700000" algn="tl">
                    <a:srgbClr val="000000">
                      <a:alpha val="43137"/>
                    </a:srgbClr>
                  </a:outerShdw>
                </a:effectLst>
                <a:latin typeface="Calibri" panose="020F0502020204030204" pitchFamily="34" charset="0"/>
              </a:rPr>
            </a:br>
            <a:endParaRPr lang="lv-LV" altLang="lv-LV" b="0" dirty="0">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9338651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12</a:t>
            </a:fld>
            <a:endParaRPr lang="en-US" altLang="lv-LV"/>
          </a:p>
        </p:txBody>
      </p:sp>
      <p:sp>
        <p:nvSpPr>
          <p:cNvPr id="4" name="TextBox 3">
            <a:extLst>
              <a:ext uri="{FF2B5EF4-FFF2-40B4-BE49-F238E27FC236}">
                <a16:creationId xmlns:a16="http://schemas.microsoft.com/office/drawing/2014/main" id="{F92B4D08-E507-4813-9D93-ECA38131689B}"/>
              </a:ext>
            </a:extLst>
          </p:cNvPr>
          <p:cNvSpPr txBox="1"/>
          <p:nvPr/>
        </p:nvSpPr>
        <p:spPr>
          <a:xfrm>
            <a:off x="0" y="1417638"/>
            <a:ext cx="9144000" cy="4955203"/>
          </a:xfrm>
          <a:prstGeom prst="rect">
            <a:avLst/>
          </a:prstGeom>
          <a:noFill/>
        </p:spPr>
        <p:txBody>
          <a:bodyPr wrap="square">
            <a:spAutoFit/>
          </a:bodyPr>
          <a:lstStyle/>
          <a:p>
            <a:pPr marL="342900" lvl="0" indent="-342900" algn="just">
              <a:spcAft>
                <a:spcPts val="600"/>
              </a:spcAft>
              <a:buFont typeface="+mj-lt"/>
              <a:buAutoNum type="arabicPeriod"/>
            </a:pPr>
            <a:r>
              <a:rPr lang="lv-LV" sz="1600" dirty="0"/>
              <a:t>1.Jāvienojas un </a:t>
            </a:r>
            <a:r>
              <a:rPr lang="lv-LV" sz="1600" dirty="0" err="1"/>
              <a:t>jāiztrādā</a:t>
            </a:r>
            <a:r>
              <a:rPr lang="lv-LV" sz="1600" dirty="0"/>
              <a:t> 'zaļo' būvmateriālu sertificēšanas sistēma. 2.Jāizstrādā būvniecības atkritumu/atlikumu savākšanas un utilizācijas </a:t>
            </a:r>
            <a:r>
              <a:rPr lang="lv-LV" sz="1600" dirty="0" err="1"/>
              <a:t>sitēma</a:t>
            </a:r>
            <a:r>
              <a:rPr lang="lv-LV" sz="1600" dirty="0"/>
              <a:t>. 3.Jāveic būvniecības nozares izglītības audits. 4.Izstrādāt priekšlikumus par VUGD lomu būvniecības procesā.</a:t>
            </a:r>
          </a:p>
          <a:p>
            <a:pPr marL="342900" lvl="0" indent="-342900" algn="just">
              <a:spcAft>
                <a:spcPts val="600"/>
              </a:spcAft>
              <a:buFont typeface="+mj-lt"/>
              <a:buAutoNum type="arabicPeriod"/>
            </a:pPr>
            <a:r>
              <a:rPr lang="lv-LV" sz="1600" dirty="0"/>
              <a:t>Celt kvalitāti BP izstrādātajiem dokumentiem. Padomes autoritātes celšana, panākt, lai MK ņemtu vērā BP ieteikumus un lēmumus. </a:t>
            </a:r>
          </a:p>
          <a:p>
            <a:pPr marL="342900" lvl="0" indent="-342900" algn="just">
              <a:spcAft>
                <a:spcPts val="600"/>
              </a:spcAft>
              <a:buFont typeface="+mj-lt"/>
              <a:buAutoNum type="arabicPeriod"/>
            </a:pPr>
            <a:r>
              <a:rPr lang="lv-LV" sz="1600" dirty="0"/>
              <a:t>Būvkomersantu klasifikācijas / PIL sistēmas Restart </a:t>
            </a:r>
          </a:p>
          <a:p>
            <a:pPr marL="342900" lvl="0" indent="-342900" algn="just">
              <a:spcAft>
                <a:spcPts val="600"/>
              </a:spcAft>
              <a:buFont typeface="+mj-lt"/>
              <a:buAutoNum type="arabicPeriod"/>
            </a:pPr>
            <a:r>
              <a:rPr lang="lv-LV" sz="1600" dirty="0" err="1"/>
              <a:t>Būvlikuma</a:t>
            </a:r>
            <a:r>
              <a:rPr lang="lv-LV" sz="1600" dirty="0"/>
              <a:t>/VBN grozījumi, </a:t>
            </a:r>
          </a:p>
          <a:p>
            <a:pPr marL="342900" lvl="0" indent="-342900" algn="just">
              <a:spcAft>
                <a:spcPts val="600"/>
              </a:spcAft>
              <a:buFont typeface="+mj-lt"/>
              <a:buAutoNum type="arabicPeriod"/>
            </a:pPr>
            <a:r>
              <a:rPr lang="lv-LV" sz="1600" dirty="0"/>
              <a:t>BIS procesa paātrinājums </a:t>
            </a:r>
          </a:p>
          <a:p>
            <a:pPr marL="342900" lvl="0" indent="-342900" algn="just">
              <a:spcAft>
                <a:spcPts val="600"/>
              </a:spcAft>
              <a:buFont typeface="+mj-lt"/>
              <a:buAutoNum type="arabicPeriod"/>
            </a:pPr>
            <a:r>
              <a:rPr lang="lv-LV" sz="1600" dirty="0" err="1"/>
              <a:t>Būvpadomes</a:t>
            </a:r>
            <a:r>
              <a:rPr lang="lv-LV" sz="1600" dirty="0"/>
              <a:t> reforma, NVO finansējuma &amp; sertifikācijas sistēma </a:t>
            </a:r>
          </a:p>
          <a:p>
            <a:pPr marL="342900" lvl="0" indent="-342900" algn="just">
              <a:spcAft>
                <a:spcPts val="600"/>
              </a:spcAft>
              <a:buFont typeface="+mj-lt"/>
              <a:buAutoNum type="arabicPeriod"/>
            </a:pPr>
            <a:r>
              <a:rPr lang="lv-LV" sz="1600" dirty="0"/>
              <a:t>Būvprojekta standarta izstrāde (</a:t>
            </a:r>
            <a:r>
              <a:rPr lang="lv-LV" sz="1600" dirty="0" err="1"/>
              <a:t>tsk</a:t>
            </a:r>
            <a:r>
              <a:rPr lang="lv-LV" sz="1600" dirty="0"/>
              <a:t>. BIM formāts), Zaļās būves standarts</a:t>
            </a:r>
          </a:p>
          <a:p>
            <a:pPr marL="342900" lvl="0" indent="-342900" algn="just">
              <a:spcAft>
                <a:spcPts val="600"/>
              </a:spcAft>
              <a:buFont typeface="+mj-lt"/>
              <a:buAutoNum type="arabicPeriod"/>
            </a:pPr>
            <a:r>
              <a:rPr lang="lv-LV" sz="1600" dirty="0"/>
              <a:t>Finansējuma piesaiste infrastruktūras būvniecībai un valsts infrastruktūras plāna izstrāde.</a:t>
            </a:r>
          </a:p>
          <a:p>
            <a:pPr marL="342900" lvl="0" indent="-342900" algn="just">
              <a:spcAft>
                <a:spcPts val="600"/>
              </a:spcAft>
              <a:buFont typeface="+mj-lt"/>
              <a:buAutoNum type="arabicPeriod"/>
            </a:pPr>
            <a:r>
              <a:rPr lang="lv-LV" sz="1600" dirty="0"/>
              <a:t>LBP stratēģijas precizēšana, birokrātisko šķēršļu mazināšana būvniecības procesā, ES fondu piesaistīšana</a:t>
            </a:r>
          </a:p>
          <a:p>
            <a:pPr marL="342900" lvl="0" indent="-342900" algn="just">
              <a:spcAft>
                <a:spcPts val="600"/>
              </a:spcAft>
              <a:buFont typeface="+mj-lt"/>
              <a:buAutoNum type="arabicPeriod"/>
            </a:pPr>
            <a:r>
              <a:rPr lang="lv-LV" sz="1600" dirty="0"/>
              <a:t>Darba grupu uzsāktā darba pabeigšana (VBN, BL, Ugunsdrošība); </a:t>
            </a:r>
          </a:p>
          <a:p>
            <a:pPr marL="342900" lvl="0" indent="-342900" algn="just">
              <a:spcAft>
                <a:spcPts val="600"/>
              </a:spcAft>
              <a:buFont typeface="+mj-lt"/>
              <a:buAutoNum type="arabicPeriod"/>
            </a:pPr>
            <a:r>
              <a:rPr lang="lv-LV" sz="1600" dirty="0"/>
              <a:t>Konsolidēt vienotu izpratni un pabeigt darbu pie 169.grozījumiem; </a:t>
            </a:r>
          </a:p>
          <a:p>
            <a:pPr marL="342900" lvl="0" indent="-342900" algn="just">
              <a:spcAft>
                <a:spcPts val="600"/>
              </a:spcAft>
              <a:buFont typeface="+mj-lt"/>
              <a:buAutoNum type="arabicPeriod"/>
            </a:pPr>
            <a:r>
              <a:rPr lang="lv-LV" sz="1600" dirty="0"/>
              <a:t>Veikt patiesu un atbildīgu pārskatu par BIS darbību, problēmām un nepieciešamajiem uzlabojumiem;</a:t>
            </a:r>
          </a:p>
          <a:p>
            <a:pPr marL="342900" lvl="0" indent="-342900" algn="just">
              <a:spcAft>
                <a:spcPts val="600"/>
              </a:spcAft>
              <a:buFont typeface="+mj-lt"/>
              <a:buAutoNum type="arabicPeriod"/>
            </a:pPr>
            <a:r>
              <a:rPr lang="lv-LV" sz="1600" dirty="0"/>
              <a:t>Izgaismot radušās problēmas jaunajā situācijā pēc COVID; </a:t>
            </a:r>
          </a:p>
        </p:txBody>
      </p:sp>
      <p:sp>
        <p:nvSpPr>
          <p:cNvPr id="5" name="Title 1">
            <a:extLst>
              <a:ext uri="{FF2B5EF4-FFF2-40B4-BE49-F238E27FC236}">
                <a16:creationId xmlns:a16="http://schemas.microsoft.com/office/drawing/2014/main" id="{20EA99B8-AE88-4D13-A7A4-BE1DF3BF9163}"/>
              </a:ext>
            </a:extLst>
          </p:cNvPr>
          <p:cNvSpPr>
            <a:spLocks noGrp="1"/>
          </p:cNvSpPr>
          <p:nvPr>
            <p:ph type="title"/>
          </p:nvPr>
        </p:nvSpPr>
        <p:spPr>
          <a:xfrm>
            <a:off x="2277374" y="381000"/>
            <a:ext cx="6409426" cy="1036638"/>
          </a:xfrm>
        </p:spPr>
        <p:txBody>
          <a:bodyPr>
            <a:normAutofit/>
          </a:bodyPr>
          <a:lstStyle/>
          <a:p>
            <a:r>
              <a:rPr lang="lv-LV" altLang="lv-LV" dirty="0">
                <a:effectLst>
                  <a:outerShdw blurRad="38100" dist="38100" dir="2700000" algn="tl">
                    <a:srgbClr val="000000">
                      <a:alpha val="43137"/>
                    </a:srgbClr>
                  </a:outerShdw>
                </a:effectLst>
                <a:latin typeface="Calibri" panose="020F0502020204030204" pitchFamily="34" charset="0"/>
              </a:rPr>
              <a:t>LV </a:t>
            </a:r>
            <a:r>
              <a:rPr lang="lv-LV" altLang="lv-LV" dirty="0" err="1">
                <a:effectLst>
                  <a:outerShdw blurRad="38100" dist="38100" dir="2700000" algn="tl">
                    <a:srgbClr val="000000">
                      <a:alpha val="43137"/>
                    </a:srgbClr>
                  </a:outerShdw>
                </a:effectLst>
                <a:latin typeface="Calibri" panose="020F0502020204030204" pitchFamily="34" charset="0"/>
              </a:rPr>
              <a:t>Būvpadomes</a:t>
            </a:r>
            <a:r>
              <a:rPr lang="lv-LV" altLang="lv-LV" dirty="0">
                <a:effectLst>
                  <a:outerShdw blurRad="38100" dist="38100" dir="2700000" algn="tl">
                    <a:srgbClr val="000000">
                      <a:alpha val="43137"/>
                    </a:srgbClr>
                  </a:outerShdw>
                </a:effectLst>
                <a:latin typeface="Calibri" panose="020F0502020204030204" pitchFamily="34" charset="0"/>
              </a:rPr>
              <a:t> 2021 mērķi</a:t>
            </a:r>
            <a:br>
              <a:rPr lang="lv-LV" altLang="lv-LV" dirty="0">
                <a:effectLst>
                  <a:outerShdw blurRad="38100" dist="38100" dir="2700000" algn="tl">
                    <a:srgbClr val="000000">
                      <a:alpha val="43137"/>
                    </a:srgbClr>
                  </a:outerShdw>
                </a:effectLst>
                <a:latin typeface="Calibri" panose="020F0502020204030204" pitchFamily="34" charset="0"/>
              </a:rPr>
            </a:br>
            <a:endParaRPr lang="lv-LV" altLang="lv-LV" b="0" dirty="0">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13330751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13</a:t>
            </a:fld>
            <a:endParaRPr lang="en-US" altLang="lv-LV"/>
          </a:p>
        </p:txBody>
      </p:sp>
      <p:sp>
        <p:nvSpPr>
          <p:cNvPr id="4" name="TextBox 3">
            <a:extLst>
              <a:ext uri="{FF2B5EF4-FFF2-40B4-BE49-F238E27FC236}">
                <a16:creationId xmlns:a16="http://schemas.microsoft.com/office/drawing/2014/main" id="{F92B4D08-E507-4813-9D93-ECA38131689B}"/>
              </a:ext>
            </a:extLst>
          </p:cNvPr>
          <p:cNvSpPr txBox="1"/>
          <p:nvPr/>
        </p:nvSpPr>
        <p:spPr>
          <a:xfrm>
            <a:off x="0" y="1417638"/>
            <a:ext cx="9144000" cy="5139869"/>
          </a:xfrm>
          <a:prstGeom prst="rect">
            <a:avLst/>
          </a:prstGeom>
          <a:noFill/>
        </p:spPr>
        <p:txBody>
          <a:bodyPr wrap="square">
            <a:spAutoFit/>
          </a:bodyPr>
          <a:lstStyle/>
          <a:p>
            <a:pPr marL="342900" lvl="0" indent="-342900" algn="just">
              <a:spcAft>
                <a:spcPts val="600"/>
              </a:spcAft>
              <a:buFont typeface="+mj-lt"/>
              <a:buAutoNum type="arabicPeriod"/>
            </a:pPr>
            <a:r>
              <a:rPr lang="lv-LV" sz="1600" dirty="0"/>
              <a:t>Būvniecības padomes nozīmes palielināšana visos ar būvniecību saistītajos procesos, Ceļa kartes apstiprināšana EM un darbs saskaņā ar to, Būvprojekta sastāva un satura precizēšana atbilstoši LVS 16 310 visā normatīvajā regulējumā(šobrīd pieteiktas izmaiņas tikai VBN).</a:t>
            </a:r>
          </a:p>
          <a:p>
            <a:pPr marL="342900" lvl="0" indent="-342900" algn="just">
              <a:spcAft>
                <a:spcPts val="600"/>
              </a:spcAft>
              <a:buFont typeface="+mj-lt"/>
              <a:buAutoNum type="arabicPeriod"/>
            </a:pPr>
            <a:r>
              <a:rPr lang="lv-LV" sz="1600" dirty="0"/>
              <a:t>Tipveida, </a:t>
            </a:r>
            <a:r>
              <a:rPr lang="lv-LV" sz="1600" dirty="0" err="1"/>
              <a:t>Fidic</a:t>
            </a:r>
            <a:r>
              <a:rPr lang="lv-LV" sz="1600" dirty="0"/>
              <a:t> līgumi! Komersantu kvalifikācija. Būvprojektu kvalitāte. Publisko iepirkumu sakārtošana. vienots skatījums un mērķi uz Būvniecības procesiem.</a:t>
            </a:r>
          </a:p>
          <a:p>
            <a:pPr marL="342900" lvl="0" indent="-342900" algn="just">
              <a:spcAft>
                <a:spcPts val="600"/>
              </a:spcAft>
              <a:buFont typeface="+mj-lt"/>
              <a:buAutoNum type="arabicPeriod"/>
            </a:pPr>
            <a:r>
              <a:rPr lang="lv-LV" sz="1600" dirty="0"/>
              <a:t>Padomei jāspēj </a:t>
            </a:r>
            <a:r>
              <a:rPr lang="lv-LV" sz="1600" dirty="0" err="1"/>
              <a:t>pašorganizēties</a:t>
            </a:r>
            <a:r>
              <a:rPr lang="lv-LV" sz="1600" dirty="0"/>
              <a:t> gan būvniecības procesa ceļa kartes saskaņošanā, gan pie citiem ar likumdošanu saistītiem jautājumiem.</a:t>
            </a:r>
          </a:p>
          <a:p>
            <a:pPr marL="342900" lvl="0" indent="-342900" algn="just">
              <a:spcAft>
                <a:spcPts val="600"/>
              </a:spcAft>
              <a:buFont typeface="+mj-lt"/>
              <a:buAutoNum type="arabicPeriod"/>
            </a:pPr>
            <a:r>
              <a:rPr lang="lv-LV" sz="1600" dirty="0"/>
              <a:t>• Atbildīgas, kvalitatīvas un drošas būvniecības veicināšana; • Godīgas konkurences un vienotu principu nodrošināšana; • Ēnu ekonomikas mazināšana;</a:t>
            </a:r>
          </a:p>
          <a:p>
            <a:pPr marL="342900" lvl="0" indent="-342900" algn="just">
              <a:spcAft>
                <a:spcPts val="600"/>
              </a:spcAft>
              <a:buFont typeface="+mj-lt"/>
              <a:buAutoNum type="arabicPeriod"/>
            </a:pPr>
            <a:r>
              <a:rPr lang="lv-LV" sz="1600" dirty="0"/>
              <a:t>1. Padomes, kā nozares viedokļa paudējas reputācijas uzlabošana. 2. Padomes daba kārtībā, iekļaut nozarei nozīmīgu un aktuālu jautājumu iekļaušanu. 3. Kvalitatīvs EM virzīto normatīvo aktu izstrādes procesa vērtējums un līdzdalība.</a:t>
            </a:r>
          </a:p>
          <a:p>
            <a:pPr marL="342900" lvl="0" indent="-342900" algn="just">
              <a:spcAft>
                <a:spcPts val="600"/>
              </a:spcAft>
              <a:buFont typeface="+mj-lt"/>
              <a:buAutoNum type="arabicPeriod"/>
            </a:pPr>
            <a:r>
              <a:rPr lang="lv-LV" sz="1600" dirty="0"/>
              <a:t>Finansējuma piesaiste infrastruktūras būvniecībai un valsts infrastruktūras plāna izstrāde.</a:t>
            </a:r>
          </a:p>
          <a:p>
            <a:pPr marL="342900" lvl="0" indent="-342900" algn="just">
              <a:spcAft>
                <a:spcPts val="600"/>
              </a:spcAft>
              <a:buFont typeface="+mj-lt"/>
              <a:buAutoNum type="arabicPeriod"/>
            </a:pPr>
            <a:r>
              <a:rPr lang="lv-LV" sz="1600" dirty="0"/>
              <a:t>EM u.c. institūcijām ar BP skaņot/vienoties par galvenajām būvniecības finansējuma aktivitātēm, izstrādājot galvenos virzienus atbalstam un darbībām; </a:t>
            </a:r>
          </a:p>
          <a:p>
            <a:pPr marL="342900" lvl="0" indent="-342900" algn="just">
              <a:spcAft>
                <a:spcPts val="600"/>
              </a:spcAft>
              <a:buFont typeface="+mj-lt"/>
              <a:buAutoNum type="arabicPeriod"/>
            </a:pPr>
            <a:r>
              <a:rPr lang="lv-LV" sz="1600" dirty="0"/>
              <a:t>Turpināt "</a:t>
            </a:r>
            <a:r>
              <a:rPr lang="lv-LV" sz="1600" dirty="0" err="1"/>
              <a:t>monitorēt</a:t>
            </a:r>
            <a:r>
              <a:rPr lang="lv-LV" sz="1600" dirty="0"/>
              <a:t>" lielākās būvniecības kontroles institūcijas (Rīgas būvvalde, BVKB, VUGD, u.c.) ar mērķi samazināt birokrātiju un panākot loģiku un samērīgumu </a:t>
            </a:r>
          </a:p>
          <a:p>
            <a:pPr marL="342900" lvl="0" indent="-342900" algn="just">
              <a:spcAft>
                <a:spcPts val="600"/>
              </a:spcAft>
              <a:buFont typeface="+mj-lt"/>
              <a:buAutoNum type="arabicPeriod"/>
            </a:pPr>
            <a:endParaRPr lang="lv-LV" sz="1600" dirty="0"/>
          </a:p>
        </p:txBody>
      </p:sp>
      <p:sp>
        <p:nvSpPr>
          <p:cNvPr id="5" name="Title 1">
            <a:extLst>
              <a:ext uri="{FF2B5EF4-FFF2-40B4-BE49-F238E27FC236}">
                <a16:creationId xmlns:a16="http://schemas.microsoft.com/office/drawing/2014/main" id="{20EA99B8-AE88-4D13-A7A4-BE1DF3BF9163}"/>
              </a:ext>
            </a:extLst>
          </p:cNvPr>
          <p:cNvSpPr>
            <a:spLocks noGrp="1"/>
          </p:cNvSpPr>
          <p:nvPr>
            <p:ph type="title"/>
          </p:nvPr>
        </p:nvSpPr>
        <p:spPr>
          <a:xfrm>
            <a:off x="2277374" y="381000"/>
            <a:ext cx="6409426" cy="1036638"/>
          </a:xfrm>
        </p:spPr>
        <p:txBody>
          <a:bodyPr>
            <a:normAutofit/>
          </a:bodyPr>
          <a:lstStyle/>
          <a:p>
            <a:r>
              <a:rPr lang="lv-LV" altLang="lv-LV" dirty="0">
                <a:effectLst>
                  <a:outerShdw blurRad="38100" dist="38100" dir="2700000" algn="tl">
                    <a:srgbClr val="000000">
                      <a:alpha val="43137"/>
                    </a:srgbClr>
                  </a:outerShdw>
                </a:effectLst>
                <a:latin typeface="Calibri" panose="020F0502020204030204" pitchFamily="34" charset="0"/>
              </a:rPr>
              <a:t>LV </a:t>
            </a:r>
            <a:r>
              <a:rPr lang="lv-LV" altLang="lv-LV" dirty="0" err="1">
                <a:effectLst>
                  <a:outerShdw blurRad="38100" dist="38100" dir="2700000" algn="tl">
                    <a:srgbClr val="000000">
                      <a:alpha val="43137"/>
                    </a:srgbClr>
                  </a:outerShdw>
                </a:effectLst>
                <a:latin typeface="Calibri" panose="020F0502020204030204" pitchFamily="34" charset="0"/>
              </a:rPr>
              <a:t>Būvpadomes</a:t>
            </a:r>
            <a:r>
              <a:rPr lang="lv-LV" altLang="lv-LV" dirty="0">
                <a:effectLst>
                  <a:outerShdw blurRad="38100" dist="38100" dir="2700000" algn="tl">
                    <a:srgbClr val="000000">
                      <a:alpha val="43137"/>
                    </a:srgbClr>
                  </a:outerShdw>
                </a:effectLst>
                <a:latin typeface="Calibri" panose="020F0502020204030204" pitchFamily="34" charset="0"/>
              </a:rPr>
              <a:t> 2021 mērķi</a:t>
            </a:r>
            <a:br>
              <a:rPr lang="lv-LV" altLang="lv-LV" dirty="0">
                <a:effectLst>
                  <a:outerShdw blurRad="38100" dist="38100" dir="2700000" algn="tl">
                    <a:srgbClr val="000000">
                      <a:alpha val="43137"/>
                    </a:srgbClr>
                  </a:outerShdw>
                </a:effectLst>
                <a:latin typeface="Calibri" panose="020F0502020204030204" pitchFamily="34" charset="0"/>
              </a:rPr>
            </a:br>
            <a:endParaRPr lang="lv-LV" altLang="lv-LV" b="0" dirty="0">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6478210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14</a:t>
            </a:fld>
            <a:endParaRPr lang="en-US" altLang="lv-LV"/>
          </a:p>
        </p:txBody>
      </p:sp>
      <p:sp>
        <p:nvSpPr>
          <p:cNvPr id="4" name="TextBox 3">
            <a:extLst>
              <a:ext uri="{FF2B5EF4-FFF2-40B4-BE49-F238E27FC236}">
                <a16:creationId xmlns:a16="http://schemas.microsoft.com/office/drawing/2014/main" id="{F92B4D08-E507-4813-9D93-ECA38131689B}"/>
              </a:ext>
            </a:extLst>
          </p:cNvPr>
          <p:cNvSpPr txBox="1"/>
          <p:nvPr/>
        </p:nvSpPr>
        <p:spPr>
          <a:xfrm>
            <a:off x="0" y="1417638"/>
            <a:ext cx="9144000" cy="5509200"/>
          </a:xfrm>
          <a:prstGeom prst="rect">
            <a:avLst/>
          </a:prstGeom>
          <a:noFill/>
        </p:spPr>
        <p:txBody>
          <a:bodyPr wrap="square">
            <a:spAutoFit/>
          </a:bodyPr>
          <a:lstStyle/>
          <a:p>
            <a:pPr marL="342900" indent="-342900" algn="just">
              <a:spcAft>
                <a:spcPts val="600"/>
              </a:spcAft>
              <a:buFont typeface="+mj-lt"/>
              <a:buAutoNum type="arabicPeriod"/>
            </a:pPr>
            <a:r>
              <a:rPr lang="lv-LV" sz="1600" dirty="0">
                <a:solidFill>
                  <a:srgbClr val="FF0000"/>
                </a:solidFill>
              </a:rPr>
              <a:t>Būvniecības likums/VBN izmaiņas, </a:t>
            </a:r>
            <a:r>
              <a:rPr lang="lv-LV" sz="1600" dirty="0" err="1">
                <a:solidFill>
                  <a:srgbClr val="FF0000"/>
                </a:solidFill>
              </a:rPr>
              <a:t>būvprocesa</a:t>
            </a:r>
            <a:r>
              <a:rPr lang="lv-LV" sz="1600" dirty="0">
                <a:solidFill>
                  <a:srgbClr val="FF0000"/>
                </a:solidFill>
              </a:rPr>
              <a:t> ceļa kartes apstiprināšana (4x)</a:t>
            </a:r>
          </a:p>
          <a:p>
            <a:pPr marL="342900" indent="-342900" algn="just">
              <a:spcAft>
                <a:spcPts val="600"/>
              </a:spcAft>
              <a:buFont typeface="+mj-lt"/>
              <a:buAutoNum type="arabicPeriod"/>
            </a:pPr>
            <a:r>
              <a:rPr lang="lv-LV" sz="1600" dirty="0" err="1">
                <a:solidFill>
                  <a:srgbClr val="FF0000"/>
                </a:solidFill>
              </a:rPr>
              <a:t>Būvpadomes</a:t>
            </a:r>
            <a:r>
              <a:rPr lang="lv-LV" sz="1600" dirty="0">
                <a:solidFill>
                  <a:srgbClr val="FF0000"/>
                </a:solidFill>
              </a:rPr>
              <a:t> reforma uz 2022 (4x)</a:t>
            </a:r>
          </a:p>
          <a:p>
            <a:pPr marL="342900" indent="-342900" algn="just">
              <a:spcAft>
                <a:spcPts val="600"/>
              </a:spcAft>
              <a:buFont typeface="+mj-lt"/>
              <a:buAutoNum type="arabicPeriod"/>
            </a:pPr>
            <a:r>
              <a:rPr lang="lv-LV" sz="1600" dirty="0">
                <a:solidFill>
                  <a:srgbClr val="FF0000"/>
                </a:solidFill>
              </a:rPr>
              <a:t>Būvprojektu kvalitāte (3x)</a:t>
            </a:r>
          </a:p>
          <a:p>
            <a:pPr marL="342900" indent="-342900" algn="just">
              <a:spcAft>
                <a:spcPts val="600"/>
              </a:spcAft>
              <a:buFont typeface="+mj-lt"/>
              <a:buAutoNum type="arabicPeriod"/>
            </a:pPr>
            <a:r>
              <a:rPr lang="lv-LV" sz="1600" dirty="0">
                <a:solidFill>
                  <a:srgbClr val="FF0000"/>
                </a:solidFill>
              </a:rPr>
              <a:t>ES fondu piesaiste </a:t>
            </a:r>
            <a:r>
              <a:rPr lang="lv-LV" sz="1600" dirty="0" err="1">
                <a:solidFill>
                  <a:srgbClr val="FF0000"/>
                </a:solidFill>
              </a:rPr>
              <a:t>public</a:t>
            </a:r>
            <a:r>
              <a:rPr lang="lv-LV" sz="1600" dirty="0">
                <a:solidFill>
                  <a:srgbClr val="FF0000"/>
                </a:solidFill>
              </a:rPr>
              <a:t> investīcijas &amp; </a:t>
            </a:r>
            <a:r>
              <a:rPr lang="lv-LV" sz="1600" dirty="0" err="1">
                <a:solidFill>
                  <a:srgbClr val="FF0000"/>
                </a:solidFill>
              </a:rPr>
              <a:t>būvnozarei</a:t>
            </a:r>
            <a:r>
              <a:rPr lang="lv-LV" sz="1600" dirty="0">
                <a:solidFill>
                  <a:srgbClr val="FF0000"/>
                </a:solidFill>
              </a:rPr>
              <a:t> (3x)</a:t>
            </a:r>
          </a:p>
          <a:p>
            <a:pPr marL="342900" lvl="0" indent="-342900" algn="just">
              <a:spcAft>
                <a:spcPts val="600"/>
              </a:spcAft>
              <a:buFont typeface="+mj-lt"/>
              <a:buAutoNum type="arabicPeriod"/>
            </a:pPr>
            <a:r>
              <a:rPr lang="lv-LV" sz="1600" dirty="0">
                <a:solidFill>
                  <a:srgbClr val="FF0000"/>
                </a:solidFill>
              </a:rPr>
              <a:t>Zaļās būves &amp; būvmateriālu standarts (būvgružu aprites sistēma) (3x)</a:t>
            </a:r>
          </a:p>
          <a:p>
            <a:pPr marL="342900" indent="-342900" algn="just">
              <a:spcAft>
                <a:spcPts val="600"/>
              </a:spcAft>
              <a:buFont typeface="+mj-lt"/>
              <a:buAutoNum type="arabicPeriod"/>
            </a:pPr>
            <a:r>
              <a:rPr lang="lv-LV" sz="1600" dirty="0" err="1">
                <a:solidFill>
                  <a:srgbClr val="FF0000"/>
                </a:solidFill>
              </a:rPr>
              <a:t>Būvnozares</a:t>
            </a:r>
            <a:r>
              <a:rPr lang="lv-LV" sz="1600" dirty="0">
                <a:solidFill>
                  <a:srgbClr val="FF0000"/>
                </a:solidFill>
              </a:rPr>
              <a:t> akadēmiskās izglītības audits (3x)</a:t>
            </a:r>
          </a:p>
          <a:p>
            <a:pPr marL="342900" indent="-342900" algn="just">
              <a:spcAft>
                <a:spcPts val="600"/>
              </a:spcAft>
              <a:buFont typeface="+mj-lt"/>
              <a:buAutoNum type="arabicPeriod"/>
            </a:pPr>
            <a:r>
              <a:rPr lang="lv-LV" sz="1600" dirty="0">
                <a:solidFill>
                  <a:srgbClr val="FF0000"/>
                </a:solidFill>
              </a:rPr>
              <a:t>Publisko iepirkumu procesa efektivitāte (3x)</a:t>
            </a:r>
          </a:p>
          <a:p>
            <a:pPr marL="342900" indent="-342900" algn="just">
              <a:spcAft>
                <a:spcPts val="600"/>
              </a:spcAft>
              <a:buFont typeface="+mj-lt"/>
              <a:buAutoNum type="arabicPeriod"/>
            </a:pPr>
            <a:r>
              <a:rPr lang="lv-LV" sz="1600" dirty="0">
                <a:solidFill>
                  <a:srgbClr val="FF0000"/>
                </a:solidFill>
              </a:rPr>
              <a:t>Būvkomersantu klasifikācija (3x)</a:t>
            </a:r>
          </a:p>
          <a:p>
            <a:pPr marL="342900" indent="-342900" algn="just">
              <a:spcAft>
                <a:spcPts val="600"/>
              </a:spcAft>
              <a:buFont typeface="+mj-lt"/>
              <a:buAutoNum type="arabicPeriod"/>
            </a:pPr>
            <a:r>
              <a:rPr lang="lv-LV" sz="1600" dirty="0">
                <a:solidFill>
                  <a:srgbClr val="FF0000"/>
                </a:solidFill>
              </a:rPr>
              <a:t>Speciālistu un komersantu sertifikācijas sistēmas pārskats (3x)</a:t>
            </a:r>
          </a:p>
          <a:p>
            <a:pPr marL="342900" indent="-342900" algn="just">
              <a:spcAft>
                <a:spcPts val="600"/>
              </a:spcAft>
              <a:buFont typeface="+mj-lt"/>
              <a:buAutoNum type="arabicPeriod"/>
            </a:pPr>
            <a:r>
              <a:rPr lang="lv-LV" sz="1600" dirty="0" err="1"/>
              <a:t>Būvnozares</a:t>
            </a:r>
            <a:r>
              <a:rPr lang="lv-LV" sz="1600" dirty="0"/>
              <a:t> vidēja termiņa stratēģijas precizējums (2x)</a:t>
            </a:r>
          </a:p>
          <a:p>
            <a:pPr marL="342900" indent="-342900" algn="just">
              <a:spcAft>
                <a:spcPts val="600"/>
              </a:spcAft>
              <a:buFont typeface="+mj-lt"/>
              <a:buAutoNum type="arabicPeriod"/>
            </a:pPr>
            <a:r>
              <a:rPr lang="lv-LV" sz="1600" dirty="0" err="1"/>
              <a:t>Būvprocess</a:t>
            </a:r>
            <a:r>
              <a:rPr lang="lv-LV" sz="1600" dirty="0"/>
              <a:t>/VUGD loma izmaiņas (2x)</a:t>
            </a:r>
          </a:p>
          <a:p>
            <a:pPr marL="342900" lvl="0" indent="-342900" algn="just">
              <a:spcAft>
                <a:spcPts val="600"/>
              </a:spcAft>
              <a:buFont typeface="+mj-lt"/>
              <a:buAutoNum type="arabicPeriod"/>
            </a:pPr>
            <a:r>
              <a:rPr lang="lv-LV" sz="1600" dirty="0"/>
              <a:t>Tipveida/FIDIC līgumi (2x)</a:t>
            </a:r>
          </a:p>
          <a:p>
            <a:pPr marL="342900" lvl="0" indent="-342900" algn="just">
              <a:spcAft>
                <a:spcPts val="600"/>
              </a:spcAft>
              <a:buFont typeface="+mj-lt"/>
              <a:buAutoNum type="arabicPeriod"/>
            </a:pPr>
            <a:r>
              <a:rPr lang="lv-LV" sz="1600" dirty="0"/>
              <a:t>BIS darbības uzlabojumi (2x)</a:t>
            </a:r>
          </a:p>
          <a:p>
            <a:pPr marL="342900" lvl="0" indent="-342900" algn="just">
              <a:spcAft>
                <a:spcPts val="600"/>
              </a:spcAft>
              <a:buFont typeface="+mj-lt"/>
              <a:buAutoNum type="arabicPeriod"/>
            </a:pPr>
            <a:r>
              <a:rPr lang="lv-LV" sz="1600" dirty="0"/>
              <a:t>RD, BVKB, VUGD </a:t>
            </a:r>
            <a:r>
              <a:rPr lang="lv-LV" sz="1600" dirty="0" err="1"/>
              <a:t>būvprocesu</a:t>
            </a:r>
            <a:r>
              <a:rPr lang="lv-LV" sz="1600" dirty="0"/>
              <a:t> monitorings</a:t>
            </a:r>
          </a:p>
          <a:p>
            <a:pPr marL="342900" lvl="0" indent="-342900" algn="just">
              <a:spcAft>
                <a:spcPts val="600"/>
              </a:spcAft>
              <a:buFont typeface="+mj-lt"/>
              <a:buAutoNum type="arabicPeriod"/>
            </a:pPr>
            <a:r>
              <a:rPr lang="lv-LV" sz="1600" dirty="0"/>
              <a:t>Ēnu ekonomikas mazināšana</a:t>
            </a:r>
          </a:p>
          <a:p>
            <a:pPr marL="342900" lvl="0" indent="-342900" algn="just">
              <a:spcAft>
                <a:spcPts val="600"/>
              </a:spcAft>
              <a:buFont typeface="+mj-lt"/>
              <a:buAutoNum type="arabicPeriod"/>
            </a:pPr>
            <a:endParaRPr lang="lv-LV" sz="1600" dirty="0"/>
          </a:p>
          <a:p>
            <a:pPr marL="342900" lvl="0" indent="-342900" algn="just">
              <a:spcAft>
                <a:spcPts val="600"/>
              </a:spcAft>
              <a:buFont typeface="+mj-lt"/>
              <a:buAutoNum type="arabicPeriod"/>
            </a:pPr>
            <a:endParaRPr lang="lv-LV" sz="1600" dirty="0"/>
          </a:p>
        </p:txBody>
      </p:sp>
      <p:sp>
        <p:nvSpPr>
          <p:cNvPr id="5" name="Title 1">
            <a:extLst>
              <a:ext uri="{FF2B5EF4-FFF2-40B4-BE49-F238E27FC236}">
                <a16:creationId xmlns:a16="http://schemas.microsoft.com/office/drawing/2014/main" id="{20EA99B8-AE88-4D13-A7A4-BE1DF3BF9163}"/>
              </a:ext>
            </a:extLst>
          </p:cNvPr>
          <p:cNvSpPr>
            <a:spLocks noGrp="1"/>
          </p:cNvSpPr>
          <p:nvPr>
            <p:ph type="title"/>
          </p:nvPr>
        </p:nvSpPr>
        <p:spPr>
          <a:xfrm>
            <a:off x="2277374" y="381000"/>
            <a:ext cx="6409426" cy="1036638"/>
          </a:xfrm>
        </p:spPr>
        <p:txBody>
          <a:bodyPr>
            <a:normAutofit/>
          </a:bodyPr>
          <a:lstStyle/>
          <a:p>
            <a:r>
              <a:rPr lang="lv-LV" altLang="lv-LV" dirty="0">
                <a:effectLst>
                  <a:outerShdw blurRad="38100" dist="38100" dir="2700000" algn="tl">
                    <a:srgbClr val="000000">
                      <a:alpha val="43137"/>
                    </a:srgbClr>
                  </a:outerShdw>
                </a:effectLst>
                <a:latin typeface="Calibri" panose="020F0502020204030204" pitchFamily="34" charset="0"/>
              </a:rPr>
              <a:t>LV </a:t>
            </a:r>
            <a:r>
              <a:rPr lang="lv-LV" altLang="lv-LV" dirty="0" err="1">
                <a:effectLst>
                  <a:outerShdw blurRad="38100" dist="38100" dir="2700000" algn="tl">
                    <a:srgbClr val="000000">
                      <a:alpha val="43137"/>
                    </a:srgbClr>
                  </a:outerShdw>
                </a:effectLst>
                <a:latin typeface="Calibri" panose="020F0502020204030204" pitchFamily="34" charset="0"/>
              </a:rPr>
              <a:t>Būvpadomes</a:t>
            </a:r>
            <a:r>
              <a:rPr lang="lv-LV" altLang="lv-LV" dirty="0">
                <a:effectLst>
                  <a:outerShdw blurRad="38100" dist="38100" dir="2700000" algn="tl">
                    <a:srgbClr val="000000">
                      <a:alpha val="43137"/>
                    </a:srgbClr>
                  </a:outerShdw>
                </a:effectLst>
                <a:latin typeface="Calibri" panose="020F0502020204030204" pitchFamily="34" charset="0"/>
              </a:rPr>
              <a:t> 2021 mērķi</a:t>
            </a:r>
            <a:br>
              <a:rPr lang="lv-LV" altLang="lv-LV" dirty="0">
                <a:effectLst>
                  <a:outerShdw blurRad="38100" dist="38100" dir="2700000" algn="tl">
                    <a:srgbClr val="000000">
                      <a:alpha val="43137"/>
                    </a:srgbClr>
                  </a:outerShdw>
                </a:effectLst>
                <a:latin typeface="Calibri" panose="020F0502020204030204" pitchFamily="34" charset="0"/>
              </a:rPr>
            </a:br>
            <a:endParaRPr lang="lv-LV" altLang="lv-LV" b="0" dirty="0">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0384763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Placeholder 1"/>
          <p:cNvSpPr>
            <a:spLocks noGrp="1"/>
          </p:cNvSpPr>
          <p:nvPr>
            <p:ph type="body" sz="quarter" idx="10"/>
          </p:nvPr>
        </p:nvSpPr>
        <p:spPr>
          <a:xfrm>
            <a:off x="685799" y="3679825"/>
            <a:ext cx="7772400" cy="1422400"/>
          </a:xfrm>
        </p:spPr>
        <p:txBody>
          <a:bodyPr>
            <a:normAutofit/>
          </a:bodyPr>
          <a:lstStyle/>
          <a:p>
            <a:pPr eaLnBrk="1" hangingPunct="1">
              <a:spcBef>
                <a:spcPct val="0"/>
              </a:spcBef>
              <a:spcAft>
                <a:spcPts val="600"/>
              </a:spcAft>
            </a:pPr>
            <a:r>
              <a:rPr lang="lv-LV" altLang="lv-LV" sz="4400" dirty="0">
                <a:solidFill>
                  <a:srgbClr val="228B9D"/>
                </a:solidFill>
                <a:ea typeface="ＭＳ Ｐゴシック" panose="020B0600070205080204" pitchFamily="34" charset="-128"/>
              </a:rPr>
              <a:t>Paldies!</a:t>
            </a:r>
          </a:p>
          <a:p>
            <a:pPr eaLnBrk="1" hangingPunct="1">
              <a:spcBef>
                <a:spcPct val="0"/>
              </a:spcBef>
              <a:spcAft>
                <a:spcPts val="600"/>
              </a:spcAft>
            </a:pPr>
            <a:endParaRPr lang="lv-LV" altLang="lv-LV" sz="4000" dirty="0">
              <a:ea typeface="ＭＳ Ｐゴシック" panose="020B0600070205080204" pitchFamily="34" charset="-128"/>
            </a:endParaRPr>
          </a:p>
        </p:txBody>
      </p:sp>
      <p:sp>
        <p:nvSpPr>
          <p:cNvPr id="2" name="Rectangle 1"/>
          <p:cNvSpPr/>
          <p:nvPr/>
        </p:nvSpPr>
        <p:spPr>
          <a:xfrm>
            <a:off x="3133529" y="2875002"/>
            <a:ext cx="2876941" cy="369332"/>
          </a:xfrm>
          <a:prstGeom prst="rect">
            <a:avLst/>
          </a:prstGeom>
        </p:spPr>
        <p:txBody>
          <a:bodyPr wrap="none">
            <a:spAutoFit/>
          </a:bodyPr>
          <a:lstStyle/>
          <a:p>
            <a:r>
              <a:rPr lang="lv-LV" altLang="lv-LV" sz="1800" dirty="0">
                <a:latin typeface="Calibri" panose="020F0502020204030204" pitchFamily="34" charset="0"/>
              </a:rPr>
              <a:t>Latvijas Būvniecības padome</a:t>
            </a:r>
          </a:p>
        </p:txBody>
      </p:sp>
    </p:spTree>
    <p:extLst>
      <p:ext uri="{BB962C8B-B14F-4D97-AF65-F5344CB8AC3E}">
        <p14:creationId xmlns:p14="http://schemas.microsoft.com/office/powerpoint/2010/main" val="1032237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2277374" y="381000"/>
            <a:ext cx="6409426" cy="1036638"/>
          </a:xfrm>
        </p:spPr>
        <p:txBody>
          <a:bodyPr>
            <a:normAutofit/>
          </a:bodyPr>
          <a:lstStyle/>
          <a:p>
            <a:r>
              <a:rPr lang="lv-LV" altLang="lv-LV" dirty="0">
                <a:effectLst>
                  <a:outerShdw blurRad="38100" dist="38100" dir="2700000" algn="tl">
                    <a:srgbClr val="000000">
                      <a:alpha val="43137"/>
                    </a:srgbClr>
                  </a:outerShdw>
                </a:effectLst>
                <a:latin typeface="Calibri" panose="020F0502020204030204" pitchFamily="34" charset="0"/>
              </a:rPr>
              <a:t>	Mērķi 2020</a:t>
            </a:r>
            <a:br>
              <a:rPr lang="lv-LV" altLang="lv-LV" dirty="0">
                <a:effectLst>
                  <a:outerShdw blurRad="38100" dist="38100" dir="2700000" algn="tl">
                    <a:srgbClr val="000000">
                      <a:alpha val="43137"/>
                    </a:srgbClr>
                  </a:outerShdw>
                </a:effectLst>
                <a:latin typeface="Calibri" panose="020F0502020204030204" pitchFamily="34" charset="0"/>
              </a:rPr>
            </a:br>
            <a:endParaRPr lang="lv-LV" altLang="lv-LV" b="0" dirty="0">
              <a:effectLst>
                <a:outerShdw blurRad="38100" dist="38100" dir="2700000" algn="tl">
                  <a:srgbClr val="000000">
                    <a:alpha val="43137"/>
                  </a:srgbClr>
                </a:outerShdw>
              </a:effectLst>
              <a:latin typeface="Calibri" panose="020F0502020204030204" pitchFamily="34" charset="0"/>
            </a:endParaRPr>
          </a:p>
        </p:txBody>
      </p:sp>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2</a:t>
            </a:fld>
            <a:endParaRPr lang="en-US" altLang="lv-LV"/>
          </a:p>
        </p:txBody>
      </p:sp>
      <p:pic>
        <p:nvPicPr>
          <p:cNvPr id="5" name="Picture 4">
            <a:extLst>
              <a:ext uri="{FF2B5EF4-FFF2-40B4-BE49-F238E27FC236}">
                <a16:creationId xmlns:a16="http://schemas.microsoft.com/office/drawing/2014/main" id="{0B83E882-57EE-43DC-9D13-6D9DB2D1006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99621" y="1854782"/>
            <a:ext cx="4932976" cy="2639002"/>
          </a:xfrm>
          <a:prstGeom prst="rect">
            <a:avLst/>
          </a:prstGeom>
        </p:spPr>
      </p:pic>
      <p:sp>
        <p:nvSpPr>
          <p:cNvPr id="10" name="TextBox 9">
            <a:extLst>
              <a:ext uri="{FF2B5EF4-FFF2-40B4-BE49-F238E27FC236}">
                <a16:creationId xmlns:a16="http://schemas.microsoft.com/office/drawing/2014/main" id="{91BEF09F-DF22-4A0C-81DA-680BCFE3044A}"/>
              </a:ext>
            </a:extLst>
          </p:cNvPr>
          <p:cNvSpPr txBox="1"/>
          <p:nvPr/>
        </p:nvSpPr>
        <p:spPr>
          <a:xfrm>
            <a:off x="0" y="4355302"/>
            <a:ext cx="9012024" cy="2123658"/>
          </a:xfrm>
          <a:prstGeom prst="rect">
            <a:avLst/>
          </a:prstGeom>
          <a:noFill/>
        </p:spPr>
        <p:txBody>
          <a:bodyPr wrap="square">
            <a:spAutoFit/>
          </a:bodyPr>
          <a:lstStyle/>
          <a:p>
            <a:pPr marL="342900" lvl="0" indent="-342900" algn="just">
              <a:spcAft>
                <a:spcPts val="600"/>
              </a:spcAft>
              <a:buFont typeface="+mj-lt"/>
              <a:buAutoNum type="arabicPeriod"/>
            </a:pPr>
            <a:r>
              <a:rPr lang="lv-LV" sz="1600" dirty="0">
                <a:effectLst/>
                <a:latin typeface="Times New Roman" panose="02020603050405020304" pitchFamily="18" charset="0"/>
                <a:ea typeface="Times New Roman" panose="02020603050405020304" pitchFamily="18" charset="0"/>
              </a:rPr>
              <a:t>Noteikt skaidru būvniecības procesu dalībnieku </a:t>
            </a:r>
            <a:r>
              <a:rPr lang="lv-LV" sz="1600" dirty="0">
                <a:solidFill>
                  <a:srgbClr val="FF0000"/>
                </a:solidFill>
                <a:effectLst/>
                <a:latin typeface="Times New Roman" panose="02020603050405020304" pitchFamily="18" charset="0"/>
                <a:ea typeface="Times New Roman" panose="02020603050405020304" pitchFamily="18" charset="0"/>
              </a:rPr>
              <a:t>atbildības sadalījumu Būvniecības </a:t>
            </a:r>
            <a:r>
              <a:rPr lang="lv-LV" sz="1600" dirty="0">
                <a:effectLst/>
                <a:latin typeface="Times New Roman" panose="02020603050405020304" pitchFamily="18" charset="0"/>
                <a:ea typeface="Times New Roman" panose="02020603050405020304" pitchFamily="18" charset="0"/>
              </a:rPr>
              <a:t>likumā un izstrādāt jaunu </a:t>
            </a:r>
            <a:r>
              <a:rPr lang="lv-LV" sz="1600" dirty="0">
                <a:solidFill>
                  <a:srgbClr val="FF0000"/>
                </a:solidFill>
                <a:effectLst/>
                <a:latin typeface="Times New Roman" panose="02020603050405020304" pitchFamily="18" charset="0"/>
                <a:ea typeface="Times New Roman" panose="02020603050405020304" pitchFamily="18" charset="0"/>
              </a:rPr>
              <a:t>visu risku apdrošināšanas likumu</a:t>
            </a:r>
            <a:r>
              <a:rPr lang="lv-LV" sz="1600" dirty="0">
                <a:effectLst/>
                <a:latin typeface="Times New Roman" panose="02020603050405020304" pitchFamily="18" charset="0"/>
                <a:ea typeface="Times New Roman" panose="02020603050405020304" pitchFamily="18" charset="0"/>
              </a:rPr>
              <a:t>;</a:t>
            </a:r>
          </a:p>
          <a:p>
            <a:pPr marL="342900" lvl="0" indent="-342900" algn="just">
              <a:spcAft>
                <a:spcPts val="600"/>
              </a:spcAft>
              <a:buFont typeface="+mj-lt"/>
              <a:buAutoNum type="arabicPeriod"/>
            </a:pPr>
            <a:r>
              <a:rPr lang="lv-LV" sz="1600" dirty="0">
                <a:effectLst/>
                <a:latin typeface="Times New Roman" panose="02020603050405020304" pitchFamily="18" charset="0"/>
                <a:ea typeface="Times New Roman" panose="02020603050405020304" pitchFamily="18" charset="0"/>
              </a:rPr>
              <a:t>Sakārtot </a:t>
            </a:r>
            <a:r>
              <a:rPr lang="lv-LV" sz="1600" dirty="0">
                <a:solidFill>
                  <a:srgbClr val="FF0000"/>
                </a:solidFill>
                <a:effectLst/>
                <a:latin typeface="Times New Roman" panose="02020603050405020304" pitchFamily="18" charset="0"/>
                <a:ea typeface="Times New Roman" panose="02020603050405020304" pitchFamily="18" charset="0"/>
              </a:rPr>
              <a:t>projektēšanas procedūras </a:t>
            </a:r>
            <a:r>
              <a:rPr lang="lv-LV" sz="1600" dirty="0">
                <a:effectLst/>
                <a:latin typeface="Times New Roman" panose="02020603050405020304" pitchFamily="18" charset="0"/>
                <a:ea typeface="Times New Roman" panose="02020603050405020304" pitchFamily="18" charset="0"/>
              </a:rPr>
              <a:t>(būvvaldē iesniedzamais projekta apjoms, projektēšanas stadijas</a:t>
            </a:r>
          </a:p>
          <a:p>
            <a:pPr marL="342900" lvl="0" indent="-342900" algn="just">
              <a:spcAft>
                <a:spcPts val="600"/>
              </a:spcAft>
              <a:buFont typeface="+mj-lt"/>
              <a:buAutoNum type="arabicPeriod"/>
            </a:pPr>
            <a:r>
              <a:rPr lang="lv-LV" sz="1600" dirty="0">
                <a:effectLst/>
                <a:latin typeface="Times New Roman" panose="02020603050405020304" pitchFamily="18" charset="0"/>
                <a:ea typeface="Times New Roman" panose="02020603050405020304" pitchFamily="18" charset="0"/>
              </a:rPr>
              <a:t>Ieviest vienotu praksi </a:t>
            </a:r>
            <a:r>
              <a:rPr lang="lv-LV" sz="1600" dirty="0">
                <a:solidFill>
                  <a:srgbClr val="FF0000"/>
                </a:solidFill>
                <a:effectLst/>
                <a:latin typeface="Times New Roman" panose="02020603050405020304" pitchFamily="18" charset="0"/>
                <a:ea typeface="Times New Roman" panose="02020603050405020304" pitchFamily="18" charset="0"/>
              </a:rPr>
              <a:t>publisko iepirkumu būvniecības līgumos </a:t>
            </a:r>
            <a:r>
              <a:rPr lang="lv-LV" sz="1600" dirty="0">
                <a:effectLst/>
                <a:latin typeface="Times New Roman" panose="02020603050405020304" pitchFamily="18" charset="0"/>
                <a:ea typeface="Times New Roman" panose="02020603050405020304" pitchFamily="18" charset="0"/>
              </a:rPr>
              <a:t>(FIDIC līgumi, banku garantijas);</a:t>
            </a:r>
          </a:p>
          <a:p>
            <a:pPr marL="342900" lvl="0" indent="-342900" algn="just">
              <a:spcAft>
                <a:spcPts val="600"/>
              </a:spcAft>
              <a:buFont typeface="+mj-lt"/>
              <a:buAutoNum type="arabicPeriod"/>
            </a:pPr>
            <a:r>
              <a:rPr lang="lv-LV" sz="1600" dirty="0">
                <a:effectLst/>
                <a:latin typeface="Times New Roman" panose="02020603050405020304" pitchFamily="18" charset="0"/>
                <a:ea typeface="Times New Roman" panose="02020603050405020304" pitchFamily="18" charset="0"/>
              </a:rPr>
              <a:t>Izstrādāt stratēģisku </a:t>
            </a:r>
            <a:r>
              <a:rPr lang="lv-LV" sz="1600" dirty="0">
                <a:solidFill>
                  <a:srgbClr val="FF0000"/>
                </a:solidFill>
                <a:effectLst/>
                <a:latin typeface="Times New Roman" panose="02020603050405020304" pitchFamily="18" charset="0"/>
                <a:ea typeface="Times New Roman" panose="02020603050405020304" pitchFamily="18" charset="0"/>
              </a:rPr>
              <a:t>valdības plānu lielāko objektu būvniecībai</a:t>
            </a:r>
            <a:r>
              <a:rPr lang="lv-LV" sz="1600" dirty="0">
                <a:effectLst/>
                <a:latin typeface="Times New Roman" panose="02020603050405020304" pitchFamily="18" charset="0"/>
                <a:ea typeface="Times New Roman" panose="02020603050405020304" pitchFamily="18" charset="0"/>
              </a:rPr>
              <a:t>, t.sk. </a:t>
            </a:r>
            <a:r>
              <a:rPr lang="lv-LV" sz="1600" i="1" dirty="0">
                <a:effectLst/>
                <a:latin typeface="Times New Roman" panose="02020603050405020304" pitchFamily="18" charset="0"/>
                <a:ea typeface="Times New Roman" panose="02020603050405020304" pitchFamily="18" charset="0"/>
              </a:rPr>
              <a:t>Rail </a:t>
            </a:r>
            <a:r>
              <a:rPr lang="lv-LV" sz="1600" i="1" dirty="0" err="1">
                <a:effectLst/>
                <a:latin typeface="Times New Roman" panose="02020603050405020304" pitchFamily="18" charset="0"/>
                <a:ea typeface="Times New Roman" panose="02020603050405020304" pitchFamily="18" charset="0"/>
              </a:rPr>
              <a:t>Baltica</a:t>
            </a:r>
            <a:r>
              <a:rPr lang="lv-LV" sz="1600" dirty="0">
                <a:effectLst/>
                <a:latin typeface="Times New Roman" panose="02020603050405020304" pitchFamily="18" charset="0"/>
                <a:ea typeface="Times New Roman" panose="02020603050405020304" pitchFamily="18" charset="0"/>
              </a:rPr>
              <a:t> īstenošanai, kā arī ilgtermiņa redzējumu infrastruktūras uzturēšanai;</a:t>
            </a:r>
          </a:p>
          <a:p>
            <a:pPr marL="342900" lvl="0" indent="-342900" algn="just">
              <a:spcAft>
                <a:spcPts val="600"/>
              </a:spcAft>
              <a:buFont typeface="+mj-lt"/>
              <a:buAutoNum type="arabicPeriod"/>
            </a:pPr>
            <a:r>
              <a:rPr lang="lv-LV" sz="1600" dirty="0">
                <a:effectLst/>
                <a:latin typeface="Times New Roman" panose="02020603050405020304" pitchFamily="18" charset="0"/>
                <a:ea typeface="Times New Roman" panose="02020603050405020304" pitchFamily="18" charset="0"/>
              </a:rPr>
              <a:t>Veicināt </a:t>
            </a:r>
            <a:r>
              <a:rPr lang="lv-LV" sz="1600" dirty="0">
                <a:solidFill>
                  <a:srgbClr val="FF0000"/>
                </a:solidFill>
                <a:effectLst/>
                <a:latin typeface="Times New Roman" panose="02020603050405020304" pitchFamily="18" charset="0"/>
                <a:ea typeface="Times New Roman" panose="02020603050405020304" pitchFamily="18" charset="0"/>
              </a:rPr>
              <a:t>darbaspēka pieejamību </a:t>
            </a:r>
            <a:r>
              <a:rPr lang="lv-LV" sz="1600" dirty="0">
                <a:effectLst/>
                <a:latin typeface="Times New Roman" panose="02020603050405020304" pitchFamily="18" charset="0"/>
                <a:ea typeface="Times New Roman" panose="02020603050405020304" pitchFamily="18" charset="0"/>
              </a:rPr>
              <a:t>būvniecībā, darba spēka būvniecībā </a:t>
            </a:r>
            <a:r>
              <a:rPr lang="lv-LV" sz="1600" dirty="0">
                <a:solidFill>
                  <a:srgbClr val="FF0000"/>
                </a:solidFill>
                <a:effectLst/>
                <a:latin typeface="Times New Roman" panose="02020603050405020304" pitchFamily="18" charset="0"/>
                <a:ea typeface="Times New Roman" panose="02020603050405020304" pitchFamily="18" charset="0"/>
              </a:rPr>
              <a:t>kvalifikācijas izpēte</a:t>
            </a:r>
            <a:r>
              <a:rPr lang="lv-LV" sz="1600" dirty="0">
                <a:effectLst/>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3091515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3</a:t>
            </a:fld>
            <a:endParaRPr lang="en-US" altLang="lv-LV"/>
          </a:p>
        </p:txBody>
      </p:sp>
      <p:pic>
        <p:nvPicPr>
          <p:cNvPr id="4" name="Picture 3">
            <a:extLst>
              <a:ext uri="{FF2B5EF4-FFF2-40B4-BE49-F238E27FC236}">
                <a16:creationId xmlns:a16="http://schemas.microsoft.com/office/drawing/2014/main" id="{3BE886F7-AD46-412F-88D9-5F6A7C8E2DF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271" y="1638049"/>
            <a:ext cx="7712498" cy="3810643"/>
          </a:xfrm>
          <a:prstGeom prst="rect">
            <a:avLst/>
          </a:prstGeom>
        </p:spPr>
      </p:pic>
      <p:sp>
        <p:nvSpPr>
          <p:cNvPr id="11" name="TextBox 10">
            <a:extLst>
              <a:ext uri="{FF2B5EF4-FFF2-40B4-BE49-F238E27FC236}">
                <a16:creationId xmlns:a16="http://schemas.microsoft.com/office/drawing/2014/main" id="{A0BA022B-3702-4877-BFC5-F4AB6F46E72E}"/>
              </a:ext>
            </a:extLst>
          </p:cNvPr>
          <p:cNvSpPr txBox="1"/>
          <p:nvPr/>
        </p:nvSpPr>
        <p:spPr>
          <a:xfrm>
            <a:off x="6670963" y="5644634"/>
            <a:ext cx="2026228" cy="369332"/>
          </a:xfrm>
          <a:prstGeom prst="rect">
            <a:avLst/>
          </a:prstGeom>
          <a:noFill/>
        </p:spPr>
        <p:txBody>
          <a:bodyPr wrap="square">
            <a:spAutoFit/>
          </a:bodyPr>
          <a:lstStyle/>
          <a:p>
            <a:r>
              <a:rPr lang="lv-LV" sz="1800" dirty="0">
                <a:solidFill>
                  <a:srgbClr val="FF0000"/>
                </a:solidFill>
                <a:effectLst/>
                <a:latin typeface="Times New Roman" panose="02020603050405020304" pitchFamily="18" charset="0"/>
                <a:ea typeface="Times New Roman" panose="02020603050405020304" pitchFamily="18" charset="0"/>
              </a:rPr>
              <a:t>Vidējais 4</a:t>
            </a:r>
            <a:endParaRPr lang="lv-LV" dirty="0"/>
          </a:p>
        </p:txBody>
      </p:sp>
    </p:spTree>
    <p:extLst>
      <p:ext uri="{BB962C8B-B14F-4D97-AF65-F5344CB8AC3E}">
        <p14:creationId xmlns:p14="http://schemas.microsoft.com/office/powerpoint/2010/main" val="27999670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4</a:t>
            </a:fld>
            <a:endParaRPr lang="en-US" altLang="lv-LV"/>
          </a:p>
        </p:txBody>
      </p:sp>
      <p:pic>
        <p:nvPicPr>
          <p:cNvPr id="3" name="Picture 2">
            <a:extLst>
              <a:ext uri="{FF2B5EF4-FFF2-40B4-BE49-F238E27FC236}">
                <a16:creationId xmlns:a16="http://schemas.microsoft.com/office/drawing/2014/main" id="{EA2F0BD1-BD98-4D63-A7E4-4C31689591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2993" y="1618997"/>
            <a:ext cx="8038014" cy="4003205"/>
          </a:xfrm>
          <a:prstGeom prst="rect">
            <a:avLst/>
          </a:prstGeom>
        </p:spPr>
      </p:pic>
      <p:sp>
        <p:nvSpPr>
          <p:cNvPr id="6" name="TextBox 5">
            <a:extLst>
              <a:ext uri="{FF2B5EF4-FFF2-40B4-BE49-F238E27FC236}">
                <a16:creationId xmlns:a16="http://schemas.microsoft.com/office/drawing/2014/main" id="{878117B0-7B9F-4EAE-A1FB-3592F606CAD3}"/>
              </a:ext>
            </a:extLst>
          </p:cNvPr>
          <p:cNvSpPr txBox="1"/>
          <p:nvPr/>
        </p:nvSpPr>
        <p:spPr>
          <a:xfrm>
            <a:off x="6670963" y="5644634"/>
            <a:ext cx="2026228" cy="369332"/>
          </a:xfrm>
          <a:prstGeom prst="rect">
            <a:avLst/>
          </a:prstGeom>
          <a:noFill/>
        </p:spPr>
        <p:txBody>
          <a:bodyPr wrap="square">
            <a:spAutoFit/>
          </a:bodyPr>
          <a:lstStyle/>
          <a:p>
            <a:r>
              <a:rPr lang="lv-LV" sz="1800" dirty="0">
                <a:solidFill>
                  <a:srgbClr val="FF0000"/>
                </a:solidFill>
                <a:effectLst/>
                <a:latin typeface="Times New Roman" panose="02020603050405020304" pitchFamily="18" charset="0"/>
                <a:ea typeface="Times New Roman" panose="02020603050405020304" pitchFamily="18" charset="0"/>
              </a:rPr>
              <a:t>Vidējais 6</a:t>
            </a:r>
            <a:endParaRPr lang="lv-LV" dirty="0"/>
          </a:p>
        </p:txBody>
      </p:sp>
    </p:spTree>
    <p:extLst>
      <p:ext uri="{BB962C8B-B14F-4D97-AF65-F5344CB8AC3E}">
        <p14:creationId xmlns:p14="http://schemas.microsoft.com/office/powerpoint/2010/main" val="21123805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5</a:t>
            </a:fld>
            <a:endParaRPr lang="en-US" altLang="lv-LV"/>
          </a:p>
        </p:txBody>
      </p:sp>
      <p:sp>
        <p:nvSpPr>
          <p:cNvPr id="4" name="TextBox 3">
            <a:extLst>
              <a:ext uri="{FF2B5EF4-FFF2-40B4-BE49-F238E27FC236}">
                <a16:creationId xmlns:a16="http://schemas.microsoft.com/office/drawing/2014/main" id="{F92B4D08-E507-4813-9D93-ECA38131689B}"/>
              </a:ext>
            </a:extLst>
          </p:cNvPr>
          <p:cNvSpPr txBox="1"/>
          <p:nvPr/>
        </p:nvSpPr>
        <p:spPr>
          <a:xfrm>
            <a:off x="240618" y="1977872"/>
            <a:ext cx="9012024" cy="2600712"/>
          </a:xfrm>
          <a:prstGeom prst="rect">
            <a:avLst/>
          </a:prstGeom>
          <a:noFill/>
        </p:spPr>
        <p:txBody>
          <a:bodyPr wrap="square">
            <a:spAutoFit/>
          </a:bodyPr>
          <a:lstStyle/>
          <a:p>
            <a:pPr marL="342900" lvl="0" indent="-342900" algn="just">
              <a:spcAft>
                <a:spcPts val="600"/>
              </a:spcAft>
              <a:buFont typeface="+mj-lt"/>
              <a:buAutoNum type="arabicPeriod"/>
            </a:pPr>
            <a:r>
              <a:rPr lang="lv-LV" sz="1600" dirty="0">
                <a:effectLst/>
                <a:latin typeface="Times New Roman" panose="02020603050405020304" pitchFamily="18" charset="0"/>
                <a:ea typeface="Times New Roman" panose="02020603050405020304" pitchFamily="18" charset="0"/>
              </a:rPr>
              <a:t>LDDK (2x)</a:t>
            </a:r>
          </a:p>
          <a:p>
            <a:pPr marL="342900" lvl="0" indent="-342900" algn="just">
              <a:spcAft>
                <a:spcPts val="600"/>
              </a:spcAft>
              <a:buFont typeface="+mj-lt"/>
              <a:buAutoNum type="arabicPeriod"/>
            </a:pPr>
            <a:r>
              <a:rPr lang="lv-LV" sz="1600" dirty="0">
                <a:ea typeface="Times New Roman" panose="02020603050405020304" pitchFamily="18" charset="0"/>
              </a:rPr>
              <a:t>BIDA</a:t>
            </a:r>
          </a:p>
          <a:p>
            <a:pPr marL="342900" lvl="0" indent="-342900" algn="just">
              <a:spcAft>
                <a:spcPts val="600"/>
              </a:spcAft>
              <a:buFont typeface="+mj-lt"/>
              <a:buAutoNum type="arabicPeriod"/>
            </a:pPr>
            <a:r>
              <a:rPr lang="lv-LV" sz="1600" dirty="0">
                <a:effectLst/>
                <a:latin typeface="Times New Roman" panose="02020603050405020304" pitchFamily="18" charset="0"/>
                <a:ea typeface="Times New Roman" panose="02020603050405020304" pitchFamily="18" charset="0"/>
              </a:rPr>
              <a:t>EM</a:t>
            </a:r>
          </a:p>
          <a:p>
            <a:pPr marL="342900" lvl="0" indent="-342900" algn="just">
              <a:spcAft>
                <a:spcPts val="600"/>
              </a:spcAft>
              <a:buFont typeface="+mj-lt"/>
              <a:buAutoNum type="arabicPeriod"/>
            </a:pPr>
            <a:r>
              <a:rPr lang="lv-LV" sz="1600" dirty="0">
                <a:ea typeface="Times New Roman" panose="02020603050405020304" pitchFamily="18" charset="0"/>
              </a:rPr>
              <a:t>Ugunsdrošības </a:t>
            </a:r>
            <a:r>
              <a:rPr lang="lv-LV" sz="1600" dirty="0" err="1">
                <a:ea typeface="Times New Roman" panose="02020603050405020304" pitchFamily="18" charset="0"/>
              </a:rPr>
              <a:t>speci</a:t>
            </a:r>
            <a:endParaRPr lang="lv-LV" sz="1600" dirty="0">
              <a:ea typeface="Times New Roman" panose="02020603050405020304" pitchFamily="18" charset="0"/>
            </a:endParaRPr>
          </a:p>
          <a:p>
            <a:pPr marL="342900" lvl="0" indent="-342900" algn="just">
              <a:spcAft>
                <a:spcPts val="600"/>
              </a:spcAft>
              <a:buFont typeface="+mj-lt"/>
              <a:buAutoNum type="arabicPeriod"/>
            </a:pPr>
            <a:r>
              <a:rPr lang="lv-LV" sz="1600" dirty="0">
                <a:ea typeface="Times New Roman" panose="02020603050405020304" pitchFamily="18" charset="0"/>
              </a:rPr>
              <a:t>Neviena (3x)</a:t>
            </a:r>
          </a:p>
          <a:p>
            <a:pPr marL="342900" lvl="0" indent="-342900" algn="just">
              <a:spcAft>
                <a:spcPts val="600"/>
              </a:spcAft>
              <a:buFont typeface="+mj-lt"/>
              <a:buAutoNum type="arabicPeriod"/>
            </a:pPr>
            <a:r>
              <a:rPr lang="lv-LV" sz="1600" dirty="0">
                <a:ea typeface="Times New Roman" panose="02020603050405020304" pitchFamily="18" charset="0"/>
              </a:rPr>
              <a:t>Izglītības</a:t>
            </a:r>
          </a:p>
          <a:p>
            <a:pPr marL="342900" lvl="0" indent="-342900" algn="just">
              <a:spcAft>
                <a:spcPts val="600"/>
              </a:spcAft>
              <a:buFont typeface="+mj-lt"/>
              <a:buAutoNum type="arabicPeriod"/>
            </a:pPr>
            <a:r>
              <a:rPr lang="lv-LV" sz="1600" dirty="0">
                <a:ea typeface="Times New Roman" panose="02020603050405020304" pitchFamily="18" charset="0"/>
              </a:rPr>
              <a:t>MVU pārstāvošās</a:t>
            </a:r>
          </a:p>
          <a:p>
            <a:pPr marL="342900" lvl="0" indent="-342900" algn="just">
              <a:spcAft>
                <a:spcPts val="600"/>
              </a:spcAft>
              <a:buFont typeface="+mj-lt"/>
              <a:buAutoNum type="arabicPeriod"/>
            </a:pPr>
            <a:endParaRPr lang="lv-LV" sz="1600" dirty="0">
              <a:effectLst/>
              <a:latin typeface="Times New Roman" panose="02020603050405020304" pitchFamily="18" charset="0"/>
              <a:ea typeface="Times New Roman" panose="02020603050405020304" pitchFamily="18" charset="0"/>
            </a:endParaRPr>
          </a:p>
        </p:txBody>
      </p:sp>
      <p:sp>
        <p:nvSpPr>
          <p:cNvPr id="5" name="Title 1">
            <a:extLst>
              <a:ext uri="{FF2B5EF4-FFF2-40B4-BE49-F238E27FC236}">
                <a16:creationId xmlns:a16="http://schemas.microsoft.com/office/drawing/2014/main" id="{20EA99B8-AE88-4D13-A7A4-BE1DF3BF9163}"/>
              </a:ext>
            </a:extLst>
          </p:cNvPr>
          <p:cNvSpPr>
            <a:spLocks noGrp="1"/>
          </p:cNvSpPr>
          <p:nvPr>
            <p:ph type="title"/>
          </p:nvPr>
        </p:nvSpPr>
        <p:spPr>
          <a:xfrm>
            <a:off x="2277374" y="381000"/>
            <a:ext cx="6409426" cy="1036638"/>
          </a:xfrm>
        </p:spPr>
        <p:txBody>
          <a:bodyPr>
            <a:normAutofit/>
          </a:bodyPr>
          <a:lstStyle/>
          <a:p>
            <a:r>
              <a:rPr lang="lv-LV" altLang="lv-LV" dirty="0">
                <a:effectLst>
                  <a:outerShdw blurRad="38100" dist="38100" dir="2700000" algn="tl">
                    <a:srgbClr val="000000">
                      <a:alpha val="43137"/>
                    </a:srgbClr>
                  </a:outerShdw>
                </a:effectLst>
                <a:latin typeface="Calibri" panose="020F0502020204030204" pitchFamily="34" charset="0"/>
              </a:rPr>
              <a:t>4.Kuras organizācijas pietrūka LV </a:t>
            </a:r>
            <a:r>
              <a:rPr lang="lv-LV" altLang="lv-LV" dirty="0" err="1">
                <a:effectLst>
                  <a:outerShdw blurRad="38100" dist="38100" dir="2700000" algn="tl">
                    <a:srgbClr val="000000">
                      <a:alpha val="43137"/>
                    </a:srgbClr>
                  </a:outerShdw>
                </a:effectLst>
                <a:latin typeface="Calibri" panose="020F0502020204030204" pitchFamily="34" charset="0"/>
              </a:rPr>
              <a:t>Būvpadomē</a:t>
            </a:r>
            <a:r>
              <a:rPr lang="lv-LV" altLang="lv-LV" dirty="0">
                <a:effectLst>
                  <a:outerShdw blurRad="38100" dist="38100" dir="2700000" algn="tl">
                    <a:srgbClr val="000000">
                      <a:alpha val="43137"/>
                    </a:srgbClr>
                  </a:outerShdw>
                </a:effectLst>
                <a:latin typeface="Calibri" panose="020F0502020204030204" pitchFamily="34" charset="0"/>
              </a:rPr>
              <a:t>?</a:t>
            </a:r>
            <a:br>
              <a:rPr lang="lv-LV" altLang="lv-LV" dirty="0">
                <a:effectLst>
                  <a:outerShdw blurRad="38100" dist="38100" dir="2700000" algn="tl">
                    <a:srgbClr val="000000">
                      <a:alpha val="43137"/>
                    </a:srgbClr>
                  </a:outerShdw>
                </a:effectLst>
                <a:latin typeface="Calibri" panose="020F0502020204030204" pitchFamily="34" charset="0"/>
              </a:rPr>
            </a:br>
            <a:endParaRPr lang="lv-LV" altLang="lv-LV" b="0" dirty="0">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2836395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6</a:t>
            </a:fld>
            <a:endParaRPr lang="en-US" altLang="lv-LV"/>
          </a:p>
        </p:txBody>
      </p:sp>
      <p:sp>
        <p:nvSpPr>
          <p:cNvPr id="4" name="TextBox 3">
            <a:extLst>
              <a:ext uri="{FF2B5EF4-FFF2-40B4-BE49-F238E27FC236}">
                <a16:creationId xmlns:a16="http://schemas.microsoft.com/office/drawing/2014/main" id="{F92B4D08-E507-4813-9D93-ECA38131689B}"/>
              </a:ext>
            </a:extLst>
          </p:cNvPr>
          <p:cNvSpPr txBox="1"/>
          <p:nvPr/>
        </p:nvSpPr>
        <p:spPr>
          <a:xfrm>
            <a:off x="240618" y="1977872"/>
            <a:ext cx="9012024" cy="1954381"/>
          </a:xfrm>
          <a:prstGeom prst="rect">
            <a:avLst/>
          </a:prstGeom>
          <a:noFill/>
        </p:spPr>
        <p:txBody>
          <a:bodyPr wrap="square">
            <a:spAutoFit/>
          </a:bodyPr>
          <a:lstStyle/>
          <a:p>
            <a:pPr marL="342900" lvl="0" indent="-342900" algn="just">
              <a:spcAft>
                <a:spcPts val="600"/>
              </a:spcAft>
              <a:buFont typeface="+mj-lt"/>
              <a:buAutoNum type="arabicPeriod"/>
            </a:pPr>
            <a:r>
              <a:rPr lang="lv-LV" sz="1600" dirty="0">
                <a:ea typeface="Times New Roman" panose="02020603050405020304" pitchFamily="18" charset="0"/>
              </a:rPr>
              <a:t>Arhitekti (7)</a:t>
            </a:r>
          </a:p>
          <a:p>
            <a:pPr marL="342900" lvl="0" indent="-342900" algn="just">
              <a:spcAft>
                <a:spcPts val="600"/>
              </a:spcAft>
              <a:buFont typeface="+mj-lt"/>
              <a:buAutoNum type="arabicPeriod"/>
            </a:pPr>
            <a:r>
              <a:rPr lang="lv-LV" sz="1600" dirty="0">
                <a:ea typeface="Times New Roman" panose="02020603050405020304" pitchFamily="18" charset="0"/>
              </a:rPr>
              <a:t>Būvuzņēmēju partnerība (4)</a:t>
            </a:r>
          </a:p>
          <a:p>
            <a:pPr marL="342900" indent="-342900" algn="just">
              <a:spcAft>
                <a:spcPts val="600"/>
              </a:spcAft>
              <a:buFont typeface="+mj-lt"/>
              <a:buAutoNum type="arabicPeriod"/>
            </a:pPr>
            <a:r>
              <a:rPr lang="lv-LV" sz="1600" dirty="0" err="1">
                <a:ea typeface="Times New Roman" panose="02020603050405020304" pitchFamily="18" charset="0"/>
              </a:rPr>
              <a:t>Būvkonstruktori</a:t>
            </a:r>
            <a:r>
              <a:rPr lang="lv-LV" sz="1600" dirty="0">
                <a:ea typeface="Times New Roman" panose="02020603050405020304" pitchFamily="18" charset="0"/>
              </a:rPr>
              <a:t> (3)</a:t>
            </a:r>
          </a:p>
          <a:p>
            <a:pPr marL="342900" lvl="0" indent="-342900" algn="just">
              <a:spcAft>
                <a:spcPts val="600"/>
              </a:spcAft>
              <a:buFont typeface="+mj-lt"/>
              <a:buAutoNum type="arabicPeriod"/>
            </a:pPr>
            <a:r>
              <a:rPr lang="lv-LV" sz="1600" dirty="0">
                <a:ea typeface="Times New Roman" panose="02020603050405020304" pitchFamily="18" charset="0"/>
              </a:rPr>
              <a:t>LBS (1)</a:t>
            </a:r>
          </a:p>
          <a:p>
            <a:pPr marL="342900" lvl="0" indent="-342900" algn="just">
              <a:spcAft>
                <a:spcPts val="600"/>
              </a:spcAft>
              <a:buFont typeface="+mj-lt"/>
              <a:buAutoNum type="arabicPeriod"/>
            </a:pPr>
            <a:r>
              <a:rPr lang="lv-LV" sz="1600" dirty="0">
                <a:ea typeface="Times New Roman" panose="02020603050405020304" pitchFamily="18" charset="0"/>
              </a:rPr>
              <a:t>Vairākas (2)</a:t>
            </a:r>
          </a:p>
          <a:p>
            <a:pPr marL="342900" lvl="0" indent="-342900" algn="just">
              <a:spcAft>
                <a:spcPts val="600"/>
              </a:spcAft>
              <a:buFont typeface="+mj-lt"/>
              <a:buAutoNum type="arabicPeriod"/>
            </a:pPr>
            <a:endParaRPr lang="lv-LV" sz="1600" dirty="0">
              <a:effectLst/>
              <a:latin typeface="Times New Roman" panose="02020603050405020304" pitchFamily="18" charset="0"/>
              <a:ea typeface="Times New Roman" panose="02020603050405020304" pitchFamily="18" charset="0"/>
            </a:endParaRPr>
          </a:p>
        </p:txBody>
      </p:sp>
      <p:sp>
        <p:nvSpPr>
          <p:cNvPr id="5" name="Title 1">
            <a:extLst>
              <a:ext uri="{FF2B5EF4-FFF2-40B4-BE49-F238E27FC236}">
                <a16:creationId xmlns:a16="http://schemas.microsoft.com/office/drawing/2014/main" id="{20EA99B8-AE88-4D13-A7A4-BE1DF3BF9163}"/>
              </a:ext>
            </a:extLst>
          </p:cNvPr>
          <p:cNvSpPr>
            <a:spLocks noGrp="1"/>
          </p:cNvSpPr>
          <p:nvPr>
            <p:ph type="title"/>
          </p:nvPr>
        </p:nvSpPr>
        <p:spPr>
          <a:xfrm>
            <a:off x="2277374" y="381000"/>
            <a:ext cx="6409426" cy="1036638"/>
          </a:xfrm>
        </p:spPr>
        <p:txBody>
          <a:bodyPr>
            <a:normAutofit/>
          </a:bodyPr>
          <a:lstStyle/>
          <a:p>
            <a:r>
              <a:rPr lang="lv-LV" altLang="lv-LV" dirty="0">
                <a:effectLst>
                  <a:outerShdw blurRad="38100" dist="38100" dir="2700000" algn="tl">
                    <a:srgbClr val="000000">
                      <a:alpha val="43137"/>
                    </a:srgbClr>
                  </a:outerShdw>
                </a:effectLst>
                <a:latin typeface="Calibri" panose="020F0502020204030204" pitchFamily="34" charset="0"/>
              </a:rPr>
              <a:t>5.Kuras organizācijas bija visproduktīvākās?</a:t>
            </a:r>
            <a:br>
              <a:rPr lang="lv-LV" altLang="lv-LV" dirty="0">
                <a:effectLst>
                  <a:outerShdw blurRad="38100" dist="38100" dir="2700000" algn="tl">
                    <a:srgbClr val="000000">
                      <a:alpha val="43137"/>
                    </a:srgbClr>
                  </a:outerShdw>
                </a:effectLst>
                <a:latin typeface="Calibri" panose="020F0502020204030204" pitchFamily="34" charset="0"/>
              </a:rPr>
            </a:br>
            <a:endParaRPr lang="lv-LV" altLang="lv-LV" b="0" dirty="0">
              <a:effectLst>
                <a:outerShdw blurRad="38100" dist="38100" dir="2700000" algn="tl">
                  <a:srgbClr val="000000">
                    <a:alpha val="43137"/>
                  </a:srgbClr>
                </a:outerShdw>
              </a:effectLst>
              <a:latin typeface="Calibri" panose="020F0502020204030204" pitchFamily="34" charset="0"/>
            </a:endParaRPr>
          </a:p>
        </p:txBody>
      </p:sp>
    </p:spTree>
    <p:extLst>
      <p:ext uri="{BB962C8B-B14F-4D97-AF65-F5344CB8AC3E}">
        <p14:creationId xmlns:p14="http://schemas.microsoft.com/office/powerpoint/2010/main" val="33448221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7</a:t>
            </a:fld>
            <a:endParaRPr lang="en-US" altLang="lv-LV"/>
          </a:p>
        </p:txBody>
      </p:sp>
      <p:pic>
        <p:nvPicPr>
          <p:cNvPr id="6" name="Picture 5">
            <a:extLst>
              <a:ext uri="{FF2B5EF4-FFF2-40B4-BE49-F238E27FC236}">
                <a16:creationId xmlns:a16="http://schemas.microsoft.com/office/drawing/2014/main" id="{01EECE9E-CE8F-400A-B382-CE42A529D6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7669" y="1618685"/>
            <a:ext cx="7891114" cy="3620629"/>
          </a:xfrm>
          <a:prstGeom prst="rect">
            <a:avLst/>
          </a:prstGeom>
        </p:spPr>
      </p:pic>
    </p:spTree>
    <p:extLst>
      <p:ext uri="{BB962C8B-B14F-4D97-AF65-F5344CB8AC3E}">
        <p14:creationId xmlns:p14="http://schemas.microsoft.com/office/powerpoint/2010/main" val="111845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8</a:t>
            </a:fld>
            <a:endParaRPr lang="en-US" altLang="lv-LV"/>
          </a:p>
        </p:txBody>
      </p:sp>
      <p:pic>
        <p:nvPicPr>
          <p:cNvPr id="3" name="Picture 2">
            <a:extLst>
              <a:ext uri="{FF2B5EF4-FFF2-40B4-BE49-F238E27FC236}">
                <a16:creationId xmlns:a16="http://schemas.microsoft.com/office/drawing/2014/main" id="{814BF387-0C3C-4129-A93C-520F95472C7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3738" y="1618997"/>
            <a:ext cx="7939336" cy="3948884"/>
          </a:xfrm>
          <a:prstGeom prst="rect">
            <a:avLst/>
          </a:prstGeom>
        </p:spPr>
      </p:pic>
      <p:sp>
        <p:nvSpPr>
          <p:cNvPr id="7" name="TextBox 6">
            <a:extLst>
              <a:ext uri="{FF2B5EF4-FFF2-40B4-BE49-F238E27FC236}">
                <a16:creationId xmlns:a16="http://schemas.microsoft.com/office/drawing/2014/main" id="{1C3FF607-216A-4077-A2DA-44AD2C28505F}"/>
              </a:ext>
            </a:extLst>
          </p:cNvPr>
          <p:cNvSpPr txBox="1"/>
          <p:nvPr/>
        </p:nvSpPr>
        <p:spPr>
          <a:xfrm>
            <a:off x="6670963" y="5644634"/>
            <a:ext cx="2026228" cy="369332"/>
          </a:xfrm>
          <a:prstGeom prst="rect">
            <a:avLst/>
          </a:prstGeom>
          <a:noFill/>
        </p:spPr>
        <p:txBody>
          <a:bodyPr wrap="square">
            <a:spAutoFit/>
          </a:bodyPr>
          <a:lstStyle/>
          <a:p>
            <a:r>
              <a:rPr lang="lv-LV" sz="1800" dirty="0">
                <a:solidFill>
                  <a:srgbClr val="FF0000"/>
                </a:solidFill>
                <a:effectLst/>
                <a:latin typeface="Times New Roman" panose="02020603050405020304" pitchFamily="18" charset="0"/>
                <a:ea typeface="Times New Roman" panose="02020603050405020304" pitchFamily="18" charset="0"/>
              </a:rPr>
              <a:t>Vidējais 5</a:t>
            </a:r>
            <a:endParaRPr lang="lv-LV" dirty="0"/>
          </a:p>
        </p:txBody>
      </p:sp>
    </p:spTree>
    <p:extLst>
      <p:ext uri="{BB962C8B-B14F-4D97-AF65-F5344CB8AC3E}">
        <p14:creationId xmlns:p14="http://schemas.microsoft.com/office/powerpoint/2010/main" val="144350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Slide Number Placeholder 5"/>
          <p:cNvSpPr>
            <a:spLocks noGrp="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D263BDEF-053E-47D8-92BB-1CD713DB53D0}" type="slidenum">
              <a:rPr lang="en-US" altLang="lv-LV" smtClean="0"/>
              <a:pPr/>
              <a:t>9</a:t>
            </a:fld>
            <a:endParaRPr lang="en-US" altLang="lv-LV"/>
          </a:p>
        </p:txBody>
      </p:sp>
      <p:pic>
        <p:nvPicPr>
          <p:cNvPr id="4" name="Picture 3">
            <a:extLst>
              <a:ext uri="{FF2B5EF4-FFF2-40B4-BE49-F238E27FC236}">
                <a16:creationId xmlns:a16="http://schemas.microsoft.com/office/drawing/2014/main" id="{0AF8092F-4A3F-47BB-A5CD-74E29050935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84805" y="1618997"/>
            <a:ext cx="7731016" cy="3840243"/>
          </a:xfrm>
          <a:prstGeom prst="rect">
            <a:avLst/>
          </a:prstGeom>
        </p:spPr>
      </p:pic>
      <p:sp>
        <p:nvSpPr>
          <p:cNvPr id="6" name="TextBox 5">
            <a:extLst>
              <a:ext uri="{FF2B5EF4-FFF2-40B4-BE49-F238E27FC236}">
                <a16:creationId xmlns:a16="http://schemas.microsoft.com/office/drawing/2014/main" id="{58D6EC6A-6C94-4008-91F4-E3B927F12528}"/>
              </a:ext>
            </a:extLst>
          </p:cNvPr>
          <p:cNvSpPr txBox="1"/>
          <p:nvPr/>
        </p:nvSpPr>
        <p:spPr>
          <a:xfrm>
            <a:off x="6670963" y="5644634"/>
            <a:ext cx="2026228" cy="369332"/>
          </a:xfrm>
          <a:prstGeom prst="rect">
            <a:avLst/>
          </a:prstGeom>
          <a:noFill/>
        </p:spPr>
        <p:txBody>
          <a:bodyPr wrap="square">
            <a:spAutoFit/>
          </a:bodyPr>
          <a:lstStyle/>
          <a:p>
            <a:r>
              <a:rPr lang="lv-LV" sz="1800" dirty="0">
                <a:solidFill>
                  <a:srgbClr val="FF0000"/>
                </a:solidFill>
                <a:effectLst/>
                <a:latin typeface="Times New Roman" panose="02020603050405020304" pitchFamily="18" charset="0"/>
                <a:ea typeface="Times New Roman" panose="02020603050405020304" pitchFamily="18" charset="0"/>
              </a:rPr>
              <a:t>Vidējais 8</a:t>
            </a:r>
            <a:endParaRPr lang="lv-LV" dirty="0"/>
          </a:p>
        </p:txBody>
      </p:sp>
    </p:spTree>
    <p:extLst>
      <p:ext uri="{BB962C8B-B14F-4D97-AF65-F5344CB8AC3E}">
        <p14:creationId xmlns:p14="http://schemas.microsoft.com/office/powerpoint/2010/main" val="3742964302"/>
      </p:ext>
    </p:extLst>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7202</TotalTime>
  <Words>942</Words>
  <Application>Microsoft Office PowerPoint</Application>
  <PresentationFormat>On-screen Show (4:3)</PresentationFormat>
  <Paragraphs>112</Paragraphs>
  <Slides>15</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Tahoma</vt:lpstr>
      <vt:lpstr>Times New Roman</vt:lpstr>
      <vt:lpstr>Verdana</vt:lpstr>
      <vt:lpstr>89_Prezentacija_templateLV</vt:lpstr>
      <vt:lpstr>LATVIJAS BŪVNIECĪBAS PADOMES NOVĒRTĒJUMS  2020</vt:lpstr>
      <vt:lpstr> Mērķi 2020 </vt:lpstr>
      <vt:lpstr>PowerPoint Presentation</vt:lpstr>
      <vt:lpstr>PowerPoint Presentation</vt:lpstr>
      <vt:lpstr>4.Kuras organizācijas pietrūka LV Būvpadomē? </vt:lpstr>
      <vt:lpstr>5.Kuras organizācijas bija visproduktīvākās? </vt:lpstr>
      <vt:lpstr>PowerPoint Presentation</vt:lpstr>
      <vt:lpstr>PowerPoint Presentation</vt:lpstr>
      <vt:lpstr>PowerPoint Presentation</vt:lpstr>
      <vt:lpstr>PowerPoint Presentation</vt:lpstr>
      <vt:lpstr>LV Būvpadomes 2020 sasniegumi </vt:lpstr>
      <vt:lpstr>LV Būvpadomes 2021 mērķi </vt:lpstr>
      <vt:lpstr>LV Būvpadomes 2021 mērķi </vt:lpstr>
      <vt:lpstr>LV Būvpadomes 2021 mērķi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Gints Miķelsons</cp:lastModifiedBy>
  <cp:revision>313</cp:revision>
  <cp:lastPrinted>2017-01-17T06:40:24Z</cp:lastPrinted>
  <dcterms:created xsi:type="dcterms:W3CDTF">2014-11-20T14:46:47Z</dcterms:created>
  <dcterms:modified xsi:type="dcterms:W3CDTF">2021-01-14T14:19:58Z</dcterms:modified>
</cp:coreProperties>
</file>