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6" r:id="rId3"/>
    <p:sldId id="347" r:id="rId4"/>
    <p:sldId id="354" r:id="rId5"/>
    <p:sldId id="349" r:id="rId6"/>
    <p:sldId id="350" r:id="rId7"/>
    <p:sldId id="351" r:id="rId8"/>
    <p:sldId id="352" r:id="rId9"/>
    <p:sldId id="353" r:id="rId10"/>
    <p:sldId id="355" r:id="rId11"/>
  </p:sldIdLst>
  <p:sldSz cx="9144000" cy="6858000" type="screen4x3"/>
  <p:notesSz cx="6797675" cy="9926638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74"/>
    <a:srgbClr val="228B9D"/>
    <a:srgbClr val="00859B"/>
    <a:srgbClr val="0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1996" autoAdjust="0"/>
    <p:restoredTop sz="85263" autoAdjust="0"/>
  </p:normalViewPr>
  <p:slideViewPr>
    <p:cSldViewPr snapToGrid="0" snapToObjects="1">
      <p:cViewPr varScale="1">
        <p:scale>
          <a:sx n="97" d="100"/>
          <a:sy n="97" d="100"/>
        </p:scale>
        <p:origin x="163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Arial" charset="0"/>
              </a:defRPr>
            </a:lvl1pPr>
          </a:lstStyle>
          <a:p>
            <a:pPr>
              <a:defRPr/>
            </a:pPr>
            <a:fld id="{54F0A7A2-02AC-4801-BD68-F788547CEC02}" type="datetimeFigureOut">
              <a:rPr lang="lv-LV"/>
              <a:pPr>
                <a:defRPr/>
              </a:pPr>
              <a:t>18.02.2021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BD6A9F-287F-4D88-A612-14B2A7ADAC88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7944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C3D6D7-4917-4322-8B96-E8425DA07ECB}" type="datetimeFigureOut">
              <a:rPr lang="lv-LV"/>
              <a:pPr>
                <a:defRPr/>
              </a:pPr>
              <a:t>18.02.2021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702E323-1C4B-44D4-84EF-9B2432333C3B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57215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/>
              <a:t>Apgrozījums</a:t>
            </a:r>
            <a:r>
              <a:rPr lang="lv-LV" altLang="lv-LV" baseline="0" dirty="0"/>
              <a:t> ES fondi, publiskie iepirkumi</a:t>
            </a:r>
          </a:p>
          <a:p>
            <a:r>
              <a:rPr lang="lv-LV" altLang="lv-LV" baseline="0" dirty="0"/>
              <a:t>Produktivitāte -&gt; EDLUS</a:t>
            </a:r>
          </a:p>
          <a:p>
            <a:r>
              <a:rPr lang="lv-LV" altLang="lv-LV" baseline="0" dirty="0"/>
              <a:t>Procesi – Likums, LBNi, BIS</a:t>
            </a:r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2650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/>
              <a:t>Būvniecības izglītības sistēmas audits</a:t>
            </a:r>
          </a:p>
          <a:p>
            <a:r>
              <a:rPr lang="lv-LV" altLang="lv-LV" dirty="0"/>
              <a:t>BIS attīstība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76205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/>
              <a:t>Būvniecības izglītības sistēmas audits</a:t>
            </a:r>
          </a:p>
          <a:p>
            <a:r>
              <a:rPr lang="lv-LV" altLang="lv-LV" dirty="0"/>
              <a:t>BIS attīstība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449030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Izstrādāta ceļa karte atbildību sadalījuma regulējumā, skaidri nodalot būvniecības likuma, vispārīgo un speciālo būvnoteikumu tvērumu; </a:t>
            </a:r>
          </a:p>
          <a:p>
            <a: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Vienkāršot pārbūvju saskaņošanu, pārskatīt noteiktās procedūras, kā arī ekspluatācijā pieņemšanas procedūras.</a:t>
            </a:r>
          </a:p>
          <a:p>
            <a: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Nepieciešams skaidrāk nošķirt būves ekspertīzes tvērumu no būves tehniskās apsekošanas. Šobrīd praksē šie procesi tiek jaukti.</a:t>
            </a:r>
          </a:p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626326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03369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138831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8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912423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9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328051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/>
              <a:t>Būvniecības izglītības sistēmas audits</a:t>
            </a:r>
          </a:p>
          <a:p>
            <a:r>
              <a:rPr lang="lv-LV" altLang="lv-LV" dirty="0"/>
              <a:t>BIS attīstība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10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059113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3283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937B3D2-9EA0-42E3-98F5-02574E4B83CB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07961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7BFDB71F-C6B9-45F5-ACA0-BA0D5515591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71164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2222DF1-8D50-4487-9837-D90AAA3D635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6383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1EF4C4B5-2A7F-4D73-868E-125CCF8779A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2529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0C25FD5-4B3B-44CA-B2C7-0430E07A0BE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729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8B10AEE-491D-4AD9-AC80-E8DC31BDE1A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94029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084F99B-4FC3-4C7A-B66E-2C87B25D74C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764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620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54DBAC-0964-4B2B-AA7D-8201D6100879}" type="datetime1">
              <a:rPr lang="en-US"/>
              <a:pPr>
                <a:defRPr/>
              </a:pPr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E720A98-876A-4478-92C7-E7D5A60F22E2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024981"/>
            <a:ext cx="7772400" cy="960438"/>
          </a:xfrm>
        </p:spPr>
        <p:txBody>
          <a:bodyPr>
            <a:normAutofit fontScale="90000"/>
          </a:bodyPr>
          <a:lstStyle/>
          <a:p>
            <a:r>
              <a:rPr lang="lv-LV" cap="small" dirty="0"/>
              <a:t>LATVIJAS BŪVNIECĪBAS PADOME </a:t>
            </a:r>
            <a:br>
              <a:rPr lang="lv-LV" dirty="0"/>
            </a:br>
            <a:br>
              <a:rPr lang="lv-LV" dirty="0"/>
            </a:br>
            <a:r>
              <a:rPr lang="lv-LV" cap="small" dirty="0"/>
              <a:t>2021 prioritātes</a:t>
            </a:r>
            <a:endParaRPr lang="lv-LV" altLang="lv-LV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126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422921" y="5431989"/>
            <a:ext cx="3591232" cy="1175287"/>
          </a:xfrm>
        </p:spPr>
        <p:txBody>
          <a:bodyPr anchor="ctr">
            <a:normAutofit lnSpcReduction="10000"/>
          </a:bodyPr>
          <a:lstStyle/>
          <a:p>
            <a:endParaRPr lang="lv-LV" altLang="lv-LV" dirty="0"/>
          </a:p>
          <a:p>
            <a:pPr algn="l"/>
            <a:r>
              <a:rPr lang="lv-LV" altLang="lv-LV" sz="1600" dirty="0">
                <a:latin typeface="Calibri" panose="020F0502020204030204" pitchFamily="34" charset="0"/>
              </a:rPr>
              <a:t>Gints Miķelsons</a:t>
            </a:r>
          </a:p>
          <a:p>
            <a:pPr algn="l"/>
            <a:r>
              <a:rPr lang="lv-LV" altLang="lv-LV" sz="1600" dirty="0">
                <a:latin typeface="Calibri" panose="020F0502020204030204" pitchFamily="34" charset="0"/>
              </a:rPr>
              <a:t>Latvijas Būvniecības padome</a:t>
            </a:r>
          </a:p>
          <a:p>
            <a:pPr algn="l"/>
            <a:r>
              <a:rPr lang="lv-LV" altLang="lv-LV" sz="1600" dirty="0">
                <a:latin typeface="Calibri" panose="020F0502020204030204" pitchFamily="34" charset="0"/>
              </a:rPr>
              <a:t>18.02.2021</a:t>
            </a:r>
          </a:p>
          <a:p>
            <a:pPr algn="l"/>
            <a:endParaRPr lang="lv-LV" altLang="lv-LV" sz="1600" dirty="0">
              <a:latin typeface="Calibri" panose="020F0502020204030204" pitchFamily="34" charset="0"/>
            </a:endParaRPr>
          </a:p>
          <a:p>
            <a:endParaRPr lang="lv-LV" altLang="lv-LV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darba grupas?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35975" y="1663545"/>
            <a:ext cx="8908025" cy="43735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Regulējums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Sertificēšanas sistēma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Publiskie iepirkumi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Zaļā būvniecība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reforma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10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27858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133600" y="381000"/>
            <a:ext cx="6553200" cy="1036638"/>
          </a:xfrm>
        </p:spPr>
        <p:txBody>
          <a:bodyPr>
            <a:normAutofit/>
          </a:bodyPr>
          <a:lstStyle/>
          <a:p>
            <a: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Latvijas būvniecības nozares mērķi 2024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306232" cy="43735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nozares </a:t>
            </a:r>
            <a:r>
              <a:rPr lang="lv-LV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apgrozījums pieaug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3 miljardi EUR gadā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Produktivitāte aug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&gt;50k Eur gadā / 1 nodarbinātais (LV starp Top 10 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Vienota </a:t>
            </a:r>
            <a:r>
              <a:rPr lang="lv-LV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kvalitātes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sistēma, nozares dalībnieki Apmierinātie &gt; Neapmierinātie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Gudri</a:t>
            </a:r>
            <a:r>
              <a:rPr lang="en-GB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lv-LV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</a:t>
            </a:r>
            <a:r>
              <a:rPr lang="en-GB" sz="1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speciālisti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nozares dalībnieku apmierinātības līmenis, pieaudzis vidējā un 			augstākā līmeņa kvalificēto un sertificēto skaits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Efektīvi būvprocesi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mazāka birokrātija, 2x ātrāki termiņi, digitalizēti risinājumi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3112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2020 prioritātes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" y="1663545"/>
            <a:ext cx="9144000" cy="43735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Noteikt skaidru būvniecības procesu dalībnieku atbildības sadalījumu Būvniecības likumā un izstrādāt jaunu visu risku apdrošināšanas likumu;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Sakārtot projektēšanas procedūras (būvvaldē iesniedzamais projekta apjoms, projektēšanas stadijas u.c.);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Ieviest vienotu praksi publisko iepirkumu būvniecības līgumos (FIDIC līgumi, banku garantijas);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Izstrādāt stratēģisku valdības plānu lielāko objektu būvniecībai, t.sk. </a:t>
            </a:r>
            <a:r>
              <a:rPr lang="lv-LV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Rail </a:t>
            </a:r>
            <a:r>
              <a:rPr lang="lv-LV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Baltica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īstenošanai, kā arī ilgtermiņa redzējumu infrastruktūras uzturēšanai;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Veicināt darbaspēka pieejamību būvniecībā, darba spēka būvniecībā kvalifikācijas izpēte.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81843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2021 prioritātes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35975" y="1663545"/>
            <a:ext cx="8908025" cy="43735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regulējuma pilnveidošana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Būvspeciālistu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sertificēšanas sistēmas pilnveidošana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Publisko iepirkumu sistēmas izveide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Zaļās būvniecības sistēmas izveide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reforma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4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50889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809135" y="381000"/>
            <a:ext cx="7226710" cy="1036638"/>
          </a:xfrm>
        </p:spPr>
        <p:txBody>
          <a:bodyPr>
            <a:normAutofit/>
          </a:bodyPr>
          <a:lstStyle/>
          <a:p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1.Būvniecības regulējuma pilnveidošana</a:t>
            </a: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" y="1340541"/>
            <a:ext cx="9144000" cy="4826579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procesa dalībnieku atbildības (BL)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procesa dalībnieku atbildības (Ceļa karte, VBN)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Ugunsdrošības atbildības (VUGD/nozares speciālisti)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Jauns Būvprojekta standarts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Obligātas apdrošināšanas sistēmas pārskatīšana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MK noteikumi par būtiskajām prasībām būvēm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Citi saistītie </a:t>
            </a: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padsmit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MK un </a:t>
            </a: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LBNi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lv-LV" sz="1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lv-LV" sz="17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piem.vienkāršotas</a:t>
            </a:r>
            <a:r>
              <a:rPr lang="lv-LV" sz="1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pārbūves, pieņemšana ekspluatācijā, būves ekspertīzes)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Būvkomersantu reģistrs un nodevas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BIS ieviešana 2.kārta un attīstība 3.kārtas prasības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2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 fontScale="90000"/>
          </a:bodyPr>
          <a:lstStyle/>
          <a:p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2.Būvspeciālistu sertificēšanas sistēma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35975" y="1572105"/>
            <a:ext cx="8761721" cy="43735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MK 169 deleģējuma līgumu pārslēgšana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Vadlīnijas sertificēšanas institūcijām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Ugunsdrošības kompetences/atbildības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Jomas virzība uz augstāku centralizāciju</a:t>
            </a:r>
          </a:p>
          <a:p>
            <a:pPr>
              <a:lnSpc>
                <a:spcPct val="150000"/>
              </a:lnSpc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247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3.Publisko iepirkumu sistēma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35975" y="1663545"/>
            <a:ext cx="8908025" cy="4813455"/>
          </a:xfrm>
        </p:spPr>
        <p:txBody>
          <a:bodyPr>
            <a:normAutofit fontScale="47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Publiskā pasūtījuma prognožu sistēma 1+2 gadi (</a:t>
            </a:r>
            <a:r>
              <a:rPr lang="lv-LV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tsk</a:t>
            </a: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RRF/MFF programmas)</a:t>
            </a: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PIL 3 grozījumi (</a:t>
            </a:r>
            <a:r>
              <a:rPr lang="lv-LV" sz="3200" b="1" dirty="0" err="1">
                <a:solidFill>
                  <a:srgbClr val="9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Nr</a:t>
            </a:r>
            <a:r>
              <a:rPr lang="lv-LV" sz="3200" b="1" dirty="0">
                <a:solidFill>
                  <a:srgbClr val="9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548/Lp13, </a:t>
            </a:r>
            <a:r>
              <a:rPr lang="lv-LV" sz="3200" b="1" dirty="0" err="1">
                <a:solidFill>
                  <a:srgbClr val="9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Nr</a:t>
            </a:r>
            <a:r>
              <a:rPr lang="lv-LV" sz="3200" b="1" dirty="0">
                <a:solidFill>
                  <a:srgbClr val="9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579/Lp13, </a:t>
            </a:r>
            <a:r>
              <a:rPr lang="lv-LV" sz="3200" b="1" dirty="0" err="1">
                <a:solidFill>
                  <a:srgbClr val="9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Nr</a:t>
            </a:r>
            <a:r>
              <a:rPr lang="lv-LV" sz="3200" b="1" dirty="0">
                <a:solidFill>
                  <a:srgbClr val="9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851/Lp13)</a:t>
            </a:r>
            <a:endParaRPr lang="lv-LV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iepirkumu pretendentu kvalifikācijas standartizācija /vadlīnijas</a:t>
            </a: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Tipveida līgumu nosacījumi, MK noteikumi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Saimnieciski izdevīgākie kritēriju vadlīniju </a:t>
            </a:r>
            <a:r>
              <a:rPr lang="lv-LV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</a:t>
            </a: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lv-LV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tsk</a:t>
            </a: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zaļie kritēriji MK 353)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lv-LV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Altum</a:t>
            </a: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tiešās finanšu garantijas būvuzņēmējiem publiskos pasūtījumos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Būvkomersantu klasifikācijas ieviešana PIL</a:t>
            </a: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 piegādātāju standarta formas, līgumu reģistra izveide </a:t>
            </a: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Regulāra nozares statistika (EIS/IUB/BIS/EDLUS/EDS)</a:t>
            </a: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Darba drošības pozīcijas izcelšana Būvniecības tāmēs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lv-LV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Piegādātāju apvienību veidošanas vadlīnijas </a:t>
            </a: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endParaRPr lang="lv-LV" sz="2400" b="1" dirty="0"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066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4.Zaļās būvniecības sistēma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3962" y="1486564"/>
            <a:ext cx="8908025" cy="4813455"/>
          </a:xfrm>
        </p:spPr>
        <p:txBody>
          <a:bodyPr>
            <a:normAutofit fontScale="70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Zaļās būves definīcija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 investīciju programmas 2027 zaļie kritēriji (GPP/MK 353, </a:t>
            </a:r>
            <a:r>
              <a:rPr lang="lv-LV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Level</a:t>
            </a:r>
            <a:r>
              <a:rPr lang="lv-LV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(S)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Publisko ēku sertifikācija pēc BREEAM/LEED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Jaunie energoefektivitātes standarti (apkure/ventilācija/AER)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Būvmateriālu atkritumu aprites sistēmas izveide (SEG emisijas, </a:t>
            </a:r>
            <a:r>
              <a:rPr lang="lv-LV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LifeIP</a:t>
            </a:r>
            <a:r>
              <a:rPr lang="lv-LV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Viedo ēku indeksa izveide (SRI)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Publiskās koka ēkas</a:t>
            </a:r>
          </a:p>
          <a:p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269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5.Būvpadomes reforma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3962" y="1122771"/>
            <a:ext cx="8908025" cy="481345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Jauns pozicionējums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Sastāvs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Pienākumi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Tiesības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MK 513 pārstrāde līdz 09.2021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399152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8020</TotalTime>
  <Words>591</Words>
  <Application>Microsoft Office PowerPoint</Application>
  <PresentationFormat>On-screen Show (4:3)</PresentationFormat>
  <Paragraphs>139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Tahoma</vt:lpstr>
      <vt:lpstr>Times New Roman</vt:lpstr>
      <vt:lpstr>Verdana</vt:lpstr>
      <vt:lpstr>89_Prezentacija_templateLV</vt:lpstr>
      <vt:lpstr>LATVIJAS BŪVNIECĪBAS PADOME   2021 prioritātes</vt:lpstr>
      <vt:lpstr>Latvijas būvniecības nozares mērķi 2024 </vt:lpstr>
      <vt:lpstr>Būvpadomes 2020 prioritātes </vt:lpstr>
      <vt:lpstr>Būvpadomes 2021 prioritātes </vt:lpstr>
      <vt:lpstr>1.Būvniecības regulējuma pilnveidošana</vt:lpstr>
      <vt:lpstr>2.Būvspeciālistu sertificēšanas sistēma </vt:lpstr>
      <vt:lpstr>3.Publisko iepirkumu sistēma </vt:lpstr>
      <vt:lpstr>4.Zaļās būvniecības sistēma </vt:lpstr>
      <vt:lpstr>5.Būvpadomes reforma </vt:lpstr>
      <vt:lpstr>Būvpadomes darba grupas?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Gints Miķelsons</cp:lastModifiedBy>
  <cp:revision>361</cp:revision>
  <cp:lastPrinted>2017-01-17T06:40:24Z</cp:lastPrinted>
  <dcterms:created xsi:type="dcterms:W3CDTF">2014-11-20T14:46:47Z</dcterms:created>
  <dcterms:modified xsi:type="dcterms:W3CDTF">2021-02-18T15:22:39Z</dcterms:modified>
</cp:coreProperties>
</file>