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6" r:id="rId3"/>
    <p:sldId id="347" r:id="rId4"/>
    <p:sldId id="355" r:id="rId5"/>
    <p:sldId id="354" r:id="rId6"/>
    <p:sldId id="349" r:id="rId7"/>
    <p:sldId id="350" r:id="rId8"/>
    <p:sldId id="351" r:id="rId9"/>
    <p:sldId id="352" r:id="rId10"/>
    <p:sldId id="353" r:id="rId11"/>
    <p:sldId id="356" r:id="rId12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996" autoAdjust="0"/>
    <p:restoredTop sz="85263" autoAdjust="0"/>
  </p:normalViewPr>
  <p:slideViewPr>
    <p:cSldViewPr snapToGrid="0" snapToObjects="1">
      <p:cViewPr varScale="1">
        <p:scale>
          <a:sx n="97" d="100"/>
          <a:sy n="97" d="100"/>
        </p:scale>
        <p:origin x="163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03.03.2021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03.03.2021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Apgrozījums</a:t>
            </a:r>
            <a:r>
              <a:rPr lang="lv-LV" altLang="lv-LV" baseline="0" dirty="0"/>
              <a:t> ES fondi, publiskie iepirkumi</a:t>
            </a:r>
          </a:p>
          <a:p>
            <a:r>
              <a:rPr lang="lv-LV" altLang="lv-LV" baseline="0" dirty="0"/>
              <a:t>Produktivitāte -&gt; EDLUS</a:t>
            </a:r>
          </a:p>
          <a:p>
            <a:r>
              <a:rPr lang="lv-LV" altLang="lv-LV" baseline="0" dirty="0"/>
              <a:t>Procesi – Likums, LBNi, BIS</a:t>
            </a:r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650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20136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6205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92600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49030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Izstrādāta ceļa karte atbildību sadalījuma regulējumā, skaidri nodalot būvniecības likuma, vispārīgo un speciālo būvnoteikumu tvērumu; 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Vienkāršot pārbūvju saskaņošanu, pārskatīt noteiktās procedūras, kā arī ekspluatācijā pieņemšanas procedūras.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Nepieciešams skaidrāk nošķirt būves ekspertīzes tvērumu no būves tehniskās apsekošanas. Šobrīd praksē šie procesi tiek jaukti.</a:t>
            </a:r>
          </a:p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2632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3369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38831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1242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280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24981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cap="small" dirty="0"/>
              <a:t>LATVIJAS BŪVNIECĪBAS PADOME </a:t>
            </a:r>
            <a:br>
              <a:rPr lang="lv-LV" dirty="0"/>
            </a:br>
            <a:br>
              <a:rPr lang="lv-LV" dirty="0"/>
            </a:br>
            <a:r>
              <a:rPr lang="lv-LV" cap="small" dirty="0"/>
              <a:t>2021 prioritātes</a:t>
            </a:r>
            <a:endParaRPr lang="lv-LV" altLang="lv-LV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2921" y="5431989"/>
            <a:ext cx="3591232" cy="1175287"/>
          </a:xfrm>
        </p:spPr>
        <p:txBody>
          <a:bodyPr anchor="ctr">
            <a:normAutofit lnSpcReduction="10000"/>
          </a:bodyPr>
          <a:lstStyle/>
          <a:p>
            <a:endParaRPr lang="lv-LV" altLang="lv-LV" dirty="0"/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Gints Miķelsons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Latvijas Būvniecības padome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03.2021</a:t>
            </a:r>
          </a:p>
          <a:p>
            <a:pPr algn="l"/>
            <a:endParaRPr lang="lv-LV" altLang="lv-LV" sz="1600" dirty="0">
              <a:latin typeface="Calibri" panose="020F0502020204030204" pitchFamily="34" charset="0"/>
            </a:endParaRP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5.Būvpadomes reforma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 nozares dialogu ar valsts pārvaldi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stratēģisko lēmumu centralizācija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Sastāvs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Pienākumi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Tiesības, profesionālā ietekme</a:t>
            </a:r>
          </a:p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Nr.513 pārstrāde līdz 09.2021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99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Nākošie soļi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~3-4 darba grupas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sēdes 1x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mēn</a:t>
            </a: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Tikšanās ar EM vasara &amp; rudens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pic>
        <p:nvPicPr>
          <p:cNvPr id="4" name="Picture 2" descr="Picture 2">
            <a:extLst>
              <a:ext uri="{FF2B5EF4-FFF2-40B4-BE49-F238E27FC236}">
                <a16:creationId xmlns:a16="http://schemas.microsoft.com/office/drawing/2014/main" id="{88F10DC8-E016-4F81-8D28-5CBE4B3A4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658" y="4231400"/>
            <a:ext cx="3803032" cy="23768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2098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553200" cy="1036638"/>
          </a:xfrm>
        </p:spPr>
        <p:txBody>
          <a:bodyPr>
            <a:normAutofit/>
          </a:bodyPr>
          <a:lstStyle/>
          <a:p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Latvijas būvniecības nozares mērķi 2024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306232" cy="437356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nozares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apgrozījums pieaug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3 miljardi EUR gadā</a:t>
            </a:r>
          </a:p>
          <a:p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- 2020 = 2,4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Mjrd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</a:t>
            </a: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Produktivitāte 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&gt;50k Eur gadā / 1 nodarbinātais (LV starp Top 10 ES)</a:t>
            </a:r>
          </a:p>
          <a:p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- 2018 = &lt;20 k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</a:t>
            </a: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Vienota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kvalitātes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sistēma, nozares dalībnieki Apmierinātie &gt; Neapmierinātie</a:t>
            </a:r>
          </a:p>
          <a:p>
            <a:pPr lvl="7" indent="0">
              <a:buNone/>
            </a:pPr>
            <a:r>
              <a:rPr lang="lv-LV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- 2019 = 78% kvalitātes līmenis</a:t>
            </a:r>
          </a:p>
          <a:p>
            <a:pPr lvl="7" indent="0">
              <a:buNone/>
            </a:pPr>
            <a:endParaRPr lang="lv-LV" sz="17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Gudri</a:t>
            </a:r>
            <a:r>
              <a:rPr lang="en-GB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</a:t>
            </a: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speciālisti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nozares dalībnieku apmierinātības līmenis, pieaudzis vidējā un 			augstākā līmeņa kvalificēto un sertificēto skaits</a:t>
            </a:r>
          </a:p>
          <a:p>
            <a:pPr lvl="1" indent="0">
              <a:buNone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- 2020 = 9,5k sertificētie</a:t>
            </a:r>
          </a:p>
          <a:p>
            <a:pPr lvl="1" indent="0">
              <a:buNone/>
            </a:pP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Efektīvi būvprocesi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mazāka birokrātija, 2x ātrāki termiņi, </a:t>
            </a:r>
            <a:r>
              <a:rPr lang="lv-LV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digitalizēti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risinājumi</a:t>
            </a:r>
          </a:p>
          <a:p>
            <a:pPr lvl="5" indent="0">
              <a:buNone/>
            </a:pP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- 2018 </a:t>
            </a:r>
            <a:r>
              <a:rPr lang="lv-LV" sz="17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DoingBusiness</a:t>
            </a: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LV Nr.56 vieta, tagad skatīt BIS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311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663545"/>
            <a:ext cx="9144000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Noteikt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skaidru būvniecības procesu dalībnieku at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bildības sadalījumu Būvniecības likumā un izstrādāt jaunu visu risku apdrošināšanas likumu;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Sakārtot projektēšanas procedūras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(būvvaldē iesniedzamais projekta apjoms, projektēšanas stadijas u.c.);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Ieviest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vienotu praksi publisko iepirkumu būvniecības līgumos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(FIDIC līgumi, banku garantijas);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Izstrādāt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stratēģisku valdības plānu lielāko objektu būvn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iecībai, t.sk. 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Rail </a:t>
            </a:r>
            <a:r>
              <a:rPr lang="lv-LV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Baltica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īstenošanai, kā arī ilgtermiņa redzējumu infrastruktūras uzturēšanai;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Veicināt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darbaspēka pieejamību būvniecībā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darba spēka būvniecībā kvalifikācijas izpēte.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8184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4</a:t>
            </a:fld>
            <a:endParaRPr lang="en-US" altLang="lv-LV"/>
          </a:p>
        </p:txBody>
      </p:sp>
      <p:graphicFrame>
        <p:nvGraphicFramePr>
          <p:cNvPr id="6" name="Table Placeholder 7">
            <a:extLst>
              <a:ext uri="{FF2B5EF4-FFF2-40B4-BE49-F238E27FC236}">
                <a16:creationId xmlns:a16="http://schemas.microsoft.com/office/drawing/2014/main" id="{ECA81526-E174-464A-98C9-175FBA7DF9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3730880"/>
              </p:ext>
            </p:extLst>
          </p:nvPr>
        </p:nvGraphicFramePr>
        <p:xfrm>
          <a:off x="413538" y="1597213"/>
          <a:ext cx="7551236" cy="3228975"/>
        </p:xfrm>
        <a:graphic>
          <a:graphicData uri="http://schemas.openxmlformats.org/drawingml/2006/table">
            <a:tbl>
              <a:tblPr firstRow="1"/>
              <a:tblGrid>
                <a:gridCol w="3775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5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Apgrozījums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2,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4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mljrd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. EUR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 +2.7%</a:t>
                      </a:r>
                    </a:p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(eksports ~350M E</a:t>
                      </a: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UR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)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>
                      <a:solidFill>
                        <a:schemeClr val="accent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Nodarbināto skaits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~6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0k + 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saistītās nozares 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40k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Vidējā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bruto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alga	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&gt;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1000 EUR	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Samaksātie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nodokļi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335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milj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. EUR (Top9/19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nozarēm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Starppatēriņš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4,6 </a:t>
                      </a: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ml</a:t>
                      </a:r>
                      <a:r>
                        <a:rPr lang="lv-LV"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jrd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. EUR (Top2/19 nozarēm)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Uzņēmumu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skaits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	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5</a:t>
                      </a: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000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– 15</a:t>
                      </a: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000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Gotham Light"/>
                          <a:ea typeface="Gotham Light"/>
                          <a:cs typeface="Gotham Light"/>
                          <a:sym typeface="Gotham Light"/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Nozares vidējā EBIT, %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0.7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Ietekme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</a:t>
                      </a:r>
                      <a:r>
                        <a:rPr sz="1800" b="0" dirty="0" err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uz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IKP</a:t>
                      </a: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7</a:t>
                      </a:r>
                      <a:r>
                        <a:rPr lang="en-US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%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– 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15</a:t>
                      </a:r>
                      <a:r>
                        <a:rPr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%</a:t>
                      </a:r>
                      <a:r>
                        <a:rPr lang="lv-LV" sz="1800" b="0" dirty="0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Gotham Light"/>
                        </a:rPr>
                        <a:t> (ar saistītām nozarēm)</a:t>
                      </a:r>
                      <a:endParaRPr sz="1800" b="0" dirty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6608BD13-9575-4BFC-880D-0F5CA7C9C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815" y="381000"/>
            <a:ext cx="2737185" cy="1471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6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regulējuma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sertificēšanas sistēmas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iepirkumu sistēmas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būvniecības sistēmas izveide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reforma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5088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809135" y="381000"/>
            <a:ext cx="7226710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1.Būvniecības regulējuma pilnveidošana</a:t>
            </a: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340541"/>
            <a:ext cx="9144000" cy="4826579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procesa dalībnieku atbildības (BL)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procesa dalībnieku atbildības (Ceļa karte, VBN)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Jauns Būvprojekta standarts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Obligātas apdrošināšanas sistēmas pārskatīšana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Ugunsdrošības atbildības (VUGD/nozares speciālisti)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noteikumi par būtiskajām prasībām būvēm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reģistra un nodevu kārtības pārskatīšana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attīstības 3.kārtas prasības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2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 fontScale="90000"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2.Būvspeciālistu sertificēšanas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572105"/>
            <a:ext cx="8761721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169 deleģējuma līgumu pārslēgšana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Vadlīnijas sertificēšanas institūcijām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Ugunsdrošības kompetences/atbildības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Jomas virzība uz augstāku centralizāciju</a:t>
            </a: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47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3.Publisko iepirkumu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160207"/>
            <a:ext cx="9144000" cy="5697794"/>
          </a:xfrm>
        </p:spPr>
        <p:txBody>
          <a:bodyPr>
            <a:normAutofit fontScale="4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Publiskā pasūtījuma prognožu sistēma 1+2 gadi (</a:t>
            </a:r>
            <a:r>
              <a:rPr lang="lv-LV" sz="5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RRF/MMF)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 3 grozījumi (</a:t>
            </a:r>
            <a:r>
              <a:rPr lang="lv-LV" sz="50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50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548/Lp13, </a:t>
            </a:r>
            <a:r>
              <a:rPr lang="lv-LV" sz="50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50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579/Lp13, </a:t>
            </a:r>
            <a:r>
              <a:rPr lang="lv-LV" sz="5000" b="1" dirty="0" err="1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lv-LV" sz="5000" b="1" dirty="0">
                <a:solidFill>
                  <a:srgbClr val="9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851/Lp13)</a:t>
            </a:r>
            <a:endParaRPr lang="lv-LV" sz="5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piegādātāju kvalifikācijas standartizācija /vadlīnijas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Tipveida līgumu nosacījumi, MK noteikumi, FIDIC &gt;5MEur līgumi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Saimnieciski izdevīgākie kritēriju vadlīniju </a:t>
            </a:r>
            <a:r>
              <a:rPr lang="lv-LV" sz="5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endParaRPr lang="lv-LV" sz="5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5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Altum</a:t>
            </a: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tiešās finanšu garantijas būvuzņēmējiem publiskos līgumos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 piegādātāju standarta formas, līgumu reģistra izveide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klasifikācijas pārskatīšana 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Regulāra nozares statistika (EIS/IUB/BIS/EDLUS/EDS)</a:t>
            </a: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endParaRPr lang="lv-LV" sz="2400" b="1" dirty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6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4.Zaļās būvniecības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486564"/>
            <a:ext cx="9144000" cy="5258365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būvniecības sfēras definēšana (</a:t>
            </a:r>
            <a:r>
              <a:rPr lang="lv-LV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zaļās būves definīcija)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investīciju programmas 2027 zaļie kritēriji (MK 353, </a:t>
            </a:r>
            <a:r>
              <a:rPr lang="lv-LV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</a:t>
            </a: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(S))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ēku sertifikācija pēc BREEAM/LEED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Jaunie energoefektivitātes standarti (apkure/ventilācija/AER)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Būvmateriālu atkritumu aprites sistēmas priekšdarbi (</a:t>
            </a:r>
            <a:r>
              <a:rPr lang="lv-LV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LifeIP</a:t>
            </a: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daudzstāvu koka ēku pilotprojekti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Koordinācijas vadības grupas izveide (EM, SM, VARAM, nozare)</a:t>
            </a: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26989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8351</TotalTime>
  <Words>718</Words>
  <Application>Microsoft Office PowerPoint</Application>
  <PresentationFormat>On-screen Show (4:3)</PresentationFormat>
  <Paragraphs>159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Verdana</vt:lpstr>
      <vt:lpstr>89_Prezentacija_templateLV</vt:lpstr>
      <vt:lpstr>LATVIJAS BŪVNIECĪBAS PADOME   2021 prioritātes</vt:lpstr>
      <vt:lpstr>Latvijas būvniecības nozares mērķi 2024 </vt:lpstr>
      <vt:lpstr>Būvpadomes 2020 prioritātes </vt:lpstr>
      <vt:lpstr>Būvnozare 2020 </vt:lpstr>
      <vt:lpstr>Būvpadomes 2021 prioritātes </vt:lpstr>
      <vt:lpstr>1.Būvniecības regulējuma pilnveidošana</vt:lpstr>
      <vt:lpstr>2.Būvspeciālistu sertificēšanas sistēma </vt:lpstr>
      <vt:lpstr>3.Publisko iepirkumu sistēma </vt:lpstr>
      <vt:lpstr>4.Zaļās būvniecības sistēma </vt:lpstr>
      <vt:lpstr>5.Būvpadomes reforma </vt:lpstr>
      <vt:lpstr>Nākošie soļi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Gints Miķelsons</cp:lastModifiedBy>
  <cp:revision>385</cp:revision>
  <cp:lastPrinted>2017-01-17T06:40:24Z</cp:lastPrinted>
  <dcterms:created xsi:type="dcterms:W3CDTF">2014-11-20T14:46:47Z</dcterms:created>
  <dcterms:modified xsi:type="dcterms:W3CDTF">2021-03-03T13:54:02Z</dcterms:modified>
</cp:coreProperties>
</file>