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</p:sldMasterIdLst>
  <p:notesMasterIdLst>
    <p:notesMasterId r:id="rId16"/>
  </p:notesMasterIdLst>
  <p:handoutMasterIdLst>
    <p:handoutMasterId r:id="rId17"/>
  </p:handoutMasterIdLst>
  <p:sldIdLst>
    <p:sldId id="266" r:id="rId5"/>
    <p:sldId id="259" r:id="rId6"/>
    <p:sldId id="260" r:id="rId7"/>
    <p:sldId id="1389" r:id="rId8"/>
    <p:sldId id="1396" r:id="rId9"/>
    <p:sldId id="1392" r:id="rId10"/>
    <p:sldId id="1390" r:id="rId11"/>
    <p:sldId id="1391" r:id="rId12"/>
    <p:sldId id="1393" r:id="rId13"/>
    <p:sldId id="1394" r:id="rId14"/>
    <p:sldId id="1395" r:id="rId15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8386"/>
    <a:srgbClr val="969699"/>
    <a:srgbClr val="00B0BA"/>
    <a:srgbClr val="B72973"/>
    <a:srgbClr val="B29B07"/>
    <a:srgbClr val="B9B9BA"/>
    <a:srgbClr val="B2E7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9762" autoAdjust="0"/>
    <p:restoredTop sz="92749" autoAdjust="0"/>
  </p:normalViewPr>
  <p:slideViewPr>
    <p:cSldViewPr>
      <p:cViewPr varScale="1">
        <p:scale>
          <a:sx n="106" d="100"/>
          <a:sy n="106" d="100"/>
        </p:scale>
        <p:origin x="516" y="114"/>
      </p:cViewPr>
      <p:guideLst>
        <p:guide orient="horz" pos="2160"/>
        <p:guide pos="386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205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10A09DE-E8FB-4AF9-A2B9-E591502A11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67F962-2AE8-4E5A-8B64-B3DCC53306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B473CA-45EA-461D-A870-2591655BD307}" type="datetimeFigureOut">
              <a:rPr lang="lv-LV" smtClean="0"/>
              <a:t>01.04.2021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E93A05-E7F7-4C59-A3B6-C9D02372C8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8F1906-C4A5-48F1-8C39-BFFBD5953C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CB601-F1EE-42DE-AF62-2367D74A6E3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27117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BB53-5DA8-6D44-B0E9-C71E3B56013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1FDC6-FAE9-314F-81DE-E828FEA1E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438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>
                <a:solidFill>
                  <a:schemeClr val="tx2"/>
                </a:solidFill>
              </a:rPr>
              <a:t>http://www.fiec.eu/application/files/9016/0190/8790/FIEC_Key_Figures_Edition_2020.pdf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11549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BVKB loma?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345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kuma slaids">
    <p:bg>
      <p:bgPr>
        <a:solidFill>
          <a:srgbClr val="00B0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A4E44-7B93-438C-BDBE-4F1D786129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1752600"/>
            <a:ext cx="10515600" cy="2232965"/>
          </a:xfr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lang="lv-LV" sz="5000" b="0">
                <a:solidFill>
                  <a:schemeClr val="bg1"/>
                </a:solidFill>
                <a:latin typeface="Gotham Bold" pitchFamily="50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lv-LV" dirty="0"/>
              <a:t>Nosaukums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64FC841-881D-4AAF-A9AF-F82ED7DD9E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9CB657B-E458-4D1B-93D0-4CA5D8D31CC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7256" y="469321"/>
            <a:ext cx="3076575" cy="733425"/>
          </a:xfrm>
          <a:prstGeom prst="rect">
            <a:avLst/>
          </a:prstGeom>
        </p:spPr>
      </p:pic>
      <p:sp>
        <p:nvSpPr>
          <p:cNvPr id="10" name="TextBox 9" hidden="1">
            <a:extLst>
              <a:ext uri="{FF2B5EF4-FFF2-40B4-BE49-F238E27FC236}">
                <a16:creationId xmlns:a16="http://schemas.microsoft.com/office/drawing/2014/main" id="{FFE5860C-CF01-40A1-811A-2C492A944F1D}"/>
              </a:ext>
            </a:extLst>
          </p:cNvPr>
          <p:cNvSpPr txBox="1"/>
          <p:nvPr userDrawn="1"/>
        </p:nvSpPr>
        <p:spPr>
          <a:xfrm>
            <a:off x="1576142" y="4275427"/>
            <a:ext cx="15280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700" dirty="0">
                <a:solidFill>
                  <a:srgbClr val="B2E7EA"/>
                </a:solidFill>
                <a:latin typeface="Gotham Bold" pitchFamily="50" charset="0"/>
              </a:rPr>
              <a:t>BAIBA</a:t>
            </a:r>
          </a:p>
          <a:p>
            <a:r>
              <a:rPr lang="lv-LV" sz="1700" dirty="0">
                <a:solidFill>
                  <a:srgbClr val="B2E7EA"/>
                </a:solidFill>
                <a:latin typeface="Gotham Bold" pitchFamily="50" charset="0"/>
              </a:rPr>
              <a:t>FROMANE</a:t>
            </a:r>
          </a:p>
        </p:txBody>
      </p:sp>
      <p:sp>
        <p:nvSpPr>
          <p:cNvPr id="19" name="Portrets">
            <a:extLst>
              <a:ext uri="{FF2B5EF4-FFF2-40B4-BE49-F238E27FC236}">
                <a16:creationId xmlns:a16="http://schemas.microsoft.com/office/drawing/2014/main" id="{561C4F72-FA50-49EA-804B-4A8BF861F6E7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465224" y="4073215"/>
            <a:ext cx="1050839" cy="1050757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lv-LV" dirty="0"/>
              <a:t>Portrets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3A0CB106-FBCE-4A07-A51F-8148842149A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92263" y="4279900"/>
            <a:ext cx="1595437" cy="327782"/>
          </a:xfrm>
          <a:noFill/>
        </p:spPr>
        <p:txBody>
          <a:bodyPr wrap="square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700" smtClean="0">
                <a:solidFill>
                  <a:srgbClr val="B2E7EA"/>
                </a:solidFill>
                <a:latin typeface="Gotham Bold" pitchFamily="50" charset="0"/>
              </a:defRPr>
            </a:lvl1pPr>
            <a:lvl2pPr>
              <a:defRPr lang="en-US" sz="1800" smtClean="0">
                <a:latin typeface="+mn-lt"/>
              </a:defRPr>
            </a:lvl2pPr>
            <a:lvl3pPr>
              <a:defRPr lang="en-US" sz="1800" smtClean="0">
                <a:latin typeface="+mn-lt"/>
              </a:defRPr>
            </a:lvl3pPr>
            <a:lvl4pPr>
              <a:defRPr lang="en-US" smtClean="0">
                <a:latin typeface="+mn-lt"/>
              </a:defRPr>
            </a:lvl4pPr>
            <a:lvl5pPr>
              <a:defRPr lang="lv-LV">
                <a:latin typeface="+mn-lt"/>
              </a:defRPr>
            </a:lvl5pPr>
          </a:lstStyle>
          <a:p>
            <a:pPr marL="0" lvl="0"/>
            <a:r>
              <a:rPr lang="lv-LV" dirty="0"/>
              <a:t>Autors</a:t>
            </a:r>
          </a:p>
        </p:txBody>
      </p:sp>
    </p:spTree>
    <p:extLst>
      <p:ext uri="{BB962C8B-B14F-4D97-AF65-F5344CB8AC3E}">
        <p14:creationId xmlns:p14="http://schemas.microsoft.com/office/powerpoint/2010/main" val="2442190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alts starp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lv-LV" smtClean="0"/>
              <a:pPr/>
              <a:t>01.04.2021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095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as kolon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hr-HR" smtClean="0"/>
              <a:pPr/>
              <a:t>1.4.2021.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3187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idzina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hr-HR" smtClean="0"/>
              <a:pPr/>
              <a:t>1.4.2021.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9657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hr-HR" smtClean="0"/>
              <a:pPr/>
              <a:t>1.4.2021.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3108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819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Starpslaids gais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raphic 6" descr="Graphic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3525" y="6068674"/>
            <a:ext cx="2571751" cy="323852"/>
          </a:xfrm>
          <a:prstGeom prst="rect">
            <a:avLst/>
          </a:prstGeom>
          <a:ln w="12700">
            <a:miter lim="400000"/>
          </a:ln>
        </p:spPr>
      </p:pic>
      <p:sp>
        <p:nvSpPr>
          <p:cNvPr id="26" name="Title Text"/>
          <p:cNvSpPr txBox="1">
            <a:spLocks noGrp="1"/>
          </p:cNvSpPr>
          <p:nvPr>
            <p:ph type="title"/>
          </p:nvPr>
        </p:nvSpPr>
        <p:spPr>
          <a:xfrm>
            <a:off x="1055178" y="1992447"/>
            <a:ext cx="10515601" cy="1325565"/>
          </a:xfrm>
          <a:prstGeom prst="rect">
            <a:avLst/>
          </a:prstGeom>
        </p:spPr>
        <p:txBody>
          <a:bodyPr anchor="t"/>
          <a:lstStyle>
            <a:lvl1pPr>
              <a:defRPr sz="5400">
                <a:solidFill>
                  <a:schemeClr val="accent1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2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063705" y="1069042"/>
            <a:ext cx="4143570" cy="840231"/>
          </a:xfrm>
          <a:prstGeom prst="rect">
            <a:avLst/>
          </a:prstGeom>
        </p:spPr>
        <p:txBody>
          <a:bodyPr/>
          <a:lstStyle>
            <a:lvl1pPr>
              <a:defRPr sz="5400">
                <a:solidFill>
                  <a:schemeClr val="accent1"/>
                </a:solidFill>
              </a:defRPr>
            </a:lvl1pPr>
            <a:lvl2pPr marL="971550" indent="-514350">
              <a:defRPr sz="5400">
                <a:solidFill>
                  <a:schemeClr val="accent1"/>
                </a:solidFill>
              </a:defRPr>
            </a:lvl2pPr>
            <a:lvl3pPr marL="1531619" indent="-617219">
              <a:defRPr sz="5400">
                <a:solidFill>
                  <a:schemeClr val="accent1"/>
                </a:solidFill>
              </a:defRPr>
            </a:lvl3pPr>
            <a:lvl4pPr marL="2057400" indent="-685800">
              <a:defRPr sz="5400">
                <a:solidFill>
                  <a:schemeClr val="accent1"/>
                </a:solidFill>
              </a:defRPr>
            </a:lvl4pPr>
            <a:lvl5pPr marL="2514600" indent="-685800">
              <a:defRPr sz="5400">
                <a:solidFill>
                  <a:schemeClr val="accent1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373989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rpslaids gais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2D6A76F-1BCD-459B-9BFE-F5448A91E5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7649E1B-6AF1-4CD5-99B8-7C870D5749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178" y="1992449"/>
            <a:ext cx="10515600" cy="132556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lv-LV" sz="5400">
                <a:solidFill>
                  <a:srgbClr val="00B0BA"/>
                </a:solidFill>
                <a:latin typeface="Gotham Black" panose="02000604040000020004" pitchFamily="50" charset="0"/>
              </a:defRPr>
            </a:lvl1pPr>
          </a:lstStyle>
          <a:p>
            <a:pPr marL="0" lvl="0"/>
            <a:r>
              <a:rPr lang="lv-LV" dirty="0"/>
              <a:t>Virsraksts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49F37D5-2649-42FF-9F7B-925DEDF7CF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3705" y="1069043"/>
            <a:ext cx="4143570" cy="840230"/>
          </a:xfrm>
          <a:noFill/>
        </p:spPr>
        <p:txBody>
          <a:bodyPr wrap="none" rtlCol="0">
            <a:spAutoFit/>
          </a:bodyPr>
          <a:lstStyle>
            <a:lvl1pPr marL="0" indent="0">
              <a:buNone/>
              <a:defRPr lang="lv-LV" sz="5400" dirty="0">
                <a:solidFill>
                  <a:srgbClr val="00B0BA"/>
                </a:solidFill>
                <a:latin typeface="Gotham Light" pitchFamily="50" charset="0"/>
              </a:defRPr>
            </a:lvl1pPr>
          </a:lstStyle>
          <a:p>
            <a:pPr marL="0" lvl="0"/>
            <a:r>
              <a:rPr lang="lv-LV" dirty="0"/>
              <a:t>Skaitlis, ja ir</a:t>
            </a:r>
          </a:p>
        </p:txBody>
      </p:sp>
    </p:spTree>
    <p:extLst>
      <p:ext uri="{BB962C8B-B14F-4D97-AF65-F5344CB8AC3E}">
        <p14:creationId xmlns:p14="http://schemas.microsoft.com/office/powerpoint/2010/main" val="2982340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aukum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la linija">
            <a:extLst>
              <a:ext uri="{FF2B5EF4-FFF2-40B4-BE49-F238E27FC236}">
                <a16:creationId xmlns:a16="http://schemas.microsoft.com/office/drawing/2014/main" id="{E322F7C0-9820-4416-922A-F4D7E3FECF08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itle 1"/>
          <p:cNvSpPr>
            <a:spLocks noGrp="1"/>
          </p:cNvSpPr>
          <p:nvPr>
            <p:ph type="title"/>
          </p:nvPr>
        </p:nvSpPr>
        <p:spPr>
          <a:xfrm>
            <a:off x="1163054" y="25913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Gotham Book" panose="02000604040000020004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430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B4C39840-838D-4EC8-912C-1F6C53DEAC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857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s tik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ala linija">
            <a:extLst>
              <a:ext uri="{FF2B5EF4-FFF2-40B4-BE49-F238E27FC236}">
                <a16:creationId xmlns:a16="http://schemas.microsoft.com/office/drawing/2014/main" id="{9B8218FE-4C6B-4CF9-98F8-4F2DDDB2DE71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>
              <a:solidFill>
                <a:schemeClr val="bg1"/>
              </a:solidFill>
              <a:latin typeface="Gotham Bold" pitchFamily="50" charset="0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01976D5A-D84B-4D83-A68B-24279D76CD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sp>
        <p:nvSpPr>
          <p:cNvPr id="9" name="itle 8">
            <a:extLst>
              <a:ext uri="{FF2B5EF4-FFF2-40B4-BE49-F238E27FC236}">
                <a16:creationId xmlns:a16="http://schemas.microsoft.com/office/drawing/2014/main" id="{F8378C65-70AD-41A4-9CB6-F2820CD21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020" y="28237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 dirty="0">
                <a:solidFill>
                  <a:schemeClr val="bg1"/>
                </a:solidFill>
                <a:latin typeface="Gotham Book" panose="02000604040000020004" pitchFamily="50" charset="0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4922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s tikai 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la linija">
            <a:extLst>
              <a:ext uri="{FF2B5EF4-FFF2-40B4-BE49-F238E27FC236}">
                <a16:creationId xmlns:a16="http://schemas.microsoft.com/office/drawing/2014/main" id="{8DDEC282-FFD8-4942-916F-8CFDC7C3F046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74" y="1"/>
            <a:ext cx="10578402" cy="136521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826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1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F04ACB3-372E-4169-8ADC-D06C7F27EAC1}"/>
              </a:ext>
            </a:extLst>
          </p:cNvPr>
          <p:cNvSpPr/>
          <p:nvPr userDrawn="1"/>
        </p:nvSpPr>
        <p:spPr>
          <a:xfrm>
            <a:off x="8153400" y="465221"/>
            <a:ext cx="3509212" cy="5133892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93DD1E-1D82-4FDE-9DDD-44C2ED135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5906" y="857909"/>
            <a:ext cx="3131991" cy="817715"/>
          </a:xfrm>
        </p:spPr>
        <p:txBody>
          <a:bodyPr anchor="b">
            <a:noAutofit/>
          </a:bodyPr>
          <a:lstStyle>
            <a:lvl1pPr>
              <a:defRPr sz="2800">
                <a:solidFill>
                  <a:schemeClr val="bg1"/>
                </a:solidFill>
                <a:latin typeface="Gotham Bold" pitchFamily="50" charset="0"/>
              </a:defRPr>
            </a:lvl1pPr>
          </a:lstStyle>
          <a:p>
            <a:endParaRPr lang="lv-LV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9B7BFA0-EBB7-41CF-9F8C-B3D6DA5EDC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45488" y="1776550"/>
            <a:ext cx="3132409" cy="382256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Gotham Book" panose="02000604040000020004" pitchFamily="50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7CFB91DA-E4E7-4665-843A-EA82932A65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4E75E97-40BC-44C1-9277-E0DA7820851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12750" y="465138"/>
            <a:ext cx="7748588" cy="51339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560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urets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la linija">
            <a:extLst>
              <a:ext uri="{FF2B5EF4-FFF2-40B4-BE49-F238E27FC236}">
                <a16:creationId xmlns:a16="http://schemas.microsoft.com/office/drawing/2014/main" id="{8DDEC282-FFD8-4942-916F-8CFDC7C3F046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74" y="1"/>
            <a:ext cx="10578402" cy="136521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D8E5-BAAC-4B8E-8FA0-8C00D9AC4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2854" y="1693090"/>
            <a:ext cx="10392422" cy="4250510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1800"/>
              </a:spcBef>
              <a:defRPr lang="en-US" dirty="0">
                <a:solidFill>
                  <a:srgbClr val="00B0BA"/>
                </a:solidFill>
              </a:defRPr>
            </a:lvl1pPr>
            <a:lvl2pPr>
              <a:defRPr lang="en-US" dirty="0">
                <a:solidFill>
                  <a:srgbClr val="00B0BA"/>
                </a:solidFill>
              </a:defRPr>
            </a:lvl2pPr>
            <a:lvl3pPr>
              <a:defRPr lang="en-US" dirty="0">
                <a:solidFill>
                  <a:srgbClr val="00B0BA"/>
                </a:solidFill>
              </a:defRPr>
            </a:lvl3pPr>
            <a:lvl4pPr>
              <a:defRPr lang="en-US" dirty="0">
                <a:solidFill>
                  <a:srgbClr val="00B0BA"/>
                </a:solidFill>
              </a:defRPr>
            </a:lvl4pPr>
            <a:lvl5pPr>
              <a:defRPr lang="lv-LV" dirty="0">
                <a:solidFill>
                  <a:srgbClr val="00B0BA"/>
                </a:solidFill>
              </a:defRPr>
            </a:lvl5pPr>
          </a:lstStyle>
          <a:p>
            <a:pPr marL="514350" lvl="0" indent="-514350">
              <a:lnSpc>
                <a:spcPct val="100000"/>
              </a:lnSpc>
              <a:spcBef>
                <a:spcPts val="1700"/>
              </a:spcBef>
              <a:buFont typeface="+mj-lt"/>
              <a:buAutoNum type="arabicPeriod"/>
            </a:pPr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458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turs gais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74" y="1"/>
            <a:ext cx="10578402" cy="1365218"/>
          </a:xfr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>
                <a:solidFill>
                  <a:srgbClr val="00B0BA"/>
                </a:solidFill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D8E5-BAAC-4B8E-8FA0-8C00D9AC4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6874" y="1716536"/>
            <a:ext cx="10578402" cy="422706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800"/>
              </a:spcBef>
              <a:buNone/>
              <a:defRPr lang="en-US" dirty="0">
                <a:solidFill>
                  <a:srgbClr val="00B0BA"/>
                </a:solidFill>
              </a:defRPr>
            </a:lvl1pPr>
            <a:lvl2pPr>
              <a:defRPr lang="en-US" dirty="0">
                <a:solidFill>
                  <a:srgbClr val="00B0BA"/>
                </a:solidFill>
              </a:defRPr>
            </a:lvl2pPr>
            <a:lvl3pPr>
              <a:defRPr lang="en-US" dirty="0">
                <a:solidFill>
                  <a:srgbClr val="00B0BA"/>
                </a:solidFill>
              </a:defRPr>
            </a:lvl3pPr>
            <a:lvl4pPr>
              <a:defRPr lang="en-US" dirty="0">
                <a:solidFill>
                  <a:srgbClr val="00B0BA"/>
                </a:solidFill>
              </a:defRPr>
            </a:lvl4pPr>
            <a:lvl5pPr>
              <a:defRPr lang="lv-LV" dirty="0">
                <a:solidFill>
                  <a:srgbClr val="00B0BA"/>
                </a:solidFill>
              </a:defRPr>
            </a:lvl5pPr>
          </a:lstStyle>
          <a:p>
            <a:pPr marL="228600" lvl="0" indent="-228600">
              <a:lnSpc>
                <a:spcPct val="100000"/>
              </a:lnSpc>
              <a:spcBef>
                <a:spcPts val="1700"/>
              </a:spcBef>
            </a:pPr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085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4671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90" r:id="rId2"/>
    <p:sldLayoutId id="2147483677" r:id="rId3"/>
    <p:sldLayoutId id="2147483681" r:id="rId4"/>
    <p:sldLayoutId id="2147483666" r:id="rId5"/>
    <p:sldLayoutId id="2147483700" r:id="rId6"/>
    <p:sldLayoutId id="2147483650" r:id="rId7"/>
    <p:sldLayoutId id="2147483667" r:id="rId8"/>
    <p:sldLayoutId id="2147483682" r:id="rId9"/>
    <p:sldLayoutId id="2147483678" r:id="rId10"/>
    <p:sldLayoutId id="2147483679" r:id="rId11"/>
    <p:sldLayoutId id="2147483680" r:id="rId12"/>
    <p:sldLayoutId id="2147483683" r:id="rId13"/>
    <p:sldLayoutId id="2147483685" r:id="rId14"/>
    <p:sldLayoutId id="214748370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otham Bold" pitchFamily="50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F28E20F-BEB7-4BAA-B46F-6221E32A2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528" y="2132856"/>
            <a:ext cx="10225136" cy="2232965"/>
          </a:xfrm>
        </p:spPr>
        <p:txBody>
          <a:bodyPr>
            <a:normAutofit/>
          </a:bodyPr>
          <a:lstStyle/>
          <a:p>
            <a:r>
              <a:rPr lang="lv-LV" sz="4800" b="1" dirty="0">
                <a:latin typeface="Gotham Book" panose="02000604040000020004" pitchFamily="50" charset="0"/>
              </a:rPr>
              <a:t>Būvniecības padomes </a:t>
            </a:r>
            <a:br>
              <a:rPr lang="lv-LV" sz="4800" b="1" dirty="0">
                <a:latin typeface="Gotham Book" panose="02000604040000020004" pitchFamily="50" charset="0"/>
              </a:rPr>
            </a:br>
            <a:r>
              <a:rPr lang="lv-LV" sz="4800" b="1" dirty="0">
                <a:latin typeface="Gotham Book" panose="02000604040000020004" pitchFamily="50" charset="0"/>
              </a:rPr>
              <a:t>pārmaiņu priekšlikumi</a:t>
            </a:r>
          </a:p>
        </p:txBody>
      </p:sp>
      <p:sp>
        <p:nvSpPr>
          <p:cNvPr id="6" name="Shape 122">
            <a:extLst>
              <a:ext uri="{FF2B5EF4-FFF2-40B4-BE49-F238E27FC236}">
                <a16:creationId xmlns:a16="http://schemas.microsoft.com/office/drawing/2014/main" id="{442268E5-F612-414F-8C17-48FB765B40D6}"/>
              </a:ext>
            </a:extLst>
          </p:cNvPr>
          <p:cNvSpPr/>
          <p:nvPr/>
        </p:nvSpPr>
        <p:spPr>
          <a:xfrm>
            <a:off x="11603051" y="5123972"/>
            <a:ext cx="102657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r"/>
            <a:endParaRPr sz="2800" b="1" dirty="0">
              <a:solidFill>
                <a:schemeClr val="bg1"/>
              </a:solidFill>
              <a:latin typeface="Gotham Ligh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701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360" y="188640"/>
            <a:ext cx="11143179" cy="840230"/>
          </a:xfrm>
        </p:spPr>
        <p:txBody>
          <a:bodyPr/>
          <a:lstStyle/>
          <a:p>
            <a:r>
              <a:rPr lang="lv-LV" dirty="0"/>
              <a:t>BL grozījumi uz 3.lasījumu 2021?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335360" y="1844824"/>
            <a:ext cx="11787879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(1) Latvijas Būvniecības padomes sastāvā ir valsts institūciju, nevalstisko organizāciju un profesionālo organizāciju pārstāvji.</a:t>
            </a:r>
          </a:p>
          <a:p>
            <a:pPr>
              <a:lnSpc>
                <a:spcPct val="150000"/>
              </a:lnSpc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(2) Latvijas Būvniecības padome:</a:t>
            </a:r>
          </a:p>
          <a:p>
            <a:pPr>
              <a:lnSpc>
                <a:spcPct val="150000"/>
              </a:lnSpc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1) izvērtē būvniecības politikas plānošanas dokumentu un normatīvo aktu projektus būvniecības jomā un sniedz par būvniecības nozari atbildīgajai ministrijai viedokli par tiem, kā arī piedalās būvniecību regulējošu normatīvo aktu pilnveidošanā;</a:t>
            </a:r>
          </a:p>
          <a:p>
            <a:pPr>
              <a:lnSpc>
                <a:spcPct val="150000"/>
              </a:lnSpc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2) izstrādā priekšlikumus būvniecības nozares attīstīšanai, tai skaitā prioritāro jomu noteikšanai, </a:t>
            </a:r>
            <a:r>
              <a:rPr lang="lv-LV" sz="1400" dirty="0" err="1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būvspeciālistu</a:t>
            </a: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profesionālās izglītības sistēmas pilnveidošanai un viņu kompetences paaugstināšanai.</a:t>
            </a:r>
          </a:p>
          <a:p>
            <a:pPr>
              <a:lnSpc>
                <a:spcPct val="150000"/>
              </a:lnSpc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(3) Latvijas Būvniecības padomes sekretariāta funkcijas pilda par būvniecības nozari atbildīgā ministrija.</a:t>
            </a:r>
          </a:p>
          <a:p>
            <a:pPr>
              <a:lnSpc>
                <a:spcPct val="150000"/>
              </a:lnSpc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14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</a:t>
            </a:r>
            <a:endParaRPr lang="lv-LV" sz="14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620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360" y="188640"/>
            <a:ext cx="5948873" cy="840230"/>
          </a:xfrm>
        </p:spPr>
        <p:txBody>
          <a:bodyPr/>
          <a:lstStyle/>
          <a:p>
            <a:r>
              <a:rPr lang="lv-LV" dirty="0"/>
              <a:t>Nākošie soļi 2021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367398" y="2204864"/>
            <a:ext cx="11787879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lv-LV" sz="14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padomes balsojums	-februāris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Sarunas ar EM			- marts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lv-LV" sz="14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Sarunas ar FM, VARAM, SM		- aprīlis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lv-LV" sz="14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MK noteikumu grozījumi (juridiski)	-maijs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Virzība uz MK			-maijs -&gt; septembris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Jaunās </a:t>
            </a:r>
            <a:r>
              <a:rPr lang="lv-LV" sz="1400" dirty="0" err="1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uzsaukums nozares NVO	oktobris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lv-LV" sz="14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Jaunās </a:t>
            </a:r>
            <a:r>
              <a:rPr lang="lv-LV" sz="1400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sz="14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lv-LV" sz="1400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vēlešanas</a:t>
            </a:r>
            <a:r>
              <a:rPr lang="lv-LV" sz="14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		novembris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Jaunās </a:t>
            </a:r>
            <a:r>
              <a:rPr lang="lv-LV" sz="1400" dirty="0" err="1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sēde Nr.1 		decembris</a:t>
            </a:r>
          </a:p>
          <a:p>
            <a:pPr>
              <a:lnSpc>
                <a:spcPct val="150000"/>
              </a:lnSpc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14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</a:t>
            </a:r>
            <a:endParaRPr lang="lv-LV" sz="14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147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itle 3"/>
          <p:cNvSpPr txBox="1">
            <a:spLocks noGrp="1"/>
          </p:cNvSpPr>
          <p:nvPr>
            <p:ph type="title"/>
          </p:nvPr>
        </p:nvSpPr>
        <p:spPr>
          <a:xfrm>
            <a:off x="427381" y="422955"/>
            <a:ext cx="10515601" cy="1325564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Būvniecības</a:t>
            </a:r>
            <a:r>
              <a:rPr dirty="0"/>
              <a:t> </a:t>
            </a:r>
            <a:r>
              <a:rPr dirty="0" err="1"/>
              <a:t>nozare</a:t>
            </a:r>
            <a:r>
              <a:rPr dirty="0"/>
              <a:t> 20</a:t>
            </a:r>
            <a:r>
              <a:rPr lang="lv-LV" dirty="0"/>
              <a:t>20</a:t>
            </a:r>
            <a:endParaRPr dirty="0"/>
          </a:p>
        </p:txBody>
      </p:sp>
      <p:graphicFrame>
        <p:nvGraphicFramePr>
          <p:cNvPr id="161" name="Table Placeholder 7"/>
          <p:cNvGraphicFramePr/>
          <p:nvPr>
            <p:extLst>
              <p:ext uri="{D42A27DB-BD31-4B8C-83A1-F6EECF244321}">
                <p14:modId xmlns:p14="http://schemas.microsoft.com/office/powerpoint/2010/main" val="1062295658"/>
              </p:ext>
            </p:extLst>
          </p:nvPr>
        </p:nvGraphicFramePr>
        <p:xfrm>
          <a:off x="551384" y="1484784"/>
          <a:ext cx="10068314" cy="4084320"/>
        </p:xfrm>
        <a:graphic>
          <a:graphicData uri="http://schemas.openxmlformats.org/drawingml/2006/table">
            <a:tbl>
              <a:tblPr firstRow="1"/>
              <a:tblGrid>
                <a:gridCol w="50341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41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0540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Apgrozījums</a:t>
                      </a: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gadā</a:t>
                      </a:r>
                      <a:endParaRPr sz="2000" b="0" dirty="0">
                        <a:solidFill>
                          <a:srgbClr val="838386"/>
                        </a:solidFill>
                        <a:latin typeface="Gotham Light"/>
                        <a:ea typeface="Gotham Light"/>
                        <a:cs typeface="Gotham Light"/>
                        <a:sym typeface="Gotham Light"/>
                      </a:endParaRPr>
                    </a:p>
                  </a:txBody>
                  <a:tcPr marL="0" marR="0" marT="0" marB="0" anchor="ctr" horzOverflow="overflow"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2,3 </a:t>
                      </a: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mljrd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. EUR</a:t>
                      </a: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(eksports 330M E</a:t>
                      </a:r>
                      <a:r>
                        <a:rPr lang="en-US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UR</a:t>
                      </a: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)</a:t>
                      </a:r>
                      <a:endParaRPr sz="2000" b="0" dirty="0">
                        <a:solidFill>
                          <a:srgbClr val="838386"/>
                        </a:solidFill>
                        <a:latin typeface="Gotham Light"/>
                        <a:ea typeface="Gotham Light"/>
                        <a:cs typeface="Gotham Light"/>
                        <a:sym typeface="Gotham Light"/>
                      </a:endParaRPr>
                    </a:p>
                  </a:txBody>
                  <a:tcPr marL="0" marR="0" marT="0" marB="0" anchor="ctr" horzOverflow="overflow">
                    <a:lnT w="38100">
                      <a:solidFill>
                        <a:schemeClr val="accent1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Nodarbināto skaits</a:t>
                      </a:r>
                      <a:endParaRPr sz="2000" b="0" dirty="0">
                        <a:solidFill>
                          <a:srgbClr val="838386"/>
                        </a:solidFill>
                        <a:latin typeface="Gotham Light"/>
                        <a:ea typeface="Gotham Light"/>
                        <a:cs typeface="Gotham Light"/>
                        <a:sym typeface="Gotham Light"/>
                      </a:endParaRP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~7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0k + </a:t>
                      </a: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saistītās nozares 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40k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Vidējā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</a:t>
                      </a: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bruto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alga	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&gt;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1000 EUR	</a:t>
                      </a: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Samaksātie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</a:t>
                      </a: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nodokļi</a:t>
                      </a:r>
                      <a:endParaRPr sz="2000" b="0" dirty="0">
                        <a:solidFill>
                          <a:srgbClr val="838386"/>
                        </a:solidFill>
                        <a:latin typeface="Gotham Light"/>
                        <a:ea typeface="Gotham Light"/>
                        <a:cs typeface="Gotham Light"/>
                        <a:sym typeface="Gotham Light"/>
                      </a:endParaRP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335 </a:t>
                      </a: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milj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. EUR (Top9/19 </a:t>
                      </a: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nozarēm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Starppatēriņš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4,6 </a:t>
                      </a:r>
                      <a:r>
                        <a:rPr lang="en-US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ml</a:t>
                      </a:r>
                      <a:r>
                        <a:rPr lang="lv-LV"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jrd</a:t>
                      </a: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. EUR (Top2/19 nozarēm)</a:t>
                      </a:r>
                      <a:endParaRPr sz="2000" b="0" dirty="0">
                        <a:solidFill>
                          <a:srgbClr val="838386"/>
                        </a:solidFill>
                        <a:latin typeface="Gotham Light"/>
                        <a:ea typeface="Gotham Light"/>
                        <a:cs typeface="Gotham Light"/>
                        <a:sym typeface="Gotham Light"/>
                      </a:endParaRP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Uzņēmumu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</a:t>
                      </a: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skaits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	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5</a:t>
                      </a:r>
                      <a:r>
                        <a:rPr lang="en-US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000</a:t>
                      </a: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– 15</a:t>
                      </a:r>
                      <a:r>
                        <a:rPr lang="en-US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000</a:t>
                      </a:r>
                      <a:endParaRPr sz="2000" b="0" dirty="0">
                        <a:solidFill>
                          <a:srgbClr val="838386"/>
                        </a:solidFill>
                        <a:latin typeface="Gotham Light"/>
                        <a:ea typeface="Gotham Light"/>
                        <a:cs typeface="Gotham Light"/>
                        <a:sym typeface="Gotham Light"/>
                      </a:endParaRPr>
                    </a:p>
                  </a:txBody>
                  <a:tcPr marL="0" marR="0" marT="0" marB="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Gotham Light"/>
                          <a:ea typeface="Gotham Light"/>
                          <a:cs typeface="Gotham Light"/>
                          <a:sym typeface="Gotham Light"/>
                        </a:defRPr>
                      </a:pP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sym typeface="Gotham Light"/>
                        </a:rPr>
                        <a:t>Nozares vidējā EBIT, %</a:t>
                      </a:r>
                      <a:endParaRPr sz="2000" b="0" dirty="0">
                        <a:latin typeface="Gotham Light"/>
                      </a:endParaRP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0.7</a:t>
                      </a:r>
                      <a:endParaRPr sz="2000" b="0" dirty="0">
                        <a:solidFill>
                          <a:srgbClr val="838386"/>
                        </a:solidFill>
                        <a:latin typeface="Gotham Light"/>
                        <a:ea typeface="Gotham Light"/>
                        <a:cs typeface="Gotham Light"/>
                        <a:sym typeface="Gotham Light"/>
                      </a:endParaRP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Ietekme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</a:t>
                      </a: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uz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IKP</a:t>
                      </a:r>
                    </a:p>
                  </a:txBody>
                  <a:tcPr marL="0" marR="0" marT="0" marB="0" anchor="ctr" horzOverflow="overflow">
                    <a:lnB w="12700">
                      <a:solidFill>
                        <a:srgbClr val="83838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7</a:t>
                      </a:r>
                      <a:r>
                        <a:rPr lang="en-US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%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– </a:t>
                      </a: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15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%</a:t>
                      </a: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(ar saistītām nozarēm)</a:t>
                      </a:r>
                      <a:endParaRPr sz="2000" b="0" dirty="0">
                        <a:solidFill>
                          <a:srgbClr val="838386"/>
                        </a:solidFill>
                        <a:latin typeface="Gotham Light"/>
                        <a:ea typeface="Gotham Light"/>
                        <a:cs typeface="Gotham Light"/>
                        <a:sym typeface="Gotham Light"/>
                      </a:endParaRPr>
                    </a:p>
                  </a:txBody>
                  <a:tcPr marL="0" marR="0" marT="0" marB="0" anchor="ctr" horzOverflow="overflow">
                    <a:lnB w="12700">
                      <a:solidFill>
                        <a:srgbClr val="838386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itle 3"/>
          <p:cNvSpPr txBox="1">
            <a:spLocks noGrp="1"/>
          </p:cNvSpPr>
          <p:nvPr>
            <p:ph type="title"/>
          </p:nvPr>
        </p:nvSpPr>
        <p:spPr>
          <a:xfrm>
            <a:off x="427381" y="422955"/>
            <a:ext cx="10515601" cy="1325564"/>
          </a:xfrm>
          <a:prstGeom prst="rect">
            <a:avLst/>
          </a:prstGeom>
        </p:spPr>
        <p:txBody>
          <a:bodyPr/>
          <a:lstStyle/>
          <a:p>
            <a:r>
              <a:rPr lang="lv-LV" dirty="0" err="1"/>
              <a:t>Būvnozares</a:t>
            </a:r>
            <a:r>
              <a:rPr lang="lv-LV" dirty="0"/>
              <a:t> </a:t>
            </a:r>
            <a:r>
              <a:rPr dirty="0" err="1"/>
              <a:t>prioritātes</a:t>
            </a:r>
            <a:endParaRPr dirty="0"/>
          </a:p>
        </p:txBody>
      </p:sp>
      <p:sp>
        <p:nvSpPr>
          <p:cNvPr id="164" name="Text"/>
          <p:cNvSpPr txBox="1"/>
          <p:nvPr/>
        </p:nvSpPr>
        <p:spPr>
          <a:xfrm>
            <a:off x="5855123" y="3262457"/>
            <a:ext cx="481754" cy="333086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/>
          <a:p>
            <a:endParaRPr/>
          </a:p>
        </p:txBody>
      </p:sp>
      <p:sp>
        <p:nvSpPr>
          <p:cNvPr id="165" name="Text"/>
          <p:cNvSpPr txBox="1"/>
          <p:nvPr/>
        </p:nvSpPr>
        <p:spPr>
          <a:xfrm>
            <a:off x="1918123" y="5607724"/>
            <a:ext cx="481754" cy="333086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/>
          <a:p>
            <a:endParaRPr/>
          </a:p>
        </p:txBody>
      </p:sp>
      <p:sp>
        <p:nvSpPr>
          <p:cNvPr id="166" name="Text"/>
          <p:cNvSpPr txBox="1"/>
          <p:nvPr/>
        </p:nvSpPr>
        <p:spPr>
          <a:xfrm>
            <a:off x="5982123" y="3389457"/>
            <a:ext cx="481754" cy="333086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/>
          <a:p>
            <a:endParaRPr/>
          </a:p>
        </p:txBody>
      </p:sp>
      <p:sp>
        <p:nvSpPr>
          <p:cNvPr id="167" name="Text"/>
          <p:cNvSpPr txBox="1"/>
          <p:nvPr/>
        </p:nvSpPr>
        <p:spPr>
          <a:xfrm>
            <a:off x="6109123" y="3516457"/>
            <a:ext cx="481754" cy="333086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/>
          <a:p>
            <a:endParaRPr/>
          </a:p>
        </p:txBody>
      </p:sp>
      <p:sp>
        <p:nvSpPr>
          <p:cNvPr id="168" name="Text"/>
          <p:cNvSpPr txBox="1"/>
          <p:nvPr/>
        </p:nvSpPr>
        <p:spPr>
          <a:xfrm>
            <a:off x="6236123" y="3643457"/>
            <a:ext cx="481754" cy="333086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/>
          <a:p>
            <a:endParaRPr/>
          </a:p>
        </p:txBody>
      </p:sp>
      <p:grpSp>
        <p:nvGrpSpPr>
          <p:cNvPr id="184" name="Group"/>
          <p:cNvGrpSpPr/>
          <p:nvPr/>
        </p:nvGrpSpPr>
        <p:grpSpPr>
          <a:xfrm>
            <a:off x="922949" y="1769451"/>
            <a:ext cx="8176171" cy="4580756"/>
            <a:chOff x="-1" y="-1"/>
            <a:chExt cx="8176170" cy="4580755"/>
          </a:xfrm>
        </p:grpSpPr>
        <p:grpSp>
          <p:nvGrpSpPr>
            <p:cNvPr id="171" name="Group"/>
            <p:cNvGrpSpPr/>
            <p:nvPr/>
          </p:nvGrpSpPr>
          <p:grpSpPr>
            <a:xfrm>
              <a:off x="4762" y="2876529"/>
              <a:ext cx="7237346" cy="658765"/>
              <a:chOff x="0" y="0"/>
              <a:chExt cx="7237345" cy="658764"/>
            </a:xfrm>
          </p:grpSpPr>
          <p:sp>
            <p:nvSpPr>
              <p:cNvPr id="169" name="speciālistu pieejamība un kompetences"/>
              <p:cNvSpPr txBox="1"/>
              <p:nvPr/>
            </p:nvSpPr>
            <p:spPr>
              <a:xfrm>
                <a:off x="1169023" y="49371"/>
                <a:ext cx="6068322" cy="60939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 defTabSz="914400">
                  <a:lnSpc>
                    <a:spcPct val="160000"/>
                  </a:lnSpc>
                  <a:spcBef>
                    <a:spcPts val="600"/>
                  </a:spcBef>
                  <a:defRPr sz="2400">
                    <a:solidFill>
                      <a:srgbClr val="838386"/>
                    </a:solidFill>
                    <a:latin typeface="Gotham Light"/>
                    <a:ea typeface="Gotham Light"/>
                    <a:cs typeface="Gotham Light"/>
                    <a:sym typeface="Gotham Light"/>
                  </a:defRPr>
                </a:lvl1pPr>
              </a:lstStyle>
              <a:p>
                <a:r>
                  <a:rPr lang="en-US" dirty="0" err="1">
                    <a:solidFill>
                      <a:schemeClr val="accent1"/>
                    </a:solidFill>
                  </a:rPr>
                  <a:t>S</a:t>
                </a:r>
                <a:r>
                  <a:rPr dirty="0" err="1"/>
                  <a:t>peciālistu</a:t>
                </a:r>
                <a:r>
                  <a:rPr dirty="0"/>
                  <a:t> </a:t>
                </a:r>
                <a:r>
                  <a:rPr dirty="0" err="1"/>
                  <a:t>pieejamība</a:t>
                </a:r>
                <a:r>
                  <a:rPr dirty="0"/>
                  <a:t> un </a:t>
                </a:r>
                <a:r>
                  <a:rPr dirty="0" err="1"/>
                  <a:t>kompetences</a:t>
                </a:r>
                <a:endParaRPr dirty="0"/>
              </a:p>
            </p:txBody>
          </p:sp>
          <p:pic>
            <p:nvPicPr>
              <p:cNvPr id="170" name="Graphic 11" descr="Graphic 11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0"/>
                <a:ext cx="619125" cy="61912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grpSp>
          <p:nvGrpSpPr>
            <p:cNvPr id="174" name="Group"/>
            <p:cNvGrpSpPr/>
            <p:nvPr/>
          </p:nvGrpSpPr>
          <p:grpSpPr>
            <a:xfrm>
              <a:off x="84455" y="-1"/>
              <a:ext cx="8091714" cy="609394"/>
              <a:chOff x="0" y="0"/>
              <a:chExt cx="8091712" cy="609391"/>
            </a:xfrm>
          </p:grpSpPr>
          <p:sp>
            <p:nvSpPr>
              <p:cNvPr id="172" name="vienmērīgs nozares apgrozījums"/>
              <p:cNvSpPr txBox="1"/>
              <p:nvPr/>
            </p:nvSpPr>
            <p:spPr>
              <a:xfrm>
                <a:off x="1072810" y="0"/>
                <a:ext cx="7018902" cy="609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 defTabSz="914400">
                  <a:lnSpc>
                    <a:spcPct val="160000"/>
                  </a:lnSpc>
                  <a:spcBef>
                    <a:spcPts val="600"/>
                  </a:spcBef>
                  <a:defRPr sz="2400">
                    <a:solidFill>
                      <a:srgbClr val="838386"/>
                    </a:solidFill>
                    <a:latin typeface="Gotham Light"/>
                    <a:ea typeface="Gotham Light"/>
                    <a:cs typeface="Gotham Light"/>
                    <a:sym typeface="Gotham Light"/>
                  </a:defRPr>
                </a:lvl1pPr>
              </a:lstStyle>
              <a:p>
                <a:r>
                  <a:rPr lang="en-US" dirty="0" err="1">
                    <a:solidFill>
                      <a:schemeClr val="accent1"/>
                    </a:solidFill>
                  </a:rPr>
                  <a:t>V</a:t>
                </a:r>
                <a:r>
                  <a:rPr dirty="0" err="1"/>
                  <a:t>ienmērīgs</a:t>
                </a:r>
                <a:r>
                  <a:rPr dirty="0"/>
                  <a:t> </a:t>
                </a:r>
                <a:r>
                  <a:rPr lang="lv-LV" dirty="0"/>
                  <a:t>&amp; pietiekams </a:t>
                </a:r>
                <a:r>
                  <a:rPr dirty="0" err="1"/>
                  <a:t>nozares</a:t>
                </a:r>
                <a:r>
                  <a:rPr dirty="0"/>
                  <a:t> </a:t>
                </a:r>
                <a:r>
                  <a:rPr dirty="0" err="1"/>
                  <a:t>apgrozījums</a:t>
                </a:r>
                <a:endParaRPr dirty="0"/>
              </a:p>
            </p:txBody>
          </p:sp>
          <p:pic>
            <p:nvPicPr>
              <p:cNvPr id="173" name="Graphic 19" descr="Graphic 1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26530"/>
                <a:ext cx="459739" cy="459739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grpSp>
          <p:nvGrpSpPr>
            <p:cNvPr id="177" name="Group"/>
            <p:cNvGrpSpPr/>
            <p:nvPr/>
          </p:nvGrpSpPr>
          <p:grpSpPr>
            <a:xfrm>
              <a:off x="23812" y="879577"/>
              <a:ext cx="5298630" cy="670037"/>
              <a:chOff x="0" y="0"/>
              <a:chExt cx="5298628" cy="670036"/>
            </a:xfrm>
          </p:grpSpPr>
          <p:sp>
            <p:nvSpPr>
              <p:cNvPr id="175" name="produktivitātes uzlabojumi"/>
              <p:cNvSpPr txBox="1"/>
              <p:nvPr/>
            </p:nvSpPr>
            <p:spPr>
              <a:xfrm>
                <a:off x="1160322" y="60643"/>
                <a:ext cx="4138306" cy="60939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 defTabSz="914400">
                  <a:lnSpc>
                    <a:spcPct val="160000"/>
                  </a:lnSpc>
                  <a:spcBef>
                    <a:spcPts val="600"/>
                  </a:spcBef>
                  <a:defRPr sz="2400">
                    <a:solidFill>
                      <a:srgbClr val="838386"/>
                    </a:solidFill>
                    <a:latin typeface="Gotham Light"/>
                    <a:ea typeface="Gotham Light"/>
                    <a:cs typeface="Gotham Light"/>
                    <a:sym typeface="Gotham Light"/>
                  </a:defRPr>
                </a:lvl1pPr>
              </a:lstStyle>
              <a:p>
                <a:r>
                  <a:rPr lang="en-US" dirty="0" err="1">
                    <a:solidFill>
                      <a:schemeClr val="accent1"/>
                    </a:solidFill>
                  </a:rPr>
                  <a:t>P</a:t>
                </a:r>
                <a:r>
                  <a:rPr dirty="0" err="1"/>
                  <a:t>roduktivitātes</a:t>
                </a:r>
                <a:r>
                  <a:rPr dirty="0"/>
                  <a:t> </a:t>
                </a:r>
                <a:r>
                  <a:rPr dirty="0" err="1"/>
                  <a:t>uzlabojumi</a:t>
                </a:r>
                <a:endParaRPr dirty="0"/>
              </a:p>
            </p:txBody>
          </p:sp>
          <p:pic>
            <p:nvPicPr>
              <p:cNvPr id="176" name="Graphic 20" descr="Graphic 2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581025" cy="58102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grpSp>
          <p:nvGrpSpPr>
            <p:cNvPr id="180" name="Group"/>
            <p:cNvGrpSpPr/>
            <p:nvPr/>
          </p:nvGrpSpPr>
          <p:grpSpPr>
            <a:xfrm>
              <a:off x="-1" y="3882142"/>
              <a:ext cx="7771846" cy="698612"/>
              <a:chOff x="0" y="0"/>
              <a:chExt cx="7771844" cy="698611"/>
            </a:xfrm>
          </p:grpSpPr>
          <p:sp>
            <p:nvSpPr>
              <p:cNvPr id="178" name="efektīvāki procesi"/>
              <p:cNvSpPr txBox="1"/>
              <p:nvPr/>
            </p:nvSpPr>
            <p:spPr>
              <a:xfrm>
                <a:off x="1232240" y="89218"/>
                <a:ext cx="6539604" cy="60939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 defTabSz="914400">
                  <a:lnSpc>
                    <a:spcPct val="160000"/>
                  </a:lnSpc>
                  <a:spcBef>
                    <a:spcPts val="600"/>
                  </a:spcBef>
                  <a:defRPr sz="2400">
                    <a:solidFill>
                      <a:srgbClr val="838386"/>
                    </a:solidFill>
                    <a:latin typeface="Gotham Light"/>
                    <a:ea typeface="Gotham Light"/>
                    <a:cs typeface="Gotham Light"/>
                    <a:sym typeface="Gotham Light"/>
                  </a:defRPr>
                </a:lvl1pPr>
              </a:lstStyle>
              <a:p>
                <a:r>
                  <a:rPr lang="en-US" dirty="0" err="1">
                    <a:solidFill>
                      <a:schemeClr val="accent1"/>
                    </a:solidFill>
                  </a:rPr>
                  <a:t>E</a:t>
                </a:r>
                <a:r>
                  <a:rPr dirty="0" err="1"/>
                  <a:t>fektīvāki</a:t>
                </a:r>
                <a:r>
                  <a:rPr dirty="0"/>
                  <a:t> </a:t>
                </a:r>
                <a:r>
                  <a:rPr lang="lv-LV" dirty="0"/>
                  <a:t>investīciju &amp; būvniecības </a:t>
                </a:r>
                <a:r>
                  <a:rPr dirty="0" err="1"/>
                  <a:t>procesi</a:t>
                </a:r>
                <a:endParaRPr dirty="0"/>
              </a:p>
            </p:txBody>
          </p:sp>
          <p:pic>
            <p:nvPicPr>
              <p:cNvPr id="179" name="Graphic 24" descr="Graphic 24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628650" cy="63817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grpSp>
          <p:nvGrpSpPr>
            <p:cNvPr id="183" name="Group"/>
            <p:cNvGrpSpPr/>
            <p:nvPr/>
          </p:nvGrpSpPr>
          <p:grpSpPr>
            <a:xfrm>
              <a:off x="4762" y="1880441"/>
              <a:ext cx="7685372" cy="609601"/>
              <a:chOff x="0" y="0"/>
              <a:chExt cx="7685371" cy="609600"/>
            </a:xfrm>
          </p:grpSpPr>
          <p:sp>
            <p:nvSpPr>
              <p:cNvPr id="181" name="pakalpojumu, būvju kvalitāte"/>
              <p:cNvSpPr txBox="1"/>
              <p:nvPr/>
            </p:nvSpPr>
            <p:spPr>
              <a:xfrm>
                <a:off x="1169619" y="0"/>
                <a:ext cx="6515752" cy="60939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 defTabSz="914400">
                  <a:lnSpc>
                    <a:spcPct val="160000"/>
                  </a:lnSpc>
                  <a:spcBef>
                    <a:spcPts val="600"/>
                  </a:spcBef>
                  <a:defRPr sz="2400">
                    <a:solidFill>
                      <a:srgbClr val="838386"/>
                    </a:solidFill>
                    <a:latin typeface="Gotham Light"/>
                    <a:ea typeface="Gotham Light"/>
                    <a:cs typeface="Gotham Light"/>
                    <a:sym typeface="Gotham Light"/>
                  </a:defRPr>
                </a:lvl1pPr>
              </a:lstStyle>
              <a:p>
                <a:r>
                  <a:rPr lang="en-US" dirty="0" err="1">
                    <a:solidFill>
                      <a:schemeClr val="accent1"/>
                    </a:solidFill>
                  </a:rPr>
                  <a:t>K</a:t>
                </a:r>
                <a:r>
                  <a:rPr dirty="0" err="1"/>
                  <a:t>valitāte</a:t>
                </a:r>
                <a:r>
                  <a:rPr lang="en-US" dirty="0"/>
                  <a:t> un</a:t>
                </a:r>
                <a:r>
                  <a:rPr lang="lv-LV" dirty="0"/>
                  <a:t> ilgtspēja (pakalpojumi, būves)</a:t>
                </a:r>
                <a:endParaRPr dirty="0"/>
              </a:p>
            </p:txBody>
          </p:sp>
          <p:pic>
            <p:nvPicPr>
              <p:cNvPr id="182" name="Graphic 3" descr="Graphic 3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0" y="0"/>
                <a:ext cx="619125" cy="6096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646" y="292604"/>
            <a:ext cx="9761005" cy="840230"/>
          </a:xfrm>
        </p:spPr>
        <p:txBody>
          <a:bodyPr/>
          <a:lstStyle/>
          <a:p>
            <a:r>
              <a:rPr lang="lv-LV" dirty="0"/>
              <a:t>Būvniecības padome šodien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0" y="3140968"/>
            <a:ext cx="11787879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70000"/>
              </a:lnSpc>
            </a:pPr>
            <a:endParaRPr lang="lv-LV" sz="2400" dirty="0">
              <a:solidFill>
                <a:schemeClr val="accent3"/>
              </a:solidFill>
              <a:latin typeface="Gotham Bold"/>
            </a:endParaRP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Konsultatīva &amp; koordinējoša institūcija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Izveidota 2014 gadā pēc Zolitūdes notikumiem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Mērķis -&gt; veicināt sabiedrības līdzdalību būvniecības politikas izstrādē un īstenošanā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Padomes sastāvā 15 nozares NVO (Piedāvājuma pārstāvji) (vēlēšanu organizēšana), EM, VARAM, SM,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IzM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LPS pārstāvji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Padomes sekretariātu nodrošina EM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Padomes priekšsēdētājs, sēdes atklātas, ~2h x1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mēn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regulāri tiek veidotas darba grupas, vairākuma balsojumi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Tiek plānoti, koordinēti, kontrolēti nozares stratēģiskie un taktiskie jautājumi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 paralēli ir daudzi citi kontakti ar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pārstāvjiem, lobijiem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lēmumi bieži vien EM nav saistoši (ietekme uz citā ministrijām vēl vājāka)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Būvpadomei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nav ietekmes uz Būvkomersantu nodevas izlietojumu (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tsk.EM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un BVKB resursi)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Būvpadomei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nav regulāra kontakta ar Nozares Pieprasījuma pārstāvjiem (decentralizēti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&amp;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komercpasūtītāji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Esošai Padomei pilnvaras beidzas 12.2021, jāpārstrādā MK Nr.513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lv-LV" sz="2400" dirty="0">
                <a:solidFill>
                  <a:schemeClr val="accent3"/>
                </a:solidFill>
                <a:latin typeface="Gotham Bold"/>
              </a:rPr>
              <a:t>				</a:t>
            </a:r>
            <a:endParaRPr lang="lv-LV" sz="2400" b="1" dirty="0">
              <a:solidFill>
                <a:schemeClr val="accent3"/>
              </a:solidFill>
            </a:endParaRPr>
          </a:p>
          <a:p>
            <a:pPr>
              <a:lnSpc>
                <a:spcPct val="170000"/>
              </a:lnSpc>
            </a:pPr>
            <a:endParaRPr lang="lv-LV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569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646" y="292604"/>
            <a:ext cx="5511445" cy="840230"/>
          </a:xfrm>
        </p:spPr>
        <p:txBody>
          <a:bodyPr/>
          <a:lstStyle/>
          <a:p>
            <a:r>
              <a:rPr lang="lv-LV" dirty="0"/>
              <a:t>Pārmaiņu mērķi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0" y="3140968"/>
            <a:ext cx="11787879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70000"/>
              </a:lnSpc>
            </a:pPr>
            <a:endParaRPr lang="lv-LV" sz="2400" dirty="0">
              <a:solidFill>
                <a:schemeClr val="accent3"/>
              </a:solidFill>
              <a:latin typeface="Gotham Bold"/>
            </a:endParaRPr>
          </a:p>
          <a:p>
            <a:pPr marL="571500" indent="-5715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Uzlabot </a:t>
            </a:r>
            <a:r>
              <a:rPr lang="lv-LV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dialogu ar valsts pārvaldi visos ar nozari saistītos jautājumos</a:t>
            </a:r>
          </a:p>
          <a:p>
            <a:pPr marL="571500" indent="-5715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Audzēt Padomes profesionālo ietekmi</a:t>
            </a:r>
          </a:p>
          <a:p>
            <a:pPr marL="571500" indent="-5715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Veicināt nozares centralizētāku pārvaldību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lv-LV" sz="2400" dirty="0">
                <a:solidFill>
                  <a:schemeClr val="accent3"/>
                </a:solidFill>
                <a:latin typeface="Gotham Bold"/>
              </a:rPr>
              <a:t>				</a:t>
            </a:r>
            <a:endParaRPr lang="lv-LV" sz="2400" b="1" dirty="0">
              <a:solidFill>
                <a:schemeClr val="accent3"/>
              </a:solidFill>
            </a:endParaRPr>
          </a:p>
          <a:p>
            <a:pPr>
              <a:lnSpc>
                <a:spcPct val="170000"/>
              </a:lnSpc>
            </a:pPr>
            <a:endParaRPr lang="lv-LV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546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646" y="292604"/>
            <a:ext cx="10514225" cy="840230"/>
          </a:xfrm>
        </p:spPr>
        <p:txBody>
          <a:bodyPr/>
          <a:lstStyle/>
          <a:p>
            <a:r>
              <a:rPr lang="lv-LV" dirty="0"/>
              <a:t>Sastāvs (Vispārīgi) - </a:t>
            </a:r>
            <a:r>
              <a:rPr lang="lv-LV" sz="4400" dirty="0">
                <a:solidFill>
                  <a:srgbClr val="FF0000"/>
                </a:solidFill>
              </a:rPr>
              <a:t>priekšlikumi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59668" y="3140968"/>
            <a:ext cx="12072664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70000"/>
              </a:lnSpc>
            </a:pPr>
            <a:endParaRPr lang="lv-LV" sz="14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Konsultatīva, koordinējoša institūcija, </a:t>
            </a:r>
            <a:r>
              <a:rPr lang="lv-LV" sz="1400" dirty="0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uzņemoties kopēju atbildību par </a:t>
            </a:r>
            <a:r>
              <a:rPr lang="lv-LV" sz="1400" dirty="0" err="1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400" dirty="0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attīstību, veicināt līdzsvarotas un ilgtspējīgas nozares politikas veidošanu un īstenošanu.</a:t>
            </a:r>
            <a:endParaRPr lang="lv-LV" sz="14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Padomē valsts pārvalde saskaņo ar </a:t>
            </a: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būvnozari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visus saistītos politikas un regulējuma lēmumus un normatīvos dokumentus pēc būtības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Tiek izveidota sadarbība ar </a:t>
            </a: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Ģenerālvienošanas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komiteju un LDDK/NTSP komunikācijai ar MK (darba devēji, ņēmēji un valsts pārvalde)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Padomē EM, FM, SM, VARAM, </a:t>
            </a: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IzM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pārstāv ministriju valsts sekretāri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– variants 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(paliek kā ir)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Būvnozari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pārstāv 15 nozares NVO organizācijas* (veidojot 2 līmeņus ~8 </a:t>
            </a: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pamatorganizācijas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(3 gadi) ~7 mainīgās (1 gads))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 – variants 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NVO konsolidācija &amp; pasūtītāju pārstāvji)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Padomē tiek pārstāvēti 2 Pasūtītāju (1) </a:t>
            </a: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&amp; (1) </a:t>
            </a: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komerc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un 2 Būvvalžu (1) Rīga un (1) Reģions pārstāvji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Būvnozari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pārstāv 11 nozares profesionālās un nevalstiskās organizācijas, kuras pārstāv Būvniecības regulējumā galvenās iesaistītās puses* Arhitekti/Projektētāji (2), Būvuzņēmēji (3), Sertificētie </a:t>
            </a: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būvspeciālisti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(3), Būvuzraugi (1), Būvmateriālu ražotāji (1), Būvmateriālu tirgotāji (1)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Kopējais padomes sastāvs līdz 20 dalībnieki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endParaRPr lang="lv-LV" sz="14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r>
              <a:rPr lang="lv-LV" sz="1200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*-pastāv iespēja veidot nozaru NVO kvotu atbilstoši </a:t>
            </a:r>
            <a:r>
              <a:rPr lang="lv-LV" sz="1200" i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BISā</a:t>
            </a:r>
            <a:r>
              <a:rPr lang="lv-LV" sz="1200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reģistrēto būvkomersantu segmentiem (</a:t>
            </a:r>
            <a:r>
              <a:rPr lang="lv-LV" sz="1200" i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prof.joma</a:t>
            </a:r>
            <a:r>
              <a:rPr lang="lv-LV" sz="1200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komersantu skaits, apgrozījums, nodarbināto skaits)</a:t>
            </a:r>
          </a:p>
          <a:p>
            <a:pPr>
              <a:lnSpc>
                <a:spcPct val="170000"/>
              </a:lnSpc>
            </a:pP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</a:t>
            </a:r>
          </a:p>
          <a:p>
            <a:pPr>
              <a:lnSpc>
                <a:spcPct val="170000"/>
              </a:lnSpc>
            </a:pPr>
            <a:endParaRPr lang="lv-LV" sz="14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</a:t>
            </a:r>
            <a:endParaRPr lang="lv-LV" sz="1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4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831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646" y="292604"/>
            <a:ext cx="11663578" cy="840230"/>
          </a:xfrm>
        </p:spPr>
        <p:txBody>
          <a:bodyPr/>
          <a:lstStyle/>
          <a:p>
            <a:r>
              <a:rPr lang="lv-LV" dirty="0"/>
              <a:t>Uzdevumi (Pienākumi)-</a:t>
            </a:r>
            <a:r>
              <a:rPr lang="lv-LV" sz="5400" dirty="0"/>
              <a:t> </a:t>
            </a:r>
            <a:r>
              <a:rPr lang="lv-LV" sz="4400" dirty="0">
                <a:solidFill>
                  <a:srgbClr val="FF0000"/>
                </a:solidFill>
              </a:rPr>
              <a:t>priekšlikumi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6317" y="2780928"/>
            <a:ext cx="12051231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70000"/>
              </a:lnSpc>
            </a:pPr>
            <a:endParaRPr lang="lv-LV" sz="2400" dirty="0">
              <a:solidFill>
                <a:schemeClr val="accent3"/>
              </a:solidFill>
              <a:latin typeface="Gotham Bold"/>
            </a:endParaRP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3.1. atbilstoši sabiedrības interesēm sniegt </a:t>
            </a:r>
            <a:r>
              <a:rPr lang="lv-LV" sz="1600" u="sng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 un valsts pārvaldei 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priekšlikumus par LV un ES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regulējuma dokumentiem;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3.2. informēt sabiedrību par aktualitātēm būvniecības jomā, kā arī veicināt būvniecības jautājumu integrēšanu nozaru politikā;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3.3. reizi gadā izvērtēt un sniegt priekšlikumus par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būvspeciālistu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kompetences paaugstināšanas nepieciešamību;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3.4. izskatīt sabiedrības pārstāvju iesniegtos priekšlikumus būvniecības procesa pilnveidei;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3.5. veikt citus normatīvajos aktos noteiktos uzdevumus.</a:t>
            </a:r>
          </a:p>
          <a:p>
            <a:pPr>
              <a:lnSpc>
                <a:spcPct val="15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3.6. reizi gadā apzināt </a:t>
            </a:r>
            <a:r>
              <a:rPr lang="lv-LV" sz="16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komersantu un speciālistu būtiskos attīstības jautājumus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3.7. sniedz MK atzinumus pēc pieprasījuma par plānotiem valsts un pašvaldību liela izmēra (stratēģisko) nekustāmo īpašumu un infrastruktūras investīciju projektu ietekmi uz tautsaimniecību kopumā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3.8. būvniecības padome var izveidot sev pakārtotas institūcijas (piemēram, nozares kvalitātes </a:t>
            </a:r>
            <a:r>
              <a:rPr lang="lv-LV" sz="16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Ombud</a:t>
            </a: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(visu sertificēšanas institūciju kvalitātes uzraudzība, vai </a:t>
            </a:r>
            <a:r>
              <a:rPr lang="lv-LV" sz="16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attīstības fonds (specifisku nozares ilgtermiņa uzdevumu finansējuma formāts)</a:t>
            </a:r>
          </a:p>
          <a:p>
            <a:pPr>
              <a:lnSpc>
                <a:spcPct val="150000"/>
              </a:lnSpc>
            </a:pPr>
            <a:endParaRPr lang="lv-LV" sz="16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lv-LV" sz="2400" dirty="0">
                <a:solidFill>
                  <a:schemeClr val="accent3"/>
                </a:solidFill>
                <a:latin typeface="Gotham Bold"/>
              </a:rPr>
              <a:t>				</a:t>
            </a:r>
            <a:endParaRPr lang="lv-LV" sz="2400" b="1" dirty="0">
              <a:solidFill>
                <a:schemeClr val="accent3"/>
              </a:solidFill>
            </a:endParaRPr>
          </a:p>
          <a:p>
            <a:pPr>
              <a:lnSpc>
                <a:spcPct val="170000"/>
              </a:lnSpc>
            </a:pPr>
            <a:endParaRPr lang="lv-LV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497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646" y="292604"/>
            <a:ext cx="6880730" cy="840230"/>
          </a:xfrm>
        </p:spPr>
        <p:txBody>
          <a:bodyPr/>
          <a:lstStyle/>
          <a:p>
            <a:r>
              <a:rPr lang="lv-LV" dirty="0"/>
              <a:t>Tiesības - </a:t>
            </a:r>
            <a:r>
              <a:rPr lang="lv-LV" sz="4400" dirty="0">
                <a:solidFill>
                  <a:srgbClr val="FF0000"/>
                </a:solidFill>
              </a:rPr>
              <a:t>priekšlikumi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202060" y="2996952"/>
            <a:ext cx="11787879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4.1. pieprasīt no Ekonomikas ministrijas un tās padotības iestādēm to rīcībā esošo padomes darbībai nepieciešamo informāciju;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4.2. veidot darba grupas un pieaicināt ekspertus – attiecīgās nozares speciālistus;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4.3. uzaicināt uz padomes sēdēm EM amatpersonas un nozaru ekspertus, kā arī nevalstisko organizāciju pārstāvjus;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4.4. pilnvarot padomes pārstāvjus paust padomes viedokli valsts un pašvaldību institūcijās</a:t>
            </a:r>
          </a:p>
          <a:p>
            <a:pPr>
              <a:lnSpc>
                <a:spcPct val="15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4.5. apstiprina Būvniecības nozares vidēja termiņa 5.g. stratēģiju (valsts politikas plānošanas dokuments, veido un uztur EM) 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4.6. reizi gadā apstiprina MK ziņojumu par vidēja termiņa stratēģijas realizācijas statusu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4.7. reizi gadā (valsts budžeta veidošanas procesa ietvaros), sniedz vērtējumu par publiskā sektora nekustāmā īpašuma un infrastruktūras investīciju programmu 1+2 gadiem, kuru izveido un uztur FM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4.8. reizi gadā kopā ar FM un EM apstiprina plānoto Būvkomersantu nodevas izlietojumu </a:t>
            </a:r>
            <a:r>
              <a:rPr lang="lv-LV" sz="16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attīstības aktivitātēm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4.9. reizi gadā tiek veikts pušu snieguma un sadarbības novērtējums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4.10 reizi gadā apstiprina </a:t>
            </a:r>
            <a:r>
              <a:rPr lang="lv-LV" sz="16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standartu (</a:t>
            </a:r>
            <a:r>
              <a:rPr lang="lv-LV" sz="16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tsk.LBN</a:t>
            </a: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sarakstu, kura uzturēšanu nodrošina LVS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4.11 saņemt no EM periodisku </a:t>
            </a:r>
            <a:r>
              <a:rPr lang="lv-LV" sz="16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procesu statistiku (</a:t>
            </a:r>
            <a:r>
              <a:rPr lang="lv-LV" sz="16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tsk.EIS</a:t>
            </a: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/BIS/EDLUS/EDS)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4.12 Būvniecības padomei ir Veto tiesības ar būvniecības nozares regulējumu saistītos jautājumos</a:t>
            </a:r>
          </a:p>
          <a:p>
            <a:pPr>
              <a:lnSpc>
                <a:spcPct val="150000"/>
              </a:lnSpc>
            </a:pPr>
            <a:endParaRPr lang="lv-LV" sz="16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</a:t>
            </a:r>
            <a:endParaRPr lang="lv-LV" sz="1600" b="1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437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360" y="188640"/>
            <a:ext cx="6728124" cy="840230"/>
          </a:xfrm>
        </p:spPr>
        <p:txBody>
          <a:bodyPr/>
          <a:lstStyle/>
          <a:p>
            <a:r>
              <a:rPr lang="lv-LV" dirty="0"/>
              <a:t>Pārmaiņu ieguvumi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342292" y="2996952"/>
            <a:ext cx="11787879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Ekonomikas ministrija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Iespēja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pārvaldībai plašākā skatījumā (iesaistot citas ministrijas un pasūtītājus)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Uzlabots dialogs ar nozares uzņēmēju un speciālistu pārstāvjiem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attīstības jautājumiem papildus finansējums (Būvkomersantu nodevas apjomi)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Iespēja attīstīt nozares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pašsakārtošanos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spēcīgāku pašregulāciju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Iespēja centralizēt visus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lobijus vienā institūcijā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1600" b="1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</a:t>
            </a:r>
            <a:endParaRPr lang="lv-LV" sz="1600" b="1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Uzlabots dialogs ar valsts pārvaldi (centralizēta institūcija)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Iespēja izveidot kvalitatīvu nozares pieprasījuma un piedāvājuma monitoringu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Kvalitatīvāki un līdzsvaroti nozares regulējuma un attīstības jautājumu lēmumi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Iespēja attīstīt spēcīgāku nozares profesionālo pašregulāciju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Iespēja nodalīt nozares stratēģiskos un taktiskos jautājumus (īstermiņa/vidēja termiņa uzdevumi)</a:t>
            </a:r>
            <a:endParaRPr lang="lv-LV" sz="16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</a:t>
            </a:r>
            <a:endParaRPr lang="lv-LV" sz="1600" b="1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125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uvnieki">
      <a:dk1>
        <a:srgbClr val="838386"/>
      </a:dk1>
      <a:lt1>
        <a:sysClr val="window" lastClr="FFFFFF"/>
      </a:lt1>
      <a:dk2>
        <a:srgbClr val="44546A"/>
      </a:dk2>
      <a:lt2>
        <a:srgbClr val="E7E6E6"/>
      </a:lt2>
      <a:accent1>
        <a:srgbClr val="00B0BA"/>
      </a:accent1>
      <a:accent2>
        <a:srgbClr val="B29B07"/>
      </a:accent2>
      <a:accent3>
        <a:srgbClr val="B72973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CFEF104790444193A8D62160DC67C5" ma:contentTypeVersion="11" ma:contentTypeDescription="Create a new document." ma:contentTypeScope="" ma:versionID="8caa726c11068ffb2c62b6b7ffc7e854">
  <xsd:schema xmlns:xsd="http://www.w3.org/2001/XMLSchema" xmlns:xs="http://www.w3.org/2001/XMLSchema" xmlns:p="http://schemas.microsoft.com/office/2006/metadata/properties" xmlns:ns2="6d3c7231-658d-4434-9d56-73744c1096da" xmlns:ns3="c0ed8a0b-cdb9-4c09-9351-f5da125b76a5" targetNamespace="http://schemas.microsoft.com/office/2006/metadata/properties" ma:root="true" ma:fieldsID="5bc1aed8722ce4e6c5daa970313c642c" ns2:_="" ns3:_="">
    <xsd:import namespace="6d3c7231-658d-4434-9d56-73744c1096da"/>
    <xsd:import namespace="c0ed8a0b-cdb9-4c09-9351-f5da125b76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3c7231-658d-4434-9d56-73744c1096d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ed8a0b-cdb9-4c09-9351-f5da125b76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d3c7231-658d-4434-9d56-73744c1096da">
      <UserInfo>
        <DisplayName>Gints Miķelsons</DisplayName>
        <AccountId>504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0D7CBE1A-59DC-4CCF-93EF-1005499A1D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B5CEEB-A903-4F7C-9E15-B9D8C529C2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3c7231-658d-4434-9d56-73744c1096da"/>
    <ds:schemaRef ds:uri="c0ed8a0b-cdb9-4c09-9351-f5da125b76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A5AD32E-0D3A-4445-98F2-AC76719FABE3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c0ed8a0b-cdb9-4c09-9351-f5da125b76a5"/>
    <ds:schemaRef ds:uri="http://purl.org/dc/elements/1.1/"/>
    <ds:schemaRef ds:uri="http://schemas.microsoft.com/office/2006/metadata/properties"/>
    <ds:schemaRef ds:uri="6d3c7231-658d-4434-9d56-73744c1096da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4804</TotalTime>
  <Words>1207</Words>
  <Application>Microsoft Office PowerPoint</Application>
  <PresentationFormat>Widescreen</PresentationFormat>
  <Paragraphs>146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Gotham Black</vt:lpstr>
      <vt:lpstr>Gotham Bold</vt:lpstr>
      <vt:lpstr>Gotham Book</vt:lpstr>
      <vt:lpstr>Gotham Light</vt:lpstr>
      <vt:lpstr>Tahoma</vt:lpstr>
      <vt:lpstr>Office Theme</vt:lpstr>
      <vt:lpstr>Būvniecības padomes  pārmaiņu priekšlikumi</vt:lpstr>
      <vt:lpstr>Būvniecības nozare 2020</vt:lpstr>
      <vt:lpstr>Būvnozares prioritātes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peteris</dc:creator>
  <cp:lastModifiedBy>Dace Lagzdiņa</cp:lastModifiedBy>
  <cp:revision>392</cp:revision>
  <cp:lastPrinted>2019-02-06T12:13:59Z</cp:lastPrinted>
  <dcterms:created xsi:type="dcterms:W3CDTF">2017-11-03T20:08:35Z</dcterms:created>
  <dcterms:modified xsi:type="dcterms:W3CDTF">2021-04-01T10:34:11Z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0x010100B2CFEF104790444193A8D62160DC67C5</vt:lpwstr>
  </property>
</Properties>
</file>