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8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9" r:id="rId4"/>
    <p:sldMasterId id="2147483666" r:id="rId5"/>
    <p:sldMasterId id="2147483680" r:id="rId6"/>
    <p:sldMasterId id="2147483683" r:id="rId7"/>
  </p:sldMasterIdLst>
  <p:notesMasterIdLst>
    <p:notesMasterId r:id="rId22"/>
  </p:notesMasterIdLst>
  <p:sldIdLst>
    <p:sldId id="258" r:id="rId8"/>
    <p:sldId id="271" r:id="rId9"/>
    <p:sldId id="276" r:id="rId10"/>
    <p:sldId id="278" r:id="rId11"/>
    <p:sldId id="279" r:id="rId12"/>
    <p:sldId id="280" r:id="rId13"/>
    <p:sldId id="259" r:id="rId14"/>
    <p:sldId id="275" r:id="rId15"/>
    <p:sldId id="264" r:id="rId16"/>
    <p:sldId id="666" r:id="rId17"/>
    <p:sldId id="688" r:id="rId18"/>
    <p:sldId id="684" r:id="rId19"/>
    <p:sldId id="282" r:id="rId20"/>
    <p:sldId id="257" r:id="rId21"/>
  </p:sldIdLst>
  <p:sldSz cx="17340263" cy="9753600"/>
  <p:notesSz cx="6799263" cy="99298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A8B5"/>
    <a:srgbClr val="000000"/>
    <a:srgbClr val="7DC1CC"/>
    <a:srgbClr val="00859B"/>
    <a:srgbClr val="0682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42" autoAdjust="0"/>
  </p:normalViewPr>
  <p:slideViewPr>
    <p:cSldViewPr snapToGrid="0">
      <p:cViewPr varScale="1">
        <p:scale>
          <a:sx n="76" d="100"/>
          <a:sy n="76" d="100"/>
        </p:scale>
        <p:origin x="702" y="102"/>
      </p:cViewPr>
      <p:guideLst>
        <p:guide orient="horz" pos="3072"/>
        <p:guide pos="5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052970972151865E-2"/>
          <c:y val="6.1264263410810371E-2"/>
          <c:w val="0.82577164285943228"/>
          <c:h val="0.84379365533615269"/>
        </c:manualLayout>
      </c:layout>
      <c:barChart>
        <c:barDir val="col"/>
        <c:grouping val="stacked"/>
        <c:varyColors val="0"/>
        <c:ser>
          <c:idx val="9"/>
          <c:order val="0"/>
          <c:tx>
            <c:strRef>
              <c:f>Sheet1!$A$2</c:f>
              <c:strCache>
                <c:ptCount val="1"/>
                <c:pt idx="0">
                  <c:v>Izmaiņas procentos pret iepriekšējo gadu (kreisā ass)</c:v>
                </c:pt>
              </c:strCache>
            </c:strRef>
          </c:tx>
          <c:spPr>
            <a:solidFill>
              <a:srgbClr val="2EA8B5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0000"/>
                    </a:solidFill>
                    <a:latin typeface="+mn-lt"/>
                    <a:ea typeface="Verdana" panose="020B0604030504040204" pitchFamily="34" charset="0"/>
                    <a:cs typeface="Arial"/>
                  </a:defRPr>
                </a:pPr>
                <a:endParaRPr lang="lv-LV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Sheet1!$B$1:$K$1</c:f>
              <c:numCache>
                <c:formatCode>0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Sheet1!$B$2:$K$2</c:f>
              <c:numCache>
                <c:formatCode>0.0</c:formatCode>
                <c:ptCount val="6"/>
                <c:pt idx="0">
                  <c:v>6.4698415062359516</c:v>
                </c:pt>
                <c:pt idx="1">
                  <c:v>2.9070210371756815</c:v>
                </c:pt>
                <c:pt idx="2">
                  <c:v>3.9626847255765654</c:v>
                </c:pt>
                <c:pt idx="3">
                  <c:v>6.3845466789941696</c:v>
                </c:pt>
                <c:pt idx="4">
                  <c:v>3.9536251399004527</c:v>
                </c:pt>
                <c:pt idx="5">
                  <c:v>1.9651989099097875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46-4875-96F2-498FDCBDE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74520384"/>
        <c:axId val="278072192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2014.gads = 100 (labā ass)</c:v>
                </c:pt>
              </c:strCache>
            </c:strRef>
          </c:tx>
          <c:spPr>
            <a:ln w="44450" cap="rnd" cmpd="sng" algn="ctr">
              <a:solidFill>
                <a:srgbClr val="ED7D31">
                  <a:lumMod val="50000"/>
                </a:srgb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Sheet1!$B$1:$K$1</c:f>
              <c:numCache>
                <c:formatCode>0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Sheet1!$B$3:$K$3</c:f>
              <c:numCache>
                <c:formatCode>0</c:formatCode>
                <c:ptCount val="6"/>
                <c:pt idx="0">
                  <c:v>100</c:v>
                </c:pt>
                <c:pt idx="1">
                  <c:v>102.90702103717568</c:v>
                </c:pt>
                <c:pt idx="2">
                  <c:v>106.9849018413617</c:v>
                </c:pt>
                <c:pt idx="3">
                  <c:v>113.81540283889954</c:v>
                </c:pt>
                <c:pt idx="4">
                  <c:v>118.31523721861726</c:v>
                </c:pt>
                <c:pt idx="5">
                  <c:v>120.6403669706947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46-4875-96F2-498FDCBDE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7463688"/>
        <c:axId val="537462704"/>
      </c:lineChart>
      <c:catAx>
        <c:axId val="27452038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low"/>
        <c:spPr>
          <a:noFill/>
          <a:ln w="317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/>
              </a:defRPr>
            </a:pPr>
            <a:endParaRPr lang="lv-LV"/>
          </a:p>
        </c:txPr>
        <c:crossAx val="278072192"/>
        <c:crosses val="autoZero"/>
        <c:auto val="0"/>
        <c:lblAlgn val="ctr"/>
        <c:lblOffset val="0"/>
        <c:tickLblSkip val="1"/>
        <c:noMultiLvlLbl val="0"/>
      </c:catAx>
      <c:valAx>
        <c:axId val="278072192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 w="3175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/>
              </a:defRPr>
            </a:pPr>
            <a:endParaRPr lang="lv-LV"/>
          </a:p>
        </c:txPr>
        <c:crossAx val="274520384"/>
        <c:crosses val="autoZero"/>
        <c:crossBetween val="between"/>
        <c:majorUnit val="2"/>
      </c:valAx>
      <c:valAx>
        <c:axId val="537462704"/>
        <c:scaling>
          <c:orientation val="minMax"/>
          <c:max val="148"/>
          <c:min val="100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/>
              </a:defRPr>
            </a:pPr>
            <a:endParaRPr lang="lv-LV"/>
          </a:p>
        </c:txPr>
        <c:crossAx val="537463688"/>
        <c:crosses val="max"/>
        <c:crossBetween val="between"/>
        <c:majorUnit val="12"/>
      </c:valAx>
      <c:catAx>
        <c:axId val="537463688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537462704"/>
        <c:crosses val="autoZero"/>
        <c:auto val="1"/>
        <c:lblAlgn val="ctr"/>
        <c:lblOffset val="100"/>
        <c:noMultiLvlLbl val="0"/>
      </c:catAx>
      <c:spPr>
        <a:noFill/>
        <a:ln w="24631">
          <a:noFill/>
        </a:ln>
        <a:effectLst/>
      </c:spPr>
    </c:plotArea>
    <c:legend>
      <c:legendPos val="l"/>
      <c:layout>
        <c:manualLayout>
          <c:xMode val="edge"/>
          <c:yMode val="edge"/>
          <c:x val="3.2206634603143013E-2"/>
          <c:y val="2.865761632566485E-2"/>
          <c:w val="0.89149234298468583"/>
          <c:h val="0.204349865117400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0000"/>
              </a:solidFill>
              <a:latin typeface="+mn-lt"/>
              <a:ea typeface="Verdana" panose="020B0604030504040204" pitchFamily="34" charset="0"/>
              <a:cs typeface="Arial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+mn-lt"/>
          <a:ea typeface="Verdana" panose="020B0604030504040204" pitchFamily="34" charset="0"/>
          <a:cs typeface="Arial"/>
        </a:defRPr>
      </a:pPr>
      <a:endParaRPr lang="lv-LV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2EA8B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2.5170420593764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11-4024-9B1F-D612B3D55F8D}"/>
                </c:ext>
              </c:extLst>
            </c:dLbl>
            <c:dLbl>
              <c:idx val="1"/>
              <c:layout>
                <c:manualLayout>
                  <c:x val="0"/>
                  <c:y val="-2.0975350494803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11-4024-9B1F-D612B3D55F8D}"/>
                </c:ext>
              </c:extLst>
            </c:dLbl>
            <c:dLbl>
              <c:idx val="2"/>
              <c:layout>
                <c:manualLayout>
                  <c:x val="1.5186028853454822E-3"/>
                  <c:y val="-3.3560560791685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11-4024-9B1F-D612B3D55F8D}"/>
                </c:ext>
              </c:extLst>
            </c:dLbl>
            <c:dLbl>
              <c:idx val="3"/>
              <c:layout>
                <c:manualLayout>
                  <c:x val="1.5186028853454822E-3"/>
                  <c:y val="-2.936549069272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11-4024-9B1F-D612B3D55F8D}"/>
                </c:ext>
              </c:extLst>
            </c:dLbl>
            <c:dLbl>
              <c:idx val="4"/>
              <c:layout>
                <c:manualLayout>
                  <c:x val="6.0744115413819289E-3"/>
                  <c:y val="-3.7755630890646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11-4024-9B1F-D612B3D55F8D}"/>
                </c:ext>
              </c:extLst>
            </c:dLbl>
            <c:dLbl>
              <c:idx val="5"/>
              <c:layout>
                <c:manualLayout>
                  <c:x val="-1.5186028853455935E-3"/>
                  <c:y val="-2.0975350494803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11-4024-9B1F-D612B3D55F8D}"/>
                </c:ext>
              </c:extLst>
            </c:dLbl>
            <c:dLbl>
              <c:idx val="6"/>
              <c:layout>
                <c:manualLayout>
                  <c:x val="-1.5186028853455935E-3"/>
                  <c:y val="-2.0975350494803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11-4024-9B1F-D612B3D55F8D}"/>
                </c:ext>
              </c:extLst>
            </c:dLbl>
            <c:dLbl>
              <c:idx val="7"/>
              <c:layout>
                <c:manualLayout>
                  <c:x val="-1.5186028853454822E-3"/>
                  <c:y val="-1.2585210296882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911-4024-9B1F-D612B3D55F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Sheet2!$B$17:$B$24</c:f>
              <c:strCache>
                <c:ptCount val="8"/>
                <c:pt idx="0">
                  <c:v>2013.g.</c:v>
                </c:pt>
                <c:pt idx="1">
                  <c:v>2014.g.</c:v>
                </c:pt>
                <c:pt idx="2">
                  <c:v>2015.g.</c:v>
                </c:pt>
                <c:pt idx="3">
                  <c:v>2016.g.</c:v>
                </c:pt>
                <c:pt idx="4">
                  <c:v>2017.g.</c:v>
                </c:pt>
                <c:pt idx="5">
                  <c:v>2018.g.</c:v>
                </c:pt>
                <c:pt idx="6">
                  <c:v>2019.g.</c:v>
                </c:pt>
                <c:pt idx="7">
                  <c:v>2020.g. 6 mēn.</c:v>
                </c:pt>
              </c:strCache>
            </c:strRef>
          </c:cat>
          <c:val>
            <c:numRef>
              <c:f>Sheet2!$C$17:$C$24</c:f>
              <c:numCache>
                <c:formatCode>General</c:formatCode>
                <c:ptCount val="8"/>
                <c:pt idx="0">
                  <c:v>1451</c:v>
                </c:pt>
                <c:pt idx="1">
                  <c:v>1212</c:v>
                </c:pt>
                <c:pt idx="2">
                  <c:v>640</c:v>
                </c:pt>
                <c:pt idx="3">
                  <c:v>717</c:v>
                </c:pt>
                <c:pt idx="4">
                  <c:v>1524</c:v>
                </c:pt>
                <c:pt idx="5">
                  <c:v>1308</c:v>
                </c:pt>
                <c:pt idx="6">
                  <c:v>1009</c:v>
                </c:pt>
                <c:pt idx="7">
                  <c:v>1578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11-4024-9B1F-D612B3D55F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0750208"/>
        <c:axId val="591235024"/>
        <c:axId val="0"/>
      </c:bar3DChart>
      <c:catAx>
        <c:axId val="45075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v-LV"/>
          </a:p>
        </c:txPr>
        <c:crossAx val="591235024"/>
        <c:crosses val="autoZero"/>
        <c:auto val="1"/>
        <c:lblAlgn val="ctr"/>
        <c:lblOffset val="100"/>
        <c:noMultiLvlLbl val="0"/>
      </c:catAx>
      <c:valAx>
        <c:axId val="591235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v-LV"/>
          </a:p>
        </c:txPr>
        <c:crossAx val="45075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344310814389172E-2"/>
          <c:y val="3.3189689198352385E-2"/>
          <c:w val="0.87193767623420926"/>
          <c:h val="0.693240940592406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Sheet1!$B$3:$B$7</c:f>
              <c:strCache>
                <c:ptCount val="5"/>
                <c:pt idx="0">
                  <c:v>Finanšu un apdrošināšanas darbības </c:v>
                </c:pt>
                <c:pt idx="1">
                  <c:v>Apstrādes rūpniecība</c:v>
                </c:pt>
                <c:pt idx="2">
                  <c:v>Vairumtirdzniecība un mazumtirdzniecība</c:v>
                </c:pt>
                <c:pt idx="3">
                  <c:v>Operācijas ar nekustamo īpašumu</c:v>
                </c:pt>
                <c:pt idx="4">
                  <c:v>Elektroenerģijas</c:v>
                </c:pt>
              </c:strCache>
            </c:strRef>
          </c:cat>
          <c:val>
            <c:numRef>
              <c:f>Sheet1!$C$3:$C$7</c:f>
              <c:numCache>
                <c:formatCode>General</c:formatCode>
                <c:ptCount val="5"/>
                <c:pt idx="0">
                  <c:v>2877</c:v>
                </c:pt>
                <c:pt idx="1">
                  <c:v>1402</c:v>
                </c:pt>
                <c:pt idx="2">
                  <c:v>1394</c:v>
                </c:pt>
                <c:pt idx="3">
                  <c:v>1298</c:v>
                </c:pt>
                <c:pt idx="4">
                  <c:v>505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29-4A56-B7F3-E12EF8240179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2EA8B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Sheet1!$B$3:$B$7</c:f>
              <c:strCache>
                <c:ptCount val="5"/>
                <c:pt idx="0">
                  <c:v>Finanšu un apdrošināšanas darbības </c:v>
                </c:pt>
                <c:pt idx="1">
                  <c:v>Apstrādes rūpniecība</c:v>
                </c:pt>
                <c:pt idx="2">
                  <c:v>Vairumtirdzniecība un mazumtirdzniecība</c:v>
                </c:pt>
                <c:pt idx="3">
                  <c:v>Operācijas ar nekustamo īpašumu</c:v>
                </c:pt>
                <c:pt idx="4">
                  <c:v>Elektroenerģijas</c:v>
                </c:pt>
              </c:strCache>
            </c:strRef>
          </c:cat>
          <c:val>
            <c:numRef>
              <c:f>Sheet1!$D$3:$D$7</c:f>
              <c:numCache>
                <c:formatCode>General</c:formatCode>
                <c:ptCount val="5"/>
                <c:pt idx="0">
                  <c:v>3992</c:v>
                </c:pt>
                <c:pt idx="1">
                  <c:v>1880</c:v>
                </c:pt>
                <c:pt idx="2">
                  <c:v>2429</c:v>
                </c:pt>
                <c:pt idx="3">
                  <c:v>2645</c:v>
                </c:pt>
                <c:pt idx="4">
                  <c:v>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29-4A56-B7F3-E12EF8240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6914040"/>
        <c:axId val="406909120"/>
      </c:barChart>
      <c:catAx>
        <c:axId val="406914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06909120"/>
        <c:crosses val="autoZero"/>
        <c:auto val="1"/>
        <c:lblAlgn val="ctr"/>
        <c:lblOffset val="100"/>
        <c:noMultiLvlLbl val="0"/>
      </c:catAx>
      <c:valAx>
        <c:axId val="40690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06914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522269584964072"/>
          <c:y val="0.87790937594874519"/>
          <c:w val="0.26592492085450159"/>
          <c:h val="7.7695685983067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Sheet3!$C$5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C32-4C87-B173-08EEC608F9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C32-4C87-B173-08EEC608F9E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1C32-4C87-B173-08EEC608F9E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1C32-4C87-B173-08EEC608F9E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1C32-4C87-B173-08EEC608F9E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1C32-4C87-B173-08EEC608F9E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1C32-4C87-B173-08EEC608F9E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1C32-4C87-B173-08EEC608F9EC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1C32-4C87-B173-08EEC608F9EC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1C32-4C87-B173-08EEC608F9EC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1C32-4C87-B173-08EEC608F9E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C32-4C87-B173-08EEC608F9E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1C32-4C87-B173-08EEC608F9EC}"/>
                </c:ext>
              </c:extLst>
            </c:dLbl>
            <c:dLbl>
              <c:idx val="2"/>
              <c:layout>
                <c:manualLayout>
                  <c:x val="4.7151271178469796E-2"/>
                  <c:y val="-6.783492291388919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32-4C87-B173-08EEC608F9E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1C32-4C87-B173-08EEC608F9EC}"/>
                </c:ext>
              </c:extLst>
            </c:dLbl>
            <c:dLbl>
              <c:idx val="4"/>
              <c:layout>
                <c:manualLayout>
                  <c:x val="1.152573314181764E-16"/>
                  <c:y val="5.42679383311113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32-4C87-B173-08EEC608F9EC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1C32-4C87-B173-08EEC608F9EC}"/>
                </c:ext>
              </c:extLst>
            </c:dLbl>
            <c:dLbl>
              <c:idx val="6"/>
              <c:layout>
                <c:manualLayout>
                  <c:x val="0"/>
                  <c:y val="6.33125947196298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lv-LV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C32-4C87-B173-08EEC608F9EC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1C32-4C87-B173-08EEC608F9EC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1C32-4C87-B173-08EEC608F9EC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1C32-4C87-B173-08EEC608F9EC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1C32-4C87-B173-08EEC608F9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Sheet3!$B$6:$B$16</c:f>
              <c:strCache>
                <c:ptCount val="11"/>
                <c:pt idx="0">
                  <c:v>Kipra </c:v>
                </c:pt>
                <c:pt idx="1">
                  <c:v>Vācija </c:v>
                </c:pt>
                <c:pt idx="2">
                  <c:v>Dānija </c:v>
                </c:pt>
                <c:pt idx="3">
                  <c:v>Igaunija</c:v>
                </c:pt>
                <c:pt idx="4">
                  <c:v>Somija</c:v>
                </c:pt>
                <c:pt idx="5">
                  <c:v>Lietuva </c:v>
                </c:pt>
                <c:pt idx="6">
                  <c:v>Nīderlande</c:v>
                </c:pt>
                <c:pt idx="7">
                  <c:v>Zviedrija </c:v>
                </c:pt>
                <c:pt idx="8">
                  <c:v>Norvēģija </c:v>
                </c:pt>
                <c:pt idx="9">
                  <c:v>Krievija </c:v>
                </c:pt>
                <c:pt idx="10">
                  <c:v>Pārējās </c:v>
                </c:pt>
              </c:strCache>
            </c:strRef>
          </c:cat>
          <c:val>
            <c:numRef>
              <c:f>Sheet3!$C$6:$C$16</c:f>
              <c:numCache>
                <c:formatCode>General</c:formatCode>
                <c:ptCount val="11"/>
                <c:pt idx="0">
                  <c:v>7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3</c:v>
                </c:pt>
                <c:pt idx="5">
                  <c:v>4</c:v>
                </c:pt>
                <c:pt idx="6">
                  <c:v>9</c:v>
                </c:pt>
                <c:pt idx="7">
                  <c:v>21</c:v>
                </c:pt>
                <c:pt idx="8">
                  <c:v>5</c:v>
                </c:pt>
                <c:pt idx="9">
                  <c:v>5</c:v>
                </c:pt>
                <c:pt idx="10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C32-4C87-B173-08EEC608F9E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Sheet3!$C$26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8023-4AC9-B73D-EF2734EA56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8023-4AC9-B73D-EF2734EA56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8023-4AC9-B73D-EF2734EA56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8023-4AC9-B73D-EF2734EA562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8023-4AC9-B73D-EF2734EA562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8023-4AC9-B73D-EF2734EA562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8023-4AC9-B73D-EF2734EA562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8023-4AC9-B73D-EF2734EA562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8023-4AC9-B73D-EF2734EA562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8023-4AC9-B73D-EF2734EA562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5-8023-4AC9-B73D-EF2734EA562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023-4AC9-B73D-EF2734EA562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023-4AC9-B73D-EF2734EA562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8023-4AC9-B73D-EF2734EA562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8023-4AC9-B73D-EF2734EA562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8023-4AC9-B73D-EF2734EA5625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6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8023-4AC9-B73D-EF2734EA5625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D-8023-4AC9-B73D-EF2734EA5625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8023-4AC9-B73D-EF2734EA5625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8023-4AC9-B73D-EF2734EA5625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8023-4AC9-B73D-EF2734EA5625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8023-4AC9-B73D-EF2734EA56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v-LV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Sheet3!$B$27:$B$37</c:f>
              <c:strCache>
                <c:ptCount val="11"/>
                <c:pt idx="0">
                  <c:v>Kipra </c:v>
                </c:pt>
                <c:pt idx="1">
                  <c:v>Vācija</c:v>
                </c:pt>
                <c:pt idx="2">
                  <c:v>Dānija</c:v>
                </c:pt>
                <c:pt idx="3">
                  <c:v>Igaunija</c:v>
                </c:pt>
                <c:pt idx="4">
                  <c:v>Lietuva</c:v>
                </c:pt>
                <c:pt idx="5">
                  <c:v>Luksemburga</c:v>
                </c:pt>
                <c:pt idx="6">
                  <c:v>Nīderlande</c:v>
                </c:pt>
                <c:pt idx="7">
                  <c:v>Zviedrija</c:v>
                </c:pt>
                <c:pt idx="8">
                  <c:v>Norvēģija </c:v>
                </c:pt>
                <c:pt idx="9">
                  <c:v>Krievija</c:v>
                </c:pt>
                <c:pt idx="10">
                  <c:v>Pārējās</c:v>
                </c:pt>
              </c:strCache>
            </c:strRef>
          </c:cat>
          <c:val>
            <c:numRef>
              <c:f>Sheet3!$C$27:$C$37</c:f>
              <c:numCache>
                <c:formatCode>General</c:formatCode>
                <c:ptCount val="11"/>
                <c:pt idx="0">
                  <c:v>7</c:v>
                </c:pt>
                <c:pt idx="1">
                  <c:v>7</c:v>
                </c:pt>
                <c:pt idx="2">
                  <c:v>4</c:v>
                </c:pt>
                <c:pt idx="3">
                  <c:v>13</c:v>
                </c:pt>
                <c:pt idx="4">
                  <c:v>7</c:v>
                </c:pt>
                <c:pt idx="5">
                  <c:v>5</c:v>
                </c:pt>
                <c:pt idx="6">
                  <c:v>6</c:v>
                </c:pt>
                <c:pt idx="7">
                  <c:v>15</c:v>
                </c:pt>
                <c:pt idx="8">
                  <c:v>3</c:v>
                </c:pt>
                <c:pt idx="9">
                  <c:v>10</c:v>
                </c:pt>
                <c:pt idx="10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8023-4AC9-B73D-EF2734EA562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052952882053363E-2"/>
          <c:y val="5.4187130922715897E-2"/>
          <c:w val="0.82577164285943228"/>
          <c:h val="0.84379365533615269"/>
        </c:manualLayout>
      </c:layout>
      <c:barChart>
        <c:barDir val="col"/>
        <c:grouping val="stacked"/>
        <c:varyColors val="0"/>
        <c:ser>
          <c:idx val="9"/>
          <c:order val="0"/>
          <c:tx>
            <c:strRef>
              <c:f>Sheet1!$A$2</c:f>
              <c:strCache>
                <c:ptCount val="1"/>
                <c:pt idx="0">
                  <c:v>Procentos no kopējā eksporta</c:v>
                </c:pt>
              </c:strCache>
            </c:strRef>
          </c:tx>
          <c:spPr>
            <a:solidFill>
              <a:srgbClr val="2EA8B5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0000"/>
                    </a:solidFill>
                    <a:latin typeface="+mn-lt"/>
                    <a:ea typeface="Verdana" panose="020B0604030504040204" pitchFamily="34" charset="0"/>
                    <a:cs typeface="Arial"/>
                  </a:defRPr>
                </a:pPr>
                <a:endParaRPr lang="lv-LV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Sheet1!$B$1:$K$1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2019n</c:v>
                </c:pt>
              </c:strCache>
            </c:strRef>
          </c:cat>
          <c:val>
            <c:numRef>
              <c:f>Sheet1!$B$2:$K$2</c:f>
              <c:numCache>
                <c:formatCode>0.0</c:formatCode>
                <c:ptCount val="6"/>
                <c:pt idx="0">
                  <c:v>9.6999999999999993</c:v>
                </c:pt>
                <c:pt idx="1">
                  <c:v>11</c:v>
                </c:pt>
                <c:pt idx="2">
                  <c:v>10.199999999999999</c:v>
                </c:pt>
                <c:pt idx="3">
                  <c:v>10.6</c:v>
                </c:pt>
                <c:pt idx="4">
                  <c:v>11.2</c:v>
                </c:pt>
                <c:pt idx="5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C4-44A4-B4EB-881AC3173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74520384"/>
        <c:axId val="278072192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2014.gads = 100 (labā ass)</c:v>
                </c:pt>
              </c:strCache>
            </c:strRef>
          </c:tx>
          <c:spPr>
            <a:ln w="38100" cap="rnd" cmpd="sng" algn="ctr">
              <a:solidFill>
                <a:srgbClr val="ED7D31">
                  <a:lumMod val="50000"/>
                </a:srgb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Sheet1!$B$1:$K$1</c:f>
              <c:strCach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2019n</c:v>
                </c:pt>
              </c:strCache>
            </c:strRef>
          </c:cat>
          <c:val>
            <c:numRef>
              <c:f>Sheet1!$B$3:$K$3</c:f>
              <c:numCache>
                <c:formatCode>0</c:formatCode>
                <c:ptCount val="6"/>
                <c:pt idx="0">
                  <c:v>100</c:v>
                </c:pt>
                <c:pt idx="1">
                  <c:v>113.62346263008514</c:v>
                </c:pt>
                <c:pt idx="2">
                  <c:v>105.4872280037843</c:v>
                </c:pt>
                <c:pt idx="3">
                  <c:v>123.65184484389782</c:v>
                </c:pt>
                <c:pt idx="4">
                  <c:v>140.87038789025544</c:v>
                </c:pt>
                <c:pt idx="5">
                  <c:v>142.27909176915799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C4-44A4-B4EB-881AC3173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7463688"/>
        <c:axId val="537462704"/>
      </c:lineChart>
      <c:catAx>
        <c:axId val="27452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317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/>
              </a:defRPr>
            </a:pPr>
            <a:endParaRPr lang="lv-LV"/>
          </a:p>
        </c:txPr>
        <c:crossAx val="278072192"/>
        <c:crosses val="autoZero"/>
        <c:auto val="0"/>
        <c:lblAlgn val="ctr"/>
        <c:lblOffset val="0"/>
        <c:tickLblSkip val="1"/>
        <c:noMultiLvlLbl val="0"/>
      </c:catAx>
      <c:valAx>
        <c:axId val="278072192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 w="3175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/>
              </a:defRPr>
            </a:pPr>
            <a:endParaRPr lang="lv-LV"/>
          </a:p>
        </c:txPr>
        <c:crossAx val="274520384"/>
        <c:crosses val="autoZero"/>
        <c:crossBetween val="between"/>
        <c:majorUnit val="1"/>
      </c:valAx>
      <c:valAx>
        <c:axId val="537462704"/>
        <c:scaling>
          <c:orientation val="minMax"/>
          <c:max val="148"/>
          <c:min val="100"/>
        </c:scaling>
        <c:delete val="0"/>
        <c:axPos val="r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/>
              </a:defRPr>
            </a:pPr>
            <a:endParaRPr lang="lv-LV"/>
          </a:p>
        </c:txPr>
        <c:crossAx val="537463688"/>
        <c:crosses val="max"/>
        <c:crossBetween val="between"/>
        <c:majorUnit val="12"/>
      </c:valAx>
      <c:catAx>
        <c:axId val="537463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7462704"/>
        <c:crosses val="autoZero"/>
        <c:auto val="1"/>
        <c:lblAlgn val="ctr"/>
        <c:lblOffset val="100"/>
        <c:noMultiLvlLbl val="0"/>
      </c:catAx>
      <c:spPr>
        <a:noFill/>
        <a:ln w="24631">
          <a:noFill/>
        </a:ln>
        <a:effectLst/>
      </c:spPr>
    </c:plotArea>
    <c:legend>
      <c:legendPos val="l"/>
      <c:layout>
        <c:manualLayout>
          <c:xMode val="edge"/>
          <c:yMode val="edge"/>
          <c:x val="5.2954293634198964E-2"/>
          <c:y val="3.2997494209189883E-2"/>
          <c:w val="0.89674168681670674"/>
          <c:h val="0.164680808341580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0000"/>
              </a:solidFill>
              <a:latin typeface="+mn-lt"/>
              <a:ea typeface="Verdana" panose="020B0604030504040204" pitchFamily="34" charset="0"/>
              <a:cs typeface="Arial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+mn-lt"/>
          <a:ea typeface="Verdana" panose="020B0604030504040204" pitchFamily="34" charset="0"/>
          <a:cs typeface="Arial"/>
        </a:defRPr>
      </a:pPr>
      <a:endParaRPr lang="lv-LV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7354822834645707E-2"/>
          <c:y val="5.4187037037039996E-2"/>
          <c:w val="0.8789631193571017"/>
          <c:h val="0.84682690397827365"/>
        </c:manualLayout>
      </c:layout>
      <c:barChart>
        <c:barDir val="col"/>
        <c:grouping val="stacked"/>
        <c:varyColors val="0"/>
        <c:ser>
          <c:idx val="9"/>
          <c:order val="0"/>
          <c:tx>
            <c:strRef>
              <c:f>Sheet1!$A$2</c:f>
              <c:strCache>
                <c:ptCount val="1"/>
                <c:pt idx="0">
                  <c:v>Ārējā pieprasījuma efekts</c:v>
                </c:pt>
              </c:strCache>
            </c:strRef>
          </c:tx>
          <c:spPr>
            <a:solidFill>
              <a:srgbClr val="2EA8B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FBB18B8-F21E-4D81-9A20-166AF3E5C7A5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D835-4213-A075-724726185C6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80A37D0-4CF8-4AA9-B41F-0CDC0A242503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D835-4213-A075-724726185C6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FEFD4BD-8706-4F45-88FD-A11FF42914E6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835-4213-A075-724726185C6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A250286-04D4-4231-A5AF-8B0EDB285279}" type="CELLRANGE">
                      <a:rPr lang="en-US"/>
                      <a:pPr/>
                      <a:t>[CELLRANGE]</a:t>
                    </a:fld>
                    <a:endParaRPr lang="lv-LV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00342673655333"/>
                      <c:h val="4.747171037465741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D835-4213-A075-724726185C6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C77369C-3026-4757-9BF7-C109B021037F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D835-4213-A075-724726185C6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8B155D1-126C-4971-97DD-EFDA0993DCF3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D835-4213-A075-724726185C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numRef>
              <c:f>Sheet1!$B$1:$K$1</c:f>
              <c:numCache>
                <c:formatCode>0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Sheet1!$B$2:$K$2</c:f>
              <c:numCache>
                <c:formatCode>General</c:formatCode>
                <c:ptCount val="6"/>
                <c:pt idx="0">
                  <c:v>2.5712056475002951</c:v>
                </c:pt>
                <c:pt idx="1">
                  <c:v>2.732150274495011</c:v>
                </c:pt>
                <c:pt idx="2">
                  <c:v>1.4357441154548081</c:v>
                </c:pt>
                <c:pt idx="3">
                  <c:v>8.1198223562441623</c:v>
                </c:pt>
                <c:pt idx="4">
                  <c:v>5.9729607842683476</c:v>
                </c:pt>
                <c:pt idx="5">
                  <c:v>0.25363356890917799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Sheet1!$D$6:$K$6</c15:f>
                <c15:dlblRangeCache>
                  <c:ptCount val="6"/>
                  <c:pt idx="0">
                    <c:v>49%</c:v>
                  </c:pt>
                  <c:pt idx="1">
                    <c:v>&gt;100%</c:v>
                  </c:pt>
                  <c:pt idx="2">
                    <c:v>&gt;100%</c:v>
                  </c:pt>
                  <c:pt idx="3">
                    <c:v>&gt;100%</c:v>
                  </c:pt>
                  <c:pt idx="4">
                    <c:v>62%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D835-4213-A075-724726185C65}"/>
            </c:ext>
          </c:extLst>
        </c:ser>
        <c:ser>
          <c:idx val="10"/>
          <c:order val="1"/>
          <c:tx>
            <c:strRef>
              <c:f>Sheet1!$A$3</c:f>
              <c:strCache>
                <c:ptCount val="1"/>
                <c:pt idx="0">
                  <c:v>Konkurētspējas efekts</c:v>
                </c:pt>
              </c:strCache>
            </c:strRef>
          </c:tx>
          <c:spPr>
            <a:solidFill>
              <a:srgbClr val="FFFFFF">
                <a:lumMod val="8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6DC2A25-9208-4782-AE5E-8969FEA81FEE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D835-4213-A075-724726185C6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67B26C4-C543-4AB0-A374-30289669AF11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D835-4213-A075-724726185C6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9A243B2-CC4B-41FE-8C5B-5133036B5A64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D835-4213-A075-724726185C6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C45F207-54F4-46CD-9FCC-C8149611670A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D835-4213-A075-724726185C6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8FB05E7-9637-4C6B-AD8C-612DD66B3709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D835-4213-A075-724726185C6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2394845-4E37-402E-82CA-09F92A316240}" type="CELLRANGE">
                      <a:rPr lang="lv-LV"/>
                      <a:pPr/>
                      <a:t>[CELLRANGE]</a:t>
                    </a:fld>
                    <a:endParaRPr lang="lv-LV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D835-4213-A075-724726185C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en-US" sz="1600" b="0" i="0" u="none" strike="noStrike" kern="1200" baseline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Sheet1!$B$1:$K$1</c:f>
              <c:numCache>
                <c:formatCode>0</c:formatCode>
                <c:ptCount val="6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Sheet1!$B$3:$K$3</c:f>
              <c:numCache>
                <c:formatCode>General</c:formatCode>
                <c:ptCount val="6"/>
                <c:pt idx="0">
                  <c:v>2.6351816920505136</c:v>
                </c:pt>
                <c:pt idx="1">
                  <c:v>-1.9304261582958215</c:v>
                </c:pt>
                <c:pt idx="2">
                  <c:v>-0.28593235699463121</c:v>
                </c:pt>
                <c:pt idx="3">
                  <c:v>-1.2337043522391629</c:v>
                </c:pt>
                <c:pt idx="4">
                  <c:v>3.6101318254085011</c:v>
                </c:pt>
                <c:pt idx="5">
                  <c:v>1.9713991961825983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Sheet1!$D$7:$K$7</c15:f>
                <c15:dlblRangeCache>
                  <c:ptCount val="6"/>
                  <c:pt idx="0">
                    <c:v>51%</c:v>
                  </c:pt>
                  <c:pt idx="4">
                    <c:v>38%</c:v>
                  </c:pt>
                  <c:pt idx="5">
                    <c:v>89%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D-D835-4213-A075-724726185C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74520384"/>
        <c:axId val="278072192"/>
      </c:barChart>
      <c:catAx>
        <c:axId val="27452038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low"/>
        <c:spPr>
          <a:noFill/>
          <a:ln w="317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pPr>
            <a:endParaRPr lang="lv-LV"/>
          </a:p>
        </c:txPr>
        <c:crossAx val="278072192"/>
        <c:crosses val="autoZero"/>
        <c:auto val="0"/>
        <c:lblAlgn val="ctr"/>
        <c:lblOffset val="100"/>
        <c:tickLblSkip val="1"/>
        <c:noMultiLvlLbl val="0"/>
      </c:catAx>
      <c:valAx>
        <c:axId val="278072192"/>
        <c:scaling>
          <c:orientation val="minMax"/>
          <c:max val="12.2"/>
          <c:min val="-4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 w="3175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pPr>
            <a:endParaRPr lang="lv-LV"/>
          </a:p>
        </c:txPr>
        <c:crossAx val="274520384"/>
        <c:crosses val="autoZero"/>
        <c:crossBetween val="between"/>
        <c:majorUnit val="4"/>
      </c:valAx>
      <c:spPr>
        <a:noFill/>
        <a:ln w="24631">
          <a:noFill/>
        </a:ln>
        <a:effectLst/>
      </c:spPr>
    </c:plotArea>
    <c:legend>
      <c:legendPos val="l"/>
      <c:layout>
        <c:manualLayout>
          <c:xMode val="edge"/>
          <c:yMode val="edge"/>
          <c:x val="0.10413439003195113"/>
          <c:y val="3.1663605338763966E-2"/>
          <c:w val="0.46475761801727461"/>
          <c:h val="0.3152900714996832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Arial"/>
        </a:defRPr>
      </a:pPr>
      <a:endParaRPr lang="lv-LV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447386469194105E-2"/>
          <c:y val="5.4187037037039996E-2"/>
          <c:w val="0.90682235282882917"/>
          <c:h val="0.81430658421446223"/>
        </c:manualLayout>
      </c:layout>
      <c:barChart>
        <c:barDir val="col"/>
        <c:grouping val="stacked"/>
        <c:varyColors val="0"/>
        <c:ser>
          <c:idx val="9"/>
          <c:order val="1"/>
          <c:tx>
            <c:strRef>
              <c:f>Sheet1!$A$2</c:f>
              <c:strCache>
                <c:ptCount val="1"/>
                <c:pt idx="0">
                  <c:v>pret iepriekšējo gadu</c:v>
                </c:pt>
              </c:strCache>
            </c:strRef>
          </c:tx>
          <c:spPr>
            <a:solidFill>
              <a:srgbClr val="2EA8B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1535767678163036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A7-4E26-AF87-9947381A0FAF}"/>
                </c:ext>
              </c:extLst>
            </c:dLbl>
            <c:dLbl>
              <c:idx val="1"/>
              <c:layout>
                <c:manualLayout>
                  <c:x val="-8.650475454853139E-3"/>
                  <c:y val="1.4934258016820433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0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Arial"/>
                    </a:defRPr>
                  </a:pPr>
                  <a:endParaRPr lang="lv-LV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63A7-4E26-AF87-9947381A0FAF}"/>
                </c:ext>
              </c:extLst>
            </c:dLbl>
            <c:dLbl>
              <c:idx val="2"/>
              <c:layout>
                <c:manualLayout>
                  <c:x val="-9.8039215686274508E-3"/>
                  <c:y val="-0.152762045095240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A7-4E26-AF87-9947381A0FAF}"/>
                </c:ext>
              </c:extLst>
            </c:dLbl>
            <c:dLbl>
              <c:idx val="3"/>
              <c:layout>
                <c:manualLayout>
                  <c:x val="0"/>
                  <c:y val="-0.1198415987475249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A7-4E26-AF87-9947381A0FAF}"/>
                </c:ext>
              </c:extLst>
            </c:dLbl>
            <c:dLbl>
              <c:idx val="4"/>
              <c:layout>
                <c:manualLayout>
                  <c:x val="-1.7973648576028225E-16"/>
                  <c:y val="-0.1323012693588740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3A7-4E26-AF87-9947381A0FA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Arial"/>
                  </a:defRPr>
                </a:pPr>
                <a:endParaRPr lang="lv-LV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Sheet1!$B$1:$K$1</c:f>
              <c:numCache>
                <c:formatCode>0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Sheet1!$B$2:$K$2</c:f>
              <c:numCache>
                <c:formatCode>#,##0.#########</c:formatCode>
                <c:ptCount val="5"/>
                <c:pt idx="0">
                  <c:v>3.71</c:v>
                </c:pt>
                <c:pt idx="1">
                  <c:v>-3.68</c:v>
                </c:pt>
                <c:pt idx="2">
                  <c:v>3.75</c:v>
                </c:pt>
                <c:pt idx="3">
                  <c:v>1.92</c:v>
                </c:pt>
                <c:pt idx="4">
                  <c:v>2.84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3A7-4E26-AF87-9947381A0F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74520384"/>
        <c:axId val="278072192"/>
      </c:barChart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5 gadu laikā</c:v>
                </c:pt>
              </c:strCache>
            </c:strRef>
          </c:tx>
          <c:spPr>
            <a:ln w="38100" cap="rnd" cmpd="sng" algn="ctr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Sheet1!$B$1:$K$1</c:f>
              <c:numCache>
                <c:formatCode>0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Sheet1!$B$3:$K$3</c:f>
              <c:numCache>
                <c:formatCode>#,##0.#########</c:formatCode>
                <c:ptCount val="5"/>
                <c:pt idx="0">
                  <c:v>11.98</c:v>
                </c:pt>
                <c:pt idx="1">
                  <c:v>13.52</c:v>
                </c:pt>
                <c:pt idx="2">
                  <c:v>10.220000000000001</c:v>
                </c:pt>
                <c:pt idx="3">
                  <c:v>8.1999999999999993</c:v>
                </c:pt>
                <c:pt idx="4">
                  <c:v>8.6300000000000008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63A7-4E26-AF87-9947381A0F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4520384"/>
        <c:axId val="278072192"/>
      </c:lineChart>
      <c:catAx>
        <c:axId val="27452038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low"/>
        <c:spPr>
          <a:noFill/>
          <a:ln w="317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pPr>
            <a:endParaRPr lang="lv-LV"/>
          </a:p>
        </c:txPr>
        <c:crossAx val="278072192"/>
        <c:crosses val="autoZero"/>
        <c:auto val="0"/>
        <c:lblAlgn val="ctr"/>
        <c:lblOffset val="100"/>
        <c:tickLblSkip val="1"/>
        <c:noMultiLvlLbl val="0"/>
      </c:catAx>
      <c:valAx>
        <c:axId val="278072192"/>
        <c:scaling>
          <c:orientation val="minMax"/>
          <c:max val="15"/>
          <c:min val="-5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 w="3175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defRPr>
            </a:pPr>
            <a:endParaRPr lang="lv-LV"/>
          </a:p>
        </c:txPr>
        <c:crossAx val="274520384"/>
        <c:crosses val="autoZero"/>
        <c:crossBetween val="between"/>
        <c:majorUnit val="5"/>
      </c:valAx>
      <c:spPr>
        <a:noFill/>
        <a:ln w="24631">
          <a:noFill/>
        </a:ln>
        <a:effectLst/>
      </c:spPr>
    </c:plotArea>
    <c:legend>
      <c:legendPos val="l"/>
      <c:layout>
        <c:manualLayout>
          <c:xMode val="edge"/>
          <c:yMode val="edge"/>
          <c:x val="0.48328557181456006"/>
          <c:y val="4.3421408049505193E-2"/>
          <c:w val="0.51522695692450204"/>
          <c:h val="0.152614339497155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Arial"/>
        </a:defRPr>
      </a:pPr>
      <a:endParaRPr lang="lv-LV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555843005842566E-2"/>
          <c:y val="4.5148789453188065E-2"/>
          <c:w val="0.86940489109203134"/>
          <c:h val="0.86682193981853428"/>
        </c:manualLayout>
      </c:layout>
      <c:barChart>
        <c:barDir val="col"/>
        <c:grouping val="stacke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Finanšu darbības</c:v>
                </c:pt>
              </c:strCache>
            </c:strRef>
          </c:tx>
          <c:spPr>
            <a:solidFill>
              <a:srgbClr val="2EA8B5"/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numRef>
              <c:f>Sheet1!$A$2:$A$14</c:f>
              <c:numCache>
                <c:formatCode>0</c:formatCode>
                <c:ptCount val="6"/>
                <c:pt idx="0" formatCode="General">
                  <c:v>2014</c:v>
                </c:pt>
                <c:pt idx="1">
                  <c:v>2015</c:v>
                </c:pt>
                <c:pt idx="2" formatCode="General">
                  <c:v>2016</c:v>
                </c:pt>
                <c:pt idx="3">
                  <c:v>2017</c:v>
                </c:pt>
                <c:pt idx="4">
                  <c:v>2018</c:v>
                </c:pt>
                <c:pt idx="5" formatCode="General">
                  <c:v>2019</c:v>
                </c:pt>
              </c:numCache>
            </c:numRef>
          </c:cat>
          <c:val>
            <c:numRef>
              <c:f>Sheet1!$C$2:$C$14</c:f>
              <c:numCache>
                <c:formatCode>0.0</c:formatCode>
                <c:ptCount val="6"/>
                <c:pt idx="0">
                  <c:v>2.2935922352096951</c:v>
                </c:pt>
                <c:pt idx="1">
                  <c:v>1.1176223527090705</c:v>
                </c:pt>
                <c:pt idx="2">
                  <c:v>-0.90804166677634779</c:v>
                </c:pt>
                <c:pt idx="3">
                  <c:v>1.3004783857320388</c:v>
                </c:pt>
                <c:pt idx="4">
                  <c:v>0.37627275558790702</c:v>
                </c:pt>
                <c:pt idx="5">
                  <c:v>0.20311596319501274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D5-4785-9DF9-9B342642C6A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Reālais sektors</c:v>
                </c:pt>
              </c:strCache>
            </c:strRef>
          </c:tx>
          <c:spPr>
            <a:solidFill>
              <a:sysClr val="window" lastClr="FFFFFF">
                <a:lumMod val="75000"/>
              </a:sysClr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numRef>
              <c:f>Sheet1!$A$2:$A$14</c:f>
              <c:numCache>
                <c:formatCode>0</c:formatCode>
                <c:ptCount val="6"/>
                <c:pt idx="0" formatCode="General">
                  <c:v>2014</c:v>
                </c:pt>
                <c:pt idx="1">
                  <c:v>2015</c:v>
                </c:pt>
                <c:pt idx="2" formatCode="General">
                  <c:v>2016</c:v>
                </c:pt>
                <c:pt idx="3">
                  <c:v>2017</c:v>
                </c:pt>
                <c:pt idx="4">
                  <c:v>2018</c:v>
                </c:pt>
                <c:pt idx="5" formatCode="General">
                  <c:v>2019</c:v>
                </c:pt>
              </c:numCache>
            </c:numRef>
          </c:cat>
          <c:val>
            <c:numRef>
              <c:f>Sheet1!$D$2:$D$14</c:f>
              <c:numCache>
                <c:formatCode>0.0</c:formatCode>
                <c:ptCount val="6"/>
                <c:pt idx="0">
                  <c:v>0.55580073205724823</c:v>
                </c:pt>
                <c:pt idx="1">
                  <c:v>1.5885147773715025</c:v>
                </c:pt>
                <c:pt idx="2">
                  <c:v>1.8333531557389371</c:v>
                </c:pt>
                <c:pt idx="3">
                  <c:v>0.90492398433291132</c:v>
                </c:pt>
                <c:pt idx="4">
                  <c:v>2.5215746806603101</c:v>
                </c:pt>
                <c:pt idx="5">
                  <c:v>2.1101731411443994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D5-4785-9DF9-9B342642C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26400216"/>
        <c:axId val="226400608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Kopā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Sheet1!$A$2:$A$14</c:f>
              <c:numCache>
                <c:formatCode>0</c:formatCode>
                <c:ptCount val="6"/>
                <c:pt idx="0" formatCode="General">
                  <c:v>2014</c:v>
                </c:pt>
                <c:pt idx="1">
                  <c:v>2015</c:v>
                </c:pt>
                <c:pt idx="2" formatCode="General">
                  <c:v>2016</c:v>
                </c:pt>
                <c:pt idx="3">
                  <c:v>2017</c:v>
                </c:pt>
                <c:pt idx="4">
                  <c:v>2018</c:v>
                </c:pt>
                <c:pt idx="5" formatCode="General">
                  <c:v>2019</c:v>
                </c:pt>
              </c:numCache>
            </c:numRef>
          </c:cat>
          <c:val>
            <c:numRef>
              <c:f>Sheet1!$B$2:$B$14</c:f>
              <c:numCache>
                <c:formatCode>0.0</c:formatCode>
                <c:ptCount val="6"/>
                <c:pt idx="0">
                  <c:v>2.8493929672669434</c:v>
                </c:pt>
                <c:pt idx="1">
                  <c:v>2.706137130080573</c:v>
                </c:pt>
                <c:pt idx="2">
                  <c:v>0.9253114889625893</c:v>
                </c:pt>
                <c:pt idx="3">
                  <c:v>2.2054023700649501</c:v>
                </c:pt>
                <c:pt idx="4">
                  <c:v>2.8978474362482172</c:v>
                </c:pt>
                <c:pt idx="5">
                  <c:v>2.3132891043394119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ED5-4785-9DF9-9B342642C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400216"/>
        <c:axId val="226400608"/>
      </c:lineChart>
      <c:catAx>
        <c:axId val="22640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75"/>
        </c:spPr>
        <c:txPr>
          <a:bodyPr rot="0" vert="horz"/>
          <a:lstStyle/>
          <a:p>
            <a:pPr>
              <a:defRPr/>
            </a:pPr>
            <a:endParaRPr lang="lv-LV"/>
          </a:p>
        </c:txPr>
        <c:crossAx val="226400608"/>
        <c:crosses val="autoZero"/>
        <c:auto val="0"/>
        <c:lblAlgn val="ctr"/>
        <c:lblOffset val="0"/>
        <c:tickLblSkip val="1"/>
        <c:noMultiLvlLbl val="1"/>
      </c:catAx>
      <c:valAx>
        <c:axId val="226400608"/>
        <c:scaling>
          <c:orientation val="minMax"/>
          <c:max val="4"/>
          <c:min val="-1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noFill/>
          </a:ln>
        </c:spPr>
        <c:txPr>
          <a:bodyPr rot="0" vert="horz"/>
          <a:lstStyle/>
          <a:p>
            <a:pPr>
              <a:defRPr/>
            </a:pPr>
            <a:endParaRPr lang="lv-LV"/>
          </a:p>
        </c:txPr>
        <c:crossAx val="226400216"/>
        <c:crosses val="autoZero"/>
        <c:crossBetween val="between"/>
        <c:majorUnit val="1"/>
      </c:valAx>
      <c:spPr>
        <a:noFill/>
        <a:ln w="24631">
          <a:noFill/>
        </a:ln>
      </c:spPr>
    </c:plotArea>
    <c:legend>
      <c:legendPos val="l"/>
      <c:layout>
        <c:manualLayout>
          <c:xMode val="edge"/>
          <c:yMode val="edge"/>
          <c:x val="1.8813736179866383E-2"/>
          <c:y val="0"/>
          <c:w val="0.54118005249343837"/>
          <c:h val="0.19039535488486181"/>
        </c:manualLayout>
      </c:layout>
      <c:overlay val="1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+mn-lt"/>
          <a:ea typeface="Verdana" panose="020B0604030504040204" pitchFamily="34" charset="0"/>
          <a:cs typeface="Arial"/>
        </a:defRPr>
      </a:pPr>
      <a:endParaRPr lang="lv-LV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365640882782109E-2"/>
          <c:y val="2.8552570613059072E-2"/>
          <c:w val="0.89054299013166094"/>
          <c:h val="0.8713861370092632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Latvija</c:v>
                </c:pt>
              </c:strCache>
            </c:strRef>
          </c:tx>
          <c:spPr>
            <a:solidFill>
              <a:srgbClr val="2EA8B5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Sheet1!$A$2:$A$11</c:f>
              <c:numCache>
                <c:formatCode>0</c:formatCode>
                <c:ptCount val="6"/>
                <c:pt idx="0" formatCode="General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Sheet1!$B$2:$B$11</c:f>
              <c:numCache>
                <c:formatCode>0.0</c:formatCode>
                <c:ptCount val="6"/>
                <c:pt idx="0">
                  <c:v>0.67400000000000004</c:v>
                </c:pt>
                <c:pt idx="1">
                  <c:v>0.66100000000000003</c:v>
                </c:pt>
                <c:pt idx="2">
                  <c:v>0.23200000000000001</c:v>
                </c:pt>
                <c:pt idx="3">
                  <c:v>0.59099999999999997</c:v>
                </c:pt>
                <c:pt idx="4">
                  <c:v>0.84199999999999997</c:v>
                </c:pt>
                <c:pt idx="5">
                  <c:v>0.70499999999999996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80-4215-B287-30295FE18978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Igaunija</c:v>
                </c:pt>
              </c:strCache>
            </c:strRef>
          </c:tx>
          <c:spPr>
            <a:solidFill>
              <a:srgbClr val="F19D19">
                <a:lumMod val="20000"/>
                <a:lumOff val="8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Sheet1!$A$2:$A$11</c:f>
              <c:numCache>
                <c:formatCode>0</c:formatCode>
                <c:ptCount val="6"/>
                <c:pt idx="0" formatCode="General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Sheet1!$C$2:$C$11</c:f>
              <c:numCache>
                <c:formatCode>0.0</c:formatCode>
                <c:ptCount val="6"/>
                <c:pt idx="0">
                  <c:v>0.51529999999999998</c:v>
                </c:pt>
                <c:pt idx="1">
                  <c:v>3.2000000000000001E-2</c:v>
                </c:pt>
                <c:pt idx="2">
                  <c:v>0.95689999999999997</c:v>
                </c:pt>
                <c:pt idx="3">
                  <c:v>1.7004000000000001</c:v>
                </c:pt>
                <c:pt idx="4">
                  <c:v>1.2584000000000002</c:v>
                </c:pt>
                <c:pt idx="5">
                  <c:v>2.7195999999999998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80-4215-B287-30295FE1897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Lietuva</c:v>
                </c:pt>
              </c:strCache>
            </c:strRef>
          </c:tx>
          <c:spPr>
            <a:solidFill>
              <a:srgbClr val="FFFFFF">
                <a:lumMod val="65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Sheet1!$A$2:$A$11</c:f>
              <c:numCache>
                <c:formatCode>0</c:formatCode>
                <c:ptCount val="6"/>
                <c:pt idx="0" formatCode="General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Sheet1!$D$2:$D$11</c:f>
              <c:numCache>
                <c:formatCode>0.0</c:formatCode>
                <c:ptCount val="6"/>
                <c:pt idx="0">
                  <c:v>-0.13795999999999997</c:v>
                </c:pt>
                <c:pt idx="1">
                  <c:v>0.94989000000000001</c:v>
                </c:pt>
                <c:pt idx="2">
                  <c:v>0.39427999999999996</c:v>
                </c:pt>
                <c:pt idx="3">
                  <c:v>0.91143000000000007</c:v>
                </c:pt>
                <c:pt idx="4">
                  <c:v>0.92601000000000011</c:v>
                </c:pt>
                <c:pt idx="5">
                  <c:v>0.99299999999999999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80-4215-B287-30295FE18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26400216"/>
        <c:axId val="226400608"/>
      </c:barChart>
      <c:catAx>
        <c:axId val="22640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317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/>
              </a:defRPr>
            </a:pPr>
            <a:endParaRPr lang="lv-LV"/>
          </a:p>
        </c:txPr>
        <c:crossAx val="226400608"/>
        <c:crosses val="autoZero"/>
        <c:auto val="0"/>
        <c:lblAlgn val="ctr"/>
        <c:lblOffset val="0"/>
        <c:tickLblSkip val="1"/>
        <c:noMultiLvlLbl val="1"/>
      </c:catAx>
      <c:valAx>
        <c:axId val="226400608"/>
        <c:scaling>
          <c:orientation val="minMax"/>
          <c:max val="5"/>
          <c:min val="0"/>
        </c:scaling>
        <c:delete val="0"/>
        <c:axPos val="l"/>
        <c:numFmt formatCode="0.0" sourceLinked="0"/>
        <c:majorTickMark val="out"/>
        <c:minorTickMark val="none"/>
        <c:tickLblPos val="nextTo"/>
        <c:spPr>
          <a:noFill/>
          <a:ln w="3175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/>
              </a:defRPr>
            </a:pPr>
            <a:endParaRPr lang="lv-LV"/>
          </a:p>
        </c:txPr>
        <c:crossAx val="226400216"/>
        <c:crosses val="autoZero"/>
        <c:crossBetween val="between"/>
        <c:majorUnit val="1"/>
      </c:valAx>
      <c:spPr>
        <a:noFill/>
        <a:ln w="24631">
          <a:noFill/>
        </a:ln>
        <a:effectLst/>
      </c:spPr>
    </c:plotArea>
    <c:legend>
      <c:legendPos val="l"/>
      <c:layout>
        <c:manualLayout>
          <c:xMode val="edge"/>
          <c:yMode val="edge"/>
          <c:x val="0.11146376085482541"/>
          <c:y val="2.1262628534222602E-2"/>
          <c:w val="0.25061872227382825"/>
          <c:h val="0.2393066420946132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rgbClr val="000000"/>
              </a:solidFill>
              <a:latin typeface="+mn-lt"/>
              <a:ea typeface="Verdana" panose="020B0604030504040204" pitchFamily="34" charset="0"/>
              <a:cs typeface="Arial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+mn-lt"/>
          <a:ea typeface="Verdana" panose="020B0604030504040204" pitchFamily="34" charset="0"/>
          <a:cs typeface="Arial"/>
        </a:defRPr>
      </a:pPr>
      <a:endParaRPr lang="lv-LV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7555843005842566E-2"/>
          <c:y val="4.5148789453188065E-2"/>
          <c:w val="0.86940489109203134"/>
          <c:h val="0.86682193981853428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Latvija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Sheet1!$A$2:$A$14</c:f>
              <c:numCache>
                <c:formatCode>0</c:formatCode>
                <c:ptCount val="6"/>
                <c:pt idx="0" formatCode="General">
                  <c:v>2014</c:v>
                </c:pt>
                <c:pt idx="1">
                  <c:v>2015</c:v>
                </c:pt>
                <c:pt idx="2" formatCode="General">
                  <c:v>2016</c:v>
                </c:pt>
                <c:pt idx="3">
                  <c:v>2017</c:v>
                </c:pt>
                <c:pt idx="4">
                  <c:v>2018</c:v>
                </c:pt>
                <c:pt idx="5" formatCode="General">
                  <c:v>2019</c:v>
                </c:pt>
              </c:numCache>
            </c:numRef>
          </c:cat>
          <c:val>
            <c:numRef>
              <c:f>Sheet1!$B$2:$B$14</c:f>
              <c:numCache>
                <c:formatCode>0</c:formatCode>
                <c:ptCount val="6"/>
                <c:pt idx="0">
                  <c:v>739.33333333333337</c:v>
                </c:pt>
                <c:pt idx="1">
                  <c:v>671.66666666666663</c:v>
                </c:pt>
                <c:pt idx="2">
                  <c:v>523</c:v>
                </c:pt>
                <c:pt idx="3">
                  <c:v>495.33333333333331</c:v>
                </c:pt>
                <c:pt idx="4">
                  <c:v>555.33333333333337</c:v>
                </c:pt>
                <c:pt idx="5">
                  <c:v>713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0A-4064-8FC5-853FECF06F10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Lietuva</c:v>
                </c:pt>
              </c:strCache>
            </c:strRef>
          </c:tx>
          <c:spPr>
            <a:ln w="38100">
              <a:solidFill>
                <a:srgbClr val="70AD47">
                  <a:lumMod val="50000"/>
                </a:srgbClr>
              </a:solidFill>
              <a:prstDash val="solid"/>
            </a:ln>
          </c:spPr>
          <c:marker>
            <c:symbol val="none"/>
          </c:marker>
          <c:cat>
            <c:numRef>
              <c:f>Sheet1!$A$2:$A$14</c:f>
              <c:numCache>
                <c:formatCode>0</c:formatCode>
                <c:ptCount val="6"/>
                <c:pt idx="0" formatCode="General">
                  <c:v>2014</c:v>
                </c:pt>
                <c:pt idx="1">
                  <c:v>2015</c:v>
                </c:pt>
                <c:pt idx="2" formatCode="General">
                  <c:v>2016</c:v>
                </c:pt>
                <c:pt idx="3">
                  <c:v>2017</c:v>
                </c:pt>
                <c:pt idx="4">
                  <c:v>2018</c:v>
                </c:pt>
                <c:pt idx="5" formatCode="General">
                  <c:v>2019</c:v>
                </c:pt>
              </c:numCache>
            </c:numRef>
          </c:cat>
          <c:val>
            <c:numRef>
              <c:f>Sheet1!$C$2:$C$14</c:f>
              <c:numCache>
                <c:formatCode>0</c:formatCode>
                <c:ptCount val="6"/>
                <c:pt idx="0">
                  <c:v>292.19666666666666</c:v>
                </c:pt>
                <c:pt idx="1">
                  <c:v>400.88333333333338</c:v>
                </c:pt>
                <c:pt idx="2">
                  <c:v>402.07</c:v>
                </c:pt>
                <c:pt idx="3">
                  <c:v>751.86666666666679</c:v>
                </c:pt>
                <c:pt idx="4">
                  <c:v>743.90666666666675</c:v>
                </c:pt>
                <c:pt idx="5">
                  <c:v>902.86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0A-4064-8FC5-853FECF06F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Igaunija</c:v>
                </c:pt>
              </c:strCache>
            </c:strRef>
          </c:tx>
          <c:spPr>
            <a:ln w="38100">
              <a:solidFill>
                <a:srgbClr val="4472C4">
                  <a:lumMod val="75000"/>
                </a:srgbClr>
              </a:solidFill>
              <a:prstDash val="solid"/>
            </a:ln>
          </c:spPr>
          <c:marker>
            <c:symbol val="none"/>
          </c:marker>
          <c:cat>
            <c:numRef>
              <c:f>Sheet1!$A$2:$A$14</c:f>
              <c:numCache>
                <c:formatCode>0</c:formatCode>
                <c:ptCount val="6"/>
                <c:pt idx="0" formatCode="General">
                  <c:v>2014</c:v>
                </c:pt>
                <c:pt idx="1">
                  <c:v>2015</c:v>
                </c:pt>
                <c:pt idx="2" formatCode="General">
                  <c:v>2016</c:v>
                </c:pt>
                <c:pt idx="3">
                  <c:v>2017</c:v>
                </c:pt>
                <c:pt idx="4">
                  <c:v>2018</c:v>
                </c:pt>
                <c:pt idx="5" formatCode="General">
                  <c:v>2019</c:v>
                </c:pt>
              </c:numCache>
            </c:numRef>
          </c:cat>
          <c:val>
            <c:numRef>
              <c:f>Sheet1!$D$2:$D$14</c:f>
              <c:numCache>
                <c:formatCode>0</c:formatCode>
                <c:ptCount val="6"/>
                <c:pt idx="0">
                  <c:v>771.29999999999984</c:v>
                </c:pt>
                <c:pt idx="1">
                  <c:v>375.9666666666667</c:v>
                </c:pt>
                <c:pt idx="2">
                  <c:v>501.39999999999992</c:v>
                </c:pt>
                <c:pt idx="3">
                  <c:v>896.43333333333339</c:v>
                </c:pt>
                <c:pt idx="4">
                  <c:v>1305.2333333333333</c:v>
                </c:pt>
                <c:pt idx="5">
                  <c:v>1892.8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0A-4064-8FC5-853FECF06F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6400216"/>
        <c:axId val="226400608"/>
      </c:lineChart>
      <c:catAx>
        <c:axId val="22640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ln w="3175"/>
        </c:spPr>
        <c:txPr>
          <a:bodyPr rot="0" vert="horz"/>
          <a:lstStyle/>
          <a:p>
            <a:pPr>
              <a:defRPr/>
            </a:pPr>
            <a:endParaRPr lang="lv-LV"/>
          </a:p>
        </c:txPr>
        <c:crossAx val="226400608"/>
        <c:crosses val="autoZero"/>
        <c:auto val="0"/>
        <c:lblAlgn val="ctr"/>
        <c:lblOffset val="0"/>
        <c:tickLblSkip val="1"/>
        <c:noMultiLvlLbl val="1"/>
      </c:catAx>
      <c:valAx>
        <c:axId val="226400608"/>
        <c:scaling>
          <c:orientation val="minMax"/>
          <c:max val="2000"/>
          <c:min val="-1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175">
            <a:noFill/>
          </a:ln>
        </c:spPr>
        <c:txPr>
          <a:bodyPr rot="0" vert="horz"/>
          <a:lstStyle/>
          <a:p>
            <a:pPr>
              <a:defRPr/>
            </a:pPr>
            <a:endParaRPr lang="lv-LV"/>
          </a:p>
        </c:txPr>
        <c:crossAx val="226400216"/>
        <c:crosses val="autoZero"/>
        <c:crossBetween val="between"/>
        <c:majorUnit val="500"/>
      </c:valAx>
      <c:spPr>
        <a:noFill/>
        <a:ln w="24631">
          <a:noFill/>
        </a:ln>
      </c:spPr>
    </c:plotArea>
    <c:legend>
      <c:legendPos val="l"/>
      <c:layout>
        <c:manualLayout>
          <c:xMode val="edge"/>
          <c:yMode val="edge"/>
          <c:x val="0.12160370476099851"/>
          <c:y val="3.0677306342476559E-2"/>
          <c:w val="0.3378472269422883"/>
          <c:h val="0.30599840750243296"/>
        </c:manualLayout>
      </c:layout>
      <c:overlay val="1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+mn-lt"/>
          <a:ea typeface="Verdana" panose="020B0604030504040204" pitchFamily="34" charset="0"/>
          <a:cs typeface="Arial"/>
        </a:defRPr>
      </a:pPr>
      <a:endParaRPr lang="lv-LV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365648493395582E-2"/>
          <c:y val="3.3086063277072274E-2"/>
          <c:w val="0.89054299013166094"/>
          <c:h val="0.87138613700926326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Latvija</c:v>
                </c:pt>
              </c:strCache>
            </c:strRef>
          </c:tx>
          <c:spPr>
            <a:ln w="38100" cap="rnd" cmpd="sng" algn="ctr">
              <a:solidFill>
                <a:srgbClr val="C00000"/>
              </a:solidFill>
              <a:prstDash val="solid"/>
              <a:round/>
            </a:ln>
            <a:effectLst/>
          </c:spPr>
          <c:marker>
            <c:spPr>
              <a:solidFill>
                <a:sysClr val="window" lastClr="FFFFFF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0000"/>
                    </a:solidFill>
                    <a:latin typeface="+mn-lt"/>
                    <a:ea typeface="Verdana" panose="020B0604030504040204" pitchFamily="34" charset="0"/>
                    <a:cs typeface="Arial"/>
                  </a:defRPr>
                </a:pPr>
                <a:endParaRPr lang="lv-L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0</c:formatCode>
                <c:ptCount val="6"/>
                <c:pt idx="0" formatCode="General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</c:numCache>
            </c:numRef>
          </c:cat>
          <c:val>
            <c:numRef>
              <c:f>Sheet1!$B$2:$B$11</c:f>
              <c:numCache>
                <c:formatCode>0.0</c:formatCode>
                <c:ptCount val="6"/>
                <c:pt idx="0">
                  <c:v>1.3823791482170036</c:v>
                </c:pt>
                <c:pt idx="1">
                  <c:v>1.5682312140633603</c:v>
                </c:pt>
                <c:pt idx="2">
                  <c:v>1.2458173040597531</c:v>
                </c:pt>
                <c:pt idx="3">
                  <c:v>0.79056531381857253</c:v>
                </c:pt>
                <c:pt idx="4">
                  <c:v>0.73472993550664456</c:v>
                </c:pt>
                <c:pt idx="5">
                  <c:v>0.70651004291188391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A8-4650-8F50-6BB3D8FFEA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400216"/>
        <c:axId val="226400608"/>
      </c:lineChart>
      <c:catAx>
        <c:axId val="22640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317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/>
              </a:defRPr>
            </a:pPr>
            <a:endParaRPr lang="lv-LV"/>
          </a:p>
        </c:txPr>
        <c:crossAx val="226400608"/>
        <c:crosses val="autoZero"/>
        <c:auto val="0"/>
        <c:lblAlgn val="ctr"/>
        <c:lblOffset val="0"/>
        <c:noMultiLvlLbl val="1"/>
      </c:catAx>
      <c:valAx>
        <c:axId val="226400608"/>
        <c:scaling>
          <c:orientation val="minMax"/>
          <c:max val="2"/>
          <c:min val="0"/>
        </c:scaling>
        <c:delete val="0"/>
        <c:axPos val="l"/>
        <c:numFmt formatCode="0.0" sourceLinked="0"/>
        <c:majorTickMark val="out"/>
        <c:minorTickMark val="none"/>
        <c:tickLblPos val="nextTo"/>
        <c:spPr>
          <a:noFill/>
          <a:ln w="3175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000" b="0" i="0" u="none" strike="noStrike" kern="1200" baseline="0">
                <a:solidFill>
                  <a:srgbClr val="000000"/>
                </a:solidFill>
                <a:latin typeface="+mn-lt"/>
                <a:ea typeface="Verdana" panose="020B0604030504040204" pitchFamily="34" charset="0"/>
                <a:cs typeface="Arial"/>
              </a:defRPr>
            </a:pPr>
            <a:endParaRPr lang="lv-LV"/>
          </a:p>
        </c:txPr>
        <c:crossAx val="226400216"/>
        <c:crosses val="autoZero"/>
        <c:crossBetween val="between"/>
        <c:majorUnit val="0.4"/>
      </c:valAx>
      <c:spPr>
        <a:noFill/>
        <a:ln w="24631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2000" b="0" i="0" u="none" strike="noStrike" baseline="0">
          <a:solidFill>
            <a:srgbClr val="000000"/>
          </a:solidFill>
          <a:latin typeface="+mn-lt"/>
          <a:ea typeface="Verdana" panose="020B0604030504040204" pitchFamily="34" charset="0"/>
          <a:cs typeface="Arial"/>
        </a:defRPr>
      </a:pPr>
      <a:endParaRPr lang="lv-LV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Sheet2!$C$3</c:f>
              <c:strCache>
                <c:ptCount val="1"/>
                <c:pt idx="0">
                  <c:v>Milj. EUR</c:v>
                </c:pt>
              </c:strCache>
            </c:strRef>
          </c:tx>
          <c:spPr>
            <a:solidFill>
              <a:srgbClr val="2EA8B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5185444165871922E-3"/>
                  <c:y val="-1.3211881122198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7B-45F1-ACA4-0441EA32711F}"/>
                </c:ext>
              </c:extLst>
            </c:dLbl>
            <c:dLbl>
              <c:idx val="1"/>
              <c:layout>
                <c:manualLayout>
                  <c:x val="1.5185444165872199E-3"/>
                  <c:y val="-2.2019801870330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7B-45F1-ACA4-0441EA32711F}"/>
                </c:ext>
              </c:extLst>
            </c:dLbl>
            <c:dLbl>
              <c:idx val="2"/>
              <c:layout>
                <c:manualLayout>
                  <c:x val="0"/>
                  <c:y val="-2.2019801870330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7B-45F1-ACA4-0441EA32711F}"/>
                </c:ext>
              </c:extLst>
            </c:dLbl>
            <c:dLbl>
              <c:idx val="3"/>
              <c:layout>
                <c:manualLayout>
                  <c:x val="-3.0370888331743844E-3"/>
                  <c:y val="-8.80792074813238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D7B-45F1-ACA4-0441EA32711F}"/>
                </c:ext>
              </c:extLst>
            </c:dLbl>
            <c:dLbl>
              <c:idx val="4"/>
              <c:layout>
                <c:manualLayout>
                  <c:x val="0"/>
                  <c:y val="-1.7615841496264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D7B-45F1-ACA4-0441EA32711F}"/>
                </c:ext>
              </c:extLst>
            </c:dLbl>
            <c:dLbl>
              <c:idx val="5"/>
              <c:layout>
                <c:manualLayout>
                  <c:x val="0"/>
                  <c:y val="-8.80792074813230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D7B-45F1-ACA4-0441EA32711F}"/>
                </c:ext>
              </c:extLst>
            </c:dLbl>
            <c:dLbl>
              <c:idx val="6"/>
              <c:layout>
                <c:manualLayout>
                  <c:x val="-3.0370888331744958E-3"/>
                  <c:y val="-3.9635643366595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D7B-45F1-ACA4-0441EA32711F}"/>
                </c:ext>
              </c:extLst>
            </c:dLbl>
            <c:dLbl>
              <c:idx val="7"/>
              <c:layout>
                <c:manualLayout>
                  <c:x val="3.0370888331743844E-3"/>
                  <c:y val="-3.5231682992529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D7B-45F1-ACA4-0441EA3271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Sheet2!$B$4:$B$11</c:f>
              <c:strCache>
                <c:ptCount val="8"/>
                <c:pt idx="0">
                  <c:v>2013.g.</c:v>
                </c:pt>
                <c:pt idx="1">
                  <c:v>2014.g.</c:v>
                </c:pt>
                <c:pt idx="2">
                  <c:v>2015.g.</c:v>
                </c:pt>
                <c:pt idx="3">
                  <c:v>2016.g.</c:v>
                </c:pt>
                <c:pt idx="4">
                  <c:v>2017.g.</c:v>
                </c:pt>
                <c:pt idx="5">
                  <c:v>2018.g.</c:v>
                </c:pt>
                <c:pt idx="6">
                  <c:v>2019.g.</c:v>
                </c:pt>
                <c:pt idx="7">
                  <c:v>2020.g. 6 mēn.</c:v>
                </c:pt>
              </c:strCache>
            </c:strRef>
          </c:cat>
          <c:val>
            <c:numRef>
              <c:f>Sheet2!$C$4:$C$11</c:f>
              <c:numCache>
                <c:formatCode>General</c:formatCode>
                <c:ptCount val="8"/>
                <c:pt idx="0">
                  <c:v>81.23</c:v>
                </c:pt>
                <c:pt idx="1">
                  <c:v>127.33</c:v>
                </c:pt>
                <c:pt idx="2" formatCode="0.0">
                  <c:v>36</c:v>
                </c:pt>
                <c:pt idx="3">
                  <c:v>81.66</c:v>
                </c:pt>
                <c:pt idx="4">
                  <c:v>120.75</c:v>
                </c:pt>
                <c:pt idx="5" formatCode="0.00">
                  <c:v>239</c:v>
                </c:pt>
                <c:pt idx="6">
                  <c:v>204.5</c:v>
                </c:pt>
                <c:pt idx="7">
                  <c:v>101.4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7B-45F1-ACA4-0441EA327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0778608"/>
        <c:axId val="628010064"/>
        <c:axId val="0"/>
      </c:bar3DChart>
      <c:catAx>
        <c:axId val="450778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v-LV"/>
          </a:p>
        </c:txPr>
        <c:crossAx val="628010064"/>
        <c:crosses val="autoZero"/>
        <c:auto val="1"/>
        <c:lblAlgn val="ctr"/>
        <c:lblOffset val="100"/>
        <c:noMultiLvlLbl val="0"/>
      </c:catAx>
      <c:valAx>
        <c:axId val="628010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v-LV"/>
          </a:p>
        </c:txPr>
        <c:crossAx val="450778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BFC5D-E2D2-4C7A-9110-B426B95BCB75}" type="datetimeFigureOut">
              <a:rPr lang="lv-LV" smtClean="0"/>
              <a:t>10.09.2020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78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4A9DC-9F12-491A-BC96-399FBD982F36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22430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4A9DC-9F12-491A-BC96-399FBD982F36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05641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4A9DC-9F12-491A-BC96-399FBD982F36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28989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4A9DC-9F12-491A-BC96-399FBD982F36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24848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4A9DC-9F12-491A-BC96-399FBD982F36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36491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4A9DC-9F12-491A-BC96-399FBD982F36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1991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4A9DC-9F12-491A-BC96-399FBD982F36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96085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4A9DC-9F12-491A-BC96-399FBD982F36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13720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4A9DC-9F12-491A-BC96-399FBD982F36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68532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21F6E0-D89B-479D-855B-21C37F97CAB7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904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21F6E0-D89B-479D-855B-21C37F97CAB7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579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9BA6FB-7FFC-42BB-94D1-7E4AB96481CE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92223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353BB-B36F-463E-9986-206C5C86DC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6937" y="5010912"/>
            <a:ext cx="13006387" cy="554800"/>
          </a:xfrm>
          <a:prstGeom prst="rect">
            <a:avLst/>
          </a:prstGeom>
        </p:spPr>
        <p:txBody>
          <a:bodyPr anchor="b"/>
          <a:lstStyle>
            <a:lvl1pPr algn="ctr"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F51B43-F775-421C-8B7F-C7EA6BEF8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6937" y="6427407"/>
            <a:ext cx="13006387" cy="4610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51329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5808-A995-4D10-8E3A-0AAC6AF1F108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6076676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09126" y="519289"/>
            <a:ext cx="3738994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2143" y="519289"/>
            <a:ext cx="11000229" cy="82657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5808-A995-4D10-8E3A-0AAC6AF1F108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6050957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394053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2E0D8-A96F-4431-9EE0-BD2E06F10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6938" y="1597025"/>
            <a:ext cx="13006387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330D2C-2525-4C07-905E-73B4B8C0B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6938" y="5122863"/>
            <a:ext cx="13006387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78617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B9DBB-69A8-4124-B309-987BA2DF5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7533" y="1596249"/>
            <a:ext cx="13005197" cy="3395698"/>
          </a:xfrm>
        </p:spPr>
        <p:txBody>
          <a:bodyPr anchor="b"/>
          <a:lstStyle>
            <a:lvl1pPr algn="ctr">
              <a:defRPr sz="8533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1683E4-DD56-477A-B5BB-7A974F1ED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7533" y="5122898"/>
            <a:ext cx="13005197" cy="2354862"/>
          </a:xfrm>
        </p:spPr>
        <p:txBody>
          <a:bodyPr/>
          <a:lstStyle>
            <a:lvl1pPr marL="0" indent="0" algn="ctr">
              <a:buNone/>
              <a:defRPr sz="3413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F6317-3D07-46FD-899D-9A0F4836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D3C4-8B18-4547-A226-D9C7031C1D64}" type="datetimeFigureOut">
              <a:rPr lang="lv-LV" smtClean="0"/>
              <a:t>10.09.2020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DB729-E360-43C8-8DFC-D84035FC1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0D8D7-1EE7-401B-9DB8-9A1CCC733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C2EE-6566-4CF5-AA11-ECE8C04B2B9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67113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FBC-3A3D-4FF9-858B-AFB368E4B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FAC96-FF1D-420A-989A-627AAB3D6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0B618-A01C-4E1C-893A-3BAF0A166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D3C4-8B18-4547-A226-D9C7031C1D64}" type="datetimeFigureOut">
              <a:rPr lang="lv-LV" smtClean="0"/>
              <a:t>10.09.2020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AE1DC-2788-4513-BFF5-ACEE2F106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D1E69-75A2-442E-BFB5-A6E6ED5D5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C2EE-6566-4CF5-AA11-ECE8C04B2B9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54650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5C5EF-0D9F-40B7-AC62-9E0E390F9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112" y="2431628"/>
            <a:ext cx="14955977" cy="4057226"/>
          </a:xfrm>
        </p:spPr>
        <p:txBody>
          <a:bodyPr anchor="b"/>
          <a:lstStyle>
            <a:lvl1pPr>
              <a:defRPr sz="8533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21EC5-C029-4FC9-9204-2A5C1C4AC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3112" y="6527237"/>
            <a:ext cx="14955977" cy="2133599"/>
          </a:xfrm>
        </p:spPr>
        <p:txBody>
          <a:bodyPr/>
          <a:lstStyle>
            <a:lvl1pPr marL="0" indent="0">
              <a:buNone/>
              <a:defRPr sz="3413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DC36E-519A-445F-8D0B-040C37EE4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D3C4-8B18-4547-A226-D9C7031C1D64}" type="datetimeFigureOut">
              <a:rPr lang="lv-LV" smtClean="0"/>
              <a:t>10.09.2020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1AB84-BB54-4B2F-BF97-4B1741744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E2055-ACE1-4C7E-A3A4-9280D16E5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C2EE-6566-4CF5-AA11-ECE8C04B2B9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88823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47831-E60C-426C-AE23-B06FB7664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490CC-40F8-4E98-8374-B09B55B184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2143" y="2596444"/>
            <a:ext cx="7369612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24FAB1-38C1-4AF6-924D-C17AAC64F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78508" y="2596444"/>
            <a:ext cx="7369612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667BC-AED9-48E6-957F-5AD085D67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D3C4-8B18-4547-A226-D9C7031C1D64}" type="datetimeFigureOut">
              <a:rPr lang="lv-LV" smtClean="0"/>
              <a:t>10.09.2020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08701-A4EA-4C6B-9AA9-B67314845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BEB285-9C5C-4BA8-8010-1259F728A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C2EE-6566-4CF5-AA11-ECE8C04B2B9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87063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6AFB9-28DB-4F29-8282-9A56EB97A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402" y="519290"/>
            <a:ext cx="14955977" cy="18852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59C8B-94F3-4A00-8C39-5F4BA8C1E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4403" y="2390987"/>
            <a:ext cx="7335743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A7E51-FBD6-4393-9F11-7E29D1866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4403" y="3562773"/>
            <a:ext cx="7335743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BA3B30-723C-4A9C-9BAE-6F1DFB00E5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778508" y="2390987"/>
            <a:ext cx="7371870" cy="1171786"/>
          </a:xfrm>
        </p:spPr>
        <p:txBody>
          <a:bodyPr anchor="b"/>
          <a:lstStyle>
            <a:lvl1pPr marL="0" indent="0">
              <a:buNone/>
              <a:defRPr sz="3413" b="1"/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2BEDEB-6EED-4CB6-87D9-370D2DC1FD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778508" y="3562773"/>
            <a:ext cx="7371870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97B05C-949C-4C6E-A304-F78561A0A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D3C4-8B18-4547-A226-D9C7031C1D64}" type="datetimeFigureOut">
              <a:rPr lang="lv-LV" smtClean="0"/>
              <a:t>10.09.2020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A952F8-5DC6-4443-B862-53A29258E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5E2688-8022-4142-A117-9A9CF1904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C2EE-6566-4CF5-AA11-ECE8C04B2B9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86016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8B09C-A1CB-4B90-B1DD-88E5034EC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576259-2D78-4397-B94F-CC4A5A567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D3C4-8B18-4547-A226-D9C7031C1D64}" type="datetimeFigureOut">
              <a:rPr lang="lv-LV" smtClean="0"/>
              <a:t>10.09.2020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3D626-4BDA-4645-BED3-4D44860D9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F2014-2FED-4C61-A11B-AA8731CF7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C2EE-6566-4CF5-AA11-ECE8C04B2B9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25452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7533" y="1596249"/>
            <a:ext cx="13005197" cy="339569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7533" y="5122898"/>
            <a:ext cx="13005197" cy="23548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650230" indent="0" algn="ctr">
              <a:buNone/>
              <a:defRPr sz="2844"/>
            </a:lvl2pPr>
            <a:lvl3pPr marL="1300460" indent="0" algn="ctr">
              <a:buNone/>
              <a:defRPr sz="2560"/>
            </a:lvl3pPr>
            <a:lvl4pPr marL="1950690" indent="0" algn="ctr">
              <a:buNone/>
              <a:defRPr sz="2276"/>
            </a:lvl4pPr>
            <a:lvl5pPr marL="2600919" indent="0" algn="ctr">
              <a:buNone/>
              <a:defRPr sz="2276"/>
            </a:lvl5pPr>
            <a:lvl6pPr marL="3251149" indent="0" algn="ctr">
              <a:buNone/>
              <a:defRPr sz="2276"/>
            </a:lvl6pPr>
            <a:lvl7pPr marL="3901379" indent="0" algn="ctr">
              <a:buNone/>
              <a:defRPr sz="2276"/>
            </a:lvl7pPr>
            <a:lvl8pPr marL="4551609" indent="0" algn="ctr">
              <a:buNone/>
              <a:defRPr sz="2276"/>
            </a:lvl8pPr>
            <a:lvl9pPr marL="5201839" indent="0" algn="ctr">
              <a:buNone/>
              <a:defRPr sz="2276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5090751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2EB05E-FDF9-4E6A-B433-68387207A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D3C4-8B18-4547-A226-D9C7031C1D64}" type="datetimeFigureOut">
              <a:rPr lang="lv-LV" smtClean="0"/>
              <a:t>10.09.2020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C6D004-ACB0-4BFC-B64D-AA4E1DE22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40F5E5-C4EA-463D-B431-F35D44056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C2EE-6566-4CF5-AA11-ECE8C04B2B9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18631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6A005-1209-4A10-964F-57D65F036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B766CC-6B4B-406C-99FA-5219B716D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1870" y="1404338"/>
            <a:ext cx="8778508" cy="6931378"/>
          </a:xfrm>
        </p:spPr>
        <p:txBody>
          <a:bodyPr/>
          <a:lstStyle>
            <a:lvl1pPr>
              <a:defRPr sz="4551"/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053441-210F-41D7-9185-784FC37EDA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4402" y="2926080"/>
            <a:ext cx="55926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9086BB-8922-42E2-BFBB-F2D35518C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D3C4-8B18-4547-A226-D9C7031C1D64}" type="datetimeFigureOut">
              <a:rPr lang="lv-LV" smtClean="0"/>
              <a:t>10.09.2020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A74B20-191C-4846-A4E9-5E89C057D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4EEC8-1760-4E85-A0A1-8885C9A52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C2EE-6566-4CF5-AA11-ECE8C04B2B9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418881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DA7D8-5EBB-459C-A0C5-D030DE720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49EEB5-4335-4A50-8FDE-C12E0B9E93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71870" y="1404338"/>
            <a:ext cx="8778508" cy="6931378"/>
          </a:xfrm>
        </p:spPr>
        <p:txBody>
          <a:bodyPr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54984-2E48-4CA3-AAA0-1D2361752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94402" y="2926080"/>
            <a:ext cx="55926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1B155A-D27F-4C7E-B252-BCAA57CD7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D3C4-8B18-4547-A226-D9C7031C1D64}" type="datetimeFigureOut">
              <a:rPr lang="lv-LV" smtClean="0"/>
              <a:t>10.09.2020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184C2-53B9-48CB-ACED-99924191C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6459EF-2D73-4C5B-A170-7B7FC4221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C2EE-6566-4CF5-AA11-ECE8C04B2B9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38027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6B079-DA62-41B2-BBB5-5C8682D96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2A6799-20C9-4CE4-A518-165E1D02F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901ED-1272-4714-B555-B432D51D0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D3C4-8B18-4547-A226-D9C7031C1D64}" type="datetimeFigureOut">
              <a:rPr lang="lv-LV" smtClean="0"/>
              <a:t>10.09.2020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908F0-8D14-4954-88B9-F4FEB5522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B6DEA-2A9E-4AB5-B487-5A7346CA5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C2EE-6566-4CF5-AA11-ECE8C04B2B9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278784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FF8524-3D1B-425E-92C9-EBBE93D570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2409126" y="519289"/>
            <a:ext cx="3738994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0C1DF-DD68-4F1B-AD0E-4CA8D9C51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92143" y="519289"/>
            <a:ext cx="11000229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F5267-FEC4-4F91-871A-1C72FDCBC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D3C4-8B18-4547-A226-D9C7031C1D64}" type="datetimeFigureOut">
              <a:rPr lang="lv-LV" smtClean="0"/>
              <a:t>10.09.2020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52783-9CE7-47D0-9D97-6AF8505F5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67BD0-6601-4898-A8B8-6CEFC8040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9C2EE-6566-4CF5-AA11-ECE8C04B2B9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934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112" y="2431628"/>
            <a:ext cx="14955977" cy="4057226"/>
          </a:xfrm>
        </p:spPr>
        <p:txBody>
          <a:bodyPr anchor="b">
            <a:normAutofit/>
          </a:bodyPr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3112" y="6527237"/>
            <a:ext cx="14955977" cy="2133599"/>
          </a:xfrm>
        </p:spPr>
        <p:txBody>
          <a:bodyPr/>
          <a:lstStyle>
            <a:lvl1pPr marL="0" indent="0">
              <a:buNone/>
              <a:defRPr sz="3413" b="0">
                <a:solidFill>
                  <a:srgbClr val="000000"/>
                </a:solidFill>
              </a:defRPr>
            </a:lvl1pPr>
            <a:lvl2pPr marL="6502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2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52538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2143" y="2596444"/>
            <a:ext cx="7369612" cy="618857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78508" y="2596444"/>
            <a:ext cx="7369612" cy="618857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5808-A995-4D10-8E3A-0AAC6AF1F108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4545725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02" y="519290"/>
            <a:ext cx="14955977" cy="1885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4403" y="2390987"/>
            <a:ext cx="7335743" cy="1171786"/>
          </a:xfrm>
        </p:spPr>
        <p:txBody>
          <a:bodyPr anchor="b"/>
          <a:lstStyle>
            <a:lvl1pPr marL="0" indent="0">
              <a:buNone/>
              <a:defRPr sz="3413" b="1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4403" y="3562773"/>
            <a:ext cx="7335743" cy="5240303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78508" y="2390987"/>
            <a:ext cx="7371870" cy="1171786"/>
          </a:xfrm>
        </p:spPr>
        <p:txBody>
          <a:bodyPr anchor="b"/>
          <a:lstStyle>
            <a:lvl1pPr marL="0" indent="0">
              <a:buNone/>
              <a:defRPr sz="3413" b="1">
                <a:solidFill>
                  <a:schemeClr val="tx1"/>
                </a:solidFill>
              </a:defRPr>
            </a:lvl1pPr>
            <a:lvl2pPr marL="650230" indent="0">
              <a:buNone/>
              <a:defRPr sz="2844" b="1"/>
            </a:lvl2pPr>
            <a:lvl3pPr marL="1300460" indent="0">
              <a:buNone/>
              <a:defRPr sz="2560" b="1"/>
            </a:lvl3pPr>
            <a:lvl4pPr marL="1950690" indent="0">
              <a:buNone/>
              <a:defRPr sz="2276" b="1"/>
            </a:lvl4pPr>
            <a:lvl5pPr marL="2600919" indent="0">
              <a:buNone/>
              <a:defRPr sz="2276" b="1"/>
            </a:lvl5pPr>
            <a:lvl6pPr marL="3251149" indent="0">
              <a:buNone/>
              <a:defRPr sz="2276" b="1"/>
            </a:lvl6pPr>
            <a:lvl7pPr marL="3901379" indent="0">
              <a:buNone/>
              <a:defRPr sz="2276" b="1"/>
            </a:lvl7pPr>
            <a:lvl8pPr marL="4551609" indent="0">
              <a:buNone/>
              <a:defRPr sz="2276" b="1"/>
            </a:lvl8pPr>
            <a:lvl9pPr marL="5201839" indent="0">
              <a:buNone/>
              <a:defRPr sz="2276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78508" y="3562773"/>
            <a:ext cx="7371870" cy="5240303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5808-A995-4D10-8E3A-0AAC6AF1F108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6574796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348C78D-6C2C-49C7-A880-01747238A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3211742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5808-A995-4D10-8E3A-0AAC6AF1F108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3360589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1870" y="1404338"/>
            <a:ext cx="8778508" cy="6931378"/>
          </a:xfrm>
        </p:spPr>
        <p:txBody>
          <a:bodyPr/>
          <a:lstStyle>
            <a:lvl1pPr>
              <a:defRPr sz="4551">
                <a:solidFill>
                  <a:schemeClr val="tx1"/>
                </a:solidFill>
              </a:defRPr>
            </a:lvl1pPr>
            <a:lvl2pPr>
              <a:defRPr sz="3982"/>
            </a:lvl2pPr>
            <a:lvl3pPr>
              <a:defRPr sz="3413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402" y="2926080"/>
            <a:ext cx="55926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5808-A995-4D10-8E3A-0AAC6AF1F108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7552644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402" y="650240"/>
            <a:ext cx="5592686" cy="2275840"/>
          </a:xfrm>
        </p:spPr>
        <p:txBody>
          <a:bodyPr anchor="b"/>
          <a:lstStyle>
            <a:lvl1pPr>
              <a:defRPr sz="455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71870" y="1404338"/>
            <a:ext cx="8778508" cy="6931378"/>
          </a:xfrm>
        </p:spPr>
        <p:txBody>
          <a:bodyPr anchor="t"/>
          <a:lstStyle>
            <a:lvl1pPr marL="0" indent="0">
              <a:buNone/>
              <a:defRPr sz="4551"/>
            </a:lvl1pPr>
            <a:lvl2pPr marL="650230" indent="0">
              <a:buNone/>
              <a:defRPr sz="3982"/>
            </a:lvl2pPr>
            <a:lvl3pPr marL="1300460" indent="0">
              <a:buNone/>
              <a:defRPr sz="3413"/>
            </a:lvl3pPr>
            <a:lvl4pPr marL="1950690" indent="0">
              <a:buNone/>
              <a:defRPr sz="2844"/>
            </a:lvl4pPr>
            <a:lvl5pPr marL="2600919" indent="0">
              <a:buNone/>
              <a:defRPr sz="2844"/>
            </a:lvl5pPr>
            <a:lvl6pPr marL="3251149" indent="0">
              <a:buNone/>
              <a:defRPr sz="2844"/>
            </a:lvl6pPr>
            <a:lvl7pPr marL="3901379" indent="0">
              <a:buNone/>
              <a:defRPr sz="2844"/>
            </a:lvl7pPr>
            <a:lvl8pPr marL="4551609" indent="0">
              <a:buNone/>
              <a:defRPr sz="2844"/>
            </a:lvl8pPr>
            <a:lvl9pPr marL="5201839" indent="0">
              <a:buNone/>
              <a:defRPr sz="2844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402" y="2926080"/>
            <a:ext cx="5592686" cy="5420925"/>
          </a:xfrm>
        </p:spPr>
        <p:txBody>
          <a:bodyPr/>
          <a:lstStyle>
            <a:lvl1pPr marL="0" indent="0">
              <a:buNone/>
              <a:defRPr sz="2276"/>
            </a:lvl1pPr>
            <a:lvl2pPr marL="650230" indent="0">
              <a:buNone/>
              <a:defRPr sz="1991"/>
            </a:lvl2pPr>
            <a:lvl3pPr marL="1300460" indent="0">
              <a:buNone/>
              <a:defRPr sz="1707"/>
            </a:lvl3pPr>
            <a:lvl4pPr marL="1950690" indent="0">
              <a:buNone/>
              <a:defRPr sz="1422"/>
            </a:lvl4pPr>
            <a:lvl5pPr marL="2600919" indent="0">
              <a:buNone/>
              <a:defRPr sz="1422"/>
            </a:lvl5pPr>
            <a:lvl6pPr marL="3251149" indent="0">
              <a:buNone/>
              <a:defRPr sz="1422"/>
            </a:lvl6pPr>
            <a:lvl7pPr marL="3901379" indent="0">
              <a:buNone/>
              <a:defRPr sz="1422"/>
            </a:lvl7pPr>
            <a:lvl8pPr marL="4551609" indent="0">
              <a:buNone/>
              <a:defRPr sz="1422"/>
            </a:lvl8pPr>
            <a:lvl9pPr marL="5201839" indent="0">
              <a:buNone/>
              <a:defRPr sz="142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95808-A995-4D10-8E3A-0AAC6AF1F108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0220577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507A163-E607-4248-A848-E09D4CDBE6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0"/>
            <a:ext cx="4888419" cy="48884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E0231B-EE67-41D7-A009-2B192D50DB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442077"/>
            <a:ext cx="17340263" cy="31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4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2143" y="2596444"/>
            <a:ext cx="14955977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92143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43962" y="9040143"/>
            <a:ext cx="585233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46561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3356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15404C-27D6-4223-9B62-053541F4C0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768" y="9430448"/>
            <a:ext cx="17425607" cy="323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07A163-E607-4248-A848-E09D4CDBE6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0"/>
            <a:ext cx="4888419" cy="48884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7CB8E8-8314-48BA-A3C8-929632BE6933}"/>
              </a:ext>
            </a:extLst>
          </p:cNvPr>
          <p:cNvSpPr txBox="1"/>
          <p:nvPr/>
        </p:nvSpPr>
        <p:spPr>
          <a:xfrm>
            <a:off x="6342597" y="7710231"/>
            <a:ext cx="250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800" b="0"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75BFAB-954B-4D48-A7F3-7F459139931D}"/>
              </a:ext>
            </a:extLst>
          </p:cNvPr>
          <p:cNvSpPr/>
          <p:nvPr/>
        </p:nvSpPr>
        <p:spPr>
          <a:xfrm>
            <a:off x="7475422" y="6520522"/>
            <a:ext cx="23647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lv-LV" sz="1600" b="1"/>
              <a:t>Ekonomikas ministrija</a:t>
            </a:r>
            <a:endParaRPr lang="en-US" sz="1600" b="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DC8D32-D978-4BC3-B63B-B7AF0500CAE8}"/>
              </a:ext>
            </a:extLst>
          </p:cNvPr>
          <p:cNvSpPr/>
          <p:nvPr/>
        </p:nvSpPr>
        <p:spPr>
          <a:xfrm>
            <a:off x="5973220" y="6769306"/>
            <a:ext cx="27863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1800" b="0">
              <a:latin typeface="+mj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8D17169-B25F-4542-94E2-0391A62AE000}"/>
              </a:ext>
            </a:extLst>
          </p:cNvPr>
          <p:cNvGrpSpPr/>
          <p:nvPr/>
        </p:nvGrpSpPr>
        <p:grpSpPr>
          <a:xfrm>
            <a:off x="7366085" y="7006796"/>
            <a:ext cx="252717" cy="1804107"/>
            <a:chOff x="7251821" y="6799607"/>
            <a:chExt cx="252717" cy="180410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DBE2511-3552-4D88-94D1-073ACD5FC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8764" y="6799607"/>
              <a:ext cx="194390" cy="19439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9DEE3FF-0A50-45EA-BB33-54AD39D3B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6075" y="7060142"/>
              <a:ext cx="200685" cy="20068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E98DCCE-62B4-48D1-90FF-FBB1EA3CE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257" y="7336679"/>
              <a:ext cx="203479" cy="20347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3D4D000-FC76-4815-9CCE-F56BE5B7F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2279" y="7621568"/>
              <a:ext cx="202457" cy="20245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C2BF5A1-8169-4BC9-B77C-B96869C35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1821" y="8132869"/>
              <a:ext cx="214710" cy="21471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059ABEA-735E-4608-A9E6-1F584F3D6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2131" y="8425629"/>
              <a:ext cx="178085" cy="17808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EBC7F97-F366-4ABE-9414-FA344A519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2476" y="7848270"/>
              <a:ext cx="242062" cy="242062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279AEE46-BCD5-421D-A774-82EFA7AF443B}"/>
              </a:ext>
            </a:extLst>
          </p:cNvPr>
          <p:cNvSpPr/>
          <p:nvPr/>
        </p:nvSpPr>
        <p:spPr>
          <a:xfrm>
            <a:off x="7636469" y="6901757"/>
            <a:ext cx="36035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0" err="1">
                <a:latin typeface="+mj-lt"/>
              </a:rPr>
              <a:t>Brīvības</a:t>
            </a:r>
            <a:r>
              <a:rPr lang="en-US" sz="1800" b="0">
                <a:latin typeface="+mj-lt"/>
              </a:rPr>
              <a:t> </a:t>
            </a:r>
            <a:r>
              <a:rPr lang="lv-LV" sz="1800" b="0">
                <a:latin typeface="+mj-lt"/>
              </a:rPr>
              <a:t>iela</a:t>
            </a:r>
            <a:r>
              <a:rPr lang="en-US" sz="1800" b="0">
                <a:latin typeface="+mj-lt"/>
              </a:rPr>
              <a:t> 55, R</a:t>
            </a:r>
            <a:r>
              <a:rPr lang="lv-LV" sz="1800" b="0">
                <a:latin typeface="+mj-lt"/>
              </a:rPr>
              <a:t>ī</a:t>
            </a:r>
            <a:r>
              <a:rPr lang="en-US" sz="1800" b="0" err="1">
                <a:latin typeface="+mj-lt"/>
              </a:rPr>
              <a:t>ga</a:t>
            </a:r>
            <a:r>
              <a:rPr lang="en-US" sz="1800" b="0">
                <a:latin typeface="+mj-lt"/>
              </a:rPr>
              <a:t>, LV-1519, Latvia</a:t>
            </a:r>
          </a:p>
          <a:p>
            <a:pPr algn="l"/>
            <a:r>
              <a:rPr lang="en-US" sz="1800" b="0">
                <a:latin typeface="+mj-lt"/>
              </a:rPr>
              <a:t>+371 67013100</a:t>
            </a:r>
          </a:p>
          <a:p>
            <a:pPr algn="l"/>
            <a:r>
              <a:rPr lang="en-US" sz="1800" b="0">
                <a:latin typeface="+mj-lt"/>
              </a:rPr>
              <a:t>pasts@em.gov.lv</a:t>
            </a:r>
          </a:p>
          <a:p>
            <a:pPr algn="l"/>
            <a:r>
              <a:rPr lang="en-US" sz="1800" b="0">
                <a:latin typeface="+mj-lt"/>
              </a:rPr>
              <a:t>www.em.gov.lv</a:t>
            </a:r>
            <a:endParaRPr lang="lv-LV" sz="1800" b="0">
              <a:latin typeface="+mj-lt"/>
            </a:endParaRPr>
          </a:p>
          <a:p>
            <a:pPr algn="l"/>
            <a:r>
              <a:rPr lang="en-US" sz="1800" b="0">
                <a:latin typeface="+mj-lt"/>
              </a:rPr>
              <a:t>@</a:t>
            </a:r>
            <a:r>
              <a:rPr lang="en-US" sz="1800" b="0" err="1">
                <a:latin typeface="+mj-lt"/>
              </a:rPr>
              <a:t>EM_gov_lv</a:t>
            </a:r>
            <a:r>
              <a:rPr lang="en-US" sz="1800" b="0">
                <a:latin typeface="+mj-lt"/>
              </a:rPr>
              <a:t>, @</a:t>
            </a:r>
            <a:r>
              <a:rPr lang="en-US" sz="1800" b="0" err="1">
                <a:latin typeface="+mj-lt"/>
              </a:rPr>
              <a:t>siltinam</a:t>
            </a:r>
            <a:endParaRPr lang="lv-LV" sz="1800" b="0">
              <a:latin typeface="+mj-lt"/>
            </a:endParaRPr>
          </a:p>
          <a:p>
            <a:pPr algn="l"/>
            <a:r>
              <a:rPr lang="lv-LV" sz="1800" b="0">
                <a:latin typeface="+mj-lt"/>
              </a:rPr>
              <a:t>/</a:t>
            </a:r>
            <a:r>
              <a:rPr lang="en-US" sz="1800" b="0" err="1">
                <a:latin typeface="+mj-lt"/>
              </a:rPr>
              <a:t>ekonomikasministrija</a:t>
            </a:r>
            <a:endParaRPr lang="lv-LV" sz="1800" b="0">
              <a:latin typeface="+mj-lt"/>
            </a:endParaRPr>
          </a:p>
          <a:p>
            <a:pPr algn="l"/>
            <a:r>
              <a:rPr lang="lv-LV" sz="1800" b="0">
                <a:latin typeface="+mj-lt"/>
              </a:rPr>
              <a:t>/</a:t>
            </a:r>
            <a:r>
              <a:rPr lang="en-US" sz="1800" b="0" err="1">
                <a:latin typeface="+mj-lt"/>
              </a:rPr>
              <a:t>ekonomikasministrija</a:t>
            </a:r>
            <a:endParaRPr lang="en-US" sz="1800" b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710260-9E98-4E35-9C79-12A7D35E14DA}"/>
              </a:ext>
            </a:extLst>
          </p:cNvPr>
          <p:cNvSpPr txBox="1"/>
          <p:nvPr/>
        </p:nvSpPr>
        <p:spPr>
          <a:xfrm>
            <a:off x="7025779" y="4813723"/>
            <a:ext cx="32640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5400">
                <a:solidFill>
                  <a:srgbClr val="0086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Paldies!</a:t>
            </a:r>
          </a:p>
        </p:txBody>
      </p:sp>
    </p:spTree>
    <p:extLst>
      <p:ext uri="{BB962C8B-B14F-4D97-AF65-F5344CB8AC3E}">
        <p14:creationId xmlns:p14="http://schemas.microsoft.com/office/powerpoint/2010/main" val="36750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234E4D-67C7-4A0A-9CC7-E5457B933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143" y="519290"/>
            <a:ext cx="14955977" cy="18852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B2BE9-67A8-4868-8AAC-08967A75C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92143" y="2596444"/>
            <a:ext cx="14955977" cy="6188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E11C8-748E-4330-9670-94B309FD8C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2143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7D3C4-8B18-4547-A226-D9C7031C1D64}" type="datetimeFigureOut">
              <a:rPr lang="lv-LV" smtClean="0"/>
              <a:t>10.09.2020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59C1F-8B0F-49EA-9EBA-978409864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43962" y="9040143"/>
            <a:ext cx="585233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F5784-4BDF-42AE-98C5-8F61D10933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246561" y="9040143"/>
            <a:ext cx="3901559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9C2EE-6566-4CF5-AA11-ECE8C04B2B9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7323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58B4A-A1F4-4D53-8283-AB9A9FCFD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6488" y="4627974"/>
            <a:ext cx="14967284" cy="1413849"/>
          </a:xfrm>
        </p:spPr>
        <p:txBody>
          <a:bodyPr/>
          <a:lstStyle/>
          <a:p>
            <a:r>
              <a:rPr lang="lv-LV"/>
              <a:t>Informatīvais ziņojums “Par Latvijas preču un pakalpojumu eksporta veicināšanas un ārvalstu investīciju piesaistes pamatnostādņu 2013.-2019.gadam gala novērtējumu “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71AD60-13ED-4C3F-B331-1306009ACB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6937" y="6540109"/>
            <a:ext cx="13006387" cy="461073"/>
          </a:xfrm>
        </p:spPr>
        <p:txBody>
          <a:bodyPr/>
          <a:lstStyle/>
          <a:p>
            <a:r>
              <a:rPr lang="lv-LV"/>
              <a:t>Raimonds Aleksejenko, valsts sekretāra vietnieks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1D25533-121C-4530-8EC1-6ED8FF5E3E5B}"/>
              </a:ext>
            </a:extLst>
          </p:cNvPr>
          <p:cNvSpPr txBox="1">
            <a:spLocks/>
          </p:cNvSpPr>
          <p:nvPr/>
        </p:nvSpPr>
        <p:spPr>
          <a:xfrm>
            <a:off x="2166937" y="8445677"/>
            <a:ext cx="13006387" cy="461073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b="0">
                <a:latin typeface="Verdana"/>
                <a:ea typeface="Verdana"/>
                <a:cs typeface="Verdana"/>
              </a:rPr>
              <a:t>2020.gada 8. septembris, Rīga</a:t>
            </a:r>
          </a:p>
        </p:txBody>
      </p:sp>
    </p:spTree>
    <p:extLst>
      <p:ext uri="{BB962C8B-B14F-4D97-AF65-F5344CB8AC3E}">
        <p14:creationId xmlns:p14="http://schemas.microsoft.com/office/powerpoint/2010/main" val="314503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14106B8-6933-4517-BDBA-D459A54D7AF2}"/>
              </a:ext>
            </a:extLst>
          </p:cNvPr>
          <p:cNvSpPr/>
          <p:nvPr/>
        </p:nvSpPr>
        <p:spPr>
          <a:xfrm>
            <a:off x="198505" y="1214846"/>
            <a:ext cx="16888622" cy="8304510"/>
          </a:xfrm>
          <a:prstGeom prst="rect">
            <a:avLst/>
          </a:prstGeom>
          <a:solidFill>
            <a:schemeClr val="bg2">
              <a:lumMod val="9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/>
            <a:endParaRPr lang="lv-LV" sz="2560" b="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F22289FA-9289-43C9-82AB-1CF8D1810BF1}"/>
              </a:ext>
            </a:extLst>
          </p:cNvPr>
          <p:cNvSpPr/>
          <p:nvPr/>
        </p:nvSpPr>
        <p:spPr>
          <a:xfrm>
            <a:off x="-23447" y="0"/>
            <a:ext cx="17339733" cy="831680"/>
          </a:xfrm>
          <a:custGeom>
            <a:avLst/>
            <a:gdLst/>
            <a:ahLst/>
            <a:cxnLst/>
            <a:rect l="l" t="t" r="r" b="b"/>
            <a:pathLst>
              <a:path w="20104100" h="1047115">
                <a:moveTo>
                  <a:pt x="0" y="1047088"/>
                </a:moveTo>
                <a:lnTo>
                  <a:pt x="20104099" y="1047088"/>
                </a:lnTo>
                <a:lnTo>
                  <a:pt x="20104099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2EA8B5"/>
          </a:solidFill>
        </p:spPr>
        <p:txBody>
          <a:bodyPr wrap="square" lIns="0" tIns="0" rIns="0" bIns="0" rtlCol="0"/>
          <a:lstStyle/>
          <a:p>
            <a:pPr algn="l" defTabSz="1300460" hangingPunct="1"/>
            <a:endParaRPr sz="2560" b="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C7F5DB-4FA5-4B6C-AAF1-A74D764E4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14" y="18880"/>
            <a:ext cx="16037426" cy="1625600"/>
          </a:xfrm>
        </p:spPr>
        <p:txBody>
          <a:bodyPr anchor="ctr">
            <a:normAutofit/>
          </a:bodyPr>
          <a:lstStyle/>
          <a:p>
            <a:r>
              <a:rPr lang="lv-LV" sz="5100" b="1" dirty="0">
                <a:solidFill>
                  <a:schemeClr val="bg1"/>
                </a:solidFill>
                <a:latin typeface="+mn-lt"/>
              </a:rPr>
              <a:t>LIAA investīciju piesaistes rezultāti</a:t>
            </a:r>
            <a:br>
              <a:rPr lang="lv-LV" sz="5100" dirty="0">
                <a:latin typeface="+mn-lt"/>
              </a:rPr>
            </a:br>
            <a:endParaRPr lang="lv-LV" sz="5100" dirty="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3C072C-1DE3-430D-817C-8E80A242228C}"/>
              </a:ext>
            </a:extLst>
          </p:cNvPr>
          <p:cNvSpPr/>
          <p:nvPr/>
        </p:nvSpPr>
        <p:spPr>
          <a:xfrm>
            <a:off x="12313837" y="141828"/>
            <a:ext cx="3005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3200">
                <a:solidFill>
                  <a:schemeClr val="bg1"/>
                </a:solidFill>
              </a:rPr>
              <a:t>(2013.-2020.g.)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9C1F24-EBE4-4880-BBD6-74857D372EE4}"/>
              </a:ext>
            </a:extLst>
          </p:cNvPr>
          <p:cNvSpPr/>
          <p:nvPr/>
        </p:nvSpPr>
        <p:spPr>
          <a:xfrm>
            <a:off x="11440" y="2603000"/>
            <a:ext cx="866775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sz="6000" dirty="0">
                <a:solidFill>
                  <a:srgbClr val="2EA8B5"/>
                </a:solidFill>
                <a:latin typeface="Calibri" panose="020F0502020204030204"/>
              </a:rPr>
              <a:t>991,87 milj. EUR</a:t>
            </a:r>
            <a:endParaRPr lang="lv-LV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6462AE-0C2B-44B7-86AE-48B9C38FA01D}"/>
              </a:ext>
            </a:extLst>
          </p:cNvPr>
          <p:cNvSpPr/>
          <p:nvPr/>
        </p:nvSpPr>
        <p:spPr>
          <a:xfrm>
            <a:off x="923857" y="1500199"/>
            <a:ext cx="64373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200" dirty="0">
                <a:latin typeface="+mn-lt"/>
              </a:rPr>
              <a:t>KOPĒJĀS PIESAISTĪTĀS INVESTĪCIJAS</a:t>
            </a:r>
            <a:endParaRPr lang="lv-LV" dirty="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3CEA59-9B22-49E2-ABA3-9C450993C0CA}"/>
              </a:ext>
            </a:extLst>
          </p:cNvPr>
          <p:cNvSpPr/>
          <p:nvPr/>
        </p:nvSpPr>
        <p:spPr>
          <a:xfrm>
            <a:off x="9397635" y="1577092"/>
            <a:ext cx="74671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3200" dirty="0">
                <a:latin typeface="+mn-lt"/>
              </a:rPr>
              <a:t>KOPĒJĀS PLĀNOTĀS RADĪTĀS DARBA VIETAS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C9F612-426B-4BE9-B541-9D7D7956BDF5}"/>
              </a:ext>
            </a:extLst>
          </p:cNvPr>
          <p:cNvSpPr/>
          <p:nvPr/>
        </p:nvSpPr>
        <p:spPr>
          <a:xfrm>
            <a:off x="12085069" y="2577417"/>
            <a:ext cx="2092239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sz="6000">
                <a:solidFill>
                  <a:srgbClr val="2EA8B5"/>
                </a:solidFill>
                <a:latin typeface="Calibri" panose="020F0502020204030204"/>
              </a:rPr>
              <a:t>9 439 </a:t>
            </a:r>
          </a:p>
        </p:txBody>
      </p:sp>
      <p:graphicFrame>
        <p:nvGraphicFramePr>
          <p:cNvPr id="13" name="Content Placeholder 9">
            <a:extLst>
              <a:ext uri="{FF2B5EF4-FFF2-40B4-BE49-F238E27FC236}">
                <a16:creationId xmlns:a16="http://schemas.microsoft.com/office/drawing/2014/main" id="{F68C28B1-4F2C-4575-AE51-08B54A5B0EB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97825937"/>
              </p:ext>
            </p:extLst>
          </p:nvPr>
        </p:nvGraphicFramePr>
        <p:xfrm>
          <a:off x="1142928" y="4939022"/>
          <a:ext cx="7427664" cy="420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24FB502E-8E08-419C-BADC-572A32BB63A1}"/>
              </a:ext>
            </a:extLst>
          </p:cNvPr>
          <p:cNvSpPr/>
          <p:nvPr/>
        </p:nvSpPr>
        <p:spPr>
          <a:xfrm>
            <a:off x="3208608" y="4352914"/>
            <a:ext cx="3475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>
                <a:latin typeface="+mn-lt"/>
              </a:rPr>
              <a:t>INVESTĪCIJU APJOMS </a:t>
            </a:r>
            <a:r>
              <a:rPr lang="lv-LV" sz="1000" dirty="0">
                <a:latin typeface="+mn-lt"/>
              </a:rPr>
              <a:t>(</a:t>
            </a:r>
            <a:r>
              <a:rPr lang="lv-LV" sz="1000" dirty="0" err="1">
                <a:latin typeface="+mn-lt"/>
              </a:rPr>
              <a:t>milj.EUR</a:t>
            </a:r>
            <a:r>
              <a:rPr lang="lv-LV" sz="1000" dirty="0">
                <a:latin typeface="+mn-lt"/>
              </a:rPr>
              <a:t>)</a:t>
            </a:r>
            <a:endParaRPr lang="lv-LV" dirty="0"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AA54F7-FC26-40D9-9B9A-FACA7906FA8D}"/>
              </a:ext>
            </a:extLst>
          </p:cNvPr>
          <p:cNvSpPr/>
          <p:nvPr/>
        </p:nvSpPr>
        <p:spPr>
          <a:xfrm>
            <a:off x="11866840" y="4352914"/>
            <a:ext cx="2775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>
                <a:latin typeface="+mn-lt"/>
              </a:rPr>
              <a:t>Radītās darba vietas</a:t>
            </a:r>
          </a:p>
        </p:txBody>
      </p:sp>
      <p:graphicFrame>
        <p:nvGraphicFramePr>
          <p:cNvPr id="16" name="Content Placeholder 3">
            <a:extLst>
              <a:ext uri="{FF2B5EF4-FFF2-40B4-BE49-F238E27FC236}">
                <a16:creationId xmlns:a16="http://schemas.microsoft.com/office/drawing/2014/main" id="{6E02F1DC-AA28-4AFA-9874-0CDE07E693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74946"/>
              </p:ext>
            </p:extLst>
          </p:nvPr>
        </p:nvGraphicFramePr>
        <p:xfrm>
          <a:off x="9910439" y="4939023"/>
          <a:ext cx="6608758" cy="4205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302D4A27-954A-441F-B265-37D57B5AB5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214" y="2219884"/>
            <a:ext cx="1341893" cy="14725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2D66F8C-8FAC-44EE-B0C6-B6BF50DE94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05" y="2038808"/>
            <a:ext cx="1450703" cy="145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33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BD343F48-F31C-4531-86F0-5BFB39549823}"/>
              </a:ext>
            </a:extLst>
          </p:cNvPr>
          <p:cNvSpPr/>
          <p:nvPr/>
        </p:nvSpPr>
        <p:spPr>
          <a:xfrm>
            <a:off x="198505" y="1214846"/>
            <a:ext cx="16888622" cy="8304510"/>
          </a:xfrm>
          <a:prstGeom prst="rect">
            <a:avLst/>
          </a:prstGeom>
          <a:solidFill>
            <a:schemeClr val="bg2">
              <a:lumMod val="9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/>
            <a:endParaRPr lang="lv-LV" sz="2560" b="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80021F-FB4C-4069-95B4-8D61A9B9D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07182" y="2268616"/>
            <a:ext cx="14955977" cy="1885245"/>
          </a:xfrm>
        </p:spPr>
        <p:txBody>
          <a:bodyPr>
            <a:normAutofit/>
          </a:bodyPr>
          <a:lstStyle/>
          <a:p>
            <a:pPr algn="ctr"/>
            <a:r>
              <a:rPr lang="lv-LV" sz="4000" b="1">
                <a:solidFill>
                  <a:prstClr val="black"/>
                </a:solidFill>
                <a:latin typeface="+mn-lt"/>
              </a:rPr>
              <a:t>Nozaru </a:t>
            </a:r>
            <a:r>
              <a:rPr lang="lv-LV" sz="4000" b="1" err="1">
                <a:solidFill>
                  <a:prstClr val="black"/>
                </a:solidFill>
                <a:latin typeface="+mn-lt"/>
              </a:rPr>
              <a:t>kopgriezums</a:t>
            </a:r>
            <a:r>
              <a:rPr lang="lv-LV" sz="2800" b="1">
                <a:solidFill>
                  <a:prstClr val="black"/>
                </a:solidFill>
                <a:latin typeface="+mn-lt"/>
              </a:rPr>
              <a:t>*</a:t>
            </a:r>
            <a:r>
              <a:rPr lang="lv-LV" sz="4000" b="1">
                <a:solidFill>
                  <a:prstClr val="black"/>
                </a:solidFill>
                <a:latin typeface="+mn-lt"/>
              </a:rPr>
              <a:t> </a:t>
            </a:r>
            <a:br>
              <a:rPr lang="lv-LV" sz="4400">
                <a:solidFill>
                  <a:prstClr val="black"/>
                </a:solidFill>
                <a:latin typeface="+mn-lt"/>
              </a:rPr>
            </a:br>
            <a:endParaRPr lang="lv-LV" sz="4400">
              <a:latin typeface="+mn-lt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D0A2F6E6-506B-4DC9-80CE-2665C265C5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180622"/>
              </p:ext>
            </p:extLst>
          </p:nvPr>
        </p:nvGraphicFramePr>
        <p:xfrm>
          <a:off x="198505" y="3081416"/>
          <a:ext cx="8599352" cy="5721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681A9F8A-A932-4F50-A7DD-F7B14D80A06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93727644"/>
              </p:ext>
            </p:extLst>
          </p:nvPr>
        </p:nvGraphicFramePr>
        <p:xfrm>
          <a:off x="10618833" y="2149874"/>
          <a:ext cx="5876211" cy="3309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ontent Placeholder 7">
            <a:extLst>
              <a:ext uri="{FF2B5EF4-FFF2-40B4-BE49-F238E27FC236}">
                <a16:creationId xmlns:a16="http://schemas.microsoft.com/office/drawing/2014/main" id="{678F3789-F1E8-47A6-9565-DF22847B3B51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21863153"/>
              </p:ext>
            </p:extLst>
          </p:nvPr>
        </p:nvGraphicFramePr>
        <p:xfrm>
          <a:off x="10618834" y="5578092"/>
          <a:ext cx="5876205" cy="3608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object 2">
            <a:extLst>
              <a:ext uri="{FF2B5EF4-FFF2-40B4-BE49-F238E27FC236}">
                <a16:creationId xmlns:a16="http://schemas.microsoft.com/office/drawing/2014/main" id="{AE8ED742-E5E2-4EF6-B183-C58BB46077E6}"/>
              </a:ext>
            </a:extLst>
          </p:cNvPr>
          <p:cNvSpPr/>
          <p:nvPr/>
        </p:nvSpPr>
        <p:spPr>
          <a:xfrm>
            <a:off x="-23447" y="0"/>
            <a:ext cx="17339733" cy="831680"/>
          </a:xfrm>
          <a:custGeom>
            <a:avLst/>
            <a:gdLst/>
            <a:ahLst/>
            <a:cxnLst/>
            <a:rect l="l" t="t" r="r" b="b"/>
            <a:pathLst>
              <a:path w="20104100" h="1047115">
                <a:moveTo>
                  <a:pt x="0" y="1047088"/>
                </a:moveTo>
                <a:lnTo>
                  <a:pt x="20104099" y="1047088"/>
                </a:lnTo>
                <a:lnTo>
                  <a:pt x="20104099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2EA8B5"/>
          </a:solidFill>
        </p:spPr>
        <p:txBody>
          <a:bodyPr wrap="square" lIns="0" tIns="0" rIns="0" bIns="0" rtlCol="0"/>
          <a:lstStyle/>
          <a:p>
            <a:pPr algn="l" defTabSz="1300460" hangingPunct="1"/>
            <a:endParaRPr sz="2560" b="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6A81DC-090B-4A4D-AD6C-F17F53E5A101}"/>
              </a:ext>
            </a:extLst>
          </p:cNvPr>
          <p:cNvSpPr txBox="1">
            <a:spLocks/>
          </p:cNvSpPr>
          <p:nvPr/>
        </p:nvSpPr>
        <p:spPr>
          <a:xfrm>
            <a:off x="291814" y="18880"/>
            <a:ext cx="16037426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13004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25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5100" b="1" dirty="0">
                <a:solidFill>
                  <a:schemeClr val="bg1"/>
                </a:solidFill>
                <a:latin typeface="+mn-lt"/>
              </a:rPr>
              <a:t>LIAA investīciju piesaistes rezultāti</a:t>
            </a:r>
            <a:br>
              <a:rPr lang="lv-LV" sz="5100" b="0" dirty="0">
                <a:latin typeface="+mn-lt"/>
              </a:rPr>
            </a:br>
            <a:endParaRPr lang="lv-LV" sz="5100" b="0" dirty="0">
              <a:latin typeface="+mn-l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F31A4D-714E-4952-A7ED-97BD3F89B522}"/>
              </a:ext>
            </a:extLst>
          </p:cNvPr>
          <p:cNvSpPr/>
          <p:nvPr/>
        </p:nvSpPr>
        <p:spPr>
          <a:xfrm>
            <a:off x="12313837" y="141828"/>
            <a:ext cx="30059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3200">
                <a:solidFill>
                  <a:schemeClr val="bg1"/>
                </a:solidFill>
              </a:rPr>
              <a:t>(2013.-2020.g.)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64FC14C2-8D8D-4960-9B73-3B206B569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78158" y="4004315"/>
            <a:ext cx="4040188" cy="268288"/>
          </a:xfrm>
        </p:spPr>
        <p:txBody>
          <a:bodyPr>
            <a:noAutofit/>
          </a:bodyPr>
          <a:lstStyle/>
          <a:p>
            <a:r>
              <a:rPr lang="lv-LV" sz="4000"/>
              <a:t>2013.g</a:t>
            </a:r>
            <a:r>
              <a:rPr lang="lv-LV" sz="4000" b="0"/>
              <a:t>.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F662A45D-C1B7-4A52-9364-E7640D362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22846" y="7603726"/>
            <a:ext cx="4041775" cy="36284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lv-LV" sz="4000"/>
              <a:t>2020.g. </a:t>
            </a:r>
            <a:br>
              <a:rPr lang="lv-LV" sz="4000"/>
            </a:br>
            <a:r>
              <a:rPr lang="lv-LV" sz="4000"/>
              <a:t>II cet.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0E42D1C-EED9-4939-B655-3E9F7EFB845C}"/>
              </a:ext>
            </a:extLst>
          </p:cNvPr>
          <p:cNvSpPr/>
          <p:nvPr/>
        </p:nvSpPr>
        <p:spPr>
          <a:xfrm>
            <a:off x="8944521" y="1041455"/>
            <a:ext cx="8667750" cy="1311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1300460" hangingPunct="1">
              <a:lnSpc>
                <a:spcPct val="90000"/>
              </a:lnSpc>
              <a:spcBef>
                <a:spcPct val="0"/>
              </a:spcBef>
            </a:pPr>
            <a:r>
              <a:rPr lang="lv-LV" sz="4000" kern="1200">
                <a:solidFill>
                  <a:prstClr val="black"/>
                </a:solidFill>
                <a:latin typeface="+mn-lt"/>
                <a:ea typeface="+mj-ea"/>
                <a:cs typeface="+mj-cs"/>
              </a:rPr>
              <a:t>Valstu </a:t>
            </a:r>
            <a:r>
              <a:rPr lang="lv-LV" sz="4000" kern="1200" err="1">
                <a:solidFill>
                  <a:prstClr val="black"/>
                </a:solidFill>
                <a:latin typeface="+mn-lt"/>
                <a:ea typeface="+mj-ea"/>
                <a:cs typeface="+mj-cs"/>
              </a:rPr>
              <a:t>kopgriezums</a:t>
            </a:r>
            <a:r>
              <a:rPr lang="lv-LV" sz="2800" kern="1200">
                <a:solidFill>
                  <a:prstClr val="black"/>
                </a:solidFill>
                <a:latin typeface="+mn-lt"/>
                <a:ea typeface="+mj-ea"/>
                <a:cs typeface="+mj-cs"/>
              </a:rPr>
              <a:t>*</a:t>
            </a:r>
            <a:endParaRPr lang="lv-LV" sz="4400" kern="1200">
              <a:solidFill>
                <a:prstClr val="black"/>
              </a:solidFill>
              <a:latin typeface="+mn-lt"/>
              <a:ea typeface="+mj-ea"/>
              <a:cs typeface="+mj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0EA9A68-CD61-4747-BA00-E85B0EB59541}"/>
              </a:ext>
            </a:extLst>
          </p:cNvPr>
          <p:cNvCxnSpPr>
            <a:cxnSpLocks/>
          </p:cNvCxnSpPr>
          <p:nvPr/>
        </p:nvCxnSpPr>
        <p:spPr>
          <a:xfrm>
            <a:off x="8634791" y="2268616"/>
            <a:ext cx="0" cy="6799329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1648D92-3122-4BAE-9BD0-A92F11F2FB14}"/>
              </a:ext>
            </a:extLst>
          </p:cNvPr>
          <p:cNvSpPr txBox="1"/>
          <p:nvPr/>
        </p:nvSpPr>
        <p:spPr>
          <a:xfrm>
            <a:off x="-23447" y="9067945"/>
            <a:ext cx="3727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000"/>
              <a:t>*Latvijas Bankas dati</a:t>
            </a:r>
          </a:p>
        </p:txBody>
      </p:sp>
    </p:spTree>
    <p:extLst>
      <p:ext uri="{BB962C8B-B14F-4D97-AF65-F5344CB8AC3E}">
        <p14:creationId xmlns:p14="http://schemas.microsoft.com/office/powerpoint/2010/main" val="1153981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A88875D-C402-4777-A2D1-555D200743DD}"/>
              </a:ext>
            </a:extLst>
          </p:cNvPr>
          <p:cNvSpPr/>
          <p:nvPr/>
        </p:nvSpPr>
        <p:spPr>
          <a:xfrm>
            <a:off x="0" y="0"/>
            <a:ext cx="17339733" cy="831680"/>
          </a:xfrm>
          <a:custGeom>
            <a:avLst/>
            <a:gdLst/>
            <a:ahLst/>
            <a:cxnLst/>
            <a:rect l="l" t="t" r="r" b="b"/>
            <a:pathLst>
              <a:path w="20104100" h="1047115">
                <a:moveTo>
                  <a:pt x="0" y="1047088"/>
                </a:moveTo>
                <a:lnTo>
                  <a:pt x="20104099" y="1047088"/>
                </a:lnTo>
                <a:lnTo>
                  <a:pt x="20104099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2EA8B5"/>
          </a:solidFill>
        </p:spPr>
        <p:txBody>
          <a:bodyPr wrap="square" lIns="0" tIns="0" rIns="0" bIns="0" rtlCol="0"/>
          <a:lstStyle/>
          <a:p>
            <a:pPr algn="l" defTabSz="1300460" hangingPunct="1"/>
            <a:endParaRPr sz="2560" b="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6F586A-E987-41EF-B079-DEF26755A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51" y="-526783"/>
            <a:ext cx="14955977" cy="18852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z="4800" b="1" dirty="0">
                <a:solidFill>
                  <a:schemeClr val="bg1"/>
                </a:solidFill>
                <a:latin typeface="+mn-lt"/>
                <a:sym typeface="Helvetica Neue"/>
              </a:rPr>
              <a:t>2020.Gada I pusgada tendences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DA0CB2-0904-401E-A329-B385F0482F40}"/>
              </a:ext>
            </a:extLst>
          </p:cNvPr>
          <p:cNvSpPr/>
          <p:nvPr/>
        </p:nvSpPr>
        <p:spPr>
          <a:xfrm>
            <a:off x="1677919" y="2353782"/>
            <a:ext cx="866775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sz="3200" dirty="0">
                <a:solidFill>
                  <a:srgbClr val="2EA8B5"/>
                </a:solidFill>
                <a:latin typeface="+mn-lt"/>
              </a:rPr>
              <a:t>21 uzņēmums </a:t>
            </a:r>
            <a:r>
              <a:rPr lang="lv-LV" dirty="0">
                <a:latin typeface="+mn-lt"/>
              </a:rPr>
              <a:t>pieņēmis pozitīvu lēmumu īstenot investīcijas projektus Latvijā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E0CAFB-2B52-472D-AFF6-0080BBF647BB}"/>
              </a:ext>
            </a:extLst>
          </p:cNvPr>
          <p:cNvSpPr/>
          <p:nvPr/>
        </p:nvSpPr>
        <p:spPr>
          <a:xfrm>
            <a:off x="891049" y="4959867"/>
            <a:ext cx="83817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latin typeface="+mn-lt"/>
              </a:rPr>
              <a:t>Plānotais investīciju apjoms </a:t>
            </a:r>
            <a:r>
              <a:rPr lang="lv-LV" sz="1800" dirty="0">
                <a:latin typeface="+mn-lt"/>
              </a:rPr>
              <a:t>– </a:t>
            </a:r>
            <a:r>
              <a:rPr lang="lv-LV" sz="3200" dirty="0">
                <a:solidFill>
                  <a:srgbClr val="2EA8B5"/>
                </a:solidFill>
                <a:latin typeface="+mn-lt"/>
              </a:rPr>
              <a:t>101,4 milj. EUR</a:t>
            </a:r>
            <a:endParaRPr lang="lv-LV" sz="1800" dirty="0">
              <a:solidFill>
                <a:srgbClr val="2EA8B5"/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C3B6AB-A5D3-4EFC-87AC-489C540E72D1}"/>
              </a:ext>
            </a:extLst>
          </p:cNvPr>
          <p:cNvSpPr/>
          <p:nvPr/>
        </p:nvSpPr>
        <p:spPr>
          <a:xfrm>
            <a:off x="1870296" y="6260657"/>
            <a:ext cx="49616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>
                <a:latin typeface="+mn-lt"/>
              </a:rPr>
              <a:t>Plānotās jaunas darba vietas – </a:t>
            </a:r>
            <a:r>
              <a:rPr lang="lv-LV" sz="3200" dirty="0">
                <a:solidFill>
                  <a:srgbClr val="2EA8B5"/>
                </a:solidFill>
                <a:latin typeface="+mn-lt"/>
              </a:rPr>
              <a:t>1578</a:t>
            </a:r>
            <a:endParaRPr lang="lv-LV" sz="1800" dirty="0">
              <a:solidFill>
                <a:srgbClr val="2EA8B5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A416C7-1192-4703-8AA9-3C71E7AE14BC}"/>
              </a:ext>
            </a:extLst>
          </p:cNvPr>
          <p:cNvSpPr/>
          <p:nvPr/>
        </p:nvSpPr>
        <p:spPr>
          <a:xfrm>
            <a:off x="1483266" y="3700269"/>
            <a:ext cx="7611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err="1">
                <a:latin typeface="+mn-lt"/>
              </a:rPr>
              <a:t>Proaktīvi</a:t>
            </a:r>
            <a:r>
              <a:rPr lang="lv-LV" dirty="0">
                <a:latin typeface="+mn-lt"/>
              </a:rPr>
              <a:t> uzrunāti </a:t>
            </a:r>
            <a:r>
              <a:rPr lang="lv-LV" sz="3200" dirty="0">
                <a:solidFill>
                  <a:srgbClr val="2EA8B5"/>
                </a:solidFill>
                <a:latin typeface="+mn-lt"/>
              </a:rPr>
              <a:t>61</a:t>
            </a:r>
            <a:r>
              <a:rPr lang="lv-LV" sz="1800" dirty="0">
                <a:solidFill>
                  <a:srgbClr val="2EA8B5"/>
                </a:solidFill>
                <a:latin typeface="+mn-lt"/>
              </a:rPr>
              <a:t> </a:t>
            </a:r>
            <a:r>
              <a:rPr lang="lv-LV" dirty="0">
                <a:solidFill>
                  <a:schemeClr val="tx1"/>
                </a:solidFill>
                <a:latin typeface="+mn-lt"/>
              </a:rPr>
              <a:t>potenciālais ārvalstu investors</a:t>
            </a:r>
            <a:endParaRPr lang="lv-LV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F403DD-A9A1-47E8-B4DA-599F3CF67686}"/>
              </a:ext>
            </a:extLst>
          </p:cNvPr>
          <p:cNvSpPr/>
          <p:nvPr/>
        </p:nvSpPr>
        <p:spPr>
          <a:xfrm>
            <a:off x="4222433" y="7755776"/>
            <a:ext cx="61232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latin typeface="+mn-lt"/>
              </a:rPr>
              <a:t>III ceturksnī uzsākta kampaņa </a:t>
            </a:r>
            <a:r>
              <a:rPr lang="lv-LV" dirty="0">
                <a:solidFill>
                  <a:srgbClr val="2EA8B5"/>
                </a:solidFill>
                <a:latin typeface="+mn-lt"/>
              </a:rPr>
              <a:t>Baltkrievijas uzņēmumu </a:t>
            </a:r>
            <a:r>
              <a:rPr lang="lv-LV" dirty="0" err="1">
                <a:solidFill>
                  <a:srgbClr val="2EA8B5"/>
                </a:solidFill>
                <a:latin typeface="+mn-lt"/>
              </a:rPr>
              <a:t>relokācijai</a:t>
            </a:r>
            <a:r>
              <a:rPr lang="lv-LV" dirty="0">
                <a:solidFill>
                  <a:srgbClr val="2EA8B5"/>
                </a:solidFill>
                <a:latin typeface="+mn-lt"/>
              </a:rPr>
              <a:t> uz Latviju</a:t>
            </a:r>
            <a:endParaRPr lang="lv-LV" sz="1400" dirty="0">
              <a:solidFill>
                <a:srgbClr val="2EA8B5"/>
              </a:solidFill>
              <a:latin typeface="+mn-lt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EEF0CAD7-16DA-46AC-977B-334111857DEB}"/>
              </a:ext>
            </a:extLst>
          </p:cNvPr>
          <p:cNvSpPr/>
          <p:nvPr/>
        </p:nvSpPr>
        <p:spPr>
          <a:xfrm>
            <a:off x="11468099" y="1885245"/>
            <a:ext cx="5872163" cy="7868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5" name="Heptagon 14">
            <a:extLst>
              <a:ext uri="{FF2B5EF4-FFF2-40B4-BE49-F238E27FC236}">
                <a16:creationId xmlns:a16="http://schemas.microsoft.com/office/drawing/2014/main" id="{0CF8895A-158B-4C59-8C38-C764E214B8AA}"/>
              </a:ext>
            </a:extLst>
          </p:cNvPr>
          <p:cNvSpPr/>
          <p:nvPr/>
        </p:nvSpPr>
        <p:spPr>
          <a:xfrm>
            <a:off x="707545" y="2353782"/>
            <a:ext cx="695062" cy="670167"/>
          </a:xfrm>
          <a:prstGeom prst="heptagon">
            <a:avLst/>
          </a:prstGeom>
          <a:solidFill>
            <a:srgbClr val="2EA8B5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/>
            <a:endParaRPr lang="lv-LV" sz="2560" b="0" kern="1200">
              <a:solidFill>
                <a:prstClr val="white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FC2DFC-FF87-4D31-BEC4-7FB6FA34E66F}"/>
              </a:ext>
            </a:extLst>
          </p:cNvPr>
          <p:cNvSpPr txBox="1"/>
          <p:nvPr/>
        </p:nvSpPr>
        <p:spPr>
          <a:xfrm>
            <a:off x="867251" y="2396477"/>
            <a:ext cx="456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00460" hangingPunct="1"/>
            <a:r>
              <a:rPr lang="lv-LV" sz="3200" kern="1200">
                <a:solidFill>
                  <a:prstClr val="white"/>
                </a:solidFill>
                <a:latin typeface="+mn-lt"/>
                <a:ea typeface="+mn-ea"/>
                <a:cs typeface="+mn-cs"/>
              </a:rPr>
              <a:t>1</a:t>
            </a:r>
            <a:endParaRPr lang="lv-LV" sz="1600" kern="12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Heptagon 20">
            <a:extLst>
              <a:ext uri="{FF2B5EF4-FFF2-40B4-BE49-F238E27FC236}">
                <a16:creationId xmlns:a16="http://schemas.microsoft.com/office/drawing/2014/main" id="{7B8FB8C4-CD89-4842-A77A-2B1887CE42B9}"/>
              </a:ext>
            </a:extLst>
          </p:cNvPr>
          <p:cNvSpPr/>
          <p:nvPr/>
        </p:nvSpPr>
        <p:spPr>
          <a:xfrm>
            <a:off x="707545" y="3662779"/>
            <a:ext cx="695062" cy="670167"/>
          </a:xfrm>
          <a:prstGeom prst="heptagon">
            <a:avLst/>
          </a:prstGeom>
          <a:solidFill>
            <a:srgbClr val="2EA8B5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/>
            <a:endParaRPr lang="lv-LV" sz="2560" b="0" kern="1200">
              <a:solidFill>
                <a:prstClr val="white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5DB54A-B760-45BA-BE3A-2372BAAE1221}"/>
              </a:ext>
            </a:extLst>
          </p:cNvPr>
          <p:cNvSpPr txBox="1"/>
          <p:nvPr/>
        </p:nvSpPr>
        <p:spPr>
          <a:xfrm>
            <a:off x="867251" y="3705474"/>
            <a:ext cx="456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00460" hangingPunct="1"/>
            <a:r>
              <a:rPr lang="lv-LV" sz="3200" kern="1200">
                <a:solidFill>
                  <a:prstClr val="white"/>
                </a:solidFill>
                <a:latin typeface="+mn-lt"/>
                <a:ea typeface="+mn-ea"/>
                <a:cs typeface="+mn-cs"/>
              </a:rPr>
              <a:t>2</a:t>
            </a:r>
            <a:endParaRPr lang="lv-LV" sz="1600" kern="12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Heptagon 22">
            <a:extLst>
              <a:ext uri="{FF2B5EF4-FFF2-40B4-BE49-F238E27FC236}">
                <a16:creationId xmlns:a16="http://schemas.microsoft.com/office/drawing/2014/main" id="{FD1B52D4-8601-4895-8792-F305F6734F9B}"/>
              </a:ext>
            </a:extLst>
          </p:cNvPr>
          <p:cNvSpPr/>
          <p:nvPr/>
        </p:nvSpPr>
        <p:spPr>
          <a:xfrm>
            <a:off x="710432" y="4929081"/>
            <a:ext cx="695062" cy="670167"/>
          </a:xfrm>
          <a:prstGeom prst="heptagon">
            <a:avLst/>
          </a:prstGeom>
          <a:solidFill>
            <a:srgbClr val="2EA8B5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/>
            <a:endParaRPr lang="lv-LV" sz="2560" b="0" kern="1200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F1FC945-2832-40BC-84B0-91AE829CA0D8}"/>
              </a:ext>
            </a:extLst>
          </p:cNvPr>
          <p:cNvSpPr txBox="1"/>
          <p:nvPr/>
        </p:nvSpPr>
        <p:spPr>
          <a:xfrm>
            <a:off x="870138" y="4971776"/>
            <a:ext cx="456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00460" hangingPunct="1"/>
            <a:r>
              <a:rPr lang="lv-LV" sz="3200" kern="1200">
                <a:solidFill>
                  <a:prstClr val="white"/>
                </a:solidFill>
                <a:latin typeface="+mn-lt"/>
                <a:ea typeface="+mn-ea"/>
                <a:cs typeface="+mn-cs"/>
              </a:rPr>
              <a:t>3</a:t>
            </a:r>
            <a:endParaRPr lang="lv-LV" sz="1600" kern="12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" name="Heptagon 24">
            <a:extLst>
              <a:ext uri="{FF2B5EF4-FFF2-40B4-BE49-F238E27FC236}">
                <a16:creationId xmlns:a16="http://schemas.microsoft.com/office/drawing/2014/main" id="{FA9A313B-FE6F-4D2E-8FA4-D406041CF92A}"/>
              </a:ext>
            </a:extLst>
          </p:cNvPr>
          <p:cNvSpPr/>
          <p:nvPr/>
        </p:nvSpPr>
        <p:spPr>
          <a:xfrm>
            <a:off x="707545" y="6217962"/>
            <a:ext cx="695062" cy="670167"/>
          </a:xfrm>
          <a:prstGeom prst="heptagon">
            <a:avLst/>
          </a:prstGeom>
          <a:solidFill>
            <a:srgbClr val="2EA8B5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/>
            <a:endParaRPr lang="lv-LV" sz="2560" b="0" kern="1200">
              <a:solidFill>
                <a:prstClr val="white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D36E63-F68C-4ECB-BE3B-56C120FDA7E8}"/>
              </a:ext>
            </a:extLst>
          </p:cNvPr>
          <p:cNvSpPr txBox="1"/>
          <p:nvPr/>
        </p:nvSpPr>
        <p:spPr>
          <a:xfrm>
            <a:off x="867251" y="6260657"/>
            <a:ext cx="456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00460" hangingPunct="1"/>
            <a:r>
              <a:rPr lang="lv-LV" sz="3200" kern="1200">
                <a:solidFill>
                  <a:prstClr val="white"/>
                </a:solidFill>
                <a:latin typeface="+mn-lt"/>
                <a:ea typeface="+mn-ea"/>
                <a:cs typeface="+mn-cs"/>
              </a:rPr>
              <a:t>4</a:t>
            </a:r>
            <a:endParaRPr lang="lv-LV" sz="1600" kern="120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9468BD8-39A0-457B-8BD8-323E688AE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80" y="7875766"/>
            <a:ext cx="2110053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69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4B9D6CF-965E-47A9-B64C-AE27307E262C}"/>
              </a:ext>
            </a:extLst>
          </p:cNvPr>
          <p:cNvSpPr/>
          <p:nvPr/>
        </p:nvSpPr>
        <p:spPr>
          <a:xfrm>
            <a:off x="274051" y="1442862"/>
            <a:ext cx="16813076" cy="8076494"/>
          </a:xfrm>
          <a:prstGeom prst="rect">
            <a:avLst/>
          </a:prstGeom>
          <a:solidFill>
            <a:schemeClr val="bg2">
              <a:lumMod val="9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/>
            <a:endParaRPr lang="lv-LV" sz="2560" b="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C9DB5C-7403-4AA1-9855-94F243DEE8EF}"/>
              </a:ext>
            </a:extLst>
          </p:cNvPr>
          <p:cNvSpPr txBox="1"/>
          <p:nvPr/>
        </p:nvSpPr>
        <p:spPr>
          <a:xfrm>
            <a:off x="1170016" y="4275309"/>
            <a:ext cx="6114537" cy="368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00460" hangingPunct="1"/>
            <a:r>
              <a:rPr lang="lv-LV" sz="8000" kern="1200" dirty="0">
                <a:solidFill>
                  <a:srgbClr val="2EA8B5"/>
                </a:solidFill>
                <a:latin typeface="Calibri" panose="020F0502020204030204"/>
                <a:ea typeface="+mn-ea"/>
                <a:cs typeface="+mn-cs"/>
              </a:rPr>
              <a:t>Investīcijas</a:t>
            </a:r>
            <a:br>
              <a:rPr lang="lv-LV" sz="7680" kern="1200" dirty="0">
                <a:solidFill>
                  <a:srgbClr val="2EA8B5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lv-LV" sz="7680" kern="1200" dirty="0">
                <a:solidFill>
                  <a:srgbClr val="2EA8B5"/>
                </a:solidFill>
                <a:latin typeface="Calibri" panose="020F0502020204030204"/>
                <a:ea typeface="+mn-ea"/>
                <a:cs typeface="+mn-cs"/>
              </a:rPr>
            </a:br>
            <a:endParaRPr lang="lv-LV" sz="7680" kern="1200" dirty="0">
              <a:solidFill>
                <a:srgbClr val="2EA8B5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9047B9D2-C0EB-4162-B080-E9A28767EC3A}"/>
              </a:ext>
            </a:extLst>
          </p:cNvPr>
          <p:cNvSpPr/>
          <p:nvPr/>
        </p:nvSpPr>
        <p:spPr>
          <a:xfrm>
            <a:off x="265" y="1"/>
            <a:ext cx="17339733" cy="831680"/>
          </a:xfrm>
          <a:custGeom>
            <a:avLst/>
            <a:gdLst/>
            <a:ahLst/>
            <a:cxnLst/>
            <a:rect l="l" t="t" r="r" b="b"/>
            <a:pathLst>
              <a:path w="20104100" h="1047115">
                <a:moveTo>
                  <a:pt x="0" y="1047088"/>
                </a:moveTo>
                <a:lnTo>
                  <a:pt x="20104099" y="1047088"/>
                </a:lnTo>
                <a:lnTo>
                  <a:pt x="20104099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2EA8B5"/>
          </a:solidFill>
        </p:spPr>
        <p:txBody>
          <a:bodyPr wrap="square" lIns="0" tIns="0" rIns="0" bIns="0" rtlCol="0"/>
          <a:lstStyle/>
          <a:p>
            <a:pPr algn="l" defTabSz="1300460" hangingPunct="1"/>
            <a:endParaRPr sz="2560" b="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3E61E4-7BEF-4561-B912-1C5171A72CB6}"/>
              </a:ext>
            </a:extLst>
          </p:cNvPr>
          <p:cNvSpPr txBox="1"/>
          <p:nvPr/>
        </p:nvSpPr>
        <p:spPr>
          <a:xfrm>
            <a:off x="274051" y="-43774"/>
            <a:ext cx="7551909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00460" hangingPunct="1"/>
            <a:r>
              <a:rPr lang="lv-LV" sz="512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Turpmākā rīcība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23BE12-88BA-4C77-AA7D-F29CD17A49AC}"/>
              </a:ext>
            </a:extLst>
          </p:cNvPr>
          <p:cNvSpPr txBox="1"/>
          <p:nvPr/>
        </p:nvSpPr>
        <p:spPr>
          <a:xfrm>
            <a:off x="3254370" y="2290821"/>
            <a:ext cx="5070721" cy="368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00460" hangingPunct="1"/>
            <a:r>
              <a:rPr lang="lv-LV" sz="8000" kern="1200" dirty="0">
                <a:solidFill>
                  <a:srgbClr val="2EA8B5"/>
                </a:solidFill>
                <a:latin typeface="Calibri" panose="020F0502020204030204"/>
                <a:ea typeface="+mn-ea"/>
                <a:cs typeface="+mn-cs"/>
              </a:rPr>
              <a:t>Eksports</a:t>
            </a:r>
            <a:br>
              <a:rPr lang="lv-LV" sz="7680" kern="1200" dirty="0">
                <a:solidFill>
                  <a:srgbClr val="2EA8B5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lv-LV" sz="7680" kern="1200" dirty="0">
                <a:solidFill>
                  <a:srgbClr val="2EA8B5"/>
                </a:solidFill>
                <a:latin typeface="Calibri" panose="020F0502020204030204"/>
                <a:ea typeface="+mn-ea"/>
                <a:cs typeface="+mn-cs"/>
              </a:rPr>
            </a:br>
            <a:endParaRPr lang="lv-LV" sz="7680" kern="1200" dirty="0">
              <a:solidFill>
                <a:srgbClr val="2EA8B5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94357275-DCF6-4D50-B8E8-EC39B9221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0" y="1978651"/>
            <a:ext cx="2126286" cy="21262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9EC032-79AC-4275-AEAE-236AF075B524}"/>
              </a:ext>
            </a:extLst>
          </p:cNvPr>
          <p:cNvSpPr txBox="1"/>
          <p:nvPr/>
        </p:nvSpPr>
        <p:spPr>
          <a:xfrm>
            <a:off x="597139" y="7570129"/>
            <a:ext cx="43995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0460" hangingPunct="1"/>
            <a:r>
              <a:rPr lang="lv-LV" sz="2800" dirty="0">
                <a:latin typeface="+mn-lt"/>
              </a:rPr>
              <a:t>“Stratēģija Latvijai COVID-19 krīzes radīto seku mazināšanai”</a:t>
            </a:r>
            <a:endParaRPr lang="lv-LV" sz="2800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74C952-A480-4560-B619-2766276ABF24}"/>
              </a:ext>
            </a:extLst>
          </p:cNvPr>
          <p:cNvSpPr/>
          <p:nvPr/>
        </p:nvSpPr>
        <p:spPr>
          <a:xfrm>
            <a:off x="10922751" y="1978651"/>
            <a:ext cx="5738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0460" hangingPunct="1"/>
            <a:r>
              <a:rPr lang="lv-LV" sz="2800" dirty="0">
                <a:latin typeface="+mn-lt"/>
              </a:rPr>
              <a:t>Nacionālās industriālās politikas  pamatnostādnes 2021.-2027.gadam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34FF9F-96DA-484D-B977-65230554ACD8}"/>
              </a:ext>
            </a:extLst>
          </p:cNvPr>
          <p:cNvSpPr/>
          <p:nvPr/>
        </p:nvSpPr>
        <p:spPr>
          <a:xfrm>
            <a:off x="5826166" y="7723961"/>
            <a:ext cx="44662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0" dirty="0">
                <a:latin typeface="+mn-lt"/>
                <a:ea typeface="Times New Roman" panose="02020603050405020304" pitchFamily="18" charset="0"/>
              </a:rPr>
              <a:t>“Zaļais koridors” birokrātijas un administratīvo procesu mazināšanai</a:t>
            </a:r>
            <a:endParaRPr lang="lv-LV" b="0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81E313-1286-4ED5-BBBA-05980C2A816C}"/>
              </a:ext>
            </a:extLst>
          </p:cNvPr>
          <p:cNvSpPr/>
          <p:nvPr/>
        </p:nvSpPr>
        <p:spPr>
          <a:xfrm>
            <a:off x="11479972" y="3812750"/>
            <a:ext cx="5409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0" dirty="0">
                <a:latin typeface="+mn-lt"/>
                <a:ea typeface="Times New Roman" panose="02020603050405020304" pitchFamily="18" charset="0"/>
              </a:rPr>
              <a:t>Latvijas preču un pakalpojumu eksporta veicināšanas un ārvalstu investīciju piesaistes pamatnostādnes</a:t>
            </a:r>
            <a:endParaRPr lang="lv-LV" b="0" dirty="0"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225C4F-15A5-4652-8436-ABAD22C7DA7F}"/>
              </a:ext>
            </a:extLst>
          </p:cNvPr>
          <p:cNvSpPr/>
          <p:nvPr/>
        </p:nvSpPr>
        <p:spPr>
          <a:xfrm>
            <a:off x="11329965" y="5386085"/>
            <a:ext cx="5342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0" dirty="0">
                <a:latin typeface="+mn-lt"/>
              </a:rPr>
              <a:t>Latvijas Tūrisma attīstības pamatnostādnes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76FC97E-7690-43AF-9268-AA6DCE057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01" y="3509445"/>
            <a:ext cx="1934331" cy="194188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6EB4AFE-EFC8-46CA-8DC2-3B58D25FB112}"/>
              </a:ext>
            </a:extLst>
          </p:cNvPr>
          <p:cNvSpPr/>
          <p:nvPr/>
        </p:nvSpPr>
        <p:spPr>
          <a:xfrm>
            <a:off x="11139061" y="7699681"/>
            <a:ext cx="4326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0" dirty="0">
                <a:latin typeface="+mn-lt"/>
              </a:rPr>
              <a:t>Atbalsts jaunajiem eksportētājiem starptautiski konkurētspējīgās industrijās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67998F-1A7D-4D58-9ED5-29AA312FE43D}"/>
              </a:ext>
            </a:extLst>
          </p:cNvPr>
          <p:cNvCxnSpPr>
            <a:cxnSpLocks/>
          </p:cNvCxnSpPr>
          <p:nvPr/>
        </p:nvCxnSpPr>
        <p:spPr>
          <a:xfrm>
            <a:off x="825500" y="7346879"/>
            <a:ext cx="15081250" cy="57801"/>
          </a:xfrm>
          <a:prstGeom prst="line">
            <a:avLst/>
          </a:prstGeom>
          <a:ln w="476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Heptagon 16">
            <a:extLst>
              <a:ext uri="{FF2B5EF4-FFF2-40B4-BE49-F238E27FC236}">
                <a16:creationId xmlns:a16="http://schemas.microsoft.com/office/drawing/2014/main" id="{9D364B3F-CA3A-4ACE-BB0E-B0457B1A7BD6}"/>
              </a:ext>
            </a:extLst>
          </p:cNvPr>
          <p:cNvSpPr/>
          <p:nvPr/>
        </p:nvSpPr>
        <p:spPr>
          <a:xfrm>
            <a:off x="5123277" y="7779571"/>
            <a:ext cx="902012" cy="797763"/>
          </a:xfrm>
          <a:prstGeom prst="heptagon">
            <a:avLst/>
          </a:prstGeom>
          <a:solidFill>
            <a:srgbClr val="2EA8B5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/>
            <a:endParaRPr lang="lv-LV" sz="2560" b="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AC4BE6-04A5-4407-8C23-C692D22D16D2}"/>
              </a:ext>
            </a:extLst>
          </p:cNvPr>
          <p:cNvSpPr txBox="1"/>
          <p:nvPr/>
        </p:nvSpPr>
        <p:spPr>
          <a:xfrm>
            <a:off x="5390653" y="7903494"/>
            <a:ext cx="381807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00460" hangingPunct="1"/>
            <a:r>
              <a:rPr lang="lv-LV" sz="3413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1</a:t>
            </a:r>
            <a:endParaRPr lang="lv-LV" sz="199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Heptagon 18">
            <a:extLst>
              <a:ext uri="{FF2B5EF4-FFF2-40B4-BE49-F238E27FC236}">
                <a16:creationId xmlns:a16="http://schemas.microsoft.com/office/drawing/2014/main" id="{1578D684-7361-42BA-AECB-7F84C2286458}"/>
              </a:ext>
            </a:extLst>
          </p:cNvPr>
          <p:cNvSpPr/>
          <p:nvPr/>
        </p:nvSpPr>
        <p:spPr>
          <a:xfrm>
            <a:off x="10184506" y="7723961"/>
            <a:ext cx="902012" cy="797763"/>
          </a:xfrm>
          <a:prstGeom prst="heptagon">
            <a:avLst/>
          </a:prstGeom>
          <a:solidFill>
            <a:srgbClr val="2EA8B5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/>
            <a:endParaRPr lang="lv-LV" sz="2560" b="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8F160A-AFAC-4961-8D05-5319D9BE4FD3}"/>
              </a:ext>
            </a:extLst>
          </p:cNvPr>
          <p:cNvSpPr txBox="1"/>
          <p:nvPr/>
        </p:nvSpPr>
        <p:spPr>
          <a:xfrm>
            <a:off x="10444608" y="7814071"/>
            <a:ext cx="381807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00460" hangingPunct="1"/>
            <a:r>
              <a:rPr lang="lv-LV" sz="3413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2</a:t>
            </a:r>
            <a:endParaRPr lang="lv-LV" sz="199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Heptagon 27">
            <a:extLst>
              <a:ext uri="{FF2B5EF4-FFF2-40B4-BE49-F238E27FC236}">
                <a16:creationId xmlns:a16="http://schemas.microsoft.com/office/drawing/2014/main" id="{02FA222A-6159-4D44-B96C-9662D69EAB71}"/>
              </a:ext>
            </a:extLst>
          </p:cNvPr>
          <p:cNvSpPr/>
          <p:nvPr/>
        </p:nvSpPr>
        <p:spPr>
          <a:xfrm>
            <a:off x="10688056" y="4014827"/>
            <a:ext cx="902012" cy="797763"/>
          </a:xfrm>
          <a:prstGeom prst="heptagon">
            <a:avLst/>
          </a:prstGeom>
          <a:solidFill>
            <a:srgbClr val="2EA8B5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/>
            <a:endParaRPr lang="lv-LV" sz="2560" b="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A91E71-40DA-4994-9D4E-5B9DA27FD924}"/>
              </a:ext>
            </a:extLst>
          </p:cNvPr>
          <p:cNvSpPr txBox="1"/>
          <p:nvPr/>
        </p:nvSpPr>
        <p:spPr>
          <a:xfrm>
            <a:off x="10922751" y="4104937"/>
            <a:ext cx="381807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00460" hangingPunct="1"/>
            <a:r>
              <a:rPr lang="lv-LV" sz="3413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1</a:t>
            </a:r>
            <a:endParaRPr lang="lv-LV" sz="199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Heptagon 29">
            <a:extLst>
              <a:ext uri="{FF2B5EF4-FFF2-40B4-BE49-F238E27FC236}">
                <a16:creationId xmlns:a16="http://schemas.microsoft.com/office/drawing/2014/main" id="{4D38C2CD-6F3B-4F71-B53C-1758E912FF74}"/>
              </a:ext>
            </a:extLst>
          </p:cNvPr>
          <p:cNvSpPr/>
          <p:nvPr/>
        </p:nvSpPr>
        <p:spPr>
          <a:xfrm>
            <a:off x="10695724" y="5389479"/>
            <a:ext cx="902012" cy="797763"/>
          </a:xfrm>
          <a:prstGeom prst="heptagon">
            <a:avLst/>
          </a:prstGeom>
          <a:solidFill>
            <a:srgbClr val="2EA8B5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/>
            <a:endParaRPr lang="lv-LV" sz="2560" b="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A749D2-BECC-4171-A541-A08798CB3EF8}"/>
              </a:ext>
            </a:extLst>
          </p:cNvPr>
          <p:cNvSpPr txBox="1"/>
          <p:nvPr/>
        </p:nvSpPr>
        <p:spPr>
          <a:xfrm>
            <a:off x="10955826" y="5479589"/>
            <a:ext cx="381807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00460" hangingPunct="1"/>
            <a:r>
              <a:rPr lang="lv-LV" sz="3413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2</a:t>
            </a:r>
            <a:endParaRPr lang="lv-LV" sz="199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7BF0F35-2FD0-469F-B1E7-91413EA66D15}"/>
              </a:ext>
            </a:extLst>
          </p:cNvPr>
          <p:cNvCxnSpPr>
            <a:cxnSpLocks/>
          </p:cNvCxnSpPr>
          <p:nvPr/>
        </p:nvCxnSpPr>
        <p:spPr>
          <a:xfrm>
            <a:off x="10275380" y="1577402"/>
            <a:ext cx="0" cy="5471098"/>
          </a:xfrm>
          <a:prstGeom prst="line">
            <a:avLst/>
          </a:prstGeom>
          <a:ln w="476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908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6BF4D4F-93D2-4C27-A02E-59EF5128DA2A}"/>
              </a:ext>
            </a:extLst>
          </p:cNvPr>
          <p:cNvSpPr txBox="1">
            <a:spLocks/>
          </p:cNvSpPr>
          <p:nvPr/>
        </p:nvSpPr>
        <p:spPr bwMode="auto">
          <a:xfrm>
            <a:off x="6895896" y="5622683"/>
            <a:ext cx="3737383" cy="89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0" indent="0" algn="ctr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lv-LV" altLang="lv-LV" sz="6200" b="0">
                <a:solidFill>
                  <a:srgbClr val="228B9D"/>
                </a:solidFill>
                <a:ea typeface="ＭＳ Ｐゴシック" panose="020B0600070205080204" pitchFamily="34" charset="-128"/>
              </a:rPr>
              <a:t>Paldies!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endParaRPr lang="lv-LV" altLang="lv-LV" sz="4000" b="0"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C4CB57-B17C-4835-AF33-33EB8BF53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223" y="8809046"/>
            <a:ext cx="192321" cy="23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6EE187-9A83-4AF0-B649-361DAF2BAE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314" y="8803299"/>
            <a:ext cx="227755" cy="227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B95F61-9B48-402E-B322-B1A701885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989" y="8804766"/>
            <a:ext cx="243403" cy="2262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4ACE35-22A5-40C7-B814-627D65936A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91453" y="8817482"/>
            <a:ext cx="213572" cy="2135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C1207F-207A-49E4-9668-CB22A8E7C2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31" y="8825959"/>
            <a:ext cx="232141" cy="19677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BAF2E57-18B2-44F2-9BFB-2722778D358A}"/>
              </a:ext>
            </a:extLst>
          </p:cNvPr>
          <p:cNvGrpSpPr/>
          <p:nvPr/>
        </p:nvGrpSpPr>
        <p:grpSpPr>
          <a:xfrm>
            <a:off x="885672" y="8715683"/>
            <a:ext cx="15989712" cy="374979"/>
            <a:chOff x="885672" y="8715683"/>
            <a:chExt cx="15989712" cy="37497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FEBC930-78FA-451C-AEF5-E32616BB5369}"/>
                </a:ext>
              </a:extLst>
            </p:cNvPr>
            <p:cNvSpPr/>
            <p:nvPr/>
          </p:nvSpPr>
          <p:spPr>
            <a:xfrm>
              <a:off x="12481402" y="8715683"/>
              <a:ext cx="21969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1800" b="0">
                  <a:latin typeface="Calibri Light" panose="020F0302020204030204"/>
                </a:rPr>
                <a:t>+371 67013100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F0AC874-C9D6-4D61-9111-1D33EF7792E1}"/>
                </a:ext>
              </a:extLst>
            </p:cNvPr>
            <p:cNvSpPr/>
            <p:nvPr/>
          </p:nvSpPr>
          <p:spPr>
            <a:xfrm>
              <a:off x="6623409" y="8720344"/>
              <a:ext cx="163319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1800" b="0">
                  <a:latin typeface="Calibri Light" panose="020F0302020204030204"/>
                </a:rPr>
                <a:t>www.em.gov.lv</a:t>
              </a:r>
              <a:endParaRPr lang="lv-LV" sz="1800" b="0">
                <a:latin typeface="Calibri Light" panose="020F0302020204030204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C3C0893-B637-4B2B-95FF-70D67991A2BE}"/>
                </a:ext>
              </a:extLst>
            </p:cNvPr>
            <p:cNvSpPr/>
            <p:nvPr/>
          </p:nvSpPr>
          <p:spPr>
            <a:xfrm>
              <a:off x="885672" y="8718470"/>
              <a:ext cx="23791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sz="1800" b="0">
                  <a:latin typeface="Calibri Light" panose="020F0302020204030204"/>
                </a:rPr>
                <a:t>@</a:t>
              </a:r>
              <a:r>
                <a:rPr lang="en-US" sz="1800" b="0" err="1">
                  <a:latin typeface="Calibri Light" panose="020F0302020204030204"/>
                </a:rPr>
                <a:t>E</a:t>
              </a:r>
              <a:r>
                <a:rPr lang="en-US" sz="1800" b="0" spc="-150" err="1">
                  <a:latin typeface="Calibri Light" panose="020F0302020204030204"/>
                </a:rPr>
                <a:t>M_</a:t>
              </a:r>
              <a:r>
                <a:rPr lang="en-US" sz="1800" b="0" err="1">
                  <a:latin typeface="Calibri Light" panose="020F0302020204030204"/>
                </a:rPr>
                <a:t>gov</a:t>
              </a:r>
              <a:r>
                <a:rPr lang="en-US" sz="1800" b="0" spc="-150" err="1">
                  <a:latin typeface="Calibri Light" panose="020F0302020204030204"/>
                </a:rPr>
                <a:t>_</a:t>
              </a:r>
              <a:r>
                <a:rPr lang="en-US" sz="1800" b="0" err="1">
                  <a:latin typeface="Calibri Light" panose="020F0302020204030204"/>
                </a:rPr>
                <a:t>lv</a:t>
              </a:r>
              <a:r>
                <a:rPr lang="en-US" sz="1800" b="0">
                  <a:latin typeface="Calibri Light" panose="020F0302020204030204"/>
                </a:rPr>
                <a:t>,</a:t>
              </a:r>
              <a:r>
                <a:rPr lang="en-US" sz="1800" b="0" spc="-300">
                  <a:latin typeface="Calibri Light" panose="020F0302020204030204"/>
                </a:rPr>
                <a:t> </a:t>
              </a:r>
              <a:r>
                <a:rPr lang="en-US" sz="1800" b="0">
                  <a:latin typeface="Calibri Light" panose="020F0302020204030204"/>
                </a:rPr>
                <a:t>@</a:t>
              </a:r>
              <a:r>
                <a:rPr lang="en-US" sz="1800" b="0" err="1">
                  <a:latin typeface="Calibri Light" panose="020F0302020204030204"/>
                </a:rPr>
                <a:t>siltinam</a:t>
              </a:r>
              <a:endParaRPr lang="lv-LV" sz="1800" b="0">
                <a:latin typeface="Calibri Light" panose="020F0302020204030204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ACD86B3-24EF-43E1-ACED-73C98EB828D2}"/>
                </a:ext>
              </a:extLst>
            </p:cNvPr>
            <p:cNvSpPr/>
            <p:nvPr/>
          </p:nvSpPr>
          <p:spPr>
            <a:xfrm>
              <a:off x="8567482" y="8721330"/>
              <a:ext cx="366792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1800" b="0" err="1">
                  <a:latin typeface="Calibri Light" panose="020F0302020204030204"/>
                </a:rPr>
                <a:t>Brīvības</a:t>
              </a:r>
              <a:r>
                <a:rPr lang="en-US" sz="1800" b="0">
                  <a:latin typeface="Calibri Light" panose="020F0302020204030204"/>
                </a:rPr>
                <a:t> </a:t>
              </a:r>
              <a:r>
                <a:rPr lang="lv-LV" sz="1800" b="0">
                  <a:latin typeface="Calibri Light" panose="020F0302020204030204"/>
                </a:rPr>
                <a:t>iela</a:t>
              </a:r>
              <a:r>
                <a:rPr lang="en-US" sz="1800" b="0">
                  <a:latin typeface="Calibri Light" panose="020F0302020204030204"/>
                </a:rPr>
                <a:t> 55, R</a:t>
              </a:r>
              <a:r>
                <a:rPr lang="lv-LV" sz="1800" b="0">
                  <a:latin typeface="Calibri Light" panose="020F0302020204030204"/>
                </a:rPr>
                <a:t>ī</a:t>
              </a:r>
              <a:r>
                <a:rPr lang="en-US" sz="1800" b="0" err="1">
                  <a:latin typeface="Calibri Light" panose="020F0302020204030204"/>
                </a:rPr>
                <a:t>ga</a:t>
              </a:r>
              <a:r>
                <a:rPr lang="en-US" sz="1800" b="0">
                  <a:latin typeface="Calibri Light" panose="020F0302020204030204"/>
                </a:rPr>
                <a:t>, LV-1519, Latvia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D07F65E-C5A5-4DEE-A9F5-D9F077F43334}"/>
                </a:ext>
              </a:extLst>
            </p:cNvPr>
            <p:cNvSpPr/>
            <p:nvPr/>
          </p:nvSpPr>
          <p:spPr>
            <a:xfrm>
              <a:off x="14678393" y="8715683"/>
              <a:ext cx="21969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1800" b="0">
                  <a:latin typeface="Calibri Light" panose="020F0302020204030204"/>
                </a:rPr>
                <a:t>pasts@em.gov.lv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A06EA0E4-126E-4356-839A-2E3C5A2893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976" y="8841853"/>
            <a:ext cx="227534" cy="1608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EE66312-B6D9-47C0-8504-DA3BD9AB0C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874" y="8838873"/>
            <a:ext cx="105398" cy="1752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BC52E9F-862C-4DE0-A360-2BD42129A4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974" y="8793821"/>
            <a:ext cx="264529" cy="26452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1E48084-61CC-4E30-BC48-B1D0768F212E}"/>
              </a:ext>
            </a:extLst>
          </p:cNvPr>
          <p:cNvSpPr/>
          <p:nvPr/>
        </p:nvSpPr>
        <p:spPr>
          <a:xfrm>
            <a:off x="4011519" y="8718470"/>
            <a:ext cx="2241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lv-LV" sz="1800" b="0">
                <a:latin typeface="Calibri Light" panose="020F0302020204030204"/>
              </a:rPr>
              <a:t>/</a:t>
            </a:r>
            <a:r>
              <a:rPr lang="en-US" sz="1800" b="0" err="1">
                <a:latin typeface="Calibri Light" panose="020F0302020204030204"/>
              </a:rPr>
              <a:t>ekonomikasministrija</a:t>
            </a:r>
            <a:endParaRPr lang="lv-LV" sz="1800" b="0">
              <a:solidFill>
                <a:schemeClr val="bg1">
                  <a:alpha val="78000"/>
                </a:scheme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67744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BB1D21-6795-42C5-A967-30A576095E0C}"/>
              </a:ext>
            </a:extLst>
          </p:cNvPr>
          <p:cNvSpPr/>
          <p:nvPr/>
        </p:nvSpPr>
        <p:spPr>
          <a:xfrm>
            <a:off x="943881" y="3851813"/>
            <a:ext cx="15434861" cy="4712057"/>
          </a:xfrm>
          <a:prstGeom prst="rect">
            <a:avLst/>
          </a:prstGeom>
          <a:solidFill>
            <a:schemeClr val="bg2">
              <a:lumMod val="90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lv-LV" sz="2800" dirty="0">
              <a:solidFill>
                <a:srgbClr val="000000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6A8C9E75-BFFC-4FAC-A666-9933FE3AA993}"/>
              </a:ext>
            </a:extLst>
          </p:cNvPr>
          <p:cNvSpPr/>
          <p:nvPr/>
        </p:nvSpPr>
        <p:spPr>
          <a:xfrm>
            <a:off x="265" y="1"/>
            <a:ext cx="17339733" cy="831680"/>
          </a:xfrm>
          <a:custGeom>
            <a:avLst/>
            <a:gdLst/>
            <a:ahLst/>
            <a:cxnLst/>
            <a:rect l="l" t="t" r="r" b="b"/>
            <a:pathLst>
              <a:path w="20104100" h="1047115">
                <a:moveTo>
                  <a:pt x="0" y="1047088"/>
                </a:moveTo>
                <a:lnTo>
                  <a:pt x="20104099" y="1047088"/>
                </a:lnTo>
                <a:lnTo>
                  <a:pt x="20104099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2EA8B5"/>
          </a:solidFill>
        </p:spPr>
        <p:txBody>
          <a:bodyPr wrap="square" lIns="0" tIns="0" rIns="0" bIns="0" rtlCol="0"/>
          <a:lstStyle/>
          <a:p>
            <a:pPr algn="l" defTabSz="1300460" hangingPunct="1"/>
            <a:endParaRPr sz="2560" b="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43AB09-4ED9-4050-A66E-2F95F10F5B7F}"/>
              </a:ext>
            </a:extLst>
          </p:cNvPr>
          <p:cNvSpPr txBox="1"/>
          <p:nvPr/>
        </p:nvSpPr>
        <p:spPr>
          <a:xfrm>
            <a:off x="592104" y="-31475"/>
            <a:ext cx="7551909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00460" hangingPunct="1"/>
            <a:r>
              <a:rPr lang="lv-LV" sz="512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Mērķi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881196-421A-4B78-99E7-8C9A73652D57}"/>
              </a:ext>
            </a:extLst>
          </p:cNvPr>
          <p:cNvSpPr/>
          <p:nvPr/>
        </p:nvSpPr>
        <p:spPr>
          <a:xfrm>
            <a:off x="1756041" y="3137195"/>
            <a:ext cx="3599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1300460" hangingPunct="1">
              <a:defRPr/>
            </a:pPr>
            <a:r>
              <a:rPr lang="lv-LV" dirty="0">
                <a:latin typeface="+mn-lt"/>
                <a:ea typeface="Verdana" panose="020B0604030504040204" pitchFamily="34" charset="0"/>
              </a:rPr>
              <a:t>Rezultatīvie rādītāji</a:t>
            </a:r>
            <a:endParaRPr lang="lv-LV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E22632-B46C-4BEC-9DF4-66D6C141F450}"/>
              </a:ext>
            </a:extLst>
          </p:cNvPr>
          <p:cNvCxnSpPr>
            <a:cxnSpLocks/>
          </p:cNvCxnSpPr>
          <p:nvPr/>
        </p:nvCxnSpPr>
        <p:spPr>
          <a:xfrm>
            <a:off x="943881" y="3882863"/>
            <a:ext cx="15452501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F8ED53D-416A-41A4-BBFF-4C3FCE9444C9}"/>
              </a:ext>
            </a:extLst>
          </p:cNvPr>
          <p:cNvSpPr/>
          <p:nvPr/>
        </p:nvSpPr>
        <p:spPr>
          <a:xfrm>
            <a:off x="6953286" y="3141530"/>
            <a:ext cx="8707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latin typeface="+mn-lt"/>
              </a:rPr>
              <a:t>2015</a:t>
            </a:r>
            <a:endParaRPr lang="lv-LV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D32B4F-AA28-4FED-8668-A158F7D6CCBC}"/>
              </a:ext>
            </a:extLst>
          </p:cNvPr>
          <p:cNvSpPr/>
          <p:nvPr/>
        </p:nvSpPr>
        <p:spPr>
          <a:xfrm>
            <a:off x="10209494" y="3137194"/>
            <a:ext cx="8707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latin typeface="+mn-lt"/>
              </a:rPr>
              <a:t>2018</a:t>
            </a:r>
            <a:endParaRPr lang="lv-LV" dirty="0">
              <a:solidFill>
                <a:schemeClr val="bg1"/>
              </a:solidFill>
              <a:latin typeface="+mn-lt"/>
              <a:ea typeface="Verdan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41C15A-FA73-4D15-A5F4-83EDF7B18E94}"/>
              </a:ext>
            </a:extLst>
          </p:cNvPr>
          <p:cNvSpPr/>
          <p:nvPr/>
        </p:nvSpPr>
        <p:spPr>
          <a:xfrm>
            <a:off x="13943294" y="3137194"/>
            <a:ext cx="8707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defTabSz="1300460" hangingPunct="1">
              <a:defRPr/>
            </a:pPr>
            <a:r>
              <a:rPr lang="lv-LV" dirty="0">
                <a:latin typeface="+mn-lt"/>
              </a:rPr>
              <a:t>2020</a:t>
            </a:r>
            <a:endParaRPr lang="lv-LV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6B1AD1-09D9-4CD7-B8D7-9C167DE517A7}"/>
              </a:ext>
            </a:extLst>
          </p:cNvPr>
          <p:cNvSpPr/>
          <p:nvPr/>
        </p:nvSpPr>
        <p:spPr>
          <a:xfrm>
            <a:off x="1987956" y="4300055"/>
            <a:ext cx="3444176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2000" dirty="0">
                <a:latin typeface="+mn-lt"/>
              </a:rPr>
              <a:t>Eksporta pieaugums (vidēji gadā salīdzināmās cenās, %)</a:t>
            </a:r>
            <a:endParaRPr lang="lv-LV" sz="20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D5111E-755A-4BB8-94D4-C2FBF14FAA79}"/>
              </a:ext>
            </a:extLst>
          </p:cNvPr>
          <p:cNvSpPr/>
          <p:nvPr/>
        </p:nvSpPr>
        <p:spPr>
          <a:xfrm>
            <a:off x="1776780" y="5924297"/>
            <a:ext cx="4228599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2000" dirty="0">
                <a:latin typeface="+mn-lt"/>
              </a:rPr>
              <a:t>Augsto tehnoloģiju produktu īpatsvars Latvijas kopējā eksportā (%)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837E14-CF05-4B6A-9734-D8C93EB1CA0A}"/>
              </a:ext>
            </a:extLst>
          </p:cNvPr>
          <p:cNvSpPr/>
          <p:nvPr/>
        </p:nvSpPr>
        <p:spPr>
          <a:xfrm>
            <a:off x="1836006" y="7817494"/>
            <a:ext cx="4083180" cy="736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2000" dirty="0">
                <a:latin typeface="+mn-lt"/>
              </a:rPr>
              <a:t>ĀTI snieguma indekss (Baltijas reģionā)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619DF8-F8E2-43DD-A503-F136116F58DB}"/>
              </a:ext>
            </a:extLst>
          </p:cNvPr>
          <p:cNvSpPr/>
          <p:nvPr/>
        </p:nvSpPr>
        <p:spPr>
          <a:xfrm>
            <a:off x="6997364" y="4548428"/>
            <a:ext cx="88678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dirty="0">
                <a:latin typeface="+mn-lt"/>
              </a:rPr>
              <a:t>1,4%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1DC4FA-D974-40D4-A364-AE729A9CDE77}"/>
              </a:ext>
            </a:extLst>
          </p:cNvPr>
          <p:cNvSpPr/>
          <p:nvPr/>
        </p:nvSpPr>
        <p:spPr>
          <a:xfrm>
            <a:off x="6997365" y="6197230"/>
            <a:ext cx="886781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dirty="0">
                <a:latin typeface="+mn-lt"/>
              </a:rPr>
              <a:t>9,8%</a:t>
            </a:r>
            <a:endParaRPr lang="lv-LV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24A2A1-1603-4D5E-B584-BB5646B33ACE}"/>
              </a:ext>
            </a:extLst>
          </p:cNvPr>
          <p:cNvSpPr/>
          <p:nvPr/>
        </p:nvSpPr>
        <p:spPr>
          <a:xfrm>
            <a:off x="7133453" y="7862901"/>
            <a:ext cx="612668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dirty="0">
                <a:latin typeface="+mn-lt"/>
              </a:rPr>
              <a:t>1,5</a:t>
            </a:r>
            <a:endParaRPr lang="lv-LV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05E37A-45B8-429B-A526-0B2A3B7C4242}"/>
              </a:ext>
            </a:extLst>
          </p:cNvPr>
          <p:cNvSpPr/>
          <p:nvPr/>
        </p:nvSpPr>
        <p:spPr>
          <a:xfrm>
            <a:off x="10490698" y="4556858"/>
            <a:ext cx="4665060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dirty="0">
                <a:latin typeface="+mn-lt"/>
              </a:rPr>
              <a:t>5% (2018.–2020.g., vidēji gadā)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1A0070F-35E5-40AC-B7F8-9EDDE2F8F4DD}"/>
              </a:ext>
            </a:extLst>
          </p:cNvPr>
          <p:cNvSpPr/>
          <p:nvPr/>
        </p:nvSpPr>
        <p:spPr>
          <a:xfrm>
            <a:off x="10337451" y="6205975"/>
            <a:ext cx="1058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latin typeface="+mn-lt"/>
              </a:rPr>
              <a:t>10,5%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048E370-1B74-4E7F-960E-5D0426EA9D77}"/>
              </a:ext>
            </a:extLst>
          </p:cNvPr>
          <p:cNvSpPr/>
          <p:nvPr/>
        </p:nvSpPr>
        <p:spPr>
          <a:xfrm>
            <a:off x="13943294" y="6205975"/>
            <a:ext cx="801822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dirty="0">
                <a:latin typeface="+mn-lt"/>
              </a:rPr>
              <a:t>11%</a:t>
            </a:r>
            <a:endParaRPr lang="lv-LV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C287D3-93C6-4FE6-9455-2DF2A53CCF12}"/>
              </a:ext>
            </a:extLst>
          </p:cNvPr>
          <p:cNvSpPr/>
          <p:nvPr/>
        </p:nvSpPr>
        <p:spPr>
          <a:xfrm>
            <a:off x="10644869" y="7863170"/>
            <a:ext cx="4918333" cy="47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dirty="0">
                <a:latin typeface="+mn-lt"/>
              </a:rPr>
              <a:t>1,2    (2018.- 2020.g., vidēji gadā)</a:t>
            </a:r>
            <a:endParaRPr lang="lv-LV" dirty="0">
              <a:latin typeface="+mn-lt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DC9D1C8-4BEE-47CB-9ABC-E421429273AA}"/>
              </a:ext>
            </a:extLst>
          </p:cNvPr>
          <p:cNvCxnSpPr>
            <a:cxnSpLocks/>
          </p:cNvCxnSpPr>
          <p:nvPr/>
        </p:nvCxnSpPr>
        <p:spPr>
          <a:xfrm>
            <a:off x="943881" y="5529213"/>
            <a:ext cx="15352651" cy="0"/>
          </a:xfrm>
          <a:prstGeom prst="line">
            <a:avLst/>
          </a:prstGeom>
          <a:ln w="476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67F5B99-4162-4979-9673-A05AFC45E402}"/>
              </a:ext>
            </a:extLst>
          </p:cNvPr>
          <p:cNvCxnSpPr>
            <a:cxnSpLocks/>
          </p:cNvCxnSpPr>
          <p:nvPr/>
        </p:nvCxnSpPr>
        <p:spPr>
          <a:xfrm>
            <a:off x="9103949" y="3265392"/>
            <a:ext cx="0" cy="5279161"/>
          </a:xfrm>
          <a:prstGeom prst="line">
            <a:avLst/>
          </a:prstGeom>
          <a:ln w="476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F5DE1CD-1FB4-4713-AB5D-78440FF79DF9}"/>
              </a:ext>
            </a:extLst>
          </p:cNvPr>
          <p:cNvCxnSpPr>
            <a:cxnSpLocks/>
          </p:cNvCxnSpPr>
          <p:nvPr/>
        </p:nvCxnSpPr>
        <p:spPr>
          <a:xfrm>
            <a:off x="12778906" y="5924297"/>
            <a:ext cx="0" cy="1056379"/>
          </a:xfrm>
          <a:prstGeom prst="line">
            <a:avLst/>
          </a:prstGeom>
          <a:ln w="476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Heptagon 38">
            <a:extLst>
              <a:ext uri="{FF2B5EF4-FFF2-40B4-BE49-F238E27FC236}">
                <a16:creationId xmlns:a16="http://schemas.microsoft.com/office/drawing/2014/main" id="{E8731CEA-4A9E-4001-A36C-716B91E14F48}"/>
              </a:ext>
            </a:extLst>
          </p:cNvPr>
          <p:cNvSpPr/>
          <p:nvPr/>
        </p:nvSpPr>
        <p:spPr>
          <a:xfrm>
            <a:off x="1389372" y="4646785"/>
            <a:ext cx="514509" cy="461643"/>
          </a:xfrm>
          <a:prstGeom prst="heptagon">
            <a:avLst/>
          </a:prstGeom>
          <a:solidFill>
            <a:srgbClr val="2EA8B5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/>
            <a:endParaRPr lang="lv-LV" sz="2560" b="0" kern="1200">
              <a:solidFill>
                <a:prstClr val="white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C25A77A-941C-45A0-B7DE-7A323A2C96B3}"/>
              </a:ext>
            </a:extLst>
          </p:cNvPr>
          <p:cNvSpPr txBox="1"/>
          <p:nvPr/>
        </p:nvSpPr>
        <p:spPr>
          <a:xfrm>
            <a:off x="1477999" y="4641999"/>
            <a:ext cx="443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00460" hangingPunct="1"/>
            <a:r>
              <a:rPr lang="lv-LV" kern="12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1</a:t>
            </a:r>
            <a:endParaRPr lang="lv-LV" sz="1200" kern="1200" dirty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" name="Heptagon 40">
            <a:extLst>
              <a:ext uri="{FF2B5EF4-FFF2-40B4-BE49-F238E27FC236}">
                <a16:creationId xmlns:a16="http://schemas.microsoft.com/office/drawing/2014/main" id="{13D5FA69-957B-467A-AF4A-303D7E9DDB75}"/>
              </a:ext>
            </a:extLst>
          </p:cNvPr>
          <p:cNvSpPr/>
          <p:nvPr/>
        </p:nvSpPr>
        <p:spPr>
          <a:xfrm>
            <a:off x="1389374" y="6205975"/>
            <a:ext cx="514507" cy="448881"/>
          </a:xfrm>
          <a:prstGeom prst="heptagon">
            <a:avLst/>
          </a:prstGeom>
          <a:solidFill>
            <a:srgbClr val="2EA8B5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/>
            <a:endParaRPr lang="lv-LV" sz="2560" b="0" kern="1200">
              <a:solidFill>
                <a:prstClr val="white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54C333-86D4-455C-B4CB-64A04CFE2E4D}"/>
              </a:ext>
            </a:extLst>
          </p:cNvPr>
          <p:cNvSpPr txBox="1"/>
          <p:nvPr/>
        </p:nvSpPr>
        <p:spPr>
          <a:xfrm>
            <a:off x="1471629" y="6193191"/>
            <a:ext cx="456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00460" hangingPunct="1"/>
            <a:r>
              <a:rPr lang="lv-LV" kern="12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2</a:t>
            </a:r>
            <a:endParaRPr lang="lv-LV" sz="1200" kern="1200" dirty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3" name="Heptagon 42">
            <a:extLst>
              <a:ext uri="{FF2B5EF4-FFF2-40B4-BE49-F238E27FC236}">
                <a16:creationId xmlns:a16="http://schemas.microsoft.com/office/drawing/2014/main" id="{305C7A43-09F4-42E8-A91E-D5512066CE97}"/>
              </a:ext>
            </a:extLst>
          </p:cNvPr>
          <p:cNvSpPr/>
          <p:nvPr/>
        </p:nvSpPr>
        <p:spPr>
          <a:xfrm>
            <a:off x="1392941" y="7850310"/>
            <a:ext cx="514510" cy="461666"/>
          </a:xfrm>
          <a:prstGeom prst="heptagon">
            <a:avLst/>
          </a:prstGeom>
          <a:solidFill>
            <a:srgbClr val="2EA8B5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/>
            <a:endParaRPr lang="lv-LV" sz="2560" b="0" kern="1200">
              <a:solidFill>
                <a:prstClr val="white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6C92481-F124-41CC-81D1-7DDEC61B4CF0}"/>
              </a:ext>
            </a:extLst>
          </p:cNvPr>
          <p:cNvSpPr txBox="1"/>
          <p:nvPr/>
        </p:nvSpPr>
        <p:spPr>
          <a:xfrm>
            <a:off x="1486607" y="7860881"/>
            <a:ext cx="456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00460" hangingPunct="1"/>
            <a:r>
              <a:rPr lang="lv-LV" kern="1200" dirty="0">
                <a:solidFill>
                  <a:prstClr val="white"/>
                </a:solidFill>
                <a:latin typeface="+mn-lt"/>
                <a:ea typeface="+mn-ea"/>
                <a:cs typeface="+mn-cs"/>
              </a:rPr>
              <a:t>3</a:t>
            </a:r>
            <a:endParaRPr lang="lv-LV" sz="2560" kern="1200" dirty="0">
              <a:solidFill>
                <a:prstClr val="white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0968959-E015-4BB4-95AF-638D67254CE1}"/>
              </a:ext>
            </a:extLst>
          </p:cNvPr>
          <p:cNvCxnSpPr>
            <a:cxnSpLocks/>
          </p:cNvCxnSpPr>
          <p:nvPr/>
        </p:nvCxnSpPr>
        <p:spPr>
          <a:xfrm>
            <a:off x="943881" y="7306497"/>
            <a:ext cx="15352651" cy="0"/>
          </a:xfrm>
          <a:prstGeom prst="line">
            <a:avLst/>
          </a:prstGeom>
          <a:ln w="476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EFAC945-8D03-40E2-9E9D-6855B7C3FFA2}"/>
              </a:ext>
            </a:extLst>
          </p:cNvPr>
          <p:cNvCxnSpPr>
            <a:cxnSpLocks/>
          </p:cNvCxnSpPr>
          <p:nvPr/>
        </p:nvCxnSpPr>
        <p:spPr>
          <a:xfrm>
            <a:off x="5952853" y="3284716"/>
            <a:ext cx="0" cy="5279161"/>
          </a:xfrm>
          <a:prstGeom prst="line">
            <a:avLst/>
          </a:prstGeom>
          <a:ln w="476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FCD0C00A-D4C1-47D2-844E-2998C37F8829}"/>
              </a:ext>
            </a:extLst>
          </p:cNvPr>
          <p:cNvSpPr/>
          <p:nvPr/>
        </p:nvSpPr>
        <p:spPr>
          <a:xfrm>
            <a:off x="4682009" y="1288596"/>
            <a:ext cx="78763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0460" hangingPunct="1"/>
            <a:r>
              <a:rPr lang="lv-LV" sz="3200" kern="1200" dirty="0">
                <a:solidFill>
                  <a:srgbClr val="2EA8B5"/>
                </a:solidFill>
                <a:latin typeface="+mn-lt"/>
                <a:ea typeface="+mn-ea"/>
                <a:cs typeface="+mn-cs"/>
              </a:rPr>
              <a:t>REZULTATĪVIE RĀDĪTĀJI UN TO SASNIEDZAMĀS REZULTATĪVĀS VĒRTĪBAS 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31820F8-114E-417B-A220-80D9F9FDF7F3}"/>
              </a:ext>
            </a:extLst>
          </p:cNvPr>
          <p:cNvCxnSpPr>
            <a:cxnSpLocks/>
          </p:cNvCxnSpPr>
          <p:nvPr/>
        </p:nvCxnSpPr>
        <p:spPr>
          <a:xfrm>
            <a:off x="12778906" y="3284716"/>
            <a:ext cx="0" cy="598147"/>
          </a:xfrm>
          <a:prstGeom prst="line">
            <a:avLst/>
          </a:prstGeom>
          <a:ln w="476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Picture 110">
            <a:extLst>
              <a:ext uri="{FF2B5EF4-FFF2-40B4-BE49-F238E27FC236}">
                <a16:creationId xmlns:a16="http://schemas.microsoft.com/office/drawing/2014/main" id="{4536BE6E-A28D-4A3E-A6B6-0CB1BF269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006" y="1131351"/>
            <a:ext cx="1544488" cy="121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37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DEF520A-9C44-481A-AB0A-184135C73C5D}"/>
              </a:ext>
            </a:extLst>
          </p:cNvPr>
          <p:cNvSpPr/>
          <p:nvPr/>
        </p:nvSpPr>
        <p:spPr>
          <a:xfrm>
            <a:off x="274051" y="1157502"/>
            <a:ext cx="16808001" cy="8234148"/>
          </a:xfrm>
          <a:prstGeom prst="rect">
            <a:avLst/>
          </a:prstGeom>
          <a:solidFill>
            <a:schemeClr val="bg2">
              <a:lumMod val="8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lv-LV" sz="2800" dirty="0">
              <a:solidFill>
                <a:srgbClr val="000000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6A0E362F-FB42-44BB-AC77-0787763B3D4D}"/>
              </a:ext>
            </a:extLst>
          </p:cNvPr>
          <p:cNvSpPr/>
          <p:nvPr/>
        </p:nvSpPr>
        <p:spPr>
          <a:xfrm>
            <a:off x="265" y="1"/>
            <a:ext cx="17339733" cy="831680"/>
          </a:xfrm>
          <a:custGeom>
            <a:avLst/>
            <a:gdLst/>
            <a:ahLst/>
            <a:cxnLst/>
            <a:rect l="l" t="t" r="r" b="b"/>
            <a:pathLst>
              <a:path w="20104100" h="1047115">
                <a:moveTo>
                  <a:pt x="0" y="1047088"/>
                </a:moveTo>
                <a:lnTo>
                  <a:pt x="20104099" y="1047088"/>
                </a:lnTo>
                <a:lnTo>
                  <a:pt x="20104099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2EA8B5"/>
          </a:solidFill>
        </p:spPr>
        <p:txBody>
          <a:bodyPr wrap="square" lIns="0" tIns="0" rIns="0" bIns="0" rtlCol="0"/>
          <a:lstStyle/>
          <a:p>
            <a:pPr algn="l" defTabSz="1300460" hangingPunct="1"/>
            <a:endParaRPr sz="2560" b="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F39455-A0BC-4A11-BBA3-A1AD18F23C75}"/>
              </a:ext>
            </a:extLst>
          </p:cNvPr>
          <p:cNvSpPr txBox="1"/>
          <p:nvPr/>
        </p:nvSpPr>
        <p:spPr>
          <a:xfrm>
            <a:off x="631860" y="-1447"/>
            <a:ext cx="11043306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300460" hangingPunct="1">
              <a:defRPr sz="512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defRPr>
            </a:lvl1pPr>
          </a:lstStyle>
          <a:p>
            <a:r>
              <a:rPr lang="lv-LV" dirty="0"/>
              <a:t>Rezultatīvo rādītāju izpilde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194953-708B-4C06-A22D-30D5EF3F19B0}"/>
              </a:ext>
            </a:extLst>
          </p:cNvPr>
          <p:cNvSpPr/>
          <p:nvPr/>
        </p:nvSpPr>
        <p:spPr>
          <a:xfrm>
            <a:off x="0" y="2138927"/>
            <a:ext cx="86677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dirty="0">
                <a:latin typeface="+mn-lt"/>
                <a:ea typeface="Verdana" panose="020B0604030504040204" pitchFamily="34" charset="0"/>
              </a:rPr>
              <a:t>Preču un pakalpojumu eksporta pieauguma temps </a:t>
            </a:r>
            <a:r>
              <a:rPr lang="lv-LV" b="0" dirty="0">
                <a:latin typeface="+mn-lt"/>
                <a:ea typeface="Verdana" panose="020B0604030504040204" pitchFamily="34" charset="0"/>
              </a:rPr>
              <a:t>(salīdzināmās cenās, procentos)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AB86EF05-2AA9-4B3D-AEE7-9DCE729972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1092533"/>
              </p:ext>
            </p:extLst>
          </p:nvPr>
        </p:nvGraphicFramePr>
        <p:xfrm>
          <a:off x="736433" y="3297876"/>
          <a:ext cx="7194884" cy="538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93D248-8922-4D2F-A2DE-2E7D00F0542C}"/>
              </a:ext>
            </a:extLst>
          </p:cNvPr>
          <p:cNvCxnSpPr>
            <a:cxnSpLocks/>
          </p:cNvCxnSpPr>
          <p:nvPr/>
        </p:nvCxnSpPr>
        <p:spPr>
          <a:xfrm>
            <a:off x="9056909" y="2749550"/>
            <a:ext cx="0" cy="5279161"/>
          </a:xfrm>
          <a:prstGeom prst="line">
            <a:avLst/>
          </a:prstGeom>
          <a:ln w="476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A0037D9-4117-4397-BF02-1051BF594C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7477426"/>
              </p:ext>
            </p:extLst>
          </p:nvPr>
        </p:nvGraphicFramePr>
        <p:xfrm>
          <a:off x="9446069" y="3297876"/>
          <a:ext cx="7194884" cy="538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D6ACA36-1DA6-4BF4-80A6-B9AB277C6E2E}"/>
              </a:ext>
            </a:extLst>
          </p:cNvPr>
          <p:cNvSpPr/>
          <p:nvPr/>
        </p:nvSpPr>
        <p:spPr>
          <a:xfrm>
            <a:off x="9137862" y="2215748"/>
            <a:ext cx="75030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latin typeface="+mn-lt"/>
                <a:ea typeface="Verdana" panose="020B0604030504040204" pitchFamily="34" charset="0"/>
              </a:rPr>
              <a:t>Augsto tehnoloģiju produktu eksports </a:t>
            </a:r>
            <a:r>
              <a:rPr lang="lv-LV" b="0" i="1" dirty="0">
                <a:latin typeface="+mn-lt"/>
                <a:ea typeface="Verdana" panose="020B0604030504040204" pitchFamily="34" charset="0"/>
              </a:rPr>
              <a:t>(procentos no IKP)</a:t>
            </a:r>
          </a:p>
        </p:txBody>
      </p:sp>
    </p:spTree>
    <p:extLst>
      <p:ext uri="{BB962C8B-B14F-4D97-AF65-F5344CB8AC3E}">
        <p14:creationId xmlns:p14="http://schemas.microsoft.com/office/powerpoint/2010/main" val="2838373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A60F1-9CCE-4B4F-AA44-0D175DA18E7B}"/>
              </a:ext>
            </a:extLst>
          </p:cNvPr>
          <p:cNvSpPr/>
          <p:nvPr/>
        </p:nvSpPr>
        <p:spPr>
          <a:xfrm>
            <a:off x="274051" y="1157502"/>
            <a:ext cx="16808001" cy="8234148"/>
          </a:xfrm>
          <a:prstGeom prst="rect">
            <a:avLst/>
          </a:prstGeom>
          <a:solidFill>
            <a:schemeClr val="bg2">
              <a:lumMod val="8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lv-LV" sz="2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5FBD310-6818-422D-856D-A82B7AE8EF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4427854"/>
              </p:ext>
            </p:extLst>
          </p:nvPr>
        </p:nvGraphicFramePr>
        <p:xfrm>
          <a:off x="846583" y="3057770"/>
          <a:ext cx="7322905" cy="5752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513546B-07DB-4E26-93D6-C5A1A72361AE}"/>
              </a:ext>
            </a:extLst>
          </p:cNvPr>
          <p:cNvSpPr/>
          <p:nvPr/>
        </p:nvSpPr>
        <p:spPr>
          <a:xfrm>
            <a:off x="693065" y="1900952"/>
            <a:ext cx="7599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</a:rPr>
              <a:t>Eksporta apjoma izmaiņas konkurētspējas un ārējā pieprasījuma ietekmē </a:t>
            </a:r>
            <a:r>
              <a:rPr lang="lv-LV" b="0" dirty="0">
                <a:latin typeface="Verdana" panose="020B0604030504040204" pitchFamily="34" charset="0"/>
                <a:ea typeface="Verdana" panose="020B0604030504040204" pitchFamily="34" charset="0"/>
              </a:rPr>
              <a:t>(%)</a:t>
            </a: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D4FF93D1-AD70-4E3B-8A79-F642AB22A955}"/>
              </a:ext>
            </a:extLst>
          </p:cNvPr>
          <p:cNvSpPr/>
          <p:nvPr/>
        </p:nvSpPr>
        <p:spPr>
          <a:xfrm>
            <a:off x="265" y="1"/>
            <a:ext cx="17339733" cy="831680"/>
          </a:xfrm>
          <a:custGeom>
            <a:avLst/>
            <a:gdLst/>
            <a:ahLst/>
            <a:cxnLst/>
            <a:rect l="l" t="t" r="r" b="b"/>
            <a:pathLst>
              <a:path w="20104100" h="1047115">
                <a:moveTo>
                  <a:pt x="0" y="1047088"/>
                </a:moveTo>
                <a:lnTo>
                  <a:pt x="20104099" y="1047088"/>
                </a:lnTo>
                <a:lnTo>
                  <a:pt x="20104099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2EA8B5"/>
          </a:solidFill>
        </p:spPr>
        <p:txBody>
          <a:bodyPr wrap="square" lIns="0" tIns="0" rIns="0" bIns="0" rtlCol="0"/>
          <a:lstStyle/>
          <a:p>
            <a:pPr algn="l" defTabSz="1300460" hangingPunct="1"/>
            <a:endParaRPr sz="2560" b="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499EE66-79F0-4138-AF56-9BF10E35A3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9261250"/>
              </p:ext>
            </p:extLst>
          </p:nvPr>
        </p:nvGraphicFramePr>
        <p:xfrm>
          <a:off x="9679257" y="3057770"/>
          <a:ext cx="6814412" cy="5538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ACD144D-5CB3-445B-8810-A4366AB22F70}"/>
              </a:ext>
            </a:extLst>
          </p:cNvPr>
          <p:cNvSpPr/>
          <p:nvPr/>
        </p:nvSpPr>
        <p:spPr>
          <a:xfrm>
            <a:off x="9879288" y="1900952"/>
            <a:ext cx="67679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</a:rPr>
              <a:t>Latvijas eksporta tirgus daļas izmaiņas pasaules eksportā </a:t>
            </a:r>
            <a:r>
              <a:rPr lang="lv-LV" b="0" dirty="0">
                <a:latin typeface="Verdana" panose="020B0604030504040204" pitchFamily="34" charset="0"/>
                <a:ea typeface="Verdana" panose="020B0604030504040204" pitchFamily="34" charset="0"/>
              </a:rPr>
              <a:t>(%)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23B155-AEB1-4337-949C-90FF864D7442}"/>
              </a:ext>
            </a:extLst>
          </p:cNvPr>
          <p:cNvCxnSpPr>
            <a:cxnSpLocks/>
          </p:cNvCxnSpPr>
          <p:nvPr/>
        </p:nvCxnSpPr>
        <p:spPr>
          <a:xfrm>
            <a:off x="8924387" y="3292605"/>
            <a:ext cx="0" cy="5279161"/>
          </a:xfrm>
          <a:prstGeom prst="line">
            <a:avLst/>
          </a:prstGeom>
          <a:ln w="476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7574941-8D7C-4F7B-83B1-19131B8A66DF}"/>
              </a:ext>
            </a:extLst>
          </p:cNvPr>
          <p:cNvSpPr txBox="1"/>
          <p:nvPr/>
        </p:nvSpPr>
        <p:spPr>
          <a:xfrm>
            <a:off x="631860" y="-1447"/>
            <a:ext cx="11043306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300460" hangingPunct="1">
              <a:defRPr sz="512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defRPr>
            </a:lvl1pPr>
          </a:lstStyle>
          <a:p>
            <a:r>
              <a:rPr lang="lv-LV" dirty="0"/>
              <a:t>Rezultatīvo rādītāju izpilde</a:t>
            </a:r>
          </a:p>
        </p:txBody>
      </p:sp>
    </p:spTree>
    <p:extLst>
      <p:ext uri="{BB962C8B-B14F-4D97-AF65-F5344CB8AC3E}">
        <p14:creationId xmlns:p14="http://schemas.microsoft.com/office/powerpoint/2010/main" val="4249372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F2214C4-6B7C-4F99-842A-15126ECC203A}"/>
              </a:ext>
            </a:extLst>
          </p:cNvPr>
          <p:cNvSpPr/>
          <p:nvPr/>
        </p:nvSpPr>
        <p:spPr>
          <a:xfrm>
            <a:off x="274051" y="1157502"/>
            <a:ext cx="16808001" cy="8234148"/>
          </a:xfrm>
          <a:prstGeom prst="rect">
            <a:avLst/>
          </a:prstGeom>
          <a:solidFill>
            <a:schemeClr val="bg2">
              <a:lumMod val="8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lv-LV" sz="2800" dirty="0">
              <a:solidFill>
                <a:srgbClr val="000000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D4752296-EB3A-477B-B954-5AB80F143C3E}"/>
              </a:ext>
            </a:extLst>
          </p:cNvPr>
          <p:cNvSpPr/>
          <p:nvPr/>
        </p:nvSpPr>
        <p:spPr>
          <a:xfrm>
            <a:off x="265" y="1"/>
            <a:ext cx="17339733" cy="831680"/>
          </a:xfrm>
          <a:custGeom>
            <a:avLst/>
            <a:gdLst/>
            <a:ahLst/>
            <a:cxnLst/>
            <a:rect l="l" t="t" r="r" b="b"/>
            <a:pathLst>
              <a:path w="20104100" h="1047115">
                <a:moveTo>
                  <a:pt x="0" y="1047088"/>
                </a:moveTo>
                <a:lnTo>
                  <a:pt x="20104099" y="1047088"/>
                </a:lnTo>
                <a:lnTo>
                  <a:pt x="20104099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2EA8B5"/>
          </a:solidFill>
        </p:spPr>
        <p:txBody>
          <a:bodyPr wrap="square" lIns="0" tIns="0" rIns="0" bIns="0" rtlCol="0"/>
          <a:lstStyle/>
          <a:p>
            <a:pPr algn="l" defTabSz="1300460" hangingPunct="1"/>
            <a:endParaRPr sz="2560" b="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4354EAC-E263-4DAE-B69F-C1D9B6BCF1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0894715"/>
              </p:ext>
            </p:extLst>
          </p:nvPr>
        </p:nvGraphicFramePr>
        <p:xfrm>
          <a:off x="794084" y="3180347"/>
          <a:ext cx="7041816" cy="5415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93829C30-7127-4541-AE41-1CA1B470D8B0}"/>
              </a:ext>
            </a:extLst>
          </p:cNvPr>
          <p:cNvSpPr/>
          <p:nvPr/>
        </p:nvSpPr>
        <p:spPr>
          <a:xfrm>
            <a:off x="387577" y="1900952"/>
            <a:ext cx="73142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latin typeface="+mn-lt"/>
                <a:ea typeface="Verdana" panose="020B0604030504040204" pitchFamily="34" charset="0"/>
              </a:rPr>
              <a:t>ĀTI Latvijā </a:t>
            </a:r>
            <a:r>
              <a:rPr lang="lv-LV" b="0" i="1" dirty="0">
                <a:latin typeface="+mn-lt"/>
                <a:ea typeface="Verdana" panose="020B0604030504040204" pitchFamily="34" charset="0"/>
              </a:rPr>
              <a:t>(saņemtās vidēji periodā, procentos pret IKP)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F2AF11D-FD36-4DC2-971E-DA55166475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7354418"/>
              </p:ext>
            </p:extLst>
          </p:nvPr>
        </p:nvGraphicFramePr>
        <p:xfrm>
          <a:off x="9517053" y="3180347"/>
          <a:ext cx="6944529" cy="5415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8429CECD-0159-4058-A41E-E7FCC9B005F9}"/>
              </a:ext>
            </a:extLst>
          </p:cNvPr>
          <p:cNvSpPr/>
          <p:nvPr/>
        </p:nvSpPr>
        <p:spPr>
          <a:xfrm>
            <a:off x="10508075" y="1975232"/>
            <a:ext cx="5205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>
                <a:latin typeface="+mn-lt"/>
                <a:ea typeface="Verdana" panose="020B0604030504040204" pitchFamily="34" charset="0"/>
              </a:rPr>
              <a:t>ĀTI Baltijas valstīs </a:t>
            </a:r>
            <a:r>
              <a:rPr lang="lv-LV" b="0" i="1" dirty="0">
                <a:latin typeface="+mn-lt"/>
                <a:ea typeface="Verdana" panose="020B0604030504040204" pitchFamily="34" charset="0"/>
              </a:rPr>
              <a:t>(darījumi, mljrd. eiro)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BD2A92-BF99-4F17-8189-9A8E8EC87D78}"/>
              </a:ext>
            </a:extLst>
          </p:cNvPr>
          <p:cNvCxnSpPr>
            <a:cxnSpLocks/>
          </p:cNvCxnSpPr>
          <p:nvPr/>
        </p:nvCxnSpPr>
        <p:spPr>
          <a:xfrm>
            <a:off x="8759287" y="3180347"/>
            <a:ext cx="0" cy="5279161"/>
          </a:xfrm>
          <a:prstGeom prst="line">
            <a:avLst/>
          </a:prstGeom>
          <a:ln w="476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2E68097-F82D-434A-A8D3-91345CEE1037}"/>
              </a:ext>
            </a:extLst>
          </p:cNvPr>
          <p:cNvSpPr txBox="1"/>
          <p:nvPr/>
        </p:nvSpPr>
        <p:spPr>
          <a:xfrm>
            <a:off x="631860" y="-1447"/>
            <a:ext cx="11043306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300460" hangingPunct="1">
              <a:defRPr sz="512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defRPr>
            </a:lvl1pPr>
          </a:lstStyle>
          <a:p>
            <a:r>
              <a:rPr lang="lv-LV" dirty="0"/>
              <a:t>Rezultatīvo rādītāju izpilde</a:t>
            </a:r>
          </a:p>
        </p:txBody>
      </p:sp>
    </p:spTree>
    <p:extLst>
      <p:ext uri="{BB962C8B-B14F-4D97-AF65-F5344CB8AC3E}">
        <p14:creationId xmlns:p14="http://schemas.microsoft.com/office/powerpoint/2010/main" val="540863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B9575CD-02A4-4A61-8A3C-2B1D2F528AE5}"/>
              </a:ext>
            </a:extLst>
          </p:cNvPr>
          <p:cNvSpPr/>
          <p:nvPr/>
        </p:nvSpPr>
        <p:spPr>
          <a:xfrm>
            <a:off x="274051" y="1157502"/>
            <a:ext cx="16808001" cy="8234148"/>
          </a:xfrm>
          <a:prstGeom prst="rect">
            <a:avLst/>
          </a:prstGeom>
          <a:solidFill>
            <a:schemeClr val="bg2">
              <a:lumMod val="8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lv-LV" sz="2800" dirty="0">
              <a:solidFill>
                <a:srgbClr val="000000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6791C19-3F61-4939-B1A2-7E723EFB49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5340528"/>
              </p:ext>
            </p:extLst>
          </p:nvPr>
        </p:nvGraphicFramePr>
        <p:xfrm>
          <a:off x="1124285" y="3576637"/>
          <a:ext cx="6620670" cy="485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49C0274-F87C-48B2-9995-EF57B76A3D78}"/>
              </a:ext>
            </a:extLst>
          </p:cNvPr>
          <p:cNvSpPr/>
          <p:nvPr/>
        </p:nvSpPr>
        <p:spPr>
          <a:xfrm>
            <a:off x="794084" y="2022902"/>
            <a:ext cx="6762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latin typeface="+mn-lt"/>
                <a:ea typeface="Verdana" panose="020B0604030504040204" pitchFamily="34" charset="0"/>
              </a:rPr>
              <a:t>Piesaistītās ĀTI plūsmas Baltijas valstīs </a:t>
            </a:r>
            <a:r>
              <a:rPr lang="lv-LV" b="0" i="1" dirty="0">
                <a:latin typeface="+mn-lt"/>
                <a:ea typeface="Verdana" panose="020B0604030504040204" pitchFamily="34" charset="0"/>
              </a:rPr>
              <a:t>(darījumi, milj. eiro)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8C42EEE-CD80-4661-954D-58822F223B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8364539"/>
              </p:ext>
            </p:extLst>
          </p:nvPr>
        </p:nvGraphicFramePr>
        <p:xfrm>
          <a:off x="9076531" y="3576637"/>
          <a:ext cx="6620669" cy="4856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D0D8F16-D02D-43EF-A8BA-C7F7B1ACFE82}"/>
              </a:ext>
            </a:extLst>
          </p:cNvPr>
          <p:cNvSpPr/>
          <p:nvPr/>
        </p:nvSpPr>
        <p:spPr>
          <a:xfrm>
            <a:off x="8942158" y="2022901"/>
            <a:ext cx="68894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>
                <a:latin typeface="+mn-lt"/>
                <a:ea typeface="Verdana" panose="020B0604030504040204" pitchFamily="34" charset="0"/>
              </a:rPr>
              <a:t>ĀTI snieguma indekss </a:t>
            </a:r>
            <a:r>
              <a:rPr lang="lv-LV" b="0" i="1" dirty="0">
                <a:latin typeface="+mn-lt"/>
                <a:ea typeface="Verdana" panose="020B0604030504040204" pitchFamily="34" charset="0"/>
              </a:rPr>
              <a:t>(3-gadu vidējais rādītājs)</a:t>
            </a: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CC33316E-12B1-486F-A597-CA2DE27D0A87}"/>
              </a:ext>
            </a:extLst>
          </p:cNvPr>
          <p:cNvSpPr/>
          <p:nvPr/>
        </p:nvSpPr>
        <p:spPr>
          <a:xfrm>
            <a:off x="265" y="1"/>
            <a:ext cx="17339733" cy="831680"/>
          </a:xfrm>
          <a:custGeom>
            <a:avLst/>
            <a:gdLst/>
            <a:ahLst/>
            <a:cxnLst/>
            <a:rect l="l" t="t" r="r" b="b"/>
            <a:pathLst>
              <a:path w="20104100" h="1047115">
                <a:moveTo>
                  <a:pt x="0" y="1047088"/>
                </a:moveTo>
                <a:lnTo>
                  <a:pt x="20104099" y="1047088"/>
                </a:lnTo>
                <a:lnTo>
                  <a:pt x="20104099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2EA8B5"/>
          </a:solidFill>
        </p:spPr>
        <p:txBody>
          <a:bodyPr wrap="square" lIns="0" tIns="0" rIns="0" bIns="0" rtlCol="0"/>
          <a:lstStyle/>
          <a:p>
            <a:pPr algn="l" defTabSz="1300460" hangingPunct="1"/>
            <a:endParaRPr sz="2560" b="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33FE88-CAE5-4AB6-B193-CCECF2186BFE}"/>
              </a:ext>
            </a:extLst>
          </p:cNvPr>
          <p:cNvCxnSpPr>
            <a:cxnSpLocks/>
          </p:cNvCxnSpPr>
          <p:nvPr/>
        </p:nvCxnSpPr>
        <p:spPr>
          <a:xfrm>
            <a:off x="8314787" y="2587755"/>
            <a:ext cx="0" cy="5279161"/>
          </a:xfrm>
          <a:prstGeom prst="line">
            <a:avLst/>
          </a:prstGeom>
          <a:ln w="476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AB9F05E-3C6A-4446-80D5-5357C419A9E0}"/>
              </a:ext>
            </a:extLst>
          </p:cNvPr>
          <p:cNvSpPr txBox="1"/>
          <p:nvPr/>
        </p:nvSpPr>
        <p:spPr>
          <a:xfrm>
            <a:off x="631860" y="-1447"/>
            <a:ext cx="11043306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300460" hangingPunct="1">
              <a:defRPr sz="512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defRPr>
            </a:lvl1pPr>
          </a:lstStyle>
          <a:p>
            <a:r>
              <a:rPr lang="lv-LV" dirty="0"/>
              <a:t>Rezultatīvo rādītāju izpilde</a:t>
            </a:r>
          </a:p>
        </p:txBody>
      </p:sp>
    </p:spTree>
    <p:extLst>
      <p:ext uri="{BB962C8B-B14F-4D97-AF65-F5344CB8AC3E}">
        <p14:creationId xmlns:p14="http://schemas.microsoft.com/office/powerpoint/2010/main" val="1409943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7AD587-E8D9-4A24-A16D-B0D227AF76D3}"/>
              </a:ext>
            </a:extLst>
          </p:cNvPr>
          <p:cNvSpPr/>
          <p:nvPr/>
        </p:nvSpPr>
        <p:spPr>
          <a:xfrm>
            <a:off x="639097" y="1424234"/>
            <a:ext cx="16062069" cy="7603246"/>
          </a:xfrm>
          <a:prstGeom prst="rect">
            <a:avLst/>
          </a:prstGeom>
          <a:solidFill>
            <a:schemeClr val="bg2">
              <a:lumMod val="9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lv-LV" sz="2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6BA8B8-5810-43ED-9880-1DD911CC605F}"/>
              </a:ext>
            </a:extLst>
          </p:cNvPr>
          <p:cNvSpPr/>
          <p:nvPr/>
        </p:nvSpPr>
        <p:spPr>
          <a:xfrm>
            <a:off x="11629004" y="7255310"/>
            <a:ext cx="5710994" cy="2498291"/>
          </a:xfrm>
          <a:prstGeom prst="rect">
            <a:avLst/>
          </a:prstGeom>
          <a:solidFill>
            <a:srgbClr val="2EA8B5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/>
            <a:endParaRPr lang="lv-LV" sz="2560" b="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235343B4-72E5-4A67-803E-10305CFDD5DD}"/>
              </a:ext>
            </a:extLst>
          </p:cNvPr>
          <p:cNvSpPr/>
          <p:nvPr/>
        </p:nvSpPr>
        <p:spPr>
          <a:xfrm>
            <a:off x="265" y="1"/>
            <a:ext cx="17339733" cy="831680"/>
          </a:xfrm>
          <a:custGeom>
            <a:avLst/>
            <a:gdLst/>
            <a:ahLst/>
            <a:cxnLst/>
            <a:rect l="l" t="t" r="r" b="b"/>
            <a:pathLst>
              <a:path w="20104100" h="1047115">
                <a:moveTo>
                  <a:pt x="0" y="1047088"/>
                </a:moveTo>
                <a:lnTo>
                  <a:pt x="20104099" y="1047088"/>
                </a:lnTo>
                <a:lnTo>
                  <a:pt x="20104099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2EA8B5"/>
          </a:solidFill>
        </p:spPr>
        <p:txBody>
          <a:bodyPr wrap="square" lIns="0" tIns="0" rIns="0" bIns="0" rtlCol="0"/>
          <a:lstStyle/>
          <a:p>
            <a:pPr algn="l" defTabSz="1300460" hangingPunct="1"/>
            <a:endParaRPr sz="2560" b="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0C86F4-7BAC-4786-8229-35A56B3C0075}"/>
              </a:ext>
            </a:extLst>
          </p:cNvPr>
          <p:cNvSpPr txBox="1"/>
          <p:nvPr/>
        </p:nvSpPr>
        <p:spPr>
          <a:xfrm>
            <a:off x="10938845" y="3949599"/>
            <a:ext cx="5070721" cy="3900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00460" hangingPunct="1"/>
            <a:r>
              <a:rPr lang="lv-LV" sz="9387" kern="1200" dirty="0">
                <a:solidFill>
                  <a:srgbClr val="2EA8B5"/>
                </a:solidFill>
                <a:latin typeface="Calibri" panose="020F0502020204030204"/>
                <a:ea typeface="+mn-ea"/>
                <a:cs typeface="+mn-cs"/>
              </a:rPr>
              <a:t>Eksports</a:t>
            </a:r>
            <a:br>
              <a:rPr lang="lv-LV" sz="7680" kern="1200" dirty="0">
                <a:solidFill>
                  <a:srgbClr val="2EA8B5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lv-LV" sz="7680" kern="1200" dirty="0">
                <a:solidFill>
                  <a:srgbClr val="2EA8B5"/>
                </a:solidFill>
                <a:latin typeface="Calibri" panose="020F0502020204030204"/>
                <a:ea typeface="+mn-ea"/>
                <a:cs typeface="+mn-cs"/>
              </a:rPr>
            </a:br>
            <a:endParaRPr lang="lv-LV" sz="7680" kern="1200" dirty="0">
              <a:solidFill>
                <a:srgbClr val="2EA8B5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4DA0D2-2355-4C62-9AE3-117997612819}"/>
              </a:ext>
            </a:extLst>
          </p:cNvPr>
          <p:cNvSpPr txBox="1"/>
          <p:nvPr/>
        </p:nvSpPr>
        <p:spPr>
          <a:xfrm>
            <a:off x="861557" y="1669422"/>
            <a:ext cx="6964403" cy="3856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00460" hangingPunct="1"/>
            <a:r>
              <a:rPr lang="lv-LV" sz="455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Latvijas uzņēmumu konkurētspējas pieaugums</a:t>
            </a:r>
            <a:br>
              <a:rPr lang="lv-LV" sz="7680" kern="1200" dirty="0">
                <a:solidFill>
                  <a:srgbClr val="2EA8B5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lv-LV" sz="7680" kern="1200" dirty="0">
                <a:solidFill>
                  <a:srgbClr val="2EA8B5"/>
                </a:solidFill>
                <a:latin typeface="Calibri" panose="020F0502020204030204"/>
                <a:ea typeface="+mn-ea"/>
                <a:cs typeface="+mn-cs"/>
              </a:rPr>
            </a:br>
            <a:endParaRPr lang="lv-LV" sz="7680" kern="1200" dirty="0">
              <a:solidFill>
                <a:srgbClr val="2EA8B5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eptagon 5">
            <a:extLst>
              <a:ext uri="{FF2B5EF4-FFF2-40B4-BE49-F238E27FC236}">
                <a16:creationId xmlns:a16="http://schemas.microsoft.com/office/drawing/2014/main" id="{7620A438-2157-444D-BEE7-FD59650BDEA9}"/>
              </a:ext>
            </a:extLst>
          </p:cNvPr>
          <p:cNvSpPr/>
          <p:nvPr/>
        </p:nvSpPr>
        <p:spPr>
          <a:xfrm>
            <a:off x="1856877" y="3835504"/>
            <a:ext cx="1078020" cy="968597"/>
          </a:xfrm>
          <a:prstGeom prst="heptagon">
            <a:avLst/>
          </a:prstGeom>
          <a:solidFill>
            <a:srgbClr val="2EA8B5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/>
            <a:endParaRPr lang="lv-LV" sz="2560" b="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C15D7E-67D7-4EFC-9228-F1581B638C33}"/>
              </a:ext>
            </a:extLst>
          </p:cNvPr>
          <p:cNvSpPr txBox="1"/>
          <p:nvPr/>
        </p:nvSpPr>
        <p:spPr>
          <a:xfrm>
            <a:off x="2167732" y="3920896"/>
            <a:ext cx="456309" cy="79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00460" hangingPunct="1"/>
            <a:r>
              <a:rPr lang="lv-LV" sz="455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1</a:t>
            </a:r>
            <a:endParaRPr lang="lv-LV" sz="256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3842B2-A749-406B-9C33-9235C4FB38FC}"/>
              </a:ext>
            </a:extLst>
          </p:cNvPr>
          <p:cNvSpPr txBox="1"/>
          <p:nvPr/>
        </p:nvSpPr>
        <p:spPr>
          <a:xfrm>
            <a:off x="3163051" y="3991504"/>
            <a:ext cx="4198040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00460" hangingPunct="1"/>
            <a:r>
              <a:rPr lang="lv-LV" sz="3413" b="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Tehnoloģiskā attīstība</a:t>
            </a:r>
            <a:endParaRPr lang="lv-LV" sz="2560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Heptagon 16">
            <a:extLst>
              <a:ext uri="{FF2B5EF4-FFF2-40B4-BE49-F238E27FC236}">
                <a16:creationId xmlns:a16="http://schemas.microsoft.com/office/drawing/2014/main" id="{384E4FE1-2BE9-4CDE-9C6D-454F9D943D33}"/>
              </a:ext>
            </a:extLst>
          </p:cNvPr>
          <p:cNvSpPr/>
          <p:nvPr/>
        </p:nvSpPr>
        <p:spPr>
          <a:xfrm>
            <a:off x="1856877" y="5275326"/>
            <a:ext cx="1078020" cy="968597"/>
          </a:xfrm>
          <a:prstGeom prst="heptagon">
            <a:avLst/>
          </a:prstGeom>
          <a:solidFill>
            <a:srgbClr val="2EA8B5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/>
            <a:endParaRPr lang="lv-LV" sz="2560" b="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BC3260-883E-4699-9053-106DA77443B1}"/>
              </a:ext>
            </a:extLst>
          </p:cNvPr>
          <p:cNvSpPr txBox="1"/>
          <p:nvPr/>
        </p:nvSpPr>
        <p:spPr>
          <a:xfrm>
            <a:off x="2160740" y="5384500"/>
            <a:ext cx="456309" cy="79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00460" hangingPunct="1"/>
            <a:r>
              <a:rPr lang="lv-LV" sz="455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2</a:t>
            </a:r>
            <a:endParaRPr lang="lv-LV" sz="256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866545-6AAE-4215-8EF8-F5ADAFD0A6FC}"/>
              </a:ext>
            </a:extLst>
          </p:cNvPr>
          <p:cNvSpPr txBox="1"/>
          <p:nvPr/>
        </p:nvSpPr>
        <p:spPr>
          <a:xfrm>
            <a:off x="3163050" y="5417992"/>
            <a:ext cx="6502400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00460" hangingPunct="1"/>
            <a:r>
              <a:rPr lang="lv-LV" sz="3413" b="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Ražošanas efektivitātes uzlabošana</a:t>
            </a:r>
            <a:endParaRPr lang="lv-LV" sz="2560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Heptagon 19">
            <a:extLst>
              <a:ext uri="{FF2B5EF4-FFF2-40B4-BE49-F238E27FC236}">
                <a16:creationId xmlns:a16="http://schemas.microsoft.com/office/drawing/2014/main" id="{637D05BB-089D-4411-A75F-E34EFE73A99C}"/>
              </a:ext>
            </a:extLst>
          </p:cNvPr>
          <p:cNvSpPr/>
          <p:nvPr/>
        </p:nvSpPr>
        <p:spPr>
          <a:xfrm>
            <a:off x="1902509" y="6704453"/>
            <a:ext cx="1078020" cy="968597"/>
          </a:xfrm>
          <a:prstGeom prst="heptagon">
            <a:avLst/>
          </a:prstGeom>
          <a:solidFill>
            <a:srgbClr val="2EA8B5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/>
            <a:endParaRPr lang="lv-LV" sz="2560" b="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8EF3F0-B0DE-4893-85DE-06582CB99636}"/>
              </a:ext>
            </a:extLst>
          </p:cNvPr>
          <p:cNvSpPr txBox="1"/>
          <p:nvPr/>
        </p:nvSpPr>
        <p:spPr>
          <a:xfrm>
            <a:off x="2176293" y="6772910"/>
            <a:ext cx="456309" cy="79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00460" hangingPunct="1"/>
            <a:r>
              <a:rPr lang="lv-LV" sz="455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3</a:t>
            </a:r>
            <a:endParaRPr lang="lv-LV" sz="256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75F951-3A7F-4BE0-AB20-E9293C1FC919}"/>
              </a:ext>
            </a:extLst>
          </p:cNvPr>
          <p:cNvSpPr txBox="1"/>
          <p:nvPr/>
        </p:nvSpPr>
        <p:spPr>
          <a:xfrm>
            <a:off x="3208683" y="6860454"/>
            <a:ext cx="4198040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00460" hangingPunct="1"/>
            <a:r>
              <a:rPr lang="lv-LV" sz="3413" b="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Inovāciju veicināšana</a:t>
            </a:r>
            <a:endParaRPr lang="lv-LV" sz="2560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158B9553-4459-48AB-9977-854EC1916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7700" y="1461376"/>
            <a:ext cx="2143465" cy="214346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6E689A2-21CD-4326-ADFE-EDC357B4CD6A}"/>
              </a:ext>
            </a:extLst>
          </p:cNvPr>
          <p:cNvSpPr txBox="1"/>
          <p:nvPr/>
        </p:nvSpPr>
        <p:spPr>
          <a:xfrm>
            <a:off x="11629004" y="7847864"/>
            <a:ext cx="5710994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0460" hangingPunct="1"/>
            <a:r>
              <a:rPr lang="lv-LV" sz="256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Tradicionālo nozaru transformācija uz augstāku pievienoto vērtību preču un pakalpojumu ražošanu.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5C8208-CC3B-44A5-9C1A-AF13168C182E}"/>
              </a:ext>
            </a:extLst>
          </p:cNvPr>
          <p:cNvSpPr txBox="1"/>
          <p:nvPr/>
        </p:nvSpPr>
        <p:spPr>
          <a:xfrm>
            <a:off x="631860" y="-1447"/>
            <a:ext cx="11043306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300460" hangingPunct="1">
              <a:defRPr sz="512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defRPr>
            </a:lvl1pPr>
          </a:lstStyle>
          <a:p>
            <a:r>
              <a:rPr lang="lv-LV" dirty="0"/>
              <a:t>Nākotnes prioritātes</a:t>
            </a:r>
          </a:p>
        </p:txBody>
      </p:sp>
    </p:spTree>
    <p:extLst>
      <p:ext uri="{BB962C8B-B14F-4D97-AF65-F5344CB8AC3E}">
        <p14:creationId xmlns:p14="http://schemas.microsoft.com/office/powerpoint/2010/main" val="2297916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A93EE573-91A3-4A38-900F-332326B9B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6386" y="7082540"/>
            <a:ext cx="4969169" cy="1006771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D4196326-E1C7-42B2-B68E-66DED9A69CE6}"/>
              </a:ext>
            </a:extLst>
          </p:cNvPr>
          <p:cNvSpPr/>
          <p:nvPr/>
        </p:nvSpPr>
        <p:spPr>
          <a:xfrm>
            <a:off x="572377" y="1075263"/>
            <a:ext cx="16467601" cy="8399470"/>
          </a:xfrm>
          <a:prstGeom prst="rect">
            <a:avLst/>
          </a:prstGeom>
          <a:solidFill>
            <a:schemeClr val="bg2">
              <a:lumMod val="90000"/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/>
            <a:endParaRPr lang="lv-LV" sz="2560" b="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5AB88F2-2C6D-4762-AD91-3A44769EBBC5}"/>
              </a:ext>
            </a:extLst>
          </p:cNvPr>
          <p:cNvSpPr/>
          <p:nvPr/>
        </p:nvSpPr>
        <p:spPr>
          <a:xfrm>
            <a:off x="10602134" y="3320456"/>
            <a:ext cx="5710994" cy="569047"/>
          </a:xfrm>
          <a:prstGeom prst="rect">
            <a:avLst/>
          </a:prstGeom>
          <a:solidFill>
            <a:schemeClr val="tx1">
              <a:lumMod val="50000"/>
              <a:lumOff val="5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/>
            <a:endParaRPr lang="lv-LV" sz="2560" b="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8637DE0-941C-4477-BDBE-DCF1BD70FA79}"/>
              </a:ext>
            </a:extLst>
          </p:cNvPr>
          <p:cNvSpPr/>
          <p:nvPr/>
        </p:nvSpPr>
        <p:spPr>
          <a:xfrm>
            <a:off x="10602134" y="7016881"/>
            <a:ext cx="5710994" cy="569047"/>
          </a:xfrm>
          <a:prstGeom prst="rect">
            <a:avLst/>
          </a:prstGeom>
          <a:solidFill>
            <a:schemeClr val="tx1">
              <a:lumMod val="50000"/>
              <a:lumOff val="5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/>
            <a:endParaRPr lang="lv-LV" sz="2560" b="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712E15B-1856-4E73-8305-816BE7A205C2}"/>
              </a:ext>
            </a:extLst>
          </p:cNvPr>
          <p:cNvSpPr/>
          <p:nvPr/>
        </p:nvSpPr>
        <p:spPr>
          <a:xfrm>
            <a:off x="615034" y="6962745"/>
            <a:ext cx="5710994" cy="569047"/>
          </a:xfrm>
          <a:prstGeom prst="rect">
            <a:avLst/>
          </a:prstGeom>
          <a:solidFill>
            <a:schemeClr val="tx1">
              <a:lumMod val="50000"/>
              <a:lumOff val="5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/>
            <a:endParaRPr lang="lv-LV" sz="2560" b="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EF4C6C2-9317-4BA8-AD79-B5DE493CA136}"/>
              </a:ext>
            </a:extLst>
          </p:cNvPr>
          <p:cNvSpPr/>
          <p:nvPr/>
        </p:nvSpPr>
        <p:spPr>
          <a:xfrm>
            <a:off x="637549" y="3325469"/>
            <a:ext cx="5710994" cy="569047"/>
          </a:xfrm>
          <a:prstGeom prst="rect">
            <a:avLst/>
          </a:prstGeom>
          <a:solidFill>
            <a:schemeClr val="tx1">
              <a:lumMod val="50000"/>
              <a:lumOff val="5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/>
            <a:endParaRPr lang="lv-LV" sz="2560" b="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object 14">
            <a:extLst>
              <a:ext uri="{FF2B5EF4-FFF2-40B4-BE49-F238E27FC236}">
                <a16:creationId xmlns:a16="http://schemas.microsoft.com/office/drawing/2014/main" id="{033206DC-3D4E-4097-BBFC-C6CB6557FD1E}"/>
              </a:ext>
            </a:extLst>
          </p:cNvPr>
          <p:cNvSpPr/>
          <p:nvPr/>
        </p:nvSpPr>
        <p:spPr>
          <a:xfrm>
            <a:off x="3460547" y="2724983"/>
            <a:ext cx="10419168" cy="54489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l" defTabSz="1300460" hangingPunct="1"/>
            <a:endParaRPr sz="2560" b="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235343B4-72E5-4A67-803E-10305CFDD5DD}"/>
              </a:ext>
            </a:extLst>
          </p:cNvPr>
          <p:cNvSpPr/>
          <p:nvPr/>
        </p:nvSpPr>
        <p:spPr>
          <a:xfrm>
            <a:off x="265" y="1"/>
            <a:ext cx="17339733" cy="831680"/>
          </a:xfrm>
          <a:custGeom>
            <a:avLst/>
            <a:gdLst/>
            <a:ahLst/>
            <a:cxnLst/>
            <a:rect l="l" t="t" r="r" b="b"/>
            <a:pathLst>
              <a:path w="20104100" h="1047115">
                <a:moveTo>
                  <a:pt x="0" y="1047088"/>
                </a:moveTo>
                <a:lnTo>
                  <a:pt x="20104099" y="1047088"/>
                </a:lnTo>
                <a:lnTo>
                  <a:pt x="20104099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2EA8B5"/>
          </a:solidFill>
        </p:spPr>
        <p:txBody>
          <a:bodyPr wrap="square" lIns="0" tIns="0" rIns="0" bIns="0" rtlCol="0"/>
          <a:lstStyle/>
          <a:p>
            <a:pPr algn="l" defTabSz="1300460" hangingPunct="1"/>
            <a:endParaRPr sz="2560" b="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3842B2-A749-406B-9C33-9235C4FB38FC}"/>
              </a:ext>
            </a:extLst>
          </p:cNvPr>
          <p:cNvSpPr txBox="1"/>
          <p:nvPr/>
        </p:nvSpPr>
        <p:spPr>
          <a:xfrm>
            <a:off x="703861" y="3330484"/>
            <a:ext cx="6383866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00460" hangingPunct="1"/>
            <a:r>
              <a:rPr lang="lv-LV" sz="2844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Kvalificēta darbaspēka pieejamība</a:t>
            </a:r>
            <a:endParaRPr lang="lv-LV" sz="2276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866545-6AAE-4215-8EF8-F5ADAFD0A6FC}"/>
              </a:ext>
            </a:extLst>
          </p:cNvPr>
          <p:cNvSpPr txBox="1"/>
          <p:nvPr/>
        </p:nvSpPr>
        <p:spPr>
          <a:xfrm>
            <a:off x="10688293" y="3338235"/>
            <a:ext cx="6623497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00460" hangingPunct="1"/>
            <a:r>
              <a:rPr lang="lv-LV" sz="2844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Pieejamās infrastruktūras kvalitāte</a:t>
            </a:r>
            <a:endParaRPr lang="lv-LV" sz="2276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75F951-3A7F-4BE0-AB20-E9293C1FC919}"/>
              </a:ext>
            </a:extLst>
          </p:cNvPr>
          <p:cNvSpPr txBox="1"/>
          <p:nvPr/>
        </p:nvSpPr>
        <p:spPr>
          <a:xfrm>
            <a:off x="992660" y="6967759"/>
            <a:ext cx="5123499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00460" hangingPunct="1"/>
            <a:r>
              <a:rPr lang="lv-LV" sz="2844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Finanšu sektora izaicinājumi</a:t>
            </a:r>
            <a:endParaRPr lang="lv-LV" sz="2276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36F1CC-AF69-4D14-AD94-E04395C9D6B0}"/>
              </a:ext>
            </a:extLst>
          </p:cNvPr>
          <p:cNvSpPr txBox="1"/>
          <p:nvPr/>
        </p:nvSpPr>
        <p:spPr>
          <a:xfrm>
            <a:off x="10723391" y="7005004"/>
            <a:ext cx="6997184" cy="530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00460" hangingPunct="1"/>
            <a:r>
              <a:rPr lang="lv-LV" sz="2844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Atbalsta instrumentu pieejamība</a:t>
            </a:r>
            <a:endParaRPr lang="lv-LV" sz="256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0C14E62-6FAD-4306-881C-AA99A0AAE3FF}"/>
              </a:ext>
            </a:extLst>
          </p:cNvPr>
          <p:cNvSpPr txBox="1"/>
          <p:nvPr/>
        </p:nvSpPr>
        <p:spPr>
          <a:xfrm>
            <a:off x="760276" y="4141020"/>
            <a:ext cx="5355883" cy="114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0460" hangingPunct="1"/>
            <a:r>
              <a:rPr lang="lv-LV" sz="2276" b="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Prioritārās jomas:</a:t>
            </a:r>
          </a:p>
          <a:p>
            <a:pPr defTabSz="1300460" hangingPunct="1"/>
            <a:r>
              <a:rPr lang="lv-LV" sz="2276" b="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- IT sektors, metālapstrāde, mašīnbūve un skandināvu valodu zināšanas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8736929-033E-4322-A22B-C0D068D0D3FA}"/>
              </a:ext>
            </a:extLst>
          </p:cNvPr>
          <p:cNvSpPr txBox="1"/>
          <p:nvPr/>
        </p:nvSpPr>
        <p:spPr>
          <a:xfrm>
            <a:off x="11113589" y="4270187"/>
            <a:ext cx="5355883" cy="44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0460" hangingPunct="1"/>
            <a:r>
              <a:rPr lang="lv-LV" sz="2276" b="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Starppilsētu mobilitātes kvalitāte.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45AA872-66C9-4C96-AFE1-48472892B9F6}"/>
              </a:ext>
            </a:extLst>
          </p:cNvPr>
          <p:cNvSpPr txBox="1"/>
          <p:nvPr/>
        </p:nvSpPr>
        <p:spPr>
          <a:xfrm>
            <a:off x="11005447" y="7966290"/>
            <a:ext cx="5355883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0460" hangingPunct="1"/>
            <a:r>
              <a:rPr lang="lv-LV" sz="2276" b="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ES struktūrfondu un valsts atbalsta instrumentu trūkums.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6780FFD-12A7-4F10-BF17-6D4760881318}"/>
              </a:ext>
            </a:extLst>
          </p:cNvPr>
          <p:cNvSpPr txBox="1"/>
          <p:nvPr/>
        </p:nvSpPr>
        <p:spPr>
          <a:xfrm>
            <a:off x="698912" y="7814823"/>
            <a:ext cx="5710994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0460" hangingPunct="1"/>
            <a:r>
              <a:rPr lang="lv-LV" sz="2276" b="0" i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Banku pakalpojumu kvalitāte – kontu atvēršanas/ aizvēršanas procedūras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311C49E-C75B-4129-B15D-2D4B9D1FC59A}"/>
              </a:ext>
            </a:extLst>
          </p:cNvPr>
          <p:cNvSpPr txBox="1"/>
          <p:nvPr/>
        </p:nvSpPr>
        <p:spPr>
          <a:xfrm>
            <a:off x="11341318" y="990092"/>
            <a:ext cx="6114537" cy="3900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00460" hangingPunct="1"/>
            <a:r>
              <a:rPr lang="lv-LV" sz="9387" kern="1200" dirty="0">
                <a:solidFill>
                  <a:srgbClr val="2EA8B5"/>
                </a:solidFill>
                <a:latin typeface="Calibri" panose="020F0502020204030204"/>
                <a:ea typeface="+mn-ea"/>
                <a:cs typeface="+mn-cs"/>
              </a:rPr>
              <a:t>Investīcijas</a:t>
            </a:r>
            <a:br>
              <a:rPr lang="lv-LV" sz="7680" kern="1200" dirty="0">
                <a:solidFill>
                  <a:srgbClr val="2EA8B5"/>
                </a:solidFill>
                <a:latin typeface="Calibri" panose="020F0502020204030204"/>
                <a:ea typeface="+mn-ea"/>
                <a:cs typeface="+mn-cs"/>
              </a:rPr>
            </a:br>
            <a:br>
              <a:rPr lang="lv-LV" sz="7680" kern="1200" dirty="0">
                <a:solidFill>
                  <a:srgbClr val="2EA8B5"/>
                </a:solidFill>
                <a:latin typeface="Calibri" panose="020F0502020204030204"/>
                <a:ea typeface="+mn-ea"/>
                <a:cs typeface="+mn-cs"/>
              </a:rPr>
            </a:br>
            <a:endParaRPr lang="lv-LV" sz="7680" kern="1200" dirty="0">
              <a:solidFill>
                <a:srgbClr val="2EA8B5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E3FEEE-364F-4B24-A840-5E080D3EA656}"/>
              </a:ext>
            </a:extLst>
          </p:cNvPr>
          <p:cNvSpPr txBox="1"/>
          <p:nvPr/>
        </p:nvSpPr>
        <p:spPr>
          <a:xfrm>
            <a:off x="844971" y="1502825"/>
            <a:ext cx="7014353" cy="705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00460" hangingPunct="1"/>
            <a:r>
              <a:rPr lang="lv-LV" sz="3982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Izaicinājumi ĀTI piesaistes jomā:</a:t>
            </a:r>
            <a:endParaRPr lang="lv-LV" sz="2844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C209989-1D09-452A-84BB-D1C59FC6196F}"/>
              </a:ext>
            </a:extLst>
          </p:cNvPr>
          <p:cNvSpPr txBox="1"/>
          <p:nvPr/>
        </p:nvSpPr>
        <p:spPr>
          <a:xfrm>
            <a:off x="631860" y="-1447"/>
            <a:ext cx="11043306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300460" hangingPunct="1">
              <a:defRPr sz="512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defRPr>
            </a:lvl1pPr>
          </a:lstStyle>
          <a:p>
            <a:r>
              <a:rPr lang="lv-LV" dirty="0"/>
              <a:t>Nākotnes prioritātes</a:t>
            </a:r>
          </a:p>
        </p:txBody>
      </p:sp>
    </p:spTree>
    <p:extLst>
      <p:ext uri="{BB962C8B-B14F-4D97-AF65-F5344CB8AC3E}">
        <p14:creationId xmlns:p14="http://schemas.microsoft.com/office/powerpoint/2010/main" val="1786263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DAE0EB92-B8C8-4B05-B39B-4141503FDFFB}"/>
              </a:ext>
            </a:extLst>
          </p:cNvPr>
          <p:cNvSpPr/>
          <p:nvPr/>
        </p:nvSpPr>
        <p:spPr>
          <a:xfrm>
            <a:off x="274051" y="1442862"/>
            <a:ext cx="16813076" cy="8076494"/>
          </a:xfrm>
          <a:prstGeom prst="rect">
            <a:avLst/>
          </a:prstGeom>
          <a:solidFill>
            <a:schemeClr val="bg2">
              <a:lumMod val="9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/>
            <a:endParaRPr lang="lv-LV" sz="2560" b="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235343B4-72E5-4A67-803E-10305CFDD5DD}"/>
              </a:ext>
            </a:extLst>
          </p:cNvPr>
          <p:cNvSpPr/>
          <p:nvPr/>
        </p:nvSpPr>
        <p:spPr>
          <a:xfrm>
            <a:off x="265" y="1"/>
            <a:ext cx="17339733" cy="831680"/>
          </a:xfrm>
          <a:custGeom>
            <a:avLst/>
            <a:gdLst/>
            <a:ahLst/>
            <a:cxnLst/>
            <a:rect l="l" t="t" r="r" b="b"/>
            <a:pathLst>
              <a:path w="20104100" h="1047115">
                <a:moveTo>
                  <a:pt x="0" y="1047088"/>
                </a:moveTo>
                <a:lnTo>
                  <a:pt x="20104099" y="1047088"/>
                </a:lnTo>
                <a:lnTo>
                  <a:pt x="20104099" y="0"/>
                </a:lnTo>
                <a:lnTo>
                  <a:pt x="0" y="0"/>
                </a:lnTo>
                <a:lnTo>
                  <a:pt x="0" y="1047088"/>
                </a:lnTo>
                <a:close/>
              </a:path>
            </a:pathLst>
          </a:custGeom>
          <a:solidFill>
            <a:srgbClr val="2EA8B5"/>
          </a:solidFill>
        </p:spPr>
        <p:txBody>
          <a:bodyPr wrap="square" lIns="0" tIns="0" rIns="0" bIns="0" rtlCol="0"/>
          <a:lstStyle/>
          <a:p>
            <a:pPr algn="l" defTabSz="1300460" hangingPunct="1"/>
            <a:endParaRPr sz="2560" b="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E3FEEE-364F-4B24-A840-5E080D3EA656}"/>
              </a:ext>
            </a:extLst>
          </p:cNvPr>
          <p:cNvSpPr txBox="1"/>
          <p:nvPr/>
        </p:nvSpPr>
        <p:spPr>
          <a:xfrm>
            <a:off x="2701283" y="3357399"/>
            <a:ext cx="7014353" cy="792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00460" hangingPunct="1"/>
            <a:r>
              <a:rPr lang="lv-LV" sz="455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Investoru profils</a:t>
            </a:r>
            <a:endParaRPr lang="lv-LV" sz="3413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B9B41A7B-B9DB-4BDD-9CFD-94167D2E7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87" y="2770585"/>
            <a:ext cx="1746981" cy="22324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DDE7B8-7E2C-43BC-B34E-727E7B658EB0}"/>
              </a:ext>
            </a:extLst>
          </p:cNvPr>
          <p:cNvSpPr txBox="1"/>
          <p:nvPr/>
        </p:nvSpPr>
        <p:spPr>
          <a:xfrm>
            <a:off x="9042784" y="2186594"/>
            <a:ext cx="682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0460" hangingPunct="1"/>
            <a:r>
              <a:rPr lang="lv-LV" sz="4800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Mērķis</a:t>
            </a:r>
            <a:endParaRPr lang="lv-LV" sz="36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8027962-8DB9-442E-BD16-45F9626B2746}"/>
              </a:ext>
            </a:extLst>
          </p:cNvPr>
          <p:cNvSpPr/>
          <p:nvPr/>
        </p:nvSpPr>
        <p:spPr>
          <a:xfrm>
            <a:off x="1083998" y="5866768"/>
            <a:ext cx="6050844" cy="2583074"/>
          </a:xfrm>
          <a:prstGeom prst="rect">
            <a:avLst/>
          </a:prstGeom>
          <a:solidFill>
            <a:srgbClr val="2EA8B5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/>
            <a:endParaRPr lang="lv-LV" sz="2560" b="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32443EC-0EC1-460A-BC53-ACC833989336}"/>
              </a:ext>
            </a:extLst>
          </p:cNvPr>
          <p:cNvSpPr txBox="1"/>
          <p:nvPr/>
        </p:nvSpPr>
        <p:spPr>
          <a:xfrm>
            <a:off x="1083998" y="6567177"/>
            <a:ext cx="6050844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00460" hangingPunct="1"/>
            <a:r>
              <a:rPr lang="lv-LV" sz="2560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Prioritārs fokuss vērsts uz ES, NATO un OECD bāzētiem klientiem 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626EBA8-0F6D-4B08-B157-73043C5EC0A4}"/>
              </a:ext>
            </a:extLst>
          </p:cNvPr>
          <p:cNvCxnSpPr>
            <a:cxnSpLocks/>
          </p:cNvCxnSpPr>
          <p:nvPr/>
        </p:nvCxnSpPr>
        <p:spPr>
          <a:xfrm>
            <a:off x="7825960" y="2008303"/>
            <a:ext cx="0" cy="6799329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D0934988-7CA0-4B92-9C24-ED6809C38A42}"/>
              </a:ext>
            </a:extLst>
          </p:cNvPr>
          <p:cNvSpPr/>
          <p:nvPr/>
        </p:nvSpPr>
        <p:spPr>
          <a:xfrm>
            <a:off x="11150696" y="3017591"/>
            <a:ext cx="3012363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1300460" hangingPunct="1"/>
            <a:r>
              <a:rPr lang="lv-LV" sz="2560" kern="1200" dirty="0">
                <a:latin typeface="+mn-lt"/>
                <a:ea typeface="Cambria" panose="02040503050406030204" pitchFamily="18" charset="0"/>
                <a:cs typeface="+mn-cs"/>
              </a:rPr>
              <a:t>2020. – 2023.gadam </a:t>
            </a:r>
            <a:endParaRPr lang="lv-LV" sz="2560" b="0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772AF39-4305-4270-8B12-DC8CF9A43F09}"/>
              </a:ext>
            </a:extLst>
          </p:cNvPr>
          <p:cNvSpPr/>
          <p:nvPr/>
        </p:nvSpPr>
        <p:spPr>
          <a:xfrm>
            <a:off x="9286305" y="4392828"/>
            <a:ext cx="6980666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300460" hangingPunct="1"/>
            <a:r>
              <a:rPr lang="lv-LV" sz="2560" kern="1200" dirty="0">
                <a:latin typeface="+mn-lt"/>
                <a:ea typeface="Cambria" panose="02040503050406030204" pitchFamily="18" charset="0"/>
                <a:cs typeface="+mn-cs"/>
              </a:rPr>
              <a:t>Piesaistītas ārējās tiešās investīcijas vismaz 432 miljonu eiro apmērā. Vismaz 250 miljonu eiro apmērā RIS 3 jomās</a:t>
            </a:r>
            <a:endParaRPr lang="lv-LV" sz="2560" b="0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algn="just" defTabSz="1300460" hangingPunct="1"/>
            <a:endParaRPr lang="lv-LV" sz="2560" b="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Heptagon 55">
            <a:extLst>
              <a:ext uri="{FF2B5EF4-FFF2-40B4-BE49-F238E27FC236}">
                <a16:creationId xmlns:a16="http://schemas.microsoft.com/office/drawing/2014/main" id="{842E3B30-0554-43F7-9DE2-46565CCECC4A}"/>
              </a:ext>
            </a:extLst>
          </p:cNvPr>
          <p:cNvSpPr/>
          <p:nvPr/>
        </p:nvSpPr>
        <p:spPr>
          <a:xfrm>
            <a:off x="8264399" y="4683347"/>
            <a:ext cx="902012" cy="797763"/>
          </a:xfrm>
          <a:prstGeom prst="heptagon">
            <a:avLst/>
          </a:prstGeom>
          <a:solidFill>
            <a:srgbClr val="2EA8B5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/>
            <a:endParaRPr lang="lv-LV" sz="2560" b="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7B06A15-6384-42AE-9D3E-EBC85A0A2584}"/>
              </a:ext>
            </a:extLst>
          </p:cNvPr>
          <p:cNvSpPr txBox="1"/>
          <p:nvPr/>
        </p:nvSpPr>
        <p:spPr>
          <a:xfrm>
            <a:off x="8531775" y="4807270"/>
            <a:ext cx="381807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00460" hangingPunct="1"/>
            <a:r>
              <a:rPr lang="lv-LV" sz="3413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1</a:t>
            </a:r>
            <a:endParaRPr lang="lv-LV" sz="199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6B43ED6-0B83-40AB-BA8F-AAB311C0A24E}"/>
              </a:ext>
            </a:extLst>
          </p:cNvPr>
          <p:cNvSpPr/>
          <p:nvPr/>
        </p:nvSpPr>
        <p:spPr>
          <a:xfrm>
            <a:off x="9243925" y="6641226"/>
            <a:ext cx="6869899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1300460" hangingPunct="1"/>
            <a:r>
              <a:rPr lang="lv-LV" sz="2560" kern="1200" dirty="0">
                <a:latin typeface="+mn-lt"/>
                <a:ea typeface="Cambria" panose="02040503050406030204" pitchFamily="18" charset="0"/>
                <a:cs typeface="+mn-cs"/>
              </a:rPr>
              <a:t>Kopumā radīt vismaz 4500 darbavietas. Vismaz 600 darba vietas RIS 3 jomās</a:t>
            </a:r>
            <a:endParaRPr lang="lv-LV" sz="2560" b="0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pPr algn="l" defTabSz="1300460" hangingPunct="1"/>
            <a:endParaRPr lang="lv-LV" sz="2560" b="0" kern="12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1" name="Heptagon 60">
            <a:extLst>
              <a:ext uri="{FF2B5EF4-FFF2-40B4-BE49-F238E27FC236}">
                <a16:creationId xmlns:a16="http://schemas.microsoft.com/office/drawing/2014/main" id="{3F23BBB1-EEDA-4D76-9DFA-799AE0F26885}"/>
              </a:ext>
            </a:extLst>
          </p:cNvPr>
          <p:cNvSpPr/>
          <p:nvPr/>
        </p:nvSpPr>
        <p:spPr>
          <a:xfrm>
            <a:off x="8264399" y="6701961"/>
            <a:ext cx="902012" cy="797763"/>
          </a:xfrm>
          <a:prstGeom prst="heptagon">
            <a:avLst/>
          </a:prstGeom>
          <a:solidFill>
            <a:srgbClr val="2EA8B5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300460" hangingPunct="1"/>
            <a:endParaRPr lang="lv-LV" sz="2560" b="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22A5FE2-4C54-4D38-8CCD-459A2C1D0819}"/>
              </a:ext>
            </a:extLst>
          </p:cNvPr>
          <p:cNvSpPr txBox="1"/>
          <p:nvPr/>
        </p:nvSpPr>
        <p:spPr>
          <a:xfrm>
            <a:off x="8524501" y="6792071"/>
            <a:ext cx="381807" cy="61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300460" hangingPunct="1"/>
            <a:r>
              <a:rPr lang="lv-LV" sz="3413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2</a:t>
            </a:r>
            <a:endParaRPr lang="lv-LV" sz="199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4" name="Picture 6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B6C1DF-B3D5-4C3D-BE42-BFD8B341E7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974" y="1566139"/>
            <a:ext cx="879993" cy="8843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B834D4A-98BE-47F8-B2E2-F0DC2A8B46EC}"/>
              </a:ext>
            </a:extLst>
          </p:cNvPr>
          <p:cNvSpPr txBox="1"/>
          <p:nvPr/>
        </p:nvSpPr>
        <p:spPr>
          <a:xfrm>
            <a:off x="631860" y="-1447"/>
            <a:ext cx="11043306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 defTabSz="1300460" hangingPunct="1">
              <a:defRPr sz="5120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defRPr>
            </a:lvl1pPr>
          </a:lstStyle>
          <a:p>
            <a:r>
              <a:rPr lang="lv-LV" dirty="0"/>
              <a:t>Nākotnes prioritātes</a:t>
            </a:r>
          </a:p>
        </p:txBody>
      </p:sp>
    </p:spTree>
    <p:extLst>
      <p:ext uri="{BB962C8B-B14F-4D97-AF65-F5344CB8AC3E}">
        <p14:creationId xmlns:p14="http://schemas.microsoft.com/office/powerpoint/2010/main" val="185057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M_LV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_LV" id="{B9B434BE-957C-442D-99B2-56CBE6461A7D}" vid="{BF28C971-8E20-4013-A0F2-979FA7E00E96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rgbClr val="00859B"/>
      </a:dk1>
      <a:lt1>
        <a:sysClr val="window" lastClr="FFFFFF"/>
      </a:lt1>
      <a:dk2>
        <a:srgbClr val="00859B"/>
      </a:dk2>
      <a:lt2>
        <a:srgbClr val="FFFFFF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6E3D0900BFC54F902F41B79C5603E3" ma:contentTypeVersion="13" ma:contentTypeDescription="Create a new document." ma:contentTypeScope="" ma:versionID="869e0af8adef01cb900c252a14112109">
  <xsd:schema xmlns:xsd="http://www.w3.org/2001/XMLSchema" xmlns:xs="http://www.w3.org/2001/XMLSchema" xmlns:p="http://schemas.microsoft.com/office/2006/metadata/properties" xmlns:ns3="a0ce459c-4436-4561-b20e-41f4a37274fe" xmlns:ns4="2454fe6f-f136-414a-941c-9f1a927032be" targetNamespace="http://schemas.microsoft.com/office/2006/metadata/properties" ma:root="true" ma:fieldsID="1c97f48e25223c712fb99e9c9695512d" ns3:_="" ns4:_="">
    <xsd:import namespace="a0ce459c-4436-4561-b20e-41f4a37274fe"/>
    <xsd:import namespace="2454fe6f-f136-414a-941c-9f1a927032b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e459c-4436-4561-b20e-41f4a37274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54fe6f-f136-414a-941c-9f1a927032b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488050-F004-44F9-BACB-221149D08CDB}">
  <ds:schemaRefs>
    <ds:schemaRef ds:uri="a0ce459c-4436-4561-b20e-41f4a37274fe"/>
    <ds:schemaRef ds:uri="http://purl.org/dc/terms/"/>
    <ds:schemaRef ds:uri="http://schemas.microsoft.com/office/2006/documentManagement/types"/>
    <ds:schemaRef ds:uri="2454fe6f-f136-414a-941c-9f1a927032be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D7C7450-B658-44A4-AC23-7C3CA04D96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04D3A5-6502-4826-962F-68A0B255B57A}">
  <ds:schemaRefs>
    <ds:schemaRef ds:uri="2454fe6f-f136-414a-941c-9f1a927032be"/>
    <ds:schemaRef ds:uri="a0ce459c-4436-4561-b20e-41f4a37274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EM_LV</Template>
  <TotalTime>171</TotalTime>
  <Words>665</Words>
  <Application>Microsoft Office PowerPoint</Application>
  <PresentationFormat>Custom</PresentationFormat>
  <Paragraphs>166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Helvetica Neue</vt:lpstr>
      <vt:lpstr>Verdana</vt:lpstr>
      <vt:lpstr>EM_LV</vt:lpstr>
      <vt:lpstr>Office Theme</vt:lpstr>
      <vt:lpstr>1_Custom Design</vt:lpstr>
      <vt:lpstr>1_Office Theme</vt:lpstr>
      <vt:lpstr>Informatīvais ziņojums “Par Latvijas preču un pakalpojumu eksporta veicināšanas un ārvalstu investīciju piesaistes pamatnostādņu 2013.-2019.gadam gala novērtējumu 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LIAA investīciju piesaistes rezultāti </vt:lpstr>
      <vt:lpstr>Nozaru kopgriezums*  </vt:lpstr>
      <vt:lpstr>2020.Gada I pusgada tendences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PREZENTĀCIJAS NOSAUKUMS</dc:title>
  <dc:creator>Agrita Alkšere</dc:creator>
  <cp:lastModifiedBy>Elita Rubesa-Voravko</cp:lastModifiedBy>
  <cp:revision>17</cp:revision>
  <dcterms:created xsi:type="dcterms:W3CDTF">2018-07-26T10:29:05Z</dcterms:created>
  <dcterms:modified xsi:type="dcterms:W3CDTF">2020-09-10T12:15:06Z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0x010100516E3D0900BFC54F902F41B79C5603E3</vt:lpwstr>
  </property>
  <property fmtid="{D5CDD505-2E9C-101B-9397-08002B2CF9AE}" pid="3" name="_MarkAsFinal">
    <vt:bool>true</vt:bool>
  </property>
</Properties>
</file>